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3" r:id="rId6"/>
    <p:sldId id="265" r:id="rId7"/>
    <p:sldId id="266" r:id="rId8"/>
    <p:sldId id="264" r:id="rId9"/>
    <p:sldId id="262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C43544-24F9-44F7-9DCE-7A9C09B62D4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0F47D-2BBB-4FAE-A205-D0E989394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1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C94F-AB82-4100-AD65-9FDD1A09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38"/>
            <a:ext cx="10058400" cy="1450757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eature Vectorization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3EF8A-9C81-44C3-B273-0D0F56DD9B3E}"/>
              </a:ext>
            </a:extLst>
          </p:cNvPr>
          <p:cNvSpPr txBox="1"/>
          <p:nvPr/>
        </p:nvSpPr>
        <p:spPr>
          <a:xfrm>
            <a:off x="9061938" y="4603261"/>
            <a:ext cx="197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feature version 2, there is one more category </a:t>
            </a:r>
            <a:r>
              <a:rPr lang="en-US" dirty="0" err="1"/>
              <a:t>DataDirectories</a:t>
            </a:r>
            <a:r>
              <a:rPr lang="en-US" dirty="0"/>
              <a:t>()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4A28C-7495-4F8B-AC32-D39010E5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29" y="1471742"/>
            <a:ext cx="6275348" cy="45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578C1A-73AE-4E11-8CA5-CC07796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DataDirectories</a:t>
            </a:r>
            <a:r>
              <a:rPr lang="en-US" dirty="0"/>
              <a:t>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255A2A-42EC-48B3-92B6-9EACD17B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err="1"/>
              <a:t>raw_features</a:t>
            </a:r>
            <a:r>
              <a:rPr lang="en-US" dirty="0"/>
              <a:t> :</a:t>
            </a:r>
          </a:p>
          <a:p>
            <a:r>
              <a:rPr lang="en-US" dirty="0"/>
              <a:t>Type: JSON </a:t>
            </a:r>
          </a:p>
          <a:p>
            <a:r>
              <a:rPr lang="en-US" dirty="0"/>
              <a:t>The first 15 </a:t>
            </a:r>
            <a:r>
              <a:rPr lang="en-US" dirty="0" err="1"/>
              <a:t>datadirectories</a:t>
            </a:r>
            <a:r>
              <a:rPr lang="en-US" dirty="0"/>
              <a:t>’ name, size and virtual address</a:t>
            </a:r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E.g. "</a:t>
            </a:r>
            <a:r>
              <a:rPr lang="en-US" dirty="0" err="1"/>
              <a:t>datadirectories</a:t>
            </a:r>
            <a:r>
              <a:rPr lang="en-US" dirty="0"/>
              <a:t>": [</a:t>
            </a:r>
          </a:p>
          <a:p>
            <a:r>
              <a:rPr lang="en-US" dirty="0"/>
              <a:t>    {"name": "EXPORT_TABLE", "size": 0, "</a:t>
            </a:r>
            <a:r>
              <a:rPr lang="en-US" dirty="0" err="1"/>
              <a:t>virtual_address</a:t>
            </a:r>
            <a:r>
              <a:rPr lang="en-US" dirty="0"/>
              <a:t>": 0}, </a:t>
            </a:r>
          </a:p>
          <a:p>
            <a:r>
              <a:rPr lang="en-US" dirty="0"/>
              <a:t>    {"name": "IMPORT_TABLE", "size": 140, "</a:t>
            </a:r>
            <a:r>
              <a:rPr lang="en-US" dirty="0" err="1"/>
              <a:t>virtual_address</a:t>
            </a:r>
            <a:r>
              <a:rPr lang="en-US" dirty="0"/>
              <a:t>": 20604}, ]</a:t>
            </a:r>
          </a:p>
          <a:p>
            <a:r>
              <a:rPr lang="en-US" dirty="0"/>
              <a:t>Vectorized features is {0,0,140,20604}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7F85-6EE6-49FD-90E9-8F190B17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FE45-776D-42EB-A704-72CF89FE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 </a:t>
            </a:r>
            <a:r>
              <a:rPr lang="en-US" dirty="0" err="1"/>
              <a:t>process_raw_features</a:t>
            </a:r>
            <a:r>
              <a:rPr lang="en-US" dirty="0"/>
              <a:t>(self, </a:t>
            </a:r>
            <a:r>
              <a:rPr lang="en-US" dirty="0" err="1"/>
              <a:t>raw_obj</a:t>
            </a:r>
            <a:r>
              <a:rPr lang="en-US" dirty="0"/>
              <a:t>):</a:t>
            </a:r>
          </a:p>
          <a:p>
            <a:r>
              <a:rPr lang="en-US" dirty="0"/>
              <a:t>        </a:t>
            </a:r>
            <a:r>
              <a:rPr lang="en-US" dirty="0" err="1"/>
              <a:t>feature_vectors</a:t>
            </a:r>
            <a:r>
              <a:rPr lang="en-US" dirty="0"/>
              <a:t> = [</a:t>
            </a:r>
            <a:r>
              <a:rPr lang="en-US" dirty="0" err="1"/>
              <a:t>fe.process_raw_features</a:t>
            </a:r>
            <a:r>
              <a:rPr lang="en-US" dirty="0"/>
              <a:t>(</a:t>
            </a:r>
            <a:r>
              <a:rPr lang="en-US" dirty="0" err="1"/>
              <a:t>raw_obj</a:t>
            </a:r>
            <a:r>
              <a:rPr lang="en-US" dirty="0"/>
              <a:t>[fe.name]) for </a:t>
            </a:r>
            <a:r>
              <a:rPr lang="en-US" dirty="0" err="1"/>
              <a:t>fe</a:t>
            </a:r>
            <a:r>
              <a:rPr lang="en-US" dirty="0"/>
              <a:t> in </a:t>
            </a:r>
            <a:r>
              <a:rPr lang="en-US" dirty="0" err="1"/>
              <a:t>self.features</a:t>
            </a:r>
            <a:r>
              <a:rPr lang="en-US" dirty="0"/>
              <a:t>]</a:t>
            </a:r>
          </a:p>
          <a:p>
            <a:r>
              <a:rPr lang="en-US" dirty="0"/>
              <a:t>        return </a:t>
            </a:r>
            <a:r>
              <a:rPr lang="en-US" dirty="0" err="1"/>
              <a:t>np.hstack</a:t>
            </a:r>
            <a:r>
              <a:rPr lang="en-US" dirty="0"/>
              <a:t>(</a:t>
            </a:r>
            <a:r>
              <a:rPr lang="en-US" dirty="0" err="1"/>
              <a:t>feature_vectors</a:t>
            </a:r>
            <a:r>
              <a:rPr lang="en-US" dirty="0"/>
              <a:t>).</a:t>
            </a:r>
            <a:r>
              <a:rPr lang="en-US" dirty="0" err="1"/>
              <a:t>astype</a:t>
            </a:r>
            <a:r>
              <a:rPr lang="en-US" dirty="0"/>
              <a:t>(np.float32)</a:t>
            </a:r>
          </a:p>
          <a:p>
            <a:r>
              <a:rPr lang="en-US" dirty="0"/>
              <a:t>&gt;&gt;</a:t>
            </a:r>
            <a:r>
              <a:rPr lang="en-US" dirty="0" err="1"/>
              <a:t>extractor.features</a:t>
            </a:r>
            <a:endParaRPr lang="en-US" dirty="0"/>
          </a:p>
          <a:p>
            <a:r>
              <a:rPr lang="en-US" dirty="0"/>
              <a:t>&gt;&gt;[histogram(256), </a:t>
            </a:r>
            <a:r>
              <a:rPr lang="en-US" dirty="0" err="1"/>
              <a:t>byteentropy</a:t>
            </a:r>
            <a:r>
              <a:rPr lang="en-US" dirty="0"/>
              <a:t>(256), strings(104), general(10), header(62), section(255), imports(1280), exports(128), </a:t>
            </a:r>
            <a:r>
              <a:rPr lang="en-US" dirty="0" err="1"/>
              <a:t>datadirectories</a:t>
            </a:r>
            <a:r>
              <a:rPr lang="en-US" dirty="0"/>
              <a:t>(30)]</a:t>
            </a:r>
          </a:p>
          <a:p>
            <a:r>
              <a:rPr lang="en-US" dirty="0"/>
              <a:t>&gt;&gt;</a:t>
            </a:r>
            <a:r>
              <a:rPr lang="en-US" dirty="0" err="1"/>
              <a:t>extractor.dim</a:t>
            </a:r>
            <a:endParaRPr lang="en-US" dirty="0"/>
          </a:p>
          <a:p>
            <a:r>
              <a:rPr lang="en-US" dirty="0"/>
              <a:t>&gt;&gt;2381</a:t>
            </a:r>
          </a:p>
          <a:p>
            <a:r>
              <a:rPr lang="en-US" dirty="0"/>
              <a:t>As we can see, the vectorized features concatenate all the processed feature vector from the eight </a:t>
            </a:r>
            <a:r>
              <a:rPr lang="en-US"/>
              <a:t>categories. The </a:t>
            </a:r>
            <a:r>
              <a:rPr lang="en-US" dirty="0"/>
              <a:t>dimension of the vectorized features equals to 256+256+104+10+62+255+1280+128+30=2381</a:t>
            </a:r>
          </a:p>
        </p:txBody>
      </p:sp>
    </p:spTree>
    <p:extLst>
      <p:ext uri="{BB962C8B-B14F-4D97-AF65-F5344CB8AC3E}">
        <p14:creationId xmlns:p14="http://schemas.microsoft.com/office/powerpoint/2010/main" val="19896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E182-5274-46C3-994C-1CD01B2B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features(Not vectorized)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A47C-11E6-41E9-853F-B412AAF1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raw_features</a:t>
            </a:r>
            <a:r>
              <a:rPr lang="en-US" dirty="0"/>
              <a:t>(self, </a:t>
            </a:r>
            <a:r>
              <a:rPr lang="en-US" dirty="0" err="1"/>
              <a:t>bytez</a:t>
            </a:r>
            <a:r>
              <a:rPr lang="en-US" dirty="0"/>
              <a:t>, </a:t>
            </a:r>
            <a:r>
              <a:rPr lang="en-US" dirty="0" err="1"/>
              <a:t>life_binary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pass</a:t>
            </a:r>
          </a:p>
          <a:p>
            <a:r>
              <a:rPr lang="en-US" dirty="0" err="1"/>
              <a:t>ByteHistogram</a:t>
            </a:r>
            <a:r>
              <a:rPr lang="en-US" dirty="0"/>
              <a:t>():</a:t>
            </a:r>
          </a:p>
          <a:p>
            <a:r>
              <a:rPr lang="en-US" dirty="0"/>
              <a:t>return </a:t>
            </a:r>
            <a:r>
              <a:rPr lang="en-US" dirty="0" err="1"/>
              <a:t>np.bincount</a:t>
            </a:r>
            <a:r>
              <a:rPr lang="en-US" dirty="0"/>
              <a:t>(</a:t>
            </a:r>
            <a:r>
              <a:rPr lang="en-US" dirty="0" err="1"/>
              <a:t>np.frombuffer</a:t>
            </a:r>
            <a:r>
              <a:rPr lang="en-US" dirty="0"/>
              <a:t>(</a:t>
            </a:r>
            <a:r>
              <a:rPr lang="en-US" dirty="0" err="1"/>
              <a:t>bytez</a:t>
            </a:r>
            <a:r>
              <a:rPr lang="en-US" dirty="0"/>
              <a:t>, </a:t>
            </a:r>
            <a:r>
              <a:rPr lang="en-US" dirty="0" err="1"/>
              <a:t>dtype</a:t>
            </a:r>
            <a:r>
              <a:rPr lang="en-US" dirty="0"/>
              <a:t>=np.uint8), </a:t>
            </a:r>
            <a:r>
              <a:rPr lang="en-US" dirty="0" err="1"/>
              <a:t>minlength</a:t>
            </a:r>
            <a:r>
              <a:rPr lang="en-US" dirty="0"/>
              <a:t>=256).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r>
              <a:rPr lang="en-US" dirty="0" err="1"/>
              <a:t>E.g</a:t>
            </a:r>
            <a:r>
              <a:rPr lang="en-US" dirty="0"/>
              <a:t> &gt;&gt;</a:t>
            </a:r>
            <a:r>
              <a:rPr lang="en-US" dirty="0" err="1"/>
              <a:t>bytez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([0, 1, 1, 3, 2, 1, 7]).</a:t>
            </a:r>
            <a:r>
              <a:rPr lang="en-US" dirty="0" err="1"/>
              <a:t>astype</a:t>
            </a:r>
            <a:r>
              <a:rPr lang="en-US" dirty="0"/>
              <a:t>(np.uint8), </a:t>
            </a:r>
          </a:p>
          <a:p>
            <a:r>
              <a:rPr lang="en-US" dirty="0"/>
              <a:t>&gt;&gt;</a:t>
            </a:r>
            <a:r>
              <a:rPr lang="en-US" dirty="0" err="1"/>
              <a:t>np.frombuffer</a:t>
            </a:r>
            <a:r>
              <a:rPr lang="en-US" dirty="0"/>
              <a:t>(</a:t>
            </a:r>
            <a:r>
              <a:rPr lang="en-US" dirty="0" err="1"/>
              <a:t>bytez,dtype</a:t>
            </a:r>
            <a:r>
              <a:rPr lang="en-US" dirty="0"/>
              <a:t>=np.uint8) </a:t>
            </a:r>
          </a:p>
          <a:p>
            <a:r>
              <a:rPr lang="en-US" dirty="0"/>
              <a:t>&gt;&gt;[0 1 1 3 2 1 7]</a:t>
            </a:r>
          </a:p>
          <a:p>
            <a:r>
              <a:rPr lang="en-US" dirty="0"/>
              <a:t>&gt;&gt;</a:t>
            </a:r>
            <a:r>
              <a:rPr lang="en-US" dirty="0" err="1"/>
              <a:t>extractor.features</a:t>
            </a:r>
            <a:r>
              <a:rPr lang="en-US" dirty="0"/>
              <a:t>[0].</a:t>
            </a:r>
            <a:r>
              <a:rPr lang="en-US" dirty="0" err="1"/>
              <a:t>raw_features</a:t>
            </a:r>
            <a:r>
              <a:rPr lang="en-US" dirty="0"/>
              <a:t>(</a:t>
            </a:r>
            <a:r>
              <a:rPr lang="en-US" dirty="0" err="1"/>
              <a:t>bytez,life</a:t>
            </a:r>
            <a:r>
              <a:rPr lang="en-US" dirty="0"/>
              <a:t>)binary)</a:t>
            </a:r>
          </a:p>
          <a:p>
            <a:r>
              <a:rPr lang="en-US" dirty="0"/>
              <a:t>&gt;&gt;[1,3,1,1,0,0,0,1,0,…,0](256 bins)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88AC-7A19-4C54-8D30-5E3EA810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ByteHistogram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0CEB-4FEB-4F70-B29C-B8076CE4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raw_features</a:t>
            </a:r>
            <a:r>
              <a:rPr lang="en-US" dirty="0"/>
              <a:t>:</a:t>
            </a:r>
          </a:p>
          <a:p>
            <a:r>
              <a:rPr lang="en-US" dirty="0"/>
              <a:t>Type: list&lt;num&gt;, Len: 256</a:t>
            </a:r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of normalized </a:t>
            </a:r>
            <a:r>
              <a:rPr lang="en-US" dirty="0" err="1"/>
              <a:t>raw_features</a:t>
            </a:r>
            <a:r>
              <a:rPr lang="en-US" dirty="0"/>
              <a:t>, dim: (256,1)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5A1-C0A3-4321-BA9C-4DB41C7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ByteEntropyHistogram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732-2BE2-4A46-9129-FEDE4287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features:</a:t>
            </a:r>
          </a:p>
          <a:p>
            <a:r>
              <a:rPr lang="en-US" dirty="0"/>
              <a:t>Type: list&lt;num&gt;, Len: 256</a:t>
            </a:r>
          </a:p>
          <a:p>
            <a:endParaRPr lang="en-US" dirty="0"/>
          </a:p>
          <a:p>
            <a:r>
              <a:rPr lang="en-US" dirty="0"/>
              <a:t>Vectorized features:</a:t>
            </a:r>
          </a:p>
          <a:p>
            <a:pPr marL="0" indent="0">
              <a:buNone/>
            </a:pPr>
            <a:r>
              <a:rPr lang="en-US" dirty="0"/>
              <a:t>  NumPy array of normalized </a:t>
            </a:r>
            <a:r>
              <a:rPr lang="en-US" dirty="0" err="1"/>
              <a:t>raw_data</a:t>
            </a:r>
            <a:r>
              <a:rPr lang="en-US" dirty="0"/>
              <a:t>, dim: (256,1)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StringExtractor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raw_features</a:t>
            </a:r>
            <a:r>
              <a:rPr lang="en-US" dirty="0"/>
              <a:t> :</a:t>
            </a:r>
          </a:p>
          <a:p>
            <a:r>
              <a:rPr lang="en-US" dirty="0" err="1"/>
              <a:t>Type:JSON</a:t>
            </a:r>
            <a:endParaRPr lang="en-US" dirty="0"/>
          </a:p>
          <a:p>
            <a:r>
              <a:rPr lang="en-US" dirty="0"/>
              <a:t>Info about </a:t>
            </a:r>
            <a:r>
              <a:rPr lang="en-US" dirty="0" err="1"/>
              <a:t>numOfStrings</a:t>
            </a:r>
            <a:r>
              <a:rPr lang="en-US" dirty="0"/>
              <a:t>(3863), </a:t>
            </a:r>
            <a:r>
              <a:rPr lang="en-US" dirty="0" err="1"/>
              <a:t>avlength</a:t>
            </a:r>
            <a:r>
              <a:rPr lang="en-US" dirty="0"/>
              <a:t>(17.64), </a:t>
            </a:r>
            <a:r>
              <a:rPr lang="en-US" dirty="0" err="1"/>
              <a:t>printabledist</a:t>
            </a:r>
            <a:r>
              <a:rPr lang="en-US" dirty="0"/>
              <a:t>([7399,…,89]), #printables(68157), #entropy(5.68), #paths(6), #urls(22), #registry(0), MZ(7)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that concatenates num info listed above, </a:t>
            </a:r>
            <a:r>
              <a:rPr lang="en-US" dirty="0" err="1"/>
              <a:t>printabledist</a:t>
            </a:r>
            <a:r>
              <a:rPr lang="en-US" dirty="0"/>
              <a:t> is divided by </a:t>
            </a:r>
            <a:r>
              <a:rPr lang="en-US" dirty="0" err="1"/>
              <a:t>rintables</a:t>
            </a:r>
            <a:r>
              <a:rPr lang="en-US" dirty="0"/>
              <a:t>(68157)  {3863,17.64, 7399/68157,…,7 }</a:t>
            </a:r>
          </a:p>
          <a:p>
            <a:r>
              <a:rPr lang="en-US" dirty="0"/>
              <a:t>dim: 1 + 1 + 96(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printabledist</a:t>
            </a:r>
            <a:r>
              <a:rPr lang="en-US" dirty="0"/>
              <a:t>)) + 1 + 1 + 1 + 1 + 1 + 1=104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6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GeneralFileInfo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raw_features</a:t>
            </a:r>
            <a:r>
              <a:rPr lang="en-US" dirty="0"/>
              <a:t>:</a:t>
            </a:r>
          </a:p>
          <a:p>
            <a:r>
              <a:rPr lang="en-US" dirty="0"/>
              <a:t>{'size': 349811, '</a:t>
            </a:r>
            <a:r>
              <a:rPr lang="en-US" dirty="0" err="1"/>
              <a:t>vsize</a:t>
            </a:r>
            <a:r>
              <a:rPr lang="en-US" dirty="0"/>
              <a:t>': 28672, '</a:t>
            </a:r>
            <a:r>
              <a:rPr lang="en-US" dirty="0" err="1"/>
              <a:t>has_debug</a:t>
            </a:r>
            <a:r>
              <a:rPr lang="en-US" dirty="0"/>
              <a:t>': 0, 'exports': 0, 'imports': 55, '</a:t>
            </a:r>
            <a:r>
              <a:rPr lang="en-US" dirty="0" err="1"/>
              <a:t>has_relocations</a:t>
            </a:r>
            <a:r>
              <a:rPr lang="en-US" dirty="0"/>
              <a:t>': 0, '</a:t>
            </a:r>
            <a:r>
              <a:rPr lang="en-US" dirty="0" err="1"/>
              <a:t>has_resources</a:t>
            </a:r>
            <a:r>
              <a:rPr lang="en-US" dirty="0"/>
              <a:t>': 1, '</a:t>
            </a:r>
            <a:r>
              <a:rPr lang="en-US" dirty="0" err="1"/>
              <a:t>has_signature</a:t>
            </a:r>
            <a:r>
              <a:rPr lang="en-US" dirty="0"/>
              <a:t>': 0, '</a:t>
            </a:r>
            <a:r>
              <a:rPr lang="en-US" dirty="0" err="1"/>
              <a:t>has_tls</a:t>
            </a:r>
            <a:r>
              <a:rPr lang="en-US" dirty="0"/>
              <a:t>': 0, 'symbols': 0}</a:t>
            </a:r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that concatenates </a:t>
            </a:r>
            <a:r>
              <a:rPr lang="en-US" dirty="0" err="1"/>
              <a:t>raw_features</a:t>
            </a:r>
            <a:r>
              <a:rPr lang="en-US" dirty="0"/>
              <a:t> listed above, </a:t>
            </a:r>
          </a:p>
          <a:p>
            <a:r>
              <a:rPr lang="en-US" dirty="0"/>
              <a:t>dim:10</a:t>
            </a:r>
          </a:p>
        </p:txBody>
      </p:sp>
    </p:spTree>
    <p:extLst>
      <p:ext uri="{BB962C8B-B14F-4D97-AF65-F5344CB8AC3E}">
        <p14:creationId xmlns:p14="http://schemas.microsoft.com/office/powerpoint/2010/main" val="13467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HeaderFileInfo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raw_features</a:t>
            </a:r>
            <a:r>
              <a:rPr lang="en-US" dirty="0"/>
              <a:t> :</a:t>
            </a:r>
          </a:p>
          <a:p>
            <a:r>
              <a:rPr lang="en-US" dirty="0"/>
              <a:t>Type: JSON,</a:t>
            </a:r>
          </a:p>
          <a:p>
            <a:r>
              <a:rPr lang="en-US" dirty="0"/>
              <a:t>Content: COFF, Optional header</a:t>
            </a:r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that concatenate </a:t>
            </a:r>
            <a:r>
              <a:rPr lang="en-US" dirty="0" err="1"/>
              <a:t>raw_features</a:t>
            </a:r>
            <a:r>
              <a:rPr lang="en-US" dirty="0"/>
              <a:t> -&gt;(</a:t>
            </a:r>
            <a:r>
              <a:rPr lang="en-US" dirty="0" err="1"/>
              <a:t>np.hstack</a:t>
            </a:r>
            <a:r>
              <a:rPr lang="en-US" dirty="0"/>
              <a:t>(</a:t>
            </a:r>
            <a:r>
              <a:rPr lang="en-US" dirty="0" err="1"/>
              <a:t>raw_features</a:t>
            </a:r>
            <a:r>
              <a:rPr lang="en-US" dirty="0"/>
              <a:t>(hashed))), </a:t>
            </a:r>
          </a:p>
          <a:p>
            <a:r>
              <a:rPr lang="en-US" dirty="0"/>
              <a:t>For ‘machine’, ‘characteristics’, ‘subsystem’, ‘</a:t>
            </a:r>
            <a:r>
              <a:rPr lang="en-US" dirty="0" err="1"/>
              <a:t>dll_characteristics</a:t>
            </a:r>
            <a:r>
              <a:rPr lang="en-US" dirty="0"/>
              <a:t>’, ‘magic’ , </a:t>
            </a:r>
            <a:r>
              <a:rPr lang="en-US" dirty="0" err="1"/>
              <a:t>FeatureHasher</a:t>
            </a:r>
            <a:r>
              <a:rPr lang="en-US" dirty="0"/>
              <a:t> is applied since their values are in type String</a:t>
            </a:r>
          </a:p>
          <a:p>
            <a:r>
              <a:rPr lang="en-US" dirty="0"/>
              <a:t>E.g. We have {‘COFF’: {‘machines’: “I386”}}</a:t>
            </a:r>
          </a:p>
          <a:p>
            <a:r>
              <a:rPr lang="en-US" dirty="0" err="1"/>
              <a:t>FeatureHasher</a:t>
            </a:r>
            <a:r>
              <a:rPr lang="en-US" dirty="0"/>
              <a:t>(10, </a:t>
            </a:r>
            <a:r>
              <a:rPr lang="en-US" dirty="0" err="1"/>
              <a:t>input_type</a:t>
            </a:r>
            <a:r>
              <a:rPr lang="en-US" dirty="0"/>
              <a:t>=“</a:t>
            </a:r>
            <a:r>
              <a:rPr lang="en-US" dirty="0" err="1"/>
              <a:t>string”.transform</a:t>
            </a:r>
            <a:r>
              <a:rPr lang="en-US" dirty="0"/>
              <a:t>(“I386”)).</a:t>
            </a:r>
            <a:r>
              <a:rPr lang="en-US" dirty="0" err="1"/>
              <a:t>toarray</a:t>
            </a:r>
            <a:r>
              <a:rPr lang="en-US" dirty="0"/>
              <a:t>()[0], which will return (10x1) array dim: 10x5+12=62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1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SectionInfo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raw_features</a:t>
            </a:r>
            <a:r>
              <a:rPr lang="en-US" dirty="0"/>
              <a:t> :</a:t>
            </a:r>
          </a:p>
          <a:p>
            <a:r>
              <a:rPr lang="en-US" dirty="0" err="1"/>
              <a:t>Type:JSON</a:t>
            </a:r>
            <a:r>
              <a:rPr lang="en-US" dirty="0"/>
              <a:t>    One entry, .code section, .text section, .</a:t>
            </a:r>
            <a:r>
              <a:rPr lang="en-US" dirty="0" err="1"/>
              <a:t>rdata</a:t>
            </a:r>
            <a:r>
              <a:rPr lang="en-US" dirty="0"/>
              <a:t> section, .data section and .</a:t>
            </a:r>
            <a:r>
              <a:rPr lang="en-US" dirty="0" err="1"/>
              <a:t>rsrc</a:t>
            </a:r>
            <a:r>
              <a:rPr lang="en-US" dirty="0"/>
              <a:t> section</a:t>
            </a:r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that concatenate hashed general info and hashed </a:t>
            </a:r>
            <a:r>
              <a:rPr lang="en-US" dirty="0" err="1"/>
              <a:t>raw_features</a:t>
            </a:r>
            <a:r>
              <a:rPr lang="en-US" dirty="0"/>
              <a:t>-&gt;(</a:t>
            </a:r>
            <a:r>
              <a:rPr lang="en-US" dirty="0" err="1"/>
              <a:t>np.hstack</a:t>
            </a:r>
            <a:r>
              <a:rPr lang="en-US" dirty="0"/>
              <a:t>(general, </a:t>
            </a:r>
            <a:r>
              <a:rPr lang="en-US" dirty="0" err="1"/>
              <a:t>raw_features</a:t>
            </a:r>
            <a:r>
              <a:rPr lang="en-US" dirty="0"/>
              <a:t>))</a:t>
            </a:r>
          </a:p>
          <a:p>
            <a:r>
              <a:rPr lang="en-US" dirty="0"/>
              <a:t>General info include # of sections(5), # of sections with zero size(0), # of section with an empty name(0), # of RE(2) and RW(1)</a:t>
            </a:r>
          </a:p>
          <a:p>
            <a:r>
              <a:rPr lang="en-US" dirty="0"/>
              <a:t>For detailed section info, </a:t>
            </a:r>
            <a:r>
              <a:rPr lang="en-US" dirty="0" err="1"/>
              <a:t>FeatureHasher</a:t>
            </a:r>
            <a:r>
              <a:rPr lang="en-US" dirty="0"/>
              <a:t> method is applied since we need to resolve name-size pair, name-entropy pair name-</a:t>
            </a:r>
            <a:r>
              <a:rPr lang="en-US" dirty="0" err="1"/>
              <a:t>vsize</a:t>
            </a:r>
            <a:r>
              <a:rPr lang="en-US" dirty="0"/>
              <a:t> pair and entry name string, characteristics string. </a:t>
            </a:r>
          </a:p>
          <a:p>
            <a:r>
              <a:rPr lang="en-US" dirty="0"/>
              <a:t>E.g. we have {“sections”: [{“name”:”.code”,”size”:2048},{”</a:t>
            </a:r>
            <a:r>
              <a:rPr lang="en-US" dirty="0" err="1"/>
              <a:t>name”:”.text</a:t>
            </a:r>
            <a:r>
              <a:rPr lang="en-US" dirty="0"/>
              <a:t>”, “size”:6656]}}</a:t>
            </a:r>
          </a:p>
          <a:p>
            <a:r>
              <a:rPr lang="en-US" dirty="0" err="1"/>
              <a:t>FeatureHasher</a:t>
            </a:r>
            <a:r>
              <a:rPr lang="en-US" dirty="0"/>
              <a:t>(50, </a:t>
            </a:r>
            <a:r>
              <a:rPr lang="en-US" dirty="0" err="1"/>
              <a:t>input_type</a:t>
            </a:r>
            <a:r>
              <a:rPr lang="en-US" dirty="0"/>
              <a:t>=“pair”).transform([(“.code”,2048),(“.text”,6656)]).</a:t>
            </a:r>
            <a:r>
              <a:rPr lang="en-US" dirty="0" err="1"/>
              <a:t>toarray</a:t>
            </a:r>
            <a:r>
              <a:rPr lang="en-US" dirty="0"/>
              <a:t>()[0] which will generate 50 digitalized features</a:t>
            </a:r>
          </a:p>
          <a:p>
            <a:r>
              <a:rPr lang="en-US" dirty="0"/>
              <a:t>dim: General(5)+Detail(50x5)=55 </a:t>
            </a:r>
          </a:p>
        </p:txBody>
      </p:sp>
    </p:spTree>
    <p:extLst>
      <p:ext uri="{BB962C8B-B14F-4D97-AF65-F5344CB8AC3E}">
        <p14:creationId xmlns:p14="http://schemas.microsoft.com/office/powerpoint/2010/main" val="36898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ImportsInfo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raw_data</a:t>
            </a:r>
            <a:r>
              <a:rPr lang="en-US" dirty="0"/>
              <a:t>:</a:t>
            </a:r>
          </a:p>
          <a:p>
            <a:r>
              <a:rPr lang="en-US" dirty="0"/>
              <a:t>Type: JSON file.</a:t>
            </a:r>
          </a:p>
          <a:p>
            <a:r>
              <a:rPr lang="en-US" dirty="0"/>
              <a:t>MSVCRT.dll, KERNEL32.dll, COMCTL32.DLL, USER32.DLL, SHELL32.DLL, OLE32.DLL and imports functions under these libraries</a:t>
            </a:r>
          </a:p>
          <a:p>
            <a:endParaRPr lang="en-US" dirty="0"/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/>
              <a:t>NumPy array that concatenate hashed libraries and hashed import functions(</a:t>
            </a:r>
            <a:r>
              <a:rPr lang="en-US" dirty="0" err="1"/>
              <a:t>np.hstack</a:t>
            </a:r>
            <a:r>
              <a:rPr lang="en-US" dirty="0"/>
              <a:t>(</a:t>
            </a:r>
            <a:r>
              <a:rPr lang="en-US" dirty="0" err="1"/>
              <a:t>raw_features</a:t>
            </a:r>
            <a:r>
              <a:rPr lang="en-US" dirty="0"/>
              <a:t>, imports))</a:t>
            </a:r>
          </a:p>
          <a:p>
            <a:r>
              <a:rPr lang="en-US" dirty="0"/>
              <a:t>E.g. {“imports”: {"COMCTL32.dll": ["</a:t>
            </a:r>
            <a:r>
              <a:rPr lang="en-US" dirty="0" err="1"/>
              <a:t>InitCommonControls</a:t>
            </a:r>
            <a:r>
              <a:rPr lang="en-US" dirty="0"/>
              <a:t>"], "SHELL32.dll": [“</a:t>
            </a:r>
            <a:r>
              <a:rPr lang="en-US" dirty="0" err="1"/>
              <a:t>ShellExecuteExA</a:t>
            </a:r>
            <a:r>
              <a:rPr lang="en-US" dirty="0"/>
              <a:t>”]}}.</a:t>
            </a:r>
          </a:p>
          <a:p>
            <a:r>
              <a:rPr lang="en-US" dirty="0" err="1"/>
              <a:t>FeatureHasher</a:t>
            </a:r>
            <a:r>
              <a:rPr lang="en-US" dirty="0"/>
              <a:t>(256, </a:t>
            </a:r>
            <a:r>
              <a:rPr lang="en-US" dirty="0" err="1"/>
              <a:t>input_type</a:t>
            </a:r>
            <a:r>
              <a:rPr lang="en-US" dirty="0"/>
              <a:t>=“string”).transform([“COMCTL32.dll”,”SHELL32.dll”]).</a:t>
            </a:r>
            <a:r>
              <a:rPr lang="en-US" dirty="0" err="1"/>
              <a:t>toarray</a:t>
            </a:r>
            <a:r>
              <a:rPr lang="en-US" dirty="0"/>
              <a:t>()[0] which will generate 256 digitalized features</a:t>
            </a:r>
          </a:p>
          <a:p>
            <a:r>
              <a:rPr lang="en-US" dirty="0" err="1"/>
              <a:t>FeatureHasher</a:t>
            </a:r>
            <a:r>
              <a:rPr lang="en-US" dirty="0"/>
              <a:t>(1024, </a:t>
            </a:r>
            <a:r>
              <a:rPr lang="en-US" dirty="0" err="1"/>
              <a:t>input_type</a:t>
            </a:r>
            <a:r>
              <a:rPr lang="en-US" dirty="0"/>
              <a:t>=“string”).transform(["</a:t>
            </a:r>
            <a:r>
              <a:rPr lang="en-US" dirty="0" err="1"/>
              <a:t>InitCommonControls</a:t>
            </a:r>
            <a:r>
              <a:rPr lang="en-US" dirty="0"/>
              <a:t>”, “</a:t>
            </a:r>
            <a:r>
              <a:rPr lang="en-US" dirty="0" err="1"/>
              <a:t>ShellExecuteExA</a:t>
            </a:r>
            <a:r>
              <a:rPr lang="en-US" dirty="0"/>
              <a:t>”]).</a:t>
            </a:r>
            <a:r>
              <a:rPr lang="en-US" dirty="0" err="1"/>
              <a:t>toarray</a:t>
            </a:r>
            <a:r>
              <a:rPr lang="en-US" dirty="0"/>
              <a:t>()[0] which will generate 256 digitalized features</a:t>
            </a:r>
          </a:p>
          <a:p>
            <a:r>
              <a:rPr lang="en-US" dirty="0"/>
              <a:t>dim=256+1024=1280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FFE-09F6-49B7-BA39-C748DAD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ExportsInfo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2693-3974-4A29-97D2-A852E3A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raw_features</a:t>
            </a:r>
            <a:r>
              <a:rPr lang="en-US" dirty="0"/>
              <a:t> :</a:t>
            </a:r>
          </a:p>
          <a:p>
            <a:r>
              <a:rPr lang="en-US" dirty="0"/>
              <a:t>Type: list&lt;num&gt;, Len:0 </a:t>
            </a:r>
          </a:p>
          <a:p>
            <a:r>
              <a:rPr lang="en-US" dirty="0"/>
              <a:t>[]</a:t>
            </a:r>
          </a:p>
          <a:p>
            <a:r>
              <a:rPr lang="en-US" dirty="0" err="1"/>
              <a:t>Vectorized_features</a:t>
            </a:r>
            <a:r>
              <a:rPr lang="en-US" dirty="0"/>
              <a:t>:</a:t>
            </a:r>
          </a:p>
          <a:p>
            <a:r>
              <a:rPr lang="en-US" dirty="0" err="1"/>
              <a:t>FeatureHasher</a:t>
            </a:r>
            <a:r>
              <a:rPr lang="en-US" dirty="0"/>
              <a:t>(128, </a:t>
            </a:r>
            <a:r>
              <a:rPr lang="en-US" dirty="0" err="1"/>
              <a:t>input_type</a:t>
            </a:r>
            <a:r>
              <a:rPr lang="en-US" dirty="0"/>
              <a:t>="string").transform([</a:t>
            </a:r>
            <a:r>
              <a:rPr lang="en-US" dirty="0" err="1"/>
              <a:t>raw_obj</a:t>
            </a:r>
            <a:r>
              <a:rPr lang="en-US" dirty="0"/>
              <a:t>]).</a:t>
            </a:r>
            <a:r>
              <a:rPr lang="en-US" dirty="0" err="1"/>
              <a:t>toarray</a:t>
            </a:r>
            <a:r>
              <a:rPr lang="en-US" dirty="0"/>
              <a:t>()[0] .</a:t>
            </a:r>
            <a:r>
              <a:rPr lang="en-US" dirty="0" err="1"/>
              <a:t>astype</a:t>
            </a:r>
            <a:r>
              <a:rPr lang="en-US" dirty="0"/>
              <a:t>(np.float32)</a:t>
            </a:r>
          </a:p>
          <a:p>
            <a:r>
              <a:rPr lang="en-US" dirty="0"/>
              <a:t>dim:128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2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1110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Feature Vectorization</vt:lpstr>
      <vt:lpstr>ByteHistogram()</vt:lpstr>
      <vt:lpstr>ByteEntropyHistogram()</vt:lpstr>
      <vt:lpstr>StringExtractor()</vt:lpstr>
      <vt:lpstr>GeneralFileInfo()</vt:lpstr>
      <vt:lpstr>HeaderFileInfo()</vt:lpstr>
      <vt:lpstr>SectionInfo()</vt:lpstr>
      <vt:lpstr>ImportsInfo()</vt:lpstr>
      <vt:lpstr>ExportsInfo()</vt:lpstr>
      <vt:lpstr>DataDirectories()</vt:lpstr>
      <vt:lpstr>Dimension</vt:lpstr>
      <vt:lpstr>Raw features(Not vectorized)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Vectorization</dc:title>
  <dc:creator>Shaozuo Zhang</dc:creator>
  <cp:lastModifiedBy>Shaozuo Zhang</cp:lastModifiedBy>
  <cp:revision>23</cp:revision>
  <dcterms:created xsi:type="dcterms:W3CDTF">2020-06-15T13:29:30Z</dcterms:created>
  <dcterms:modified xsi:type="dcterms:W3CDTF">2020-06-18T01:46:00Z</dcterms:modified>
</cp:coreProperties>
</file>