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6" r:id="rId2"/>
    <p:sldId id="277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4" r:id="rId11"/>
    <p:sldId id="267" r:id="rId12"/>
    <p:sldId id="270" r:id="rId13"/>
    <p:sldId id="268" r:id="rId14"/>
    <p:sldId id="274" r:id="rId15"/>
    <p:sldId id="269" r:id="rId16"/>
    <p:sldId id="275" r:id="rId17"/>
    <p:sldId id="273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ozuo Zhang" initials="SZ" lastIdx="5" clrIdx="0">
    <p:extLst>
      <p:ext uri="{19B8F6BF-5375-455C-9EA6-DF929625EA0E}">
        <p15:presenceInfo xmlns:p15="http://schemas.microsoft.com/office/powerpoint/2012/main" userId="a4414d24ab5a7c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2T21:34:35.211" idx="1">
    <p:pos x="6582" y="2742"/>
    <p:text>v,h are combinations of any posiible v layer and h layers. In Bernoulli RBM, any unit in a vector could be 0 or 1,, so calculation of Z has very large complexity. See the next slide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7T00:05:12.960" idx="5">
    <p:pos x="2530" y="3057"/>
    <p:text>We assign probabilities to a particular class y for some input x, the classRBM looks at how well the input x fits or aligns with the different filters associated with the wors Wj of W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26T22:42:43.653" idx="4">
    <p:pos x="2139" y="2380"/>
    <p:text>Computing Probability distribution is intractable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42D59-E558-416E-B472-A9333D0FDEC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95674-34F1-4842-80CE-37899DEC2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8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4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86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2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4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2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1D7073-2F6B-4268-9596-651DBD1407F7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A9D24F6-9E8D-4669-8AF3-C540C56BD4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0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9495-35E1-43CB-847B-768C19D2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RBM Content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5483-0DC2-4210-A0CB-36747C93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Joint probability P(v, h) based on Energy Function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Training objective: P(v)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Maximize log likelihood Log(P(v))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Theoretical deduction: Gradient ascent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Practical way: Contrastive Divergence (Use Conditional Probability to estimate Joint Prob)</a:t>
            </a:r>
          </a:p>
        </p:txBody>
      </p:sp>
    </p:spTree>
    <p:extLst>
      <p:ext uri="{BB962C8B-B14F-4D97-AF65-F5344CB8AC3E}">
        <p14:creationId xmlns:p14="http://schemas.microsoft.com/office/powerpoint/2010/main" val="243119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3098FBEF-FA67-49F2-B21E-F31810240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753" y="645819"/>
            <a:ext cx="5866493" cy="4650081"/>
          </a:xfrm>
        </p:spPr>
      </p:pic>
    </p:spTree>
    <p:extLst>
      <p:ext uri="{BB962C8B-B14F-4D97-AF65-F5344CB8AC3E}">
        <p14:creationId xmlns:p14="http://schemas.microsoft.com/office/powerpoint/2010/main" val="345775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5C25-826C-416D-89E8-D9DD26FB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Restricted Boltzmann Machine(</a:t>
            </a:r>
            <a:r>
              <a:rPr lang="en-US" dirty="0" err="1"/>
              <a:t>classRBM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E27A1-7D0C-4E1F-9F8E-FD7AFEC27C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</a:t>
                </a:r>
                <a:r>
                  <a:rPr lang="en-US" altLang="zh-CN" b="1" dirty="0"/>
                  <a:t>urpose: </a:t>
                </a:r>
                <a:r>
                  <a:rPr lang="en-US" dirty="0"/>
                  <a:t>Modeling the Joint distribution of the input and target</a:t>
                </a:r>
              </a:p>
              <a:p>
                <a:endParaRPr lang="en-US" b="1" dirty="0"/>
              </a:p>
              <a:p>
                <a:r>
                  <a:rPr lang="en-US" b="1" dirty="0"/>
                  <a:t>Training strategies</a:t>
                </a:r>
                <a:r>
                  <a:rPr lang="en-US" dirty="0"/>
                  <a:t>: minimize for all examples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1. generative learning objectives.</a:t>
                </a:r>
              </a:p>
              <a:p>
                <a:r>
                  <a:rPr lang="en-US" dirty="0"/>
                  <a:t>2. Discriminative learning objectives; </a:t>
                </a:r>
              </a:p>
              <a:p>
                <a:r>
                  <a:rPr lang="en-US" dirty="0"/>
                  <a:t>3. Hybrid learning objectives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E27A1-7D0C-4E1F-9F8E-FD7AFEC27C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37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5983-C80A-4C38-B82A-7154C1E1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CAED6-A3D3-4157-A52C-D4036AD5B4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Generative Training Objective: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b>
                            </m:sSub>
                          </m:e>
                        </m:d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b>
                            </m:sSub>
                          </m:e>
                        </m:d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b>
                            </m:sSub>
                          </m:e>
                        </m:d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Discriminative Training Objective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𝑡𝑟𝑎𝑖𝑛</m:t>
                                </m:r>
                              </m:sub>
                            </m:sSub>
                          </m:e>
                        </m:d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𝑖𝑔𝑛𝑜𝑟𝑒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𝑢𝑛𝑠𝑢𝑝𝑒𝑟𝑣𝑖𝑠𝑒𝑑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Hybrid Training Objective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h𝑦𝑏𝑟𝑖𝑑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𝑔𝑒𝑛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ECAED6-A3D3-4157-A52C-D4036AD5B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24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6116-E429-4F48-A0BD-8392B984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 and Parameters of </a:t>
            </a:r>
            <a:r>
              <a:rPr lang="en-US" dirty="0" err="1"/>
              <a:t>classRBM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227D-623E-4579-8650-A7B8AA344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430" y="1737360"/>
                <a:ext cx="5911557" cy="439771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𝑟𝑒𝑓𝑒𝑟𝑒𝑑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𝑃𝑎𝑟𝑎𝑚𝑒𝑡𝑒𝑟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=(100,2381)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𝑠h𝑎𝑝𝑒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=(100,2)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𝑟𝑒𝑝𝑟𝑒𝑠𝑒𝑛𝑡𝑎𝑡𝑖𝑜𝑛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A227D-623E-4579-8650-A7B8AA344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430" y="1737360"/>
                <a:ext cx="5911557" cy="4397717"/>
              </a:xfrm>
              <a:blipFill>
                <a:blip r:embed="rId2"/>
                <a:stretch>
                  <a:fillRect l="-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71DF157D-8B2E-4AD1-9A67-AC32A2B70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9666"/>
            <a:ext cx="5313459" cy="21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3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C5DC-260A-4EDA-AEBC-81CF9DBF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training objective </a:t>
            </a:r>
            <a:r>
              <a:rPr lang="en-US" altLang="zh-CN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A43EC-288F-40C6-92FE-2914F2B7C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𝑐𝑎𝑙𝑐𝑢𝑙𝑎𝑡𝑒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h𝑖𝑑𝑑𝑒𝑛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𝑃𝑒𝑟𝑓𝑜𝑟𝑚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𝐺𝑖𝑏𝑏𝑠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2.1. 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𝑐𝑎𝑙𝑐𝑢𝑙𝑎𝑡𝑒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&gt;, 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2.2. 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𝑐𝑎𝑙𝑐𝑢𝑙𝑎𝑡𝑒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𝑐𝑎𝑙𝑐𝑢𝑙𝑎𝑡𝑒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𝑔𝑟𝑎𝑑𝑖𝑒𝑛𝑡𝑠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  − &lt;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&gt;∗&lt;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  − 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  −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  − &lt;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A43EC-288F-40C6-92FE-2914F2B7C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98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A0980-AE5B-4F04-A178-1CE82EE656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3298" y="1827499"/>
                <a:ext cx="5233182" cy="402336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Conditioning on visible layer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Conditioning on hidden layer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𝑠𝑖𝑔𝑚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After the model has been trained, </a:t>
                </a:r>
              </a:p>
              <a:p>
                <a:r>
                  <a:rPr lang="en-US" dirty="0"/>
                  <a:t>the conditional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used for classification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A0980-AE5B-4F04-A178-1CE82EE656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3298" y="1827499"/>
                <a:ext cx="5233182" cy="4023360"/>
              </a:xfrm>
              <a:blipFill>
                <a:blip r:embed="rId2"/>
                <a:stretch>
                  <a:fillRect l="-2564" t="-2273" r="-1632" b="-1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1E843CC-960B-4F14-B934-757710EE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DD36550-5081-478F-8D9B-F41BB4701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6480" y="1827499"/>
                <a:ext cx="5233182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Calibri" panose="020F050202020403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𝑙𝑎𝑏𝑒𝑙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Calibri" panose="020F0502020204030204" pitchFamily="34" charset="0"/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𝑙𝑎𝑏𝑒𝑙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DD36550-5081-478F-8D9B-F41BB470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1827499"/>
                <a:ext cx="5233182" cy="40233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7C8BF50A-FCE8-4DFC-BCBE-E5B2A037A35F}"/>
              </a:ext>
            </a:extLst>
          </p:cNvPr>
          <p:cNvSpPr/>
          <p:nvPr/>
        </p:nvSpPr>
        <p:spPr>
          <a:xfrm>
            <a:off x="8612554" y="2203938"/>
            <a:ext cx="281354" cy="41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6C49113-7FE7-4BE7-9F58-773E5455E4A3}"/>
              </a:ext>
            </a:extLst>
          </p:cNvPr>
          <p:cNvSpPr/>
          <p:nvPr/>
        </p:nvSpPr>
        <p:spPr>
          <a:xfrm>
            <a:off x="8602394" y="2975704"/>
            <a:ext cx="281354" cy="41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87572CC-80CB-4C9E-9EC1-B175C9135D6A}"/>
              </a:ext>
            </a:extLst>
          </p:cNvPr>
          <p:cNvSpPr/>
          <p:nvPr/>
        </p:nvSpPr>
        <p:spPr>
          <a:xfrm>
            <a:off x="8612554" y="3747470"/>
            <a:ext cx="281354" cy="41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F753F27-D3AA-49C9-AEE6-D6C5F0E34C94}"/>
              </a:ext>
            </a:extLst>
          </p:cNvPr>
          <p:cNvSpPr/>
          <p:nvPr/>
        </p:nvSpPr>
        <p:spPr>
          <a:xfrm>
            <a:off x="8612554" y="4538125"/>
            <a:ext cx="281354" cy="4142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18FDC-C790-44D5-9424-E8105899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training objective2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6441B6-3006-49EA-B8DC-1237C3F1F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61893"/>
            <a:ext cx="7778814" cy="4022725"/>
          </a:xfrm>
        </p:spPr>
      </p:pic>
    </p:spTree>
    <p:extLst>
      <p:ext uri="{BB962C8B-B14F-4D97-AF65-F5344CB8AC3E}">
        <p14:creationId xmlns:p14="http://schemas.microsoft.com/office/powerpoint/2010/main" val="2939847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F0DE8-FAA0-4087-895B-0BE56223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classRBM vs RBM</a:t>
            </a:r>
          </a:p>
        </p:txBody>
      </p:sp>
      <p:pic>
        <p:nvPicPr>
          <p:cNvPr id="5" name="Content Placeholder 4" descr="A picture containing game&#10;&#10;Description automatically generated">
            <a:extLst>
              <a:ext uri="{FF2B5EF4-FFF2-40B4-BE49-F238E27FC236}">
                <a16:creationId xmlns:a16="http://schemas.microsoft.com/office/drawing/2014/main" id="{ADD944DF-73D7-4828-AC0C-637AED46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626" y="1290314"/>
            <a:ext cx="5313459" cy="21386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9159A0E-596B-4113-941D-E5243ABCBB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" r="1039"/>
          <a:stretch/>
        </p:blipFill>
        <p:spPr bwMode="auto">
          <a:xfrm>
            <a:off x="472907" y="1203556"/>
            <a:ext cx="5118182" cy="23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5636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44092EF-4064-43A4-BD37-CEBF3A8C8CF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4826541"/>
                  </p:ext>
                </p:extLst>
              </p:nvPr>
            </p:nvGraphicFramePr>
            <p:xfrm>
              <a:off x="815609" y="744293"/>
              <a:ext cx="10058397" cy="55263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682787935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757471935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22948663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Restricted Boltzmann Machines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Classification Restricted Boltzmann Machines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75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Purpose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𝑀𝑜𝑑𝑒𝑙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𝑑𝑖𝑠𝑡𝑟𝑖𝑏𝑢𝑡𝑖𝑜𝑛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𝑖𝑛𝑝𝑢𝑡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𝑀𝑜𝑑𝑒𝑙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𝐽𝑜𝑖𝑛𝑡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𝑑𝑖𝑠𝑡𝑟𝑖𝑏𝑢𝑡𝑖𝑜𝑛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𝑡𝑎𝑟𝑔𝑒𝑡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𝑐𝑙𝑎𝑠𝑠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6174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Energy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𝑾𝒙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281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vector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3024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(Joint) Probability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𝒗</m:t>
                                            </m:r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𝒗</m:t>
                                            </m:r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5260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Hidden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𝑃𝑟𝑒𝑝𝑟𝑜𝑐𝑒𝑠𝑠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h𝑖𝑑𝑑𝑒𝑛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𝑙𝑎𝑦𝑒𝑟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𝑟𝑒𝑓𝑒𝑟𝑟𝑒𝑑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𝑓𝑒𝑎𝑡𝑢𝑟𝑒𝑠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087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𝐶𝑎𝑛𝑛𝑜𝑡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𝑚𝑎𝑘𝑒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r>
                                      <a:rPr lang="en-US" i="1" dirty="0" err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𝑚𝑎𝑘𝑒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𝑝𝑟𝑒𝑑𝑖𝑐𝑡𝑖𝑜𝑛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𝑛𝑜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𝑛𝑒𝑒𝑑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𝑐𝑙𝑎𝑠𝑠𝑖𝑓𝑒𝑟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4851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Gibbs sampling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err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e>
                                    <m:r>
                                      <a:rPr lang="en-US" b="1" i="1" dirty="0" err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d>
                                <m: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dirty="0" err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 dirty="0" err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 dirty="0" err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5713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44092EF-4064-43A4-BD37-CEBF3A8C8CF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44826541"/>
                  </p:ext>
                </p:extLst>
              </p:nvPr>
            </p:nvGraphicFramePr>
            <p:xfrm>
              <a:off x="815609" y="744293"/>
              <a:ext cx="10058397" cy="55263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682787935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757471935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229486637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Restricted Boltzmann Machines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Classification Restricted Boltzmann Machines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8750785"/>
                      </a:ext>
                    </a:extLst>
                  </a:tr>
                  <a:tr h="9018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Purpose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4324" r="-100544" b="-452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4" t="-74324" r="-727" b="-452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6174551"/>
                      </a:ext>
                    </a:extLst>
                  </a:tr>
                  <a:tr h="98088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Energy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0248" r="-100544" b="-31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4" t="-160248" r="-727" b="-3155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281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State vector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86885" r="-100544" b="-7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4" t="-686885" r="-727" b="-7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3024418"/>
                      </a:ext>
                    </a:extLst>
                  </a:tr>
                  <a:tr h="98171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(Joint) Probability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98137" r="-100544" b="-1776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4" t="-298137" r="-727" b="-1776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52605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Hidden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4" t="-610476" r="-727" b="-1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40878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Prediction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10476" r="-100544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4" t="-710476" r="-727" b="-7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4851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Gibbs sampling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395082" r="-1005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4" t="-1395082" r="-72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5713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000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7D3E-97F1-44B6-B2F4-E9DA4C38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Training Objectives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DDF07-A6B2-40DB-8AC8-407499963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𝐿𝑒𝑎𝑟𝑛𝑖𝑛𝑔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0.0005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0.1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𝐻𝑖𝑑𝑑𝑒𝑛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𝑙𝑎𝑦𝑒𝑟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50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6000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𝑏𝑖𝑎𝑠𝑒𝑠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𝑚𝑎𝑡𝑟𝑖𝑐𝑒𝑠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[−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] 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⁡{#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𝑟𝑜𝑤𝑠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#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𝑐𝑜𝑙𝑢𝑚𝑛𝑠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DDF07-A6B2-40DB-8AC8-407499963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7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DDF9-09D3-4F7F-8BF1-78A52A86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classRBM</a:t>
            </a:r>
            <a:r>
              <a:rPr lang="en-US" dirty="0"/>
              <a:t> content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04933-0EA6-4C6E-B8DB-ECD256423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b="1" dirty="0"/>
              <a:t>Training Objectives</a:t>
            </a:r>
          </a:p>
          <a:p>
            <a:pPr marL="0" indent="0">
              <a:buNone/>
            </a:pPr>
            <a:r>
              <a:rPr lang="en-US" sz="2400" b="1" dirty="0"/>
              <a:t>	1. Generative Training Objectives</a:t>
            </a:r>
          </a:p>
          <a:p>
            <a:pPr marL="0" indent="0">
              <a:buNone/>
            </a:pPr>
            <a:r>
              <a:rPr lang="en-US" sz="2400" b="1" dirty="0"/>
              <a:t>	2. Discriminative Training Objectives</a:t>
            </a:r>
          </a:p>
          <a:p>
            <a:pPr marL="0" indent="0">
              <a:buNone/>
            </a:pPr>
            <a:r>
              <a:rPr lang="en-US" sz="2400" b="1" dirty="0"/>
              <a:t>	3. Hybrid Training 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Training procedure (Generative)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Comparison </a:t>
            </a:r>
            <a:r>
              <a:rPr lang="en-US" sz="2400" b="1" dirty="0" err="1"/>
              <a:t>classRBM</a:t>
            </a:r>
            <a:r>
              <a:rPr lang="en-US" sz="2400" b="1" dirty="0"/>
              <a:t> with RBM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8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534C-0378-443C-99BF-16CBA93C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estricted Boltzmann machines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EAEE-5659-4A63-A445-D28BF4FB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neural network models(unsupervised),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energy-based model,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probabilistic graphical model.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Model the </a:t>
            </a:r>
            <a:r>
              <a:rPr lang="en-US" b="1" dirty="0"/>
              <a:t>distribution</a:t>
            </a:r>
            <a:r>
              <a:rPr lang="en-US" dirty="0"/>
              <a:t> of inputs, maximize the likelihood of data. (P(v)</a:t>
            </a:r>
            <a:r>
              <a:rPr lang="en-US" dirty="0">
                <a:sym typeface="Wingdings" panose="05000000000000000000" pitchFamily="2" charset="2"/>
              </a:rPr>
              <a:t>1</a:t>
            </a:r>
            <a:r>
              <a:rPr lang="en-US" dirty="0"/>
              <a:t>) </a:t>
            </a:r>
          </a:p>
          <a:p>
            <a:endParaRPr lang="en-US" b="1" dirty="0"/>
          </a:p>
          <a:p>
            <a:r>
              <a:rPr lang="en-US" b="1" dirty="0"/>
              <a:t>Restricted</a:t>
            </a:r>
            <a:r>
              <a:rPr lang="en-US" dirty="0"/>
              <a:t>: bipartite structure which prohibits direct interaction between hidden/visible units</a:t>
            </a:r>
          </a:p>
        </p:txBody>
      </p:sp>
    </p:spTree>
    <p:extLst>
      <p:ext uri="{BB962C8B-B14F-4D97-AF65-F5344CB8AC3E}">
        <p14:creationId xmlns:p14="http://schemas.microsoft.com/office/powerpoint/2010/main" val="209408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500E-0A30-4C8C-8B92-D1E4033A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04890" cy="1450757"/>
          </a:xfrm>
        </p:spPr>
        <p:txBody>
          <a:bodyPr/>
          <a:lstStyle/>
          <a:p>
            <a:r>
              <a:rPr lang="en-US" dirty="0"/>
              <a:t>J</a:t>
            </a:r>
            <a:r>
              <a:rPr lang="en-US" altLang="zh-CN" dirty="0"/>
              <a:t>oint probability based on Energy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2AA9A-8038-45A1-B0DE-4404672F2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8030" y="1845734"/>
                <a:ext cx="5907649" cy="434405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Fully connected bipartite graph: the state of any node only depends on the state of the nodes connected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sub>
                        </m:sSub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Energy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Joint probability of the model: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𝑝𝑎𝑟𝑡𝑖𝑡𝑖𝑜𝑛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𝑐𝑜𝑚𝑏𝑖𝑛𝑎𝑡𝑖𝑜𝑛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2AA9A-8038-45A1-B0DE-4404672F2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8030" y="1845734"/>
                <a:ext cx="5907649" cy="4344051"/>
              </a:xfrm>
              <a:blipFill>
                <a:blip r:embed="rId2"/>
                <a:stretch>
                  <a:fillRect l="-5160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3DDD88AA-8777-49BD-8D68-B23951CD36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" r="1039"/>
          <a:stretch/>
        </p:blipFill>
        <p:spPr bwMode="auto">
          <a:xfrm>
            <a:off x="191000" y="2412235"/>
            <a:ext cx="5057030" cy="230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6AE220-3B57-4D72-8F5A-B286305EE580}"/>
                  </a:ext>
                </a:extLst>
              </p:cNvPr>
              <p:cNvSpPr/>
              <p:nvPr/>
            </p:nvSpPr>
            <p:spPr>
              <a:xfrm>
                <a:off x="302268" y="5112211"/>
                <a:ext cx="50862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𝑠𝑎𝑚𝑝𝑙𝑒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𝑐𝑒𝑟𝑡𝑎𝑖𝑛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𝑟𝑒𝑝𝑟𝑒𝑠𝑒𝑛𝑡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𝑠𝑦𝑠𝑡𝑒𝑚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i="1" dirty="0"/>
                  <a:t>Black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𝑎𝑟𝑏𝑖𝑡𝑟𝑎𝑟𝑦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A6AE220-3B57-4D72-8F5A-B286305EE5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68" y="5112211"/>
                <a:ext cx="5086201" cy="923330"/>
              </a:xfrm>
              <a:prstGeom prst="rect">
                <a:avLst/>
              </a:prstGeom>
              <a:blipFill>
                <a:blip r:embed="rId4"/>
                <a:stretch>
                  <a:fillRect l="-107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37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9E65-F4D0-49E8-8B87-651A634E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objective: P(v)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9C803-4E73-4E78-BB7C-84F89AEC9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0431" y="1845733"/>
                <a:ext cx="5755249" cy="434405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Likelihood function: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𝑒𝑞𝑢𝑎𝑡𝑖𝑜𝑛𝑠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𝑟𝑒𝑞𝑢𝑖𝑟𝑒𝑠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𝑐𝑎𝑙𝑐𝑢𝑙𝑎𝑡𝑖𝑜𝑛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𝐻𝑜𝑤𝑒𝑣𝑒𝑟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𝑐𝑜𝑛𝑡𝑎𝑖𝑛𝑠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𝑡𝑒𝑟𝑚𝑠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𝑟𝑒𝑠𝑢𝑙𝑡𝑖𝑛𝑔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h𝑢𝑔𝑒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𝑐𝑜𝑚𝑝𝑙𝑒𝑥𝑖𝑡𝑦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𝑅𝐵𝑀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𝑀𝑎𝑥𝑖𝑚𝑖𝑧𝑒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𝑙𝑖𝑘𝑒𝑙𝑖h𝑜𝑜𝑑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𝑙𝑖𝑘𝑒𝑙𝑦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𝑠𝑦𝑠𝑡𝑒𝑚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9C803-4E73-4E78-BB7C-84F89AEC9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0431" y="1845733"/>
                <a:ext cx="5755249" cy="4344051"/>
              </a:xfrm>
              <a:blipFill>
                <a:blip r:embed="rId2"/>
                <a:stretch>
                  <a:fillRect l="-2331" t="-2107" b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F3DB7ED8-BE29-4D0E-BE9D-EAF20F9F2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" r="1039"/>
          <a:stretch/>
        </p:blipFill>
        <p:spPr bwMode="auto">
          <a:xfrm>
            <a:off x="191000" y="2412235"/>
            <a:ext cx="5057030" cy="230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5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3DD1-183D-42BA-9262-0458CC93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Log-likelihood Log(P(v))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B1879-5199-4CC2-A44A-B686CD6DA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𝐴𝑠𝑠𝑢𝑚𝑒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𝑑𝑎𝑡𝑎𝑠𝑒𝑡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𝑢𝑛𝑖𝑡𝑠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𝑠𝑎𝑚𝑝𝑙𝑒𝑠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𝑇𝑟𝑎𝑖𝑛𝑖𝑛𝑔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𝑅𝐵𝑀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𝑓𝑖𝑡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𝑡𝑟𝑎𝑖𝑛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𝑎𝑑𝑗𝑢𝑠𝑡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𝑒𝑞𝑢𝑖𝑣𝑎𝑙𝑒𝑛𝑡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𝑚𝑎𝑥𝑖𝑚𝑖𝑧𝑒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𝑙𝑖𝑘𝑒𝑙𝑖h𝑜𝑜𝑑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𝑒𝑞𝑢𝑖𝑣𝑎𝑙𝑒𝑛𝑡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𝑚𝑎𝑥𝑖𝑚𝑖𝑧𝑖𝑛𝑔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𝑙𝑛𝑃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𝐺𝑟𝑎𝑑𝑖𝑒𝑛𝑡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𝑎𝑠𝑐𝑒𝑛𝑡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𝐶𝑜𝑛𝑡𝑟𝑎𝑠𝑡𝑖𝑣𝑒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𝐷𝑖𝑣𝑒𝑟𝑔𝑒𝑛𝑐𝑒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B1879-5199-4CC2-A44A-B686CD6DA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77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9F22-3DFD-4F09-87CA-94262686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way: Gradient ascent(large complexity)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74D9F-4FE2-48F1-8DC0-D8E4C7B732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8229600" cy="402336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𝑙𝑒𝑎𝑟𝑛𝑖𝑛𝑔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𝐶𝑜𝑛𝑠𝑖𝑑𝑒𝑟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𝑛𝑜𝑡𝑒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𝑏𝑙𝑎𝑐𝑘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𝑎𝑟𝑏𝑖𝑡𝑟𝑎𝑟𝑦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𝑠𝑎𝑚𝑒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𝒗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𝒉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</m:d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</m:nary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74D9F-4FE2-48F1-8DC0-D8E4C7B732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8229600" cy="4023360"/>
              </a:xfrm>
              <a:blipFill>
                <a:blip r:embed="rId2"/>
                <a:stretch>
                  <a:fillRect l="-1778" b="-1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AE46EE-D1A5-47C9-AD1A-8CD47D157D5E}"/>
                  </a:ext>
                </a:extLst>
              </p:cNvPr>
              <p:cNvSpPr/>
              <p:nvPr/>
            </p:nvSpPr>
            <p:spPr>
              <a:xfrm>
                <a:off x="7916712" y="3089316"/>
                <a:ext cx="3426709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𝑒𝑥𝑝𝑒𝑐𝑡𝑎𝑡𝑖𝑜𝑛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..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𝑐𝑜𝑛𝑑𝑖𝑡𝑖𝑜𝑛𝑎𝑙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𝑑𝑖𝑠𝑡𝑟𝑢𝑏𝑢𝑡𝑖𝑜𝑛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𝑢𝑛𝑑𝑒𝑟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𝑗𝑜𝑖𝑛𝑡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𝑑𝑖𝑠𝑡𝑟𝑖𝑏𝑢𝑡𝑖𝑜𝑛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=(W, a, b)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𝐶𝑜𝑚𝑝𝑙𝑒𝑥𝑖𝑡𝑦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AE46EE-D1A5-47C9-AD1A-8CD47D157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712" y="3089316"/>
                <a:ext cx="3426709" cy="2031325"/>
              </a:xfrm>
              <a:prstGeom prst="rect">
                <a:avLst/>
              </a:prstGeom>
              <a:blipFill>
                <a:blip r:embed="rId3"/>
                <a:stretch>
                  <a:fillRect l="-534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59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CB3D-2600-4D9D-9D91-98F10DFE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way: Contrastive Divergence(low complexity)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90D4-551F-4498-B1E8-DBE69CB6B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514" y="1802119"/>
                <a:ext cx="5793377" cy="402336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𝐶𝐷𝐾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𝑅𝐵𝑀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𝑆𝑡𝑒𝑝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1: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𝑆𝑡𝑒𝑝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𝐹𝑂𝑅𝐴𝐿𝐿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𝑠𝑎𝑚𝑝𝑙𝑒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𝑔𝑖𝑣𝑒𝑛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𝑅𝐵𝑀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𝑠𝑎𝑚𝑝𝑙𝑒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𝑔𝑖𝑣𝑒𝑛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𝑅𝐵𝑀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𝐹𝑂𝑅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+[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+[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590D4-551F-4498-B1E8-DBE69CB6B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514" y="1802119"/>
                <a:ext cx="5793377" cy="4023360"/>
              </a:xfrm>
              <a:blipFill>
                <a:blip r:embed="rId2"/>
                <a:stretch>
                  <a:fillRect l="-1895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576CCC-8F02-450B-A362-8A466CDDCCE4}"/>
                  </a:ext>
                </a:extLst>
              </p:cNvPr>
              <p:cNvSpPr/>
              <p:nvPr/>
            </p:nvSpPr>
            <p:spPr>
              <a:xfrm>
                <a:off x="6126480" y="1802119"/>
                <a:ext cx="5029200" cy="1499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Sample h given v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𝐹𝑂𝑅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[0,1]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576CCC-8F02-450B-A362-8A466CDDCC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1802119"/>
                <a:ext cx="5029200" cy="1499578"/>
              </a:xfrm>
              <a:prstGeom prst="rect">
                <a:avLst/>
              </a:prstGeom>
              <a:blipFill>
                <a:blip r:embed="rId3"/>
                <a:stretch>
                  <a:fillRect l="-970" t="-2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9AD47A-1638-4C11-B245-CFC66022CC5B}"/>
                  </a:ext>
                </a:extLst>
              </p:cNvPr>
              <p:cNvSpPr/>
              <p:nvPr/>
            </p:nvSpPr>
            <p:spPr>
              <a:xfrm>
                <a:off x="6096000" y="3429000"/>
                <a:ext cx="5029200" cy="1554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Sample v given 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𝐹𝑂𝑅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=0,1,…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𝑟𝑎𝑛𝑑𝑜𝑚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[0,1]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𝑜𝑡h𝑒𝑟𝑤𝑖𝑠𝑒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9AD47A-1638-4C11-B245-CFC66022C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5029200" cy="1554208"/>
              </a:xfrm>
              <a:prstGeom prst="rect">
                <a:avLst/>
              </a:prstGeom>
              <a:blipFill>
                <a:blip r:embed="rId4"/>
                <a:stretch>
                  <a:fillRect l="-970" t="-2756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0504BF-0249-46D9-AC5D-ED9620CCB6FE}"/>
                  </a:ext>
                </a:extLst>
              </p:cNvPr>
              <p:cNvSpPr/>
              <p:nvPr/>
            </p:nvSpPr>
            <p:spPr>
              <a:xfrm>
                <a:off x="5913338" y="4971938"/>
                <a:ext cx="5942058" cy="1121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𝑊𝑒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𝜗𝜃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𝜗𝜃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𝑣𝑒𝑐𝑡𝑜𝑟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sup>
                    </m:sSup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𝑎𝑟𝑏𝑖𝑡𝑟𝑎𝑦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𝑣𝑒𝑐𝑡𝑜𝑟</m:t>
                    </m:r>
                  </m:oMath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𝐶𝑜𝑚𝑝𝑙𝑒𝑥𝑖𝑡𝑦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𝑑𝑜𝑒𝑠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𝑑𝑒𝑝𝑒𝑛𝑑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𝑣𝑖𝑠𝑖𝑏𝑙𝑒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0504BF-0249-46D9-AC5D-ED9620CCB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338" y="4971938"/>
                <a:ext cx="5942058" cy="1121076"/>
              </a:xfrm>
              <a:prstGeom prst="rect">
                <a:avLst/>
              </a:prstGeom>
              <a:blipFill>
                <a:blip r:embed="rId5"/>
                <a:stretch>
                  <a:fillRect b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F8DF49D1-8048-49EF-8B62-3DFD108D2ABB}"/>
              </a:ext>
            </a:extLst>
          </p:cNvPr>
          <p:cNvSpPr/>
          <p:nvPr/>
        </p:nvSpPr>
        <p:spPr>
          <a:xfrm>
            <a:off x="522514" y="3141785"/>
            <a:ext cx="4401178" cy="127390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Gibbs Sampling</a:t>
            </a:r>
          </a:p>
        </p:txBody>
      </p:sp>
    </p:spTree>
    <p:extLst>
      <p:ext uri="{BB962C8B-B14F-4D97-AF65-F5344CB8AC3E}">
        <p14:creationId xmlns:p14="http://schemas.microsoft.com/office/powerpoint/2010/main" val="179052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6384-E3A6-4B45-BA41-FE1D3094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3186" cy="1450757"/>
          </a:xfrm>
        </p:spPr>
        <p:txBody>
          <a:bodyPr/>
          <a:lstStyle/>
          <a:p>
            <a:r>
              <a:rPr lang="en-US" dirty="0"/>
              <a:t>Reduce Complexity: 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FC88E-6C9F-4191-925E-648336EE71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5477" y="1845734"/>
                <a:ext cx="5630203" cy="40233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This page shows the expression of conditional probability used in Pseudo code.</a:t>
                </a:r>
              </a:p>
              <a:p>
                <a:r>
                  <a:rPr lang="en-US" dirty="0"/>
                  <a:t>The conditional probability distribution of each unit: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𝑗𝑖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Gibbs sampling reduces complexity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Gibbs sampling uses conditional probability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usage of conditional probability reduces complexity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FC88E-6C9F-4191-925E-648336EE71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5477" y="1845734"/>
                <a:ext cx="5630203" cy="4023360"/>
              </a:xfrm>
              <a:blipFill>
                <a:blip r:embed="rId2"/>
                <a:stretch>
                  <a:fillRect l="-2597" t="-1515" r="-2165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5F3436CB-6049-4B21-8DAA-D3CB5F843F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" r="1039"/>
          <a:stretch/>
        </p:blipFill>
        <p:spPr bwMode="auto">
          <a:xfrm>
            <a:off x="191000" y="2412235"/>
            <a:ext cx="5057030" cy="230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53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1569</Words>
  <Application>Microsoft Office PowerPoint</Application>
  <PresentationFormat>Widescreen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Cambria Math</vt:lpstr>
      <vt:lpstr>Wingdings</vt:lpstr>
      <vt:lpstr>Retrospect</vt:lpstr>
      <vt:lpstr>RBM Content Overview</vt:lpstr>
      <vt:lpstr>classRBM content overview</vt:lpstr>
      <vt:lpstr>Restricted Boltzmann machines</vt:lpstr>
      <vt:lpstr>Joint probability based on Energy Function</vt:lpstr>
      <vt:lpstr>Training objective: P(v)</vt:lpstr>
      <vt:lpstr>Maximize Log-likelihood Log(P(v))</vt:lpstr>
      <vt:lpstr>Theoretical way: Gradient ascent(large complexity)</vt:lpstr>
      <vt:lpstr>Practical way: Contrastive Divergence(low complexity)</vt:lpstr>
      <vt:lpstr>Reduce Complexity: Conditional probability</vt:lpstr>
      <vt:lpstr>PowerPoint Presentation</vt:lpstr>
      <vt:lpstr>Classification Restricted Boltzmann Machine(classRBM)</vt:lpstr>
      <vt:lpstr>Training objective</vt:lpstr>
      <vt:lpstr>Settings and Parameters of classRBM</vt:lpstr>
      <vt:lpstr>Generative training objective 1</vt:lpstr>
      <vt:lpstr>Conditional Probability</vt:lpstr>
      <vt:lpstr>Generative training objective2</vt:lpstr>
      <vt:lpstr>classRBM vs RBM</vt:lpstr>
      <vt:lpstr>PowerPoint Presentation</vt:lpstr>
      <vt:lpstr>Evaluation of the Training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Restricted Boltzmann machines</dc:title>
  <dc:creator>Shaozuo Zhang</dc:creator>
  <cp:lastModifiedBy>Shaozuo Zhang</cp:lastModifiedBy>
  <cp:revision>33</cp:revision>
  <dcterms:created xsi:type="dcterms:W3CDTF">2020-07-26T14:53:46Z</dcterms:created>
  <dcterms:modified xsi:type="dcterms:W3CDTF">2020-07-28T14:08:52Z</dcterms:modified>
</cp:coreProperties>
</file>