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5" r:id="rId3"/>
    <p:sldId id="258" r:id="rId4"/>
    <p:sldId id="260" r:id="rId5"/>
    <p:sldId id="261" r:id="rId6"/>
    <p:sldId id="263" r:id="rId7"/>
    <p:sldId id="264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EE414-58C9-4F54-83BD-AC5E58C14BB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867C5-8411-4D86-B2AA-085B6980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867C5-8411-4D86-B2AA-085B69800F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7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1134-FCA2-4854-A30E-38C57A8FF858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A582-AAA1-4A63-8C4D-41CA856F27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25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1134-FCA2-4854-A30E-38C57A8FF858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A582-AAA1-4A63-8C4D-41CA856F2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4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1134-FCA2-4854-A30E-38C57A8FF858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A582-AAA1-4A63-8C4D-41CA856F2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2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1134-FCA2-4854-A30E-38C57A8FF858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A582-AAA1-4A63-8C4D-41CA856F2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8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1134-FCA2-4854-A30E-38C57A8FF858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A582-AAA1-4A63-8C4D-41CA856F27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38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1134-FCA2-4854-A30E-38C57A8FF858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A582-AAA1-4A63-8C4D-41CA856F2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0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1134-FCA2-4854-A30E-38C57A8FF858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A582-AAA1-4A63-8C4D-41CA856F2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2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1134-FCA2-4854-A30E-38C57A8FF858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A582-AAA1-4A63-8C4D-41CA856F2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1134-FCA2-4854-A30E-38C57A8FF858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A582-AAA1-4A63-8C4D-41CA856F2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2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DE1134-FCA2-4854-A30E-38C57A8FF858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7FA582-AAA1-4A63-8C4D-41CA856F2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2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1134-FCA2-4854-A30E-38C57A8FF858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A582-AAA1-4A63-8C4D-41CA856F2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DE1134-FCA2-4854-A30E-38C57A8FF858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57FA582-AAA1-4A63-8C4D-41CA856F276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74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an.name/roc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1FB2-BAFE-425B-A938-694B3DC1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326" y="2310787"/>
            <a:ext cx="10058400" cy="1450757"/>
          </a:xfrm>
        </p:spPr>
        <p:txBody>
          <a:bodyPr/>
          <a:lstStyle/>
          <a:p>
            <a:r>
              <a:rPr lang="en-US" dirty="0"/>
              <a:t>Structure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324981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B0704D-68D6-4410-85E7-11CCED4D4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946"/>
            <a:ext cx="12192000" cy="550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8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767F-AF49-4C81-93C3-12C7F2AEE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906F3-FFFD-412A-9401-08821DC0B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2226" y="1845734"/>
            <a:ext cx="6433454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Describe the performance of a classification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True positives: Cases in which we predict malicious and they are indeed malicious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True negatives: Cases we predict to be </a:t>
            </a:r>
            <a:r>
              <a:rPr lang="en-US" b="1" dirty="0"/>
              <a:t>NOT </a:t>
            </a:r>
            <a:r>
              <a:rPr lang="en-US" dirty="0"/>
              <a:t>malicious and they are indeed not malicious</a:t>
            </a: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dirty="0"/>
              <a:t>False positives: Type I error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False negatives: Type II error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# of cases we predict to be P/N, and our prediction is T/F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F48041-5444-4F30-AE8F-8BB20F943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04" y="1845734"/>
            <a:ext cx="4464922" cy="347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5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767F-AF49-4C81-93C3-12C7F2AEE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A906F3-FFFD-412A-9401-08821DC0B5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22226" y="1845734"/>
                <a:ext cx="6433454" cy="402336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</a:t>
                </a:r>
                <a:r>
                  <a:rPr lang="en-US" b="1" dirty="0"/>
                  <a:t>Accuracy</a:t>
                </a:r>
                <a:r>
                  <a:rPr lang="en-US" dirty="0"/>
                  <a:t>: Percentage of correct prediction.   (TN+TP)/Total=(98305+97316)/200000=0.978105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</a:t>
                </a:r>
                <a:r>
                  <a:rPr lang="en-US" b="1" dirty="0"/>
                  <a:t>Misclassification Rate(Error Rate)</a:t>
                </a:r>
                <a:r>
                  <a:rPr lang="en-US" dirty="0"/>
                  <a:t>: 1-Accuracy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</a:t>
                </a:r>
                <a:r>
                  <a:rPr lang="en-US" b="1" dirty="0"/>
                  <a:t>Precision</a:t>
                </a:r>
                <a:r>
                  <a:rPr lang="en-US" dirty="0"/>
                  <a:t>: Percentage of correct prediction among all the cases we predict to be positive. TP/(TP+FP)=97316/99011=0.983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</a:t>
                </a:r>
                <a:r>
                  <a:rPr lang="en-US" b="1" dirty="0"/>
                  <a:t>Recall(True Positive Rate/Sensitivity)</a:t>
                </a:r>
                <a:r>
                  <a:rPr lang="en-US" dirty="0"/>
                  <a:t>: Percentage of correct prediction among all the positive cases. TP/(TP+FN)=97316/100000=0.973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</a:t>
                </a:r>
                <a:r>
                  <a:rPr lang="en-US" b="1" dirty="0"/>
                  <a:t>F1 score</a:t>
                </a:r>
                <a:r>
                  <a:rPr lang="en-US" dirty="0"/>
                  <a:t>: harmonic mean of precision and recall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0.978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A906F3-FFFD-412A-9401-08821DC0B5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2226" y="1845734"/>
                <a:ext cx="6433454" cy="4023360"/>
              </a:xfrm>
              <a:blipFill>
                <a:blip r:embed="rId2"/>
                <a:stretch>
                  <a:fillRect l="-2275" t="-1667" r="-2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A20BB2-8EFA-4775-B08F-4A358355D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05" y="1845734"/>
            <a:ext cx="4452921" cy="346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7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767F-AF49-4C81-93C3-12C7F2AEE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906F3-FFFD-412A-9401-08821DC0B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2226" y="1845734"/>
            <a:ext cx="6433454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False Positive Rate</a:t>
            </a:r>
            <a:r>
              <a:rPr lang="en-US" dirty="0"/>
              <a:t>: percentage of predict to be positive among all negative cases   FP/(TN+FP)=1695/100000=0.01695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ROC Curve: </a:t>
            </a:r>
            <a:r>
              <a:rPr lang="en-US" dirty="0"/>
              <a:t>visualize the performance of a binary classifier Recall against False Positive Rate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AUC(Area Under Curve)</a:t>
            </a:r>
            <a:r>
              <a:rPr lang="en-US" dirty="0"/>
              <a:t>: summarize performance in a single number, representing how well the classifier separated the two classes</a:t>
            </a:r>
          </a:p>
        </p:txBody>
      </p:sp>
      <p:pic>
        <p:nvPicPr>
          <p:cNvPr id="5" name="Picture 4" descr="A picture containing map, text, man&#10;&#10;Description automatically generated">
            <a:extLst>
              <a:ext uri="{FF2B5EF4-FFF2-40B4-BE49-F238E27FC236}">
                <a16:creationId xmlns:a16="http://schemas.microsoft.com/office/drawing/2014/main" id="{1F8FD55A-0F4B-470A-A347-99FC04CDC8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t="3880" r="8240" b="1694"/>
          <a:stretch/>
        </p:blipFill>
        <p:spPr>
          <a:xfrm>
            <a:off x="150226" y="2004622"/>
            <a:ext cx="4572000" cy="370558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292C1C-CC59-4A97-A056-874F40E3541B}"/>
              </a:ext>
            </a:extLst>
          </p:cNvPr>
          <p:cNvSpPr/>
          <p:nvPr/>
        </p:nvSpPr>
        <p:spPr>
          <a:xfrm>
            <a:off x="9096712" y="6488668"/>
            <a:ext cx="2986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http://www.navan.name/roc/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5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1D4C-BC00-4CF9-BEC6-44041DC6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4FB4BF06-4E0F-42C4-8776-6D421CB32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28" y="1846369"/>
            <a:ext cx="4014837" cy="402272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FCD777-910F-494D-AC6C-3DCC8694A2FE}"/>
              </a:ext>
            </a:extLst>
          </p:cNvPr>
          <p:cNvSpPr txBox="1">
            <a:spLocks/>
          </p:cNvSpPr>
          <p:nvPr/>
        </p:nvSpPr>
        <p:spPr>
          <a:xfrm>
            <a:off x="4722226" y="1845734"/>
            <a:ext cx="643345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100000 blue pixels: benign files, 100000 red pixels: malicious files,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x: predicted probability of being benign or malicious             y:count of observations  e.g. Height: 1000, x: 0.6, there are 1000 files that could be classified as malicious at the probability of 0.6.</a:t>
            </a:r>
          </a:p>
        </p:txBody>
      </p:sp>
    </p:spTree>
    <p:extLst>
      <p:ext uri="{BB962C8B-B14F-4D97-AF65-F5344CB8AC3E}">
        <p14:creationId xmlns:p14="http://schemas.microsoft.com/office/powerpoint/2010/main" val="246966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F30C-65C8-4F08-823D-56B9019C0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4F53F-E5BE-4E24-ABC8-A99E79EAB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sklearn.metrics</a:t>
            </a:r>
            <a:r>
              <a:rPr lang="en-US" dirty="0"/>
              <a:t> as </a:t>
            </a:r>
            <a:r>
              <a:rPr lang="en-US" dirty="0" err="1"/>
              <a:t>sm</a:t>
            </a:r>
            <a:endParaRPr lang="en-US" dirty="0"/>
          </a:p>
          <a:p>
            <a:r>
              <a:rPr lang="en-US" dirty="0"/>
              <a:t>y_pred_01=</a:t>
            </a:r>
            <a:r>
              <a:rPr lang="fr-FR" dirty="0" err="1"/>
              <a:t>np.where</a:t>
            </a:r>
            <a:r>
              <a:rPr lang="fr-FR" dirty="0"/>
              <a:t>(</a:t>
            </a:r>
            <a:r>
              <a:rPr lang="fr-FR" dirty="0" err="1"/>
              <a:t>y_pred</a:t>
            </a:r>
            <a:r>
              <a:rPr lang="fr-FR" dirty="0"/>
              <a:t> &gt; 0.5, 1, 0)</a:t>
            </a:r>
            <a:endParaRPr lang="en-US" dirty="0"/>
          </a:p>
          <a:p>
            <a:r>
              <a:rPr lang="en-US" dirty="0" err="1"/>
              <a:t>sm.accuracy_score</a:t>
            </a:r>
            <a:r>
              <a:rPr lang="en-US" dirty="0"/>
              <a:t>(y_test,y_pred_01)</a:t>
            </a:r>
          </a:p>
          <a:p>
            <a:r>
              <a:rPr lang="en-US" dirty="0" err="1"/>
              <a:t>sm.recall_score</a:t>
            </a:r>
            <a:r>
              <a:rPr lang="en-US" dirty="0"/>
              <a:t>(y_test,y_pred_01)</a:t>
            </a:r>
          </a:p>
          <a:p>
            <a:r>
              <a:rPr lang="en-US" dirty="0"/>
              <a:t>sm.f1_score(y_test,y_pred_01)</a:t>
            </a:r>
          </a:p>
          <a:p>
            <a:r>
              <a:rPr lang="en-US" dirty="0" err="1"/>
              <a:t>false_positive_rate</a:t>
            </a:r>
            <a:r>
              <a:rPr lang="en-US" dirty="0"/>
              <a:t>, recall, thresholds = </a:t>
            </a:r>
            <a:r>
              <a:rPr lang="en-US" dirty="0" err="1"/>
              <a:t>roc_curve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 y_pred_01)</a:t>
            </a:r>
          </a:p>
          <a:p>
            <a:r>
              <a:rPr lang="en-US" dirty="0" err="1"/>
              <a:t>sm.roc_auc_score</a:t>
            </a:r>
            <a:r>
              <a:rPr lang="en-US" dirty="0"/>
              <a:t>(y_test,y_pred_01) # from prediction scores</a:t>
            </a:r>
          </a:p>
          <a:p>
            <a:r>
              <a:rPr lang="en-US" dirty="0" err="1"/>
              <a:t>sm.auc</a:t>
            </a:r>
            <a:r>
              <a:rPr lang="en-US" dirty="0"/>
              <a:t>(</a:t>
            </a:r>
            <a:r>
              <a:rPr lang="en-US" dirty="0" err="1"/>
              <a:t>false_positive_rate</a:t>
            </a:r>
            <a:r>
              <a:rPr lang="en-US" dirty="0"/>
              <a:t>, recall)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3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408A-A6D3-4E45-95C8-8B2FDD46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D955A-3153-4893-9984-77E796CB2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b="1" dirty="0"/>
              <a:t>High recall, low precision: </a:t>
            </a:r>
            <a:r>
              <a:rPr lang="en-US" dirty="0"/>
              <a:t>This means that most of the positive examples are correctly recognized (low FN) but there are a lot of false positives.</a:t>
            </a:r>
          </a:p>
          <a:p>
            <a:pPr fontAlgn="base"/>
            <a:r>
              <a:rPr lang="en-US" b="1" dirty="0"/>
              <a:t>Low recall, high precision: </a:t>
            </a:r>
            <a:r>
              <a:rPr lang="en-US" dirty="0"/>
              <a:t>This shows that we miss a lot of positive examples (high FN) but those we predict as positive are indeed positive (low FP)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The F-Measure will always be nearer to the smaller value of Precision or Recall.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ROC curves: </a:t>
            </a:r>
          </a:p>
          <a:p>
            <a:pPr fontAlgn="base"/>
            <a:r>
              <a:rPr lang="en-US" dirty="0"/>
              <a:t>1. useful even if the predict probabilities are not properly calibrated</a:t>
            </a:r>
          </a:p>
          <a:p>
            <a:pPr fontAlgn="base"/>
            <a:r>
              <a:rPr lang="en-US" dirty="0"/>
              <a:t>2. useful even the classes are highly unbalanced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954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C1CC7-1476-45B9-8ED5-512AA200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127B7B-764A-473F-A3F5-B2CC7C746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46" y="1846263"/>
            <a:ext cx="5363633" cy="4022725"/>
          </a:xfrm>
        </p:spPr>
      </p:pic>
    </p:spTree>
    <p:extLst>
      <p:ext uri="{BB962C8B-B14F-4D97-AF65-F5344CB8AC3E}">
        <p14:creationId xmlns:p14="http://schemas.microsoft.com/office/powerpoint/2010/main" val="23093296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946</TotalTime>
  <Words>539</Words>
  <Application>Microsoft Office PowerPoint</Application>
  <PresentationFormat>Widescreen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Cambria Math</vt:lpstr>
      <vt:lpstr>Wingdings</vt:lpstr>
      <vt:lpstr>Retrospect</vt:lpstr>
      <vt:lpstr>Structure and Evaluation</vt:lpstr>
      <vt:lpstr>PowerPoint Presentation</vt:lpstr>
      <vt:lpstr>Confusion Matrix</vt:lpstr>
      <vt:lpstr>Evaluation</vt:lpstr>
      <vt:lpstr>Evaluation</vt:lpstr>
      <vt:lpstr>Evaluation</vt:lpstr>
      <vt:lpstr>Evaluation implementation</vt:lpstr>
      <vt:lpstr>Evaluation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Shaozuo Zhang</dc:creator>
  <cp:lastModifiedBy>Shaozuo Zhang</cp:lastModifiedBy>
  <cp:revision>21</cp:revision>
  <dcterms:created xsi:type="dcterms:W3CDTF">2020-06-21T08:40:38Z</dcterms:created>
  <dcterms:modified xsi:type="dcterms:W3CDTF">2020-06-27T12:53:30Z</dcterms:modified>
</cp:coreProperties>
</file>