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4" r:id="rId3"/>
    <p:sldId id="324" r:id="rId4"/>
    <p:sldId id="317" r:id="rId5"/>
    <p:sldId id="292" r:id="rId6"/>
    <p:sldId id="293" r:id="rId7"/>
    <p:sldId id="295" r:id="rId8"/>
    <p:sldId id="343" r:id="rId9"/>
    <p:sldId id="344" r:id="rId10"/>
    <p:sldId id="318" r:id="rId11"/>
    <p:sldId id="319" r:id="rId12"/>
    <p:sldId id="320" r:id="rId13"/>
    <p:sldId id="345" r:id="rId14"/>
    <p:sldId id="321" r:id="rId15"/>
    <p:sldId id="322" r:id="rId16"/>
    <p:sldId id="346" r:id="rId17"/>
    <p:sldId id="302" r:id="rId18"/>
    <p:sldId id="303" r:id="rId19"/>
    <p:sldId id="304" r:id="rId20"/>
    <p:sldId id="347" r:id="rId21"/>
  </p:sldIdLst>
  <p:sldSz cx="11880850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18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39" y="-149"/>
      </p:cViewPr>
      <p:guideLst>
        <p:guide orient="horz" pos="2504"/>
        <p:guide pos="3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#1" loCatId="cycle" qsTypeId="urn:microsoft.com/office/officeart/2005/8/quickstyle/simple1#1" qsCatId="simple" csTypeId="urn:microsoft.com/office/officeart/2005/8/colors/accent1_2#1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栈区</a:t>
          </a:r>
          <a:endParaRPr lang="en-US" altLang="zh-CN" dirty="0" smtClean="0">
            <a:solidFill>
              <a:srgbClr val="FF0000"/>
            </a:solidFill>
          </a:endParaRPr>
        </a:p>
      </dgm:t>
    </dgm:pt>
    <dgm:pt modelId="{85237845-FFD5-4E06-9C37-07B270187D31}" cxnId="{2CF3F545-03C4-4EBB-95C6-42C327C5DFB5}" type="parTrans">
      <dgm:prSet/>
      <dgm:spPr/>
      <dgm:t>
        <a:bodyPr/>
        <a:lstStyle/>
        <a:p>
          <a:endParaRPr lang="zh-CN" altLang="en-US"/>
        </a:p>
      </dgm:t>
    </dgm:pt>
    <dgm:pt modelId="{F14251E8-CA6E-41C5-844C-CF5EB13542E2}" cxnId="{2CF3F545-03C4-4EBB-95C6-42C327C5DFB5}" type="sibTrans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cxnId="{C02776F5-43B8-471F-8B0C-34CE63093CCD}" type="parTrans">
      <dgm:prSet/>
      <dgm:spPr/>
      <dgm:t>
        <a:bodyPr/>
        <a:lstStyle/>
        <a:p>
          <a:endParaRPr lang="zh-CN" altLang="en-US"/>
        </a:p>
      </dgm:t>
    </dgm:pt>
    <dgm:pt modelId="{B3E72255-A2F1-4309-B651-B1BB078D3519}" cxnId="{C02776F5-43B8-471F-8B0C-34CE63093CCD}" type="sibTrans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方法区</a:t>
          </a:r>
          <a:endParaRPr lang="zh-CN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EF5F3930-A54B-4638-9918-B0EBFDD341C8}" cxnId="{8C1711BF-313B-43E7-9DEC-26C4F4AEB6B7}" type="parTrans">
      <dgm:prSet/>
      <dgm:spPr/>
      <dgm:t>
        <a:bodyPr/>
        <a:lstStyle/>
        <a:p>
          <a:endParaRPr lang="zh-CN" altLang="en-US"/>
        </a:p>
      </dgm:t>
    </dgm:pt>
    <dgm:pt modelId="{ECFFAA5B-734A-4F5C-937C-E043FF5E07BD}" cxnId="{8C1711BF-313B-43E7-9DEC-26C4F4AEB6B7}" type="sibTrans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#1"/>
    <dgm:cxn modelId="{3FDA74D0-1F0D-4723-8F31-63FF092E5192}" type="presOf" srcId="{F9CDEFC6-3340-470D-980F-A9AD8522C7DA}" destId="{D08C7EFE-69E0-4C7A-99E9-0B1A25E3ABB4}" srcOrd="0" destOrd="0" presId="urn:microsoft.com/office/officeart/2005/8/layout/cycle8#1"/>
    <dgm:cxn modelId="{450CD58A-3D84-4AB7-AE9B-5CB3F9776887}" type="presOf" srcId="{F9CDEFC6-3340-470D-980F-A9AD8522C7DA}" destId="{92FE6840-8E14-423E-95EA-15C7E9C12BF1}" srcOrd="1" destOrd="0" presId="urn:microsoft.com/office/officeart/2005/8/layout/cycle8#1"/>
    <dgm:cxn modelId="{03572A7F-10C4-43FF-89FE-C326394565A3}" type="presOf" srcId="{DC60C15C-B219-474B-8BB4-C8FBBEC0CF3E}" destId="{D3F4DAA7-3854-46E5-A99E-DFF77A32C685}" srcOrd="0" destOrd="0" presId="urn:microsoft.com/office/officeart/2005/8/layout/cycle8#1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#1"/>
    <dgm:cxn modelId="{6B280570-4F56-4594-949F-3477FCD96810}" type="presOf" srcId="{456A26F6-854E-43D4-A0D3-3454A7604405}" destId="{261F8A2C-DAD0-4D25-B148-968DC9D342BA}" srcOrd="1" destOrd="0" presId="urn:microsoft.com/office/officeart/2005/8/layout/cycle8#1"/>
    <dgm:cxn modelId="{3D4C8576-1A3A-412E-A9A7-B94A969A6F4D}" type="presOf" srcId="{61578042-3FCE-4747-9971-9A101DE70980}" destId="{ECEBEE6C-F0A1-47B8-854A-9B7D74ADF8ED}" srcOrd="1" destOrd="0" presId="urn:microsoft.com/office/officeart/2005/8/layout/cycle8#1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#1"/>
    <dgm:cxn modelId="{6011E156-EC54-4C34-A7CA-C6F59946BEBF}" type="presParOf" srcId="{D3F4DAA7-3854-46E5-A99E-DFF77A32C685}" destId="{BBE6EB90-9800-42CE-8AE7-2F481FC87F7C}" srcOrd="1" destOrd="0" presId="urn:microsoft.com/office/officeart/2005/8/layout/cycle8#1"/>
    <dgm:cxn modelId="{816D39AE-292A-4BF7-8DB6-280320A60DA4}" type="presParOf" srcId="{D3F4DAA7-3854-46E5-A99E-DFF77A32C685}" destId="{53FF81AD-3480-4D05-81A0-56AB2B40B843}" srcOrd="2" destOrd="0" presId="urn:microsoft.com/office/officeart/2005/8/layout/cycle8#1"/>
    <dgm:cxn modelId="{A694B075-11BC-4694-B65F-85FCDFF08C88}" type="presParOf" srcId="{D3F4DAA7-3854-46E5-A99E-DFF77A32C685}" destId="{261F8A2C-DAD0-4D25-B148-968DC9D342BA}" srcOrd="3" destOrd="0" presId="urn:microsoft.com/office/officeart/2005/8/layout/cycle8#1"/>
    <dgm:cxn modelId="{EED27FA3-95ED-49C1-BAA0-79288862ED06}" type="presParOf" srcId="{D3F4DAA7-3854-46E5-A99E-DFF77A32C685}" destId="{44CDE89C-6F43-47D6-9738-74EFA898A27B}" srcOrd="4" destOrd="0" presId="urn:microsoft.com/office/officeart/2005/8/layout/cycle8#1"/>
    <dgm:cxn modelId="{B09A819D-3C58-41FD-AED4-5DFAA0E030CF}" type="presParOf" srcId="{D3F4DAA7-3854-46E5-A99E-DFF77A32C685}" destId="{C3BB0005-83DC-4F5D-A17A-11C58875F570}" srcOrd="5" destOrd="0" presId="urn:microsoft.com/office/officeart/2005/8/layout/cycle8#1"/>
    <dgm:cxn modelId="{B3D753D1-5531-4E65-B691-963CF8E8384D}" type="presParOf" srcId="{D3F4DAA7-3854-46E5-A99E-DFF77A32C685}" destId="{C9BD65BD-DB51-4ED7-9567-6164FB28CF2D}" srcOrd="6" destOrd="0" presId="urn:microsoft.com/office/officeart/2005/8/layout/cycle8#1"/>
    <dgm:cxn modelId="{EF1FB26A-3D98-4D5A-BA1B-4781DE5550E9}" type="presParOf" srcId="{D3F4DAA7-3854-46E5-A99E-DFF77A32C685}" destId="{ECEBEE6C-F0A1-47B8-854A-9B7D74ADF8ED}" srcOrd="7" destOrd="0" presId="urn:microsoft.com/office/officeart/2005/8/layout/cycle8#1"/>
    <dgm:cxn modelId="{F62E61D0-6216-42A5-8B40-BF536F5DF30A}" type="presParOf" srcId="{D3F4DAA7-3854-46E5-A99E-DFF77A32C685}" destId="{D08C7EFE-69E0-4C7A-99E9-0B1A25E3ABB4}" srcOrd="8" destOrd="0" presId="urn:microsoft.com/office/officeart/2005/8/layout/cycle8#1"/>
    <dgm:cxn modelId="{1020B661-2B5C-49DF-905A-B5908C61DA72}" type="presParOf" srcId="{D3F4DAA7-3854-46E5-A99E-DFF77A32C685}" destId="{231F2C04-AFB4-4D79-9366-C1398262DABA}" srcOrd="9" destOrd="0" presId="urn:microsoft.com/office/officeart/2005/8/layout/cycle8#1"/>
    <dgm:cxn modelId="{5AFBEE23-3CDB-4713-A4ED-760E4F7F3492}" type="presParOf" srcId="{D3F4DAA7-3854-46E5-A99E-DFF77A32C685}" destId="{AAE10AD2-C750-487E-80F9-0AD2FF39FA36}" srcOrd="10" destOrd="0" presId="urn:microsoft.com/office/officeart/2005/8/layout/cycle8#1"/>
    <dgm:cxn modelId="{E324E797-C92E-49B0-B5B6-B45E6F2316B6}" type="presParOf" srcId="{D3F4DAA7-3854-46E5-A99E-DFF77A32C685}" destId="{92FE6840-8E14-423E-95EA-15C7E9C12BF1}" srcOrd="11" destOrd="0" presId="urn:microsoft.com/office/officeart/2005/8/layout/cycle8#1"/>
    <dgm:cxn modelId="{3A562D3A-E33F-49F3-8972-91A63F5D14CF}" type="presParOf" srcId="{D3F4DAA7-3854-46E5-A99E-DFF77A32C685}" destId="{FDB9B5BA-0CA0-4699-A570-B2A72FC6AE46}" srcOrd="12" destOrd="0" presId="urn:microsoft.com/office/officeart/2005/8/layout/cycle8#1"/>
    <dgm:cxn modelId="{C4C04B4D-9D73-4B81-A419-1AA400FAA022}" type="presParOf" srcId="{D3F4DAA7-3854-46E5-A99E-DFF77A32C685}" destId="{63392D2A-E74B-4992-8242-F21FC4B41FB9}" srcOrd="13" destOrd="0" presId="urn:microsoft.com/office/officeart/2005/8/layout/cycle8#1"/>
    <dgm:cxn modelId="{29CBB68F-54CC-47CA-AD02-7A7CDBAC63B6}" type="presParOf" srcId="{D3F4DAA7-3854-46E5-A99E-DFF77A32C685}" destId="{D2D5DCCF-6C25-4412-A78B-966154BE06E6}" srcOrd="1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01315" cy="4901315"/>
        <a:chOff x="0" y="0"/>
        <a:chExt cx="4901315" cy="4901315"/>
      </a:xfrm>
    </dsp:grpSpPr>
    <dsp:sp>
      <dsp:nvSpPr>
        <dsp:cNvPr id="3" name="饼形 2"/>
        <dsp:cNvSpPr/>
      </dsp:nvSpPr>
      <dsp:spPr bwMode="white">
        <a:xfrm>
          <a:off x="597879" y="318585"/>
          <a:ext cx="4117105" cy="4117105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lumMod val="40000"/>
            <a:lumOff val="6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rgbClr val="FF0000"/>
              </a:solidFill>
            </a:rPr>
            <a:t>栈区</a:t>
          </a:r>
          <a:endParaRPr lang="en-US" altLang="zh-CN" dirty="0" smtClean="0">
            <a:solidFill>
              <a:srgbClr val="FF0000"/>
            </a:solidFill>
          </a:endParaRPr>
        </a:p>
      </dsp:txBody>
      <dsp:txXfrm>
        <a:off x="597879" y="318585"/>
        <a:ext cx="4117105" cy="4117105"/>
      </dsp:txXfrm>
    </dsp:sp>
    <dsp:sp>
      <dsp:nvSpPr>
        <dsp:cNvPr id="4" name="饼形 3"/>
        <dsp:cNvSpPr/>
      </dsp:nvSpPr>
      <dsp:spPr bwMode="white">
        <a:xfrm>
          <a:off x="513086" y="465625"/>
          <a:ext cx="4117105" cy="4117105"/>
        </a:xfrm>
        <a:prstGeom prst="pie">
          <a:avLst>
            <a:gd name="adj1" fmla="val 1800000"/>
            <a:gd name="adj2" fmla="val 90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mtClean="0"/>
            <a:t>本地内存</a:t>
          </a:r>
          <a:endParaRPr lang="zh-CN" altLang="en-US"/>
        </a:p>
      </dsp:txBody>
      <dsp:txXfrm>
        <a:off x="513086" y="465625"/>
        <a:ext cx="4117105" cy="4117105"/>
      </dsp:txXfrm>
    </dsp:sp>
    <dsp:sp>
      <dsp:nvSpPr>
        <dsp:cNvPr id="5" name="饼形 4"/>
        <dsp:cNvSpPr/>
      </dsp:nvSpPr>
      <dsp:spPr bwMode="white">
        <a:xfrm>
          <a:off x="428293" y="318585"/>
          <a:ext cx="4117105" cy="4117105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堆</a:t>
          </a:r>
          <a:r>
            <a:rPr lang="en-US" altLang="zh-CN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方法区</a:t>
          </a:r>
          <a:endParaRPr lang="zh-CN" altLang="en-US" dirty="0">
            <a:solidFill>
              <a:schemeClr val="accent6">
                <a:lumMod val="50000"/>
              </a:schemeClr>
            </a:solidFill>
          </a:endParaRPr>
        </a:p>
      </dsp:txBody>
      <dsp:txXfrm>
        <a:off x="428293" y="318585"/>
        <a:ext cx="4117105" cy="4117105"/>
      </dsp:txXfrm>
    </dsp:sp>
    <dsp:sp>
      <dsp:nvSpPr>
        <dsp:cNvPr id="6" name="环形箭头 5"/>
        <dsp:cNvSpPr/>
      </dsp:nvSpPr>
      <dsp:spPr bwMode="white">
        <a:xfrm>
          <a:off x="371778" y="92145"/>
          <a:ext cx="4569986" cy="4569986"/>
        </a:xfrm>
        <a:prstGeom prst="circularArrow">
          <a:avLst>
            <a:gd name="adj1" fmla="val 5000"/>
            <a:gd name="adj2" fmla="val 360000"/>
            <a:gd name="adj3" fmla="val 1440000"/>
            <a:gd name="adj4" fmla="val 16199432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1778" y="92145"/>
        <a:ext cx="4569986" cy="4569986"/>
      </dsp:txXfrm>
    </dsp:sp>
    <dsp:sp>
      <dsp:nvSpPr>
        <dsp:cNvPr id="7" name="环形箭头 6"/>
        <dsp:cNvSpPr/>
      </dsp:nvSpPr>
      <dsp:spPr bwMode="white">
        <a:xfrm>
          <a:off x="286645" y="238924"/>
          <a:ext cx="4569986" cy="4569986"/>
        </a:xfrm>
        <a:prstGeom prst="circularArrow">
          <a:avLst>
            <a:gd name="adj1" fmla="val 5000"/>
            <a:gd name="adj2" fmla="val 360000"/>
            <a:gd name="adj3" fmla="val 8639497"/>
            <a:gd name="adj4" fmla="val 1800502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86645" y="238924"/>
        <a:ext cx="4569986" cy="4569986"/>
      </dsp:txXfrm>
    </dsp:sp>
    <dsp:sp>
      <dsp:nvSpPr>
        <dsp:cNvPr id="8" name="环形箭头 7"/>
        <dsp:cNvSpPr/>
      </dsp:nvSpPr>
      <dsp:spPr bwMode="white">
        <a:xfrm>
          <a:off x="201513" y="92145"/>
          <a:ext cx="4569986" cy="4569986"/>
        </a:xfrm>
        <a:prstGeom prst="circularArrow">
          <a:avLst>
            <a:gd name="adj1" fmla="val 5000"/>
            <a:gd name="adj2" fmla="val 360000"/>
            <a:gd name="adj3" fmla="val 15840567"/>
            <a:gd name="adj4" fmla="val 899999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01513" y="92145"/>
        <a:ext cx="4569986" cy="456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1" y="144031"/>
            <a:ext cx="904221" cy="107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8" y="1296434"/>
            <a:ext cx="8910638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8" y="4160692"/>
            <a:ext cx="8910638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" y="247529"/>
            <a:ext cx="792058" cy="938859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5" y="317235"/>
            <a:ext cx="10692765" cy="1320269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5" y="1848385"/>
            <a:ext cx="10692765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5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3" y="7342175"/>
            <a:ext cx="3762269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11" y="7342175"/>
            <a:ext cx="2772198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9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43793" y="2131146"/>
            <a:ext cx="10049219" cy="1609407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95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  <a:endParaRPr lang="zh-CN" altLang="en-US" sz="37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217295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970216" y="5096546"/>
            <a:ext cx="5942462" cy="25187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9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0991" y="5814684"/>
            <a:ext cx="3800841" cy="4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95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2" y="4855831"/>
            <a:ext cx="11880850" cy="62381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95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20" y="276972"/>
            <a:ext cx="1323059" cy="119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7" name="Picture 1" descr="E:\VIP二期\JVM\第一节课\QQ图片2019052619363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86360" y="-1"/>
            <a:ext cx="1196721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5604" y="600945"/>
            <a:ext cx="877979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2560" y="1443678"/>
            <a:ext cx="3602882" cy="2143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2564" y="3929643"/>
            <a:ext cx="3840849" cy="1489877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  <a:endParaRPr lang="zh-CN" altLang="en-US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 smtClean="0">
                <a:sym typeface="+mn-ea"/>
              </a:rPr>
              <a:t>先</a:t>
            </a:r>
            <a:r>
              <a:rPr lang="zh-CN" altLang="en-US" sz="2200" dirty="0">
                <a:sym typeface="+mn-ea"/>
              </a:rPr>
              <a:t>进后</a:t>
            </a:r>
            <a:r>
              <a:rPr lang="zh-CN" altLang="en-US" sz="2200" dirty="0" smtClean="0">
                <a:sym typeface="+mn-ea"/>
              </a:rPr>
              <a:t>出（</a:t>
            </a:r>
            <a:r>
              <a:rPr lang="en-US" altLang="zh-CN" sz="2200" dirty="0" smtClean="0">
                <a:sym typeface="+mn-ea"/>
              </a:rPr>
              <a:t>FIL0</a:t>
            </a:r>
            <a:r>
              <a:rPr lang="zh-CN" altLang="en-US" sz="2200" dirty="0" smtClean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5238" y="1222514"/>
            <a:ext cx="4516326" cy="5887573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311032" y="6067780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5970753" y="3028156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039681" y="51230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11032" y="3997466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16554" y="18250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8" name="文本框 5"/>
          <p:cNvSpPr txBox="1"/>
          <p:nvPr/>
        </p:nvSpPr>
        <p:spPr>
          <a:xfrm>
            <a:off x="96228" y="5671916"/>
            <a:ext cx="4415140" cy="79693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要使用栈？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30554" y="5939894"/>
            <a:ext cx="2031213" cy="1099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063132" y="3968891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167907" y="1867255"/>
            <a:ext cx="1880708" cy="101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3760953" y="2999581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763206" y="4980160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76900" y="1238250"/>
            <a:ext cx="1000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6192081" y="5275435"/>
            <a:ext cx="423406" cy="93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7625" y="1228725"/>
            <a:ext cx="8286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08359" y="550958"/>
            <a:ext cx="183489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968" y="1293075"/>
            <a:ext cx="6695790" cy="5458528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Xss</a:t>
            </a:r>
            <a:r>
              <a:rPr lang="en-US" altLang="zh-CN" sz="2400" dirty="0" smtClean="0">
                <a:solidFill>
                  <a:srgbClr val="FF0000"/>
                </a:solidFill>
              </a:rPr>
              <a:t> 1M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所需的数据，指令、返回地址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每个方法在执行的同时都会创建一个</a:t>
            </a:r>
            <a:r>
              <a:rPr lang="zh-CN" altLang="en-US" b="1" dirty="0" smtClean="0"/>
              <a:t>栈帧</a:t>
            </a:r>
            <a:endParaRPr lang="en-US" altLang="zh-CN" dirty="0" smtClean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栈帧还可以划分：</a:t>
            </a:r>
            <a:endParaRPr lang="zh-CN" altLang="en-US" dirty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  <a:endParaRPr lang="zh-CN" altLang="en-US" sz="1800" dirty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  <a:endParaRPr lang="zh-CN" altLang="en-US" sz="1800" dirty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动态连接</a:t>
            </a:r>
            <a:endParaRPr lang="zh-CN" altLang="en-US" sz="1800" dirty="0" smtClean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返回地址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6012" y="548559"/>
            <a:ext cx="3881765" cy="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31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虚拟机栈的执行过程</a:t>
            </a:r>
            <a:endParaRPr lang="zh-CN" altLang="en-US" sz="31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88081" y="1108091"/>
            <a:ext cx="5955551" cy="70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23" tIns="50310" rIns="100623" bIns="5031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中方法在虚拟机栈的执行过程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271551" y="5885609"/>
            <a:ext cx="3819695" cy="796917"/>
          </a:xfrm>
          <a:prstGeom prst="rect">
            <a:avLst/>
          </a:prstGeom>
          <a:noFill/>
        </p:spPr>
        <p:txBody>
          <a:bodyPr wrap="square" lIns="100623" tIns="50310" rIns="100623" bIns="5031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知其然、知其所以然！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321" y="2111390"/>
            <a:ext cx="7808173" cy="301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701675" y="6932930"/>
            <a:ext cx="94773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反编译：</a:t>
            </a:r>
            <a:r>
              <a:rPr lang="en-US" altLang="zh-CN"/>
              <a:t>javap -v xxx.class &gt; xxx.txt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057" y="509044"/>
            <a:ext cx="2206368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967" y="1293078"/>
            <a:ext cx="10939062" cy="1763903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  <a:endParaRPr lang="zh-CN" altLang="en-US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本地方法栈保存的是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方法的信息，当一个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创建的线程调用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方法后，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不再为其在虚拟机栈中创建栈帧，</a:t>
            </a:r>
            <a:r>
              <a:rPr lang="en-US" altLang="zh-CN" sz="2000" dirty="0" smtClean="0"/>
              <a:t>JVM</a:t>
            </a:r>
            <a:r>
              <a:rPr lang="zh-CN" altLang="en-US" sz="2000" dirty="0" smtClean="0"/>
              <a:t>只是简单地动态链接并直接调用</a:t>
            </a:r>
            <a:r>
              <a:rPr lang="en-US" altLang="zh-CN" sz="2000" dirty="0" smtClean="0"/>
              <a:t>native</a:t>
            </a:r>
            <a:r>
              <a:rPr lang="zh-CN" altLang="en-US" sz="2000" dirty="0" smtClean="0"/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6" y="4300348"/>
            <a:ext cx="9823046" cy="1165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直接把本地方法栈和虚拟机栈合二为一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142" y="488090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32061" y="1234460"/>
            <a:ext cx="11383363" cy="3975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方法区（永久代（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和以前）、元空间（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Xms(</a:t>
            </a:r>
            <a:r>
              <a:rPr lang="zh-CN" altLang="en-US" sz="2000" dirty="0" err="1" smtClean="0">
                <a:solidFill>
                  <a:srgbClr val="FF0000"/>
                </a:solidFill>
              </a:rPr>
              <a:t>初始容量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Xmx(</a:t>
            </a:r>
            <a:r>
              <a:rPr lang="zh-CN" altLang="en-US" sz="2000" dirty="0" err="1" smtClean="0">
                <a:solidFill>
                  <a:srgbClr val="FF0000"/>
                </a:solidFill>
              </a:rPr>
              <a:t>最大容量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Xmn(</a:t>
            </a:r>
            <a:r>
              <a:rPr lang="zh-CN" altLang="en-US" sz="2000" dirty="0" err="1" smtClean="0">
                <a:solidFill>
                  <a:srgbClr val="FF0000"/>
                </a:solidFill>
              </a:rPr>
              <a:t>新生代容量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堆是需要重点关注的一块区域，因为涉及到内存的分配</a:t>
            </a:r>
            <a:r>
              <a:rPr lang="en-US" altLang="zh-CN" sz="1600" dirty="0" smtClean="0"/>
              <a:t>(new</a:t>
            </a:r>
            <a:r>
              <a:rPr lang="zh-CN" altLang="en-US" sz="1600" dirty="0" smtClean="0"/>
              <a:t>关键字，反射等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与回收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回收算法，收集器等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几乎所有的对象都是在堆中分配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758190" lvl="1" indent="-308610">
              <a:lnSpc>
                <a:spcPct val="150000"/>
              </a:lnSpc>
              <a:buClr>
                <a:srgbClr val="FFC000"/>
              </a:buClr>
            </a:pPr>
            <a:endParaRPr lang="en-US" altLang="zh-CN" sz="1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0710" y="5596255"/>
            <a:ext cx="100241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常量引用保存在方法区</a:t>
            </a:r>
            <a:r>
              <a:rPr lang="en-US" altLang="zh-CN"/>
              <a:t>(</a:t>
            </a:r>
            <a:r>
              <a:rPr lang="zh-CN" altLang="en-US"/>
              <a:t>元空间</a:t>
            </a:r>
            <a:r>
              <a:rPr lang="en-US" altLang="zh-CN"/>
              <a:t>)</a:t>
            </a:r>
            <a:r>
              <a:rPr lang="zh-CN" altLang="en-US"/>
              <a:t>中，其引用的字面量保存在运行时常量池中，运行时常量池在堆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0790" y="509046"/>
            <a:ext cx="5610653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各版本内存区域的变化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268478" y="1164722"/>
            <a:ext cx="11364873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     Class </a:t>
            </a:r>
            <a:r>
              <a:rPr lang="zh-CN" altLang="en-US" sz="1600" dirty="0" smtClean="0"/>
              <a:t>文件中的常量池（编译器生成的各种字面量和符号引用）会在类加载后被放入这个区域。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符号引用</a:t>
            </a:r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字面量：</a:t>
            </a:r>
            <a:r>
              <a:rPr lang="en-US" altLang="zh-CN" sz="1600" dirty="0" smtClean="0"/>
              <a:t>String a =“</a:t>
            </a:r>
            <a:r>
              <a:rPr lang="zh-CN" altLang="en-US" sz="1600" dirty="0" smtClean="0"/>
              <a:t>享学课堂</a:t>
            </a:r>
            <a:r>
              <a:rPr lang="en-US" altLang="zh-CN" sz="1600" dirty="0" smtClean="0"/>
              <a:t>”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/>
              <a:t>运行时常量池在方法区中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JDK1.7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运行时常量池在堆中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去永久代：使用元空间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空间大小只受制于机器的内存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替代永久代</a:t>
            </a:r>
            <a:endParaRPr lang="en-US" altLang="zh-CN" sz="1600" dirty="0" smtClean="0"/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永久代参数</a:t>
            </a:r>
            <a:r>
              <a:rPr lang="en-US" altLang="zh-CN" sz="1600" dirty="0" smtClean="0">
                <a:solidFill>
                  <a:srgbClr val="FF0000"/>
                </a:solidFill>
              </a:rPr>
              <a:t>	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XX:PermSize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XX:MaxPermSize</a:t>
            </a:r>
            <a:r>
              <a:rPr lang="en-US" altLang="zh-CN" sz="1600" dirty="0" smtClean="0">
                <a:solidFill>
                  <a:srgbClr val="FF0000"/>
                </a:solidFill>
              </a:rPr>
              <a:t> =100M   </a:t>
            </a:r>
            <a:r>
              <a:rPr lang="zh-CN" altLang="en-US" sz="1600" dirty="0" smtClean="0">
                <a:solidFill>
                  <a:srgbClr val="FF0000"/>
                </a:solidFill>
              </a:rPr>
              <a:t>超过</a:t>
            </a:r>
            <a:r>
              <a:rPr lang="en-US" altLang="zh-CN" sz="1600" dirty="0" smtClean="0">
                <a:solidFill>
                  <a:srgbClr val="FF0000"/>
                </a:solidFill>
              </a:rPr>
              <a:t>100M OOM</a:t>
            </a:r>
            <a:r>
              <a:rPr lang="zh-CN" altLang="en-US" sz="1600" dirty="0" smtClean="0">
                <a:solidFill>
                  <a:srgbClr val="FF0000"/>
                </a:solidFill>
              </a:rPr>
              <a:t>（）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08610" lvl="1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 	</a:t>
            </a:r>
            <a:r>
              <a:rPr lang="zh-CN" altLang="en-US" sz="1600" dirty="0" smtClean="0">
                <a:solidFill>
                  <a:srgbClr val="FF0000"/>
                </a:solidFill>
              </a:rPr>
              <a:t>元空间参数</a:t>
            </a:r>
            <a:r>
              <a:rPr lang="en-US" altLang="zh-CN" sz="1600" dirty="0" smtClean="0">
                <a:solidFill>
                  <a:srgbClr val="FF0000"/>
                </a:solidFill>
              </a:rPr>
              <a:t>	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XX:MetaspaceSize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r>
              <a:rPr lang="en-US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XX:MaxMetaspaceSize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why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永久代来存储类信息、常量、静态变量等数据不是个好主意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很容易遇到内存溢出的问题。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对永久代进行调优是很困难的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同时将元空间与堆的垃圾回收进行了隔离，避免永久代引发的</a:t>
            </a:r>
            <a:r>
              <a:rPr lang="en-US" altLang="zh-CN" sz="1600" dirty="0" smtClean="0"/>
              <a:t>Full GC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OOM</a:t>
            </a:r>
            <a:r>
              <a:rPr lang="zh-CN" altLang="en-US" sz="1600" dirty="0" smtClean="0"/>
              <a:t>等问题；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1749" y="397154"/>
            <a:ext cx="3993176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规范中没有定义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"/>
          <p:cNvGrpSpPr/>
          <p:nvPr/>
        </p:nvGrpSpPr>
        <p:grpSpPr bwMode="auto">
          <a:xfrm>
            <a:off x="203381" y="1550797"/>
            <a:ext cx="5388064" cy="5551843"/>
            <a:chOff x="965200" y="928725"/>
            <a:chExt cx="6386131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6" name="组合 13"/>
            <p:cNvGrpSpPr/>
            <p:nvPr/>
          </p:nvGrpSpPr>
          <p:grpSpPr bwMode="auto">
            <a:xfrm>
              <a:off x="2493962" y="3434080"/>
              <a:ext cx="1180241" cy="345440"/>
              <a:chOff x="360362" y="4114800"/>
              <a:chExt cx="1180241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1180241" cy="2219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644459" cy="261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左大括号 21"/>
            <p:cNvSpPr/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544397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  <a:endParaRPr lang="zh-CN" altLang="en-US"/>
            </a:p>
          </p:txBody>
        </p:sp>
        <p:sp>
          <p:nvSpPr>
            <p:cNvPr id="21" name="左大括号 24"/>
            <p:cNvSpPr/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6" y="4518467"/>
              <a:ext cx="1374035" cy="3264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  <a:endParaRPr lang="zh-CN" altLang="en-US"/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651380" y="4973421"/>
            <a:ext cx="593474" cy="53824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365" y="1383141"/>
            <a:ext cx="5759621" cy="3947817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/>
              <a:t>直接内存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dirty="0" smtClean="0"/>
              <a:t>不是</a:t>
            </a:r>
            <a:r>
              <a:rPr lang="zh-CN" altLang="en-US" sz="1600" dirty="0"/>
              <a:t>虚拟机运行时数据区的一部分，也不是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虚拟机规范中定义的内存区域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使用了</a:t>
            </a:r>
            <a:r>
              <a:rPr lang="en-US" altLang="zh-CN" sz="1600" dirty="0"/>
              <a:t>NIO,</a:t>
            </a:r>
            <a:r>
              <a:rPr lang="zh-CN" altLang="en-US" sz="1600" dirty="0"/>
              <a:t>这块区域会被频繁使用，在</a:t>
            </a:r>
            <a:r>
              <a:rPr lang="en-US" altLang="zh-CN" sz="1600" dirty="0"/>
              <a:t>java</a:t>
            </a:r>
            <a:r>
              <a:rPr lang="zh-CN" altLang="en-US" sz="1600" dirty="0"/>
              <a:t>堆内可以用</a:t>
            </a:r>
            <a:r>
              <a:rPr lang="en-US" altLang="zh-CN" sz="1600" dirty="0" err="1"/>
              <a:t>directByteBuffer</a:t>
            </a:r>
            <a:r>
              <a:rPr lang="zh-CN" altLang="en-US" sz="1600" dirty="0"/>
              <a:t>对象直接引用并操作；</a:t>
            </a:r>
            <a:endParaRPr lang="en-US" altLang="zh-CN" sz="1600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/>
              <a:t>这块内存不受</a:t>
            </a:r>
            <a:r>
              <a:rPr lang="en-US" altLang="zh-CN" sz="1600" dirty="0"/>
              <a:t>java</a:t>
            </a:r>
            <a:r>
              <a:rPr lang="zh-CN" altLang="en-US" sz="1600" dirty="0"/>
              <a:t>堆大小限制，但受本机总内存的限制，可以通过</a:t>
            </a:r>
            <a:r>
              <a:rPr lang="en-US" altLang="zh-CN" sz="1600" dirty="0" err="1"/>
              <a:t>MaxDirectMemorySize</a:t>
            </a:r>
            <a:r>
              <a:rPr lang="zh-CN" altLang="en-US" sz="1600" dirty="0"/>
              <a:t>来设置（默认与堆内存最大值一样），所以也会出现</a:t>
            </a:r>
            <a:r>
              <a:rPr lang="en-US" altLang="zh-CN" sz="1600" dirty="0"/>
              <a:t>OOM</a:t>
            </a:r>
            <a:r>
              <a:rPr lang="zh-CN" altLang="en-US" sz="1600" dirty="0"/>
              <a:t>异常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/>
              <a:t>避免了在</a:t>
            </a:r>
            <a:r>
              <a:rPr lang="en-US" sz="1600" dirty="0" smtClean="0"/>
              <a:t>Java </a:t>
            </a:r>
            <a:r>
              <a:rPr lang="zh-CN" altLang="en-US" sz="1600" dirty="0" smtClean="0"/>
              <a:t>堆和</a:t>
            </a:r>
            <a:r>
              <a:rPr lang="en-US" sz="1600" dirty="0" smtClean="0"/>
              <a:t>Native </a:t>
            </a:r>
            <a:r>
              <a:rPr lang="zh-CN" altLang="en-US" sz="1600" dirty="0" smtClean="0"/>
              <a:t>堆中来回复制数据，能够提高效率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7922" y="533371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站在线程角度来看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287" y="1628067"/>
            <a:ext cx="9226418" cy="53155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深入分析栈和堆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803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>
                <a:sym typeface="+mn-ea"/>
              </a:rPr>
              <a:t>功能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栈：</a:t>
            </a: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</a:t>
            </a:r>
            <a:r>
              <a:rPr lang="zh-CN" altLang="en-US" dirty="0" smtClean="0"/>
              <a:t>；（</a:t>
            </a:r>
            <a:r>
              <a:rPr lang="en-US" altLang="zh-CN" dirty="0" err="1" smtClean="0"/>
              <a:t>stackoverflow,OOM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堆：用来存储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空间大小</a:t>
            </a:r>
            <a:endParaRPr lang="en-US" altLang="zh-CN" sz="2100" b="1" dirty="0" smtClean="0"/>
          </a:p>
          <a:p>
            <a:pPr marL="294005" indent="-294005" eaLnBrk="0" hangingPunc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栈的内存要远远小于堆内存，栈的深度是有限制的，可能发生</a:t>
            </a:r>
            <a:r>
              <a:rPr lang="en-US" altLang="zh-CN" dirty="0" err="1" smtClean="0"/>
              <a:t>StackOverFlowError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9373" y="480979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39344" y="1358782"/>
            <a:ext cx="11274432" cy="519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100" b="1" dirty="0" smtClean="0"/>
              <a:t>运用今天的知识，解释以下代码的运行结果</a:t>
            </a:r>
            <a:endParaRPr lang="en-US" altLang="zh-CN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0" y="2444750"/>
            <a:ext cx="9375987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40856" y="1168453"/>
          <a:ext cx="7722171" cy="40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5"/>
                <a:gridCol w="6177736"/>
              </a:tblGrid>
              <a:tr h="556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100" dirty="0" smtClean="0"/>
                        <a:t>JVM</a:t>
                      </a:r>
                      <a:endParaRPr lang="zh-CN" altLang="en-US" sz="3100" dirty="0"/>
                    </a:p>
                  </a:txBody>
                  <a:tcPr marL="88748" marR="88748" marT="43739" marB="43739"/>
                </a:tc>
                <a:tc hMerge="1">
                  <a:tcPr/>
                </a:tc>
              </a:tr>
              <a:tr h="46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 smtClean="0">
                          <a:solidFill>
                            <a:schemeClr val="tx1"/>
                          </a:solidFill>
                        </a:rPr>
                        <a:t>课次序号</a:t>
                      </a:r>
                      <a:endParaRPr lang="zh-CN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b="1" dirty="0" smtClean="0">
                          <a:solidFill>
                            <a:schemeClr val="tx1"/>
                          </a:solidFill>
                        </a:rPr>
                        <a:t>章节名称</a:t>
                      </a:r>
                      <a:endParaRPr lang="zh-CN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内存结构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中的对象</a:t>
                      </a:r>
                      <a:endParaRPr lang="zh-CN" altLang="en-US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垃圾回收算法与垃圾回收器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执行子程序</a:t>
                      </a:r>
                      <a:endParaRPr lang="en-US" sz="1700" b="1" i="0" u="none" strike="noStrike" dirty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性能优化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编写高效优雅的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程序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  <a:tr h="426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 marL="88748" marR="88748" marT="43739" marB="43739"/>
                </a:tc>
                <a:tc>
                  <a:txBody>
                    <a:bodyPr/>
                    <a:lstStyle/>
                    <a:p>
                      <a:pPr marL="0" marR="0" indent="0" algn="l" defTabSz="1255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深入了解性能优化</a:t>
                      </a:r>
                      <a:endParaRPr lang="en-US" altLang="zh-CN" sz="1700" b="1" i="0" u="none" strike="noStrike" dirty="0" smtClean="0">
                        <a:solidFill>
                          <a:srgbClr val="0070C0"/>
                        </a:solidFill>
                        <a:latin typeface="微软雅黑 Light" panose="020B0502040204020203" charset="-122"/>
                      </a:endParaRPr>
                    </a:p>
                  </a:txBody>
                  <a:tcPr marL="88748" marR="88748" marT="43739" marB="43739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9149" y="5836436"/>
            <a:ext cx="10601326" cy="132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上课说明：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、为了防止中间来听课的同学听不懂，（除了第一节课外）上课的前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分钟会进行上节课的知识回溯。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、为了保证学员的学习效果以及内容的深度，上课进度有可能会根据实际情况进行一定的调整。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7528" y="518730"/>
            <a:ext cx="3938857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Java Conceptual Design - Java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690" y="885068"/>
            <a:ext cx="7731505" cy="64078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28954" y="7176748"/>
            <a:ext cx="7636038" cy="69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https://www.oracle.com/technetwork/java/javase/tech/index.html</a:t>
            </a:r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94758" y="1618025"/>
            <a:ext cx="3339041" cy="379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 1.8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JRE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运行环境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965" y="5744845"/>
            <a:ext cx="3399790" cy="675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JRE = JVM + 核心类库</a:t>
            </a:r>
            <a:endParaRPr lang="zh-CN" altLang="en-US"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solidFill>
                  <a:schemeClr val="accent4"/>
                </a:solidFill>
                <a:effectLst/>
              </a:rPr>
              <a:t>JDK = JRE + 开发工具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537" y="574805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为什么要了解虚拟机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771" y="2039829"/>
            <a:ext cx="7503131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写出更好、更优雅的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8773" y="3746336"/>
            <a:ext cx="6518473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排查问题，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应用性能优化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8773" y="5400732"/>
            <a:ext cx="6455667" cy="396503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面试必问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08773" y="3209044"/>
            <a:ext cx="6518473" cy="3028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08769" y="4872562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48853" y="1792860"/>
            <a:ext cx="852237" cy="1010195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48905" y="3411057"/>
            <a:ext cx="851216" cy="1008983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9501" y="5028043"/>
            <a:ext cx="851216" cy="1008983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08769" y="6259616"/>
            <a:ext cx="66588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2713" y="496823"/>
            <a:ext cx="5353297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虚拟机的发展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74580" y="1104589"/>
            <a:ext cx="3996428" cy="4589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en-US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以前使用范围最广的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JRockit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BEA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号称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世界上最快的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J9 VM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IBM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VM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Google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kern="0" dirty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6486949" y="1984767"/>
            <a:ext cx="4523368" cy="270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705" indent="-306705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kern="0" dirty="0" err="1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HotSpot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VM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r>
              <a:rPr lang="zh-CN" altLang="en-US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目前使用范围最广的</a:t>
            </a:r>
            <a:r>
              <a:rPr lang="en-US" altLang="zh-CN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800" kern="0" dirty="0" smtClean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en-US" altLang="zh-CN" sz="1800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06705" indent="-306705">
              <a:lnSpc>
                <a:spcPct val="250000"/>
              </a:lnSpc>
              <a:buClr>
                <a:srgbClr val="FFC000"/>
              </a:buClr>
            </a:pPr>
            <a:endParaRPr lang="en-US" altLang="zh-CN" sz="2400" b="1" kern="0" dirty="0" smtClean="0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0" y="5019040"/>
            <a:ext cx="6780530" cy="675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Oracle在收购了Sun后，把HotSpot和JRockit进行了合并，成为HotSpot VM(Oracle)，是目前使用最广泛的</a:t>
            </a:r>
            <a:r>
              <a:rPr lang="en-US" altLang="zh-CN">
                <a:solidFill>
                  <a:schemeClr val="accent4"/>
                </a:solidFill>
                <a:effectLst/>
              </a:rPr>
              <a:t>JVM</a:t>
            </a:r>
            <a:endParaRPr lang="en-US" altLang="zh-CN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0298" y="522893"/>
            <a:ext cx="3609548" cy="42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427103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混合语言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289836" y="2098091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多核并行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04307" y="2098091"/>
            <a:ext cx="2016520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丰富语法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963431" y="2098091"/>
            <a:ext cx="142986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21969" y="2084923"/>
            <a:ext cx="2016518" cy="1856615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198383" y="2109093"/>
            <a:ext cx="2422117" cy="190093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更强的</a:t>
            </a:r>
            <a:br>
              <a:rPr lang="en-US" altLang="zh-CN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5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en-US" altLang="zh-CN" sz="2500" dirty="0" smtClean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4459605"/>
            <a:ext cx="10669905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模块化：OSGI（动态化、模块化），应用层面就是微服务，目前互联网的发展方向</a:t>
            </a:r>
            <a:endParaRPr lang="zh-CN" altLang="en-US"/>
          </a:p>
          <a:p>
            <a:r>
              <a:rPr lang="zh-CN" altLang="en-US"/>
              <a:t>混合语言：</a:t>
            </a:r>
            <a:r>
              <a:rPr lang="en-US" altLang="zh-CN"/>
              <a:t>Kotlin</a:t>
            </a:r>
            <a:r>
              <a:rPr lang="zh-CN" altLang="en-US"/>
              <a:t>、</a:t>
            </a:r>
            <a:r>
              <a:rPr lang="en-US" altLang="zh-CN"/>
              <a:t>Scala</a:t>
            </a:r>
            <a:r>
              <a:rPr lang="zh-CN" altLang="en-US"/>
              <a:t>等，统一编译成</a:t>
            </a:r>
            <a:r>
              <a:rPr lang="en-US" altLang="zh-CN"/>
              <a:t>Class</a:t>
            </a:r>
            <a:r>
              <a:rPr lang="zh-CN" altLang="en-US"/>
              <a:t>字节码文件，由</a:t>
            </a:r>
            <a:r>
              <a:rPr lang="en-US" altLang="zh-CN"/>
              <a:t>JVM</a:t>
            </a:r>
            <a:r>
              <a:rPr lang="zh-CN" altLang="en-US"/>
              <a:t>解释执行</a:t>
            </a:r>
            <a:endParaRPr lang="zh-CN" altLang="en-US"/>
          </a:p>
          <a:p>
            <a:r>
              <a:rPr lang="zh-CN" altLang="en-US"/>
              <a:t>多核并行：CPU从高频次转变为多核心，多核时代。</a:t>
            </a:r>
            <a:endParaRPr lang="zh-CN" altLang="en-US"/>
          </a:p>
          <a:p>
            <a:r>
              <a:rPr lang="zh-CN" altLang="en-US"/>
              <a:t>丰富语法</a:t>
            </a:r>
            <a:endParaRPr lang="zh-CN" altLang="en-US"/>
          </a:p>
          <a:p>
            <a:r>
              <a:rPr lang="en-US" altLang="zh-CN"/>
              <a:t>64</a:t>
            </a:r>
            <a:r>
              <a:rPr lang="zh-CN" altLang="en-US"/>
              <a:t>位：虽然同样的程序64位内存消耗比32位要多一点，但是支持内存大，所以虚拟机都会完全过</a:t>
            </a:r>
            <a:r>
              <a:rPr lang="en-US" altLang="zh-CN"/>
              <a:t>		</a:t>
            </a:r>
            <a:r>
              <a:rPr lang="zh-CN" altLang="en-US"/>
              <a:t>渡到64位。寻址空间</a:t>
            </a:r>
            <a:r>
              <a:rPr lang="en-US" altLang="zh-CN"/>
              <a:t>2^64</a:t>
            </a:r>
            <a:endParaRPr lang="en-US" altLang="zh-CN"/>
          </a:p>
          <a:p>
            <a:r>
              <a:rPr lang="zh-CN" altLang="en-US"/>
              <a:t>更强的垃圾回收：</a:t>
            </a:r>
            <a:r>
              <a:rPr lang="en-US" altLang="zh-CN"/>
              <a:t>ZGC——STW</a:t>
            </a:r>
            <a:r>
              <a:rPr lang="zh-CN" altLang="en-US"/>
              <a:t>时间小于</a:t>
            </a:r>
            <a:r>
              <a:rPr lang="en-US" altLang="zh-CN"/>
              <a:t>10ms</a:t>
            </a:r>
            <a:r>
              <a:rPr lang="zh-CN" altLang="en-US"/>
              <a:t>，可进行</a:t>
            </a:r>
            <a:r>
              <a:rPr lang="en-US" altLang="zh-CN"/>
              <a:t>TB</a:t>
            </a:r>
            <a:r>
              <a:rPr lang="zh-CN" altLang="en-US"/>
              <a:t>级别的垃圾回收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86900" y="7607275"/>
            <a:ext cx="2393950" cy="454061"/>
          </a:xfrm>
        </p:spPr>
        <p:txBody>
          <a:bodyPr/>
          <a:lstStyle/>
          <a:p>
            <a:fld id="{86CB4B4D-7CA3-9044-876B-883B54F8677D}" type="slidenum">
              <a:rPr lang="en-US" altLang="zh-CN" sz="1430" smtClean="0"/>
            </a:fld>
            <a:endParaRPr lang="en-US" altLang="zh-CN" sz="1430"/>
          </a:p>
        </p:txBody>
      </p:sp>
      <p:sp>
        <p:nvSpPr>
          <p:cNvPr id="7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7105" y="517183"/>
            <a:ext cx="4077655" cy="42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en-US" altLang="zh-CN" sz="268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268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的整体介绍</a:t>
            </a:r>
            <a:endParaRPr lang="zh-CN" altLang="en-US" sz="268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3" name="矩形 10"/>
          <p:cNvSpPr>
            <a:spLocks noChangeArrowheads="1"/>
          </p:cNvSpPr>
          <p:nvPr/>
        </p:nvSpPr>
        <p:spPr bwMode="auto">
          <a:xfrm>
            <a:off x="7248416" y="2794391"/>
            <a:ext cx="3290038" cy="1861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6597" tIns="43298" rIns="86597" bIns="43298">
            <a:spAutoFit/>
          </a:bodyPr>
          <a:lstStyle/>
          <a:p>
            <a:pPr marL="485140" indent="-485140">
              <a:lnSpc>
                <a:spcPct val="200000"/>
              </a:lnSpc>
              <a:buClr>
                <a:srgbClr val="FFC000"/>
              </a:buClr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内存是</a:t>
            </a:r>
            <a:r>
              <a:rPr lang="en-US" altLang="zh-CN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的“五脏六腑</a:t>
            </a:r>
            <a:r>
              <a:rPr lang="en-US" altLang="zh-CN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875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内存分配</a:t>
            </a:r>
            <a:endParaRPr lang="en-US" altLang="zh-CN" sz="1875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85140" indent="-48514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75" dirty="0" smtClean="0">
                <a:latin typeface="宋体" panose="02010600030101010101" pitchFamily="2" charset="-122"/>
                <a:ea typeface="宋体" panose="02010600030101010101" pitchFamily="2" charset="-122"/>
              </a:rPr>
              <a:t>垃圾回收</a:t>
            </a:r>
            <a:endParaRPr lang="en-US" altLang="zh-CN" sz="1875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D:\课程\公开课\JVM\面试必问的JVM应该怎么学\image\JVM的运行过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445" y="970318"/>
            <a:ext cx="5245548" cy="6155350"/>
          </a:xfrm>
          <a:prstGeom prst="rect">
            <a:avLst/>
          </a:prstGeo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0826" y="3352978"/>
            <a:ext cx="868476" cy="7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6990" y="509043"/>
            <a:ext cx="2673961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9222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18623" y="983643"/>
            <a:ext cx="9803845" cy="2404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6983" tIns="48491" rIns="96983" bIns="48491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在运行过程中会把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它所管理的内存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划分成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不同的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数据区域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5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用于执行指令</a:t>
            </a: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5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线程共享</a:t>
            </a: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用于存储数据</a:t>
            </a: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：堆、方法区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445" y="3909357"/>
            <a:ext cx="9192306" cy="36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9784" y="582393"/>
            <a:ext cx="2253992" cy="4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2346" y="1159540"/>
            <a:ext cx="6182379" cy="1740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150" indent="-3111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序的计数器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唯一不会</a:t>
            </a:r>
            <a:r>
              <a:rPr lang="en-US" altLang="zh-CN" sz="3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OOM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19" y="3400255"/>
            <a:ext cx="4877036" cy="3484245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为什么需要程序计数器（面试）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380" indent="-37338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是多线程的，在进行线程上下文切换时，由程序计数器记录当前线程正在执行的指令，保证多线程下程序的正常运行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4820" y="1686668"/>
            <a:ext cx="5437952" cy="4451377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603611" y="3883644"/>
            <a:ext cx="1083131" cy="12425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WPS 文字</Application>
  <PresentationFormat>自定义</PresentationFormat>
  <Paragraphs>253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Calibri</vt:lpstr>
      <vt:lpstr>宋体</vt:lpstr>
      <vt:lpstr>微软雅黑 Light</vt:lpstr>
      <vt:lpstr>Wingdings</vt:lpstr>
      <vt:lpstr>汉仪旗黑KW</vt:lpstr>
      <vt:lpstr>Verdana</vt:lpstr>
      <vt:lpstr>宋体</vt:lpstr>
      <vt:lpstr>Arial Unicode MS</vt:lpstr>
      <vt:lpstr>宋体-简</vt:lpstr>
      <vt:lpstr>等线</vt:lpstr>
      <vt:lpstr>汉仪中等线KW</vt:lpstr>
      <vt:lpstr>苹方-简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yufeifei</cp:lastModifiedBy>
  <cp:revision>3240</cp:revision>
  <dcterms:created xsi:type="dcterms:W3CDTF">2019-09-07T06:03:56Z</dcterms:created>
  <dcterms:modified xsi:type="dcterms:W3CDTF">2019-09-07T06:03:56Z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