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307" r:id="rId3"/>
    <p:sldId id="297" r:id="rId4"/>
    <p:sldId id="299" r:id="rId5"/>
    <p:sldId id="293" r:id="rId6"/>
    <p:sldId id="306" r:id="rId7"/>
    <p:sldId id="305" r:id="rId8"/>
    <p:sldId id="304" r:id="rId9"/>
    <p:sldId id="294" r:id="rId10"/>
    <p:sldId id="319" r:id="rId11"/>
    <p:sldId id="320" r:id="rId12"/>
    <p:sldId id="295" r:id="rId13"/>
    <p:sldId id="300" r:id="rId14"/>
    <p:sldId id="298" r:id="rId15"/>
    <p:sldId id="301" r:id="rId16"/>
  </p:sldIdLst>
  <p:sldSz cx="11522075" cy="756094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494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-62" y="-34"/>
      </p:cViewPr>
      <p:guideLst>
        <p:guide orient="horz" pos="2382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77913" y="1143000"/>
            <a:ext cx="4702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659" y="137478"/>
            <a:ext cx="876916" cy="102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2" y="236268"/>
            <a:ext cx="768139" cy="89615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261" y="1237458"/>
            <a:ext cx="8641556" cy="2632440"/>
          </a:xfrm>
        </p:spPr>
        <p:txBody>
          <a:bodyPr anchor="b"/>
          <a:lstStyle>
            <a:lvl1pPr algn="ctr">
              <a:defRPr sz="5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261" y="3971418"/>
            <a:ext cx="8641556" cy="1825555"/>
          </a:xfrm>
        </p:spPr>
        <p:txBody>
          <a:bodyPr/>
          <a:lstStyle>
            <a:lvl1pPr marL="0" indent="0" algn="ctr">
              <a:buNone/>
              <a:defRPr sz="2100"/>
            </a:lvl1pPr>
            <a:lvl2pPr marL="401320" indent="0" algn="ctr">
              <a:buNone/>
              <a:defRPr sz="1800"/>
            </a:lvl2pPr>
            <a:lvl3pPr marL="802640" indent="0" algn="ctr">
              <a:buNone/>
              <a:defRPr sz="1600"/>
            </a:lvl3pPr>
            <a:lvl4pPr marL="1204595" indent="0" algn="ctr">
              <a:buNone/>
              <a:defRPr sz="1400"/>
            </a:lvl4pPr>
            <a:lvl5pPr marL="1605915" indent="0" algn="ctr">
              <a:buNone/>
              <a:defRPr sz="1400"/>
            </a:lvl5pPr>
            <a:lvl6pPr marL="2007235" indent="0" algn="ctr">
              <a:buNone/>
              <a:defRPr sz="1400"/>
            </a:lvl6pPr>
            <a:lvl7pPr marL="2408555" indent="0" algn="ctr">
              <a:buNone/>
              <a:defRPr sz="1400"/>
            </a:lvl7pPr>
            <a:lvl8pPr marL="2810510" indent="0" algn="ctr">
              <a:buNone/>
              <a:defRPr sz="1400"/>
            </a:lvl8pPr>
            <a:lvl9pPr marL="3211830" indent="0" algn="ctr">
              <a:buNone/>
              <a:defRPr sz="14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302800"/>
            <a:ext cx="10369868" cy="1260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764296"/>
            <a:ext cx="10369868" cy="4990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7008172"/>
            <a:ext cx="2688484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7008172"/>
            <a:ext cx="3648657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7008172"/>
            <a:ext cx="2688484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image" Target="../media/image8.jpeg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jpeg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721331" y="2034194"/>
            <a:ext cx="9745755" cy="1361431"/>
          </a:xfrm>
          <a:prstGeom prst="rect">
            <a:avLst/>
          </a:prstGeom>
          <a:noFill/>
        </p:spPr>
        <p:txBody>
          <a:bodyPr wrap="square" lIns="80294" tIns="40148" rIns="80294" bIns="40148" rtlCol="0">
            <a:spAutoFit/>
          </a:bodyPr>
          <a:lstStyle/>
          <a:p>
            <a:pPr algn="ctr" defTabSz="1069975">
              <a:lnSpc>
                <a:spcPct val="130000"/>
              </a:lnSpc>
            </a:pPr>
            <a:r>
              <a:rPr lang="en-US" altLang="zh-CN" sz="32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JVM</a:t>
            </a:r>
            <a:r>
              <a:rPr lang="zh-CN" altLang="en-US" sz="32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的执行子系统</a:t>
            </a:r>
            <a:endParaRPr lang="en-US" altLang="zh-CN" sz="3200" dirty="0" smtClean="0">
              <a:ln w="6350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 defTabSz="1069975">
              <a:lnSpc>
                <a:spcPct val="130000"/>
              </a:lnSpc>
            </a:pPr>
            <a:r>
              <a:rPr lang="zh-CN" altLang="en-US" sz="3200" dirty="0" smtClean="0">
                <a:ln w="6350">
                  <a:noFill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课程</a:t>
            </a:r>
            <a:r>
              <a:rPr lang="en-US" altLang="zh-CN" sz="3200" dirty="0" smtClean="0">
                <a:ln w="6350">
                  <a:noFill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20:05</a:t>
            </a:r>
            <a:r>
              <a:rPr lang="zh-CN" altLang="en-US" sz="3200" dirty="0" smtClean="0">
                <a:ln w="6350">
                  <a:noFill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正式开始！</a:t>
            </a:r>
            <a:endParaRPr lang="en-US" altLang="zh-CN" sz="3200" dirty="0" smtClean="0">
              <a:ln w="6350">
                <a:noFill/>
              </a:ln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2880520" y="4864701"/>
            <a:ext cx="5763013" cy="20419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0294" tIns="40148" rIns="80294" bIns="40148">
            <a:spAutoFit/>
          </a:bodyPr>
          <a:lstStyle/>
          <a:p>
            <a:pPr algn="dist" defTabSz="1069975"/>
            <a:r>
              <a:rPr lang="en-US" altLang="zh-CN" sz="8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YOU FOR WATCHING</a:t>
            </a:r>
            <a:endParaRPr lang="zh-CN" altLang="en-US" sz="8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676509" y="5550168"/>
            <a:ext cx="3326484" cy="404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294" tIns="40148" rIns="80294" bIns="40148">
            <a:spAutoFit/>
          </a:bodyPr>
          <a:lstStyle/>
          <a:p>
            <a:pPr defTabSz="1069975"/>
            <a:r>
              <a:rPr lang="zh-CN" altLang="en-US" sz="2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享学课堂</a:t>
            </a:r>
            <a:r>
              <a:rPr lang="en-US" altLang="zh-CN" sz="2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21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</a:t>
            </a:r>
            <a:r>
              <a:rPr lang="en-US" altLang="zh-CN" sz="21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King</a:t>
            </a:r>
            <a:endParaRPr lang="en-US" altLang="zh-CN" sz="21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PA_组合 20"/>
          <p:cNvGrpSpPr/>
          <p:nvPr>
            <p:custDataLst>
              <p:tags r:id="rId4"/>
            </p:custDataLst>
          </p:nvPr>
        </p:nvGrpSpPr>
        <p:grpSpPr>
          <a:xfrm>
            <a:off x="0" y="4634935"/>
            <a:ext cx="11522075" cy="59544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69975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69975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69975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69975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69975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69975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925" y="264370"/>
            <a:ext cx="1283106" cy="11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2725" y="172085"/>
            <a:ext cx="111353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类加载的时机</a:t>
            </a:r>
            <a:r>
              <a:rPr lang="zh-CN" altLang="en-US"/>
              <a:t>：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en-US" altLang="zh-CN"/>
              <a:t>new </a:t>
            </a:r>
            <a:r>
              <a:rPr lang="zh-CN" altLang="en-US"/>
              <a:t>一个对象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对类进行反射调用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初始化一个类时，如果它的父类还没有被初始化，则会首先触发父类的初始化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en-US" altLang="zh-CN"/>
              <a:t>JVM</a:t>
            </a:r>
            <a:r>
              <a:rPr lang="zh-CN" altLang="en-US"/>
              <a:t>启动时，会优先初始化入口类</a:t>
            </a:r>
            <a:r>
              <a:rPr lang="en-US" altLang="zh-CN"/>
              <a:t>(main</a:t>
            </a:r>
            <a:r>
              <a:rPr lang="zh-CN" altLang="en-US"/>
              <a:t>方法所在的类</a:t>
            </a:r>
            <a:r>
              <a:rPr lang="en-US" altLang="zh-CN"/>
              <a:t>)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使用</a:t>
            </a:r>
            <a:r>
              <a:rPr lang="en-US" altLang="zh-CN"/>
              <a:t>JDK1.7</a:t>
            </a:r>
            <a:r>
              <a:rPr lang="zh-CN" altLang="en-US"/>
              <a:t>的动态语言支持，使用</a:t>
            </a:r>
            <a:r>
              <a:rPr lang="en-US" altLang="zh-CN"/>
              <a:t>MethodHandler</a:t>
            </a:r>
            <a:r>
              <a:rPr lang="zh-CN" altLang="en-US"/>
              <a:t>时</a:t>
            </a:r>
            <a:endParaRPr lang="zh-CN" altLang="en-US"/>
          </a:p>
          <a:p>
            <a:pPr marL="342900" indent="-342900">
              <a:buAutoNum type="arabicPeriod"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24388" y="1028372"/>
            <a:ext cx="1133548" cy="82348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9" name="矩形​​ 30"/>
          <p:cNvSpPr>
            <a:spLocks noChangeArrowheads="1"/>
          </p:cNvSpPr>
          <p:nvPr/>
        </p:nvSpPr>
        <p:spPr bwMode="auto">
          <a:xfrm>
            <a:off x="2035067" y="1333709"/>
            <a:ext cx="810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什么是类加载器？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33" y="1299611"/>
            <a:ext cx="569572" cy="66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A_矩形 3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24390" y="409092"/>
            <a:ext cx="3500548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类加载器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979797" y="1998113"/>
            <a:ext cx="6716589" cy="243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用途：热加载、代码保护和加解密、类层次划分、</a:t>
            </a:r>
            <a:r>
              <a:rPr lang="en-US" altLang="zh-CN" sz="2000" dirty="0" err="1" smtClean="0"/>
              <a:t>OSGi</a:t>
            </a:r>
            <a:r>
              <a:rPr lang="zh-CN" altLang="en-US" sz="2000" dirty="0" smtClean="0"/>
              <a:t>等</a:t>
            </a:r>
            <a:endParaRPr lang="en-US" altLang="zh-CN" sz="2000" dirty="0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dirty="0" smtClean="0"/>
              <a:t>自定义类加载对类进行加密和解密。</a:t>
            </a:r>
            <a:endParaRPr lang="zh-CN" altLang="en-US" sz="1800" dirty="0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solidFill>
                  <a:srgbClr val="FF0000"/>
                </a:solidFill>
              </a:rPr>
              <a:t>一个类由</a:t>
            </a:r>
            <a:r>
              <a:rPr lang="en-US" altLang="zh-CN" sz="1800" dirty="0" smtClean="0">
                <a:solidFill>
                  <a:srgbClr val="FF0000"/>
                </a:solidFill>
              </a:rPr>
              <a:t>Class</a:t>
            </a:r>
            <a:r>
              <a:rPr lang="zh-CN" altLang="en-US" sz="1800" dirty="0" smtClean="0">
                <a:solidFill>
                  <a:srgbClr val="FF0000"/>
                </a:solidFill>
              </a:rPr>
              <a:t>字节码和类加载器唯一确定。</a:t>
            </a:r>
            <a:endParaRPr lang="zh-CN" altLang="en-US" sz="1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24388" y="1028372"/>
            <a:ext cx="1133548" cy="82348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4390" y="409092"/>
            <a:ext cx="496659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双亲委派模型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" name="AutoShape 2" descr="http://img5.imgtn.bdimg.com/it/u=1443837896,2947748851&amp;fm=27&amp;gp=0.jpg"/>
          <p:cNvSpPr>
            <a:spLocks noChangeAspect="1" noChangeArrowheads="1"/>
          </p:cNvSpPr>
          <p:nvPr/>
        </p:nvSpPr>
        <p:spPr bwMode="auto">
          <a:xfrm>
            <a:off x="147026" y="-159276"/>
            <a:ext cx="288052" cy="33605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89813" y="1123688"/>
            <a:ext cx="3854194" cy="28392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双亲委派模型过程</a:t>
            </a:r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某个特定的类加载器在接到加载类的请求时，首先将加载任务委托给父类加载器，依次递归，如果父类加载器可以完成类加载任务，就成功返回；只有父类加载器无法完成此加载任务时，才自己去加载。</a:t>
            </a:r>
            <a:endParaRPr lang="en-US" altLang="zh-CN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09318" y="4169197"/>
            <a:ext cx="3798683" cy="16619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双亲委派模型好处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类随着它的类加载器一起具备了带有优先级的层次关系，保证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程序稳定运行</a:t>
            </a:r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588" y="1307470"/>
            <a:ext cx="6020584" cy="5511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VIP二期\JVM\第四节课\Tomcat类加载图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320778" y="1295216"/>
            <a:ext cx="6175112" cy="6266047"/>
          </a:xfrm>
          <a:prstGeom prst="rect">
            <a:avLst/>
          </a:prstGeom>
          <a:noFill/>
        </p:spPr>
      </p:pic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24388" y="1028372"/>
            <a:ext cx="1133548" cy="82348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24390" y="409092"/>
            <a:ext cx="3500548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类加载机制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" name="AutoShape 2" descr="http://img5.imgtn.bdimg.com/it/u=1443837896,2947748851&amp;fm=27&amp;gp=0.jpg"/>
          <p:cNvSpPr>
            <a:spLocks noChangeAspect="1" noChangeArrowheads="1"/>
          </p:cNvSpPr>
          <p:nvPr/>
        </p:nvSpPr>
        <p:spPr bwMode="auto">
          <a:xfrm>
            <a:off x="147026" y="-159276"/>
            <a:ext cx="288052" cy="33605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89034" y="2517485"/>
            <a:ext cx="69402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容器下的两个应用以及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目录中都有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UserServiceImpl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怎么样保证类的隔离性？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078" y="1522754"/>
            <a:ext cx="355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 smtClean="0"/>
              <a:t>Tomcat</a:t>
            </a:r>
            <a:r>
              <a:rPr lang="zh-CN" altLang="en-US" dirty="0" smtClean="0"/>
              <a:t>类加载机制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24388" y="1028372"/>
            <a:ext cx="1133548" cy="82348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4390" y="409092"/>
            <a:ext cx="3500548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类加载过程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" name="AutoShape 2" descr="http://img5.imgtn.bdimg.com/it/u=1443837896,2947748851&amp;fm=27&amp;gp=0.jpg"/>
          <p:cNvSpPr>
            <a:spLocks noChangeAspect="1" noChangeArrowheads="1"/>
          </p:cNvSpPr>
          <p:nvPr/>
        </p:nvSpPr>
        <p:spPr bwMode="auto">
          <a:xfrm>
            <a:off x="147026" y="-159276"/>
            <a:ext cx="288052" cy="33605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123" name="Picture 3" descr="https://images0.cnblogs.com/blog2015/449064/201506/14130459707468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25672" y="1116920"/>
            <a:ext cx="6599757" cy="586674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24388" y="1028372"/>
            <a:ext cx="1133548" cy="82348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4390" y="409092"/>
            <a:ext cx="3500548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类文件结构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24643" y="1168475"/>
            <a:ext cx="7103659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JVM</a:t>
            </a:r>
            <a:r>
              <a:rPr lang="zh-CN" altLang="en-US" sz="2000" dirty="0" smtClean="0"/>
              <a:t>的无关性</a:t>
            </a:r>
            <a:endParaRPr lang="en-US" altLang="zh-CN" sz="2000" dirty="0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平台无关性：一次编写，到处运行</a:t>
            </a:r>
            <a:endParaRPr lang="en-US" altLang="zh-CN" sz="1600" dirty="0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语言无关性：字节码</a:t>
            </a:r>
            <a:r>
              <a:rPr lang="en-US" altLang="zh-CN" sz="1600" dirty="0" smtClean="0"/>
              <a:t>(Byte-Code)</a:t>
            </a:r>
            <a:endParaRPr lang="en-US" altLang="zh-CN" sz="1600" dirty="0" smtClean="0"/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151111" y="3681331"/>
            <a:ext cx="707095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Class</a:t>
            </a:r>
            <a:r>
              <a:rPr lang="zh-CN" altLang="en-US" sz="2000" dirty="0" smtClean="0"/>
              <a:t>类文件（字节码）</a:t>
            </a:r>
            <a:endParaRPr lang="en-US" altLang="zh-CN" sz="2000" dirty="0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altLang="zh-CN" sz="1600" dirty="0" smtClean="0">
                <a:latin typeface="+mn-ea"/>
                <a:ea typeface="+mn-ea"/>
              </a:rPr>
              <a:t>Class</a:t>
            </a:r>
            <a:r>
              <a:rPr lang="zh-CN" altLang="en-US" sz="1600" dirty="0" smtClean="0">
                <a:latin typeface="+mn-ea"/>
                <a:ea typeface="+mn-ea"/>
              </a:rPr>
              <a:t>文件是一组以</a:t>
            </a:r>
            <a:r>
              <a:rPr lang="en-US" altLang="zh-CN" sz="1600" dirty="0" smtClean="0">
                <a:latin typeface="+mn-ea"/>
                <a:ea typeface="+mn-ea"/>
              </a:rPr>
              <a:t>8</a:t>
            </a:r>
            <a:r>
              <a:rPr lang="zh-CN" altLang="en-US" sz="1600" dirty="0" smtClean="0">
                <a:latin typeface="+mn-ea"/>
                <a:ea typeface="+mn-ea"/>
              </a:rPr>
              <a:t>位字节为基础单位的二进制流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latin typeface="+mn-ea"/>
                <a:ea typeface="+mn-ea"/>
              </a:rPr>
              <a:t>类似于结构体的伪结构来存储数据</a:t>
            </a:r>
            <a:endParaRPr lang="en-US" altLang="zh-CN" sz="1600" dirty="0" smtClean="0">
              <a:latin typeface="+mn-ea"/>
              <a:ea typeface="+mn-ea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latin typeface="+mn-ea"/>
                <a:ea typeface="+mn-ea"/>
              </a:rPr>
              <a:t>只有两种数据类型：无符号数和表</a:t>
            </a:r>
            <a:endParaRPr lang="en-US" altLang="zh-CN" sz="1600" dirty="0" smtClean="0">
              <a:latin typeface="+mn-ea"/>
              <a:ea typeface="+mn-ea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latin typeface="+mn-ea"/>
                <a:ea typeface="+mn-ea"/>
              </a:rPr>
              <a:t>无符号数属于基本的数据类型，以</a:t>
            </a:r>
            <a:r>
              <a:rPr lang="en-US" altLang="zh-CN" sz="1600" dirty="0" smtClean="0">
                <a:latin typeface="+mn-ea"/>
                <a:ea typeface="+mn-ea"/>
              </a:rPr>
              <a:t>u1</a:t>
            </a:r>
            <a:r>
              <a:rPr lang="zh-CN" altLang="en-US" sz="1600" dirty="0" smtClean="0">
                <a:latin typeface="+mn-ea"/>
                <a:ea typeface="+mn-ea"/>
              </a:rPr>
              <a:t>、</a:t>
            </a:r>
            <a:r>
              <a:rPr lang="en-US" altLang="zh-CN" sz="1600" dirty="0" smtClean="0">
                <a:latin typeface="+mn-ea"/>
                <a:ea typeface="+mn-ea"/>
              </a:rPr>
              <a:t>u2</a:t>
            </a:r>
            <a:r>
              <a:rPr lang="zh-CN" altLang="en-US" sz="1600" dirty="0" smtClean="0">
                <a:latin typeface="+mn-ea"/>
                <a:ea typeface="+mn-ea"/>
              </a:rPr>
              <a:t>、</a:t>
            </a:r>
            <a:r>
              <a:rPr lang="en-US" altLang="zh-CN" sz="1600" dirty="0" smtClean="0">
                <a:latin typeface="+mn-ea"/>
                <a:ea typeface="+mn-ea"/>
              </a:rPr>
              <a:t>u4</a:t>
            </a:r>
            <a:r>
              <a:rPr lang="zh-CN" altLang="en-US" sz="1600" dirty="0" smtClean="0">
                <a:latin typeface="+mn-ea"/>
                <a:ea typeface="+mn-ea"/>
              </a:rPr>
              <a:t>、</a:t>
            </a:r>
            <a:r>
              <a:rPr lang="en-US" altLang="zh-CN" sz="1600" dirty="0" smtClean="0">
                <a:latin typeface="+mn-ea"/>
                <a:ea typeface="+mn-ea"/>
              </a:rPr>
              <a:t>u8</a:t>
            </a:r>
            <a:endParaRPr lang="en-US" altLang="zh-CN" sz="1600" dirty="0" smtClean="0">
              <a:latin typeface="+mn-ea"/>
              <a:ea typeface="+mn-ea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latin typeface="+mn-ea"/>
                <a:ea typeface="+mn-ea"/>
              </a:rPr>
              <a:t>表是由多个无符号数或者其他表作为数据项构成的复合数据类型</a:t>
            </a:r>
            <a:endParaRPr lang="en-US" altLang="zh-CN" sz="1600" dirty="0" smtClean="0">
              <a:latin typeface="+mn-ea"/>
              <a:ea typeface="+mn-ea"/>
            </a:endParaRPr>
          </a:p>
        </p:txBody>
      </p:sp>
      <p:pic>
        <p:nvPicPr>
          <p:cNvPr id="2050" name="Picture 2" descr="E:\VIP二期\JVM\第四节课\语言无关性 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5128" y="1272321"/>
            <a:ext cx="5886947" cy="278321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24388" y="1028372"/>
            <a:ext cx="1133548" cy="82348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4390" y="409092"/>
            <a:ext cx="3500548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文件格式详解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916786" y="1336503"/>
            <a:ext cx="7175672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魔数与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Class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文件的版本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常量池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访问标志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类索引、父类索引与接口索引集合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字段表集合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方法表集合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属性表集合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24388" y="1028372"/>
            <a:ext cx="1133548" cy="82348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4390" y="409092"/>
            <a:ext cx="3500548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字节码指令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​​ 34"/>
          <p:cNvSpPr/>
          <p:nvPr/>
        </p:nvSpPr>
        <p:spPr>
          <a:xfrm>
            <a:off x="693125" y="1218204"/>
            <a:ext cx="7201296" cy="5723456"/>
          </a:xfrm>
          <a:prstGeom prst="roundRect">
            <a:avLst>
              <a:gd name="adj" fmla="val 8586"/>
            </a:avLst>
          </a:prstGeom>
          <a:noFill/>
          <a:ln w="12700" cap="flat" cmpd="sng" algn="ctr">
            <a:solidFill>
              <a:schemeClr val="accent2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943791" y="1975360"/>
            <a:ext cx="71756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smtClean="0"/>
              <a:t>指令和数据类型</a:t>
            </a:r>
            <a:endParaRPr lang="en-US" altLang="zh-CN" sz="2000"/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943791" y="1052955"/>
            <a:ext cx="71756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smtClean="0"/>
              <a:t>简介和重要性</a:t>
            </a:r>
            <a:endParaRPr lang="zh-CN" altLang="en-US" sz="2000" smtClean="0"/>
          </a:p>
        </p:txBody>
      </p:sp>
      <p:sp>
        <p:nvSpPr>
          <p:cNvPr id="17" name="矩形 2"/>
          <p:cNvSpPr>
            <a:spLocks noChangeArrowheads="1"/>
          </p:cNvSpPr>
          <p:nvPr/>
        </p:nvSpPr>
        <p:spPr bwMode="auto">
          <a:xfrm>
            <a:off x="943791" y="2783995"/>
            <a:ext cx="7175672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smtClean="0"/>
              <a:t>指令分类</a:t>
            </a:r>
            <a:endParaRPr lang="en-US" altLang="zh-CN" sz="2000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/>
              <a:t>加载和存储指令</a:t>
            </a:r>
            <a:endParaRPr lang="en-US" altLang="zh-CN" sz="18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/>
              <a:t>运算指令</a:t>
            </a:r>
            <a:endParaRPr lang="en-US" altLang="zh-CN" sz="1800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/>
              <a:t>类型转换指令</a:t>
            </a:r>
            <a:endParaRPr lang="en-US" altLang="zh-CN" sz="1800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/>
              <a:t>对象创建与访问指令</a:t>
            </a:r>
            <a:endParaRPr lang="en-US" altLang="zh-CN" sz="1800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/>
              <a:t>操作数栈管理指令</a:t>
            </a:r>
            <a:endParaRPr lang="en-US" altLang="zh-CN" sz="1800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/>
              <a:t>控制转移指令</a:t>
            </a:r>
            <a:endParaRPr lang="en-US" altLang="zh-CN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24388" y="1028372"/>
            <a:ext cx="1133548" cy="82348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4390" y="409092"/>
            <a:ext cx="3500548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虚拟机栈再认识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" name="AutoShape 2" descr="http://img5.imgtn.bdimg.com/it/u=1443837896,2947748851&amp;fm=27&amp;gp=0.jpg"/>
          <p:cNvSpPr>
            <a:spLocks noChangeAspect="1" noChangeArrowheads="1"/>
          </p:cNvSpPr>
          <p:nvPr/>
        </p:nvSpPr>
        <p:spPr bwMode="auto">
          <a:xfrm>
            <a:off x="147026" y="-159276"/>
            <a:ext cx="288052" cy="33605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361564" y="1634773"/>
            <a:ext cx="2789003" cy="5078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运行时的栈桢结构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367687" y="2271159"/>
            <a:ext cx="319695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局部变量表</a:t>
            </a:r>
            <a:endParaRPr lang="en-US" altLang="zh-CN" sz="1600" dirty="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操作数栈</a:t>
            </a:r>
            <a:endParaRPr lang="en-US" altLang="zh-CN" sz="1600" dirty="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动态连接</a:t>
            </a:r>
            <a:endParaRPr lang="en-US" altLang="zh-CN" sz="1600" dirty="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方法返回地址</a:t>
            </a:r>
            <a:endParaRPr lang="en-US" altLang="zh-CN" sz="16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3075" name="Picture 3" descr="E:\VIP二期\JVM\第四节课\虚拟机栈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82752" y="0"/>
            <a:ext cx="2847514" cy="8073858"/>
          </a:xfrm>
          <a:prstGeom prst="rect">
            <a:avLst/>
          </a:prstGeom>
          <a:noFill/>
        </p:spPr>
      </p:pic>
      <p:pic>
        <p:nvPicPr>
          <p:cNvPr id="3076" name="Picture 4" descr="E:\VIP二期\JVM\第四节课\数据重叠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5069" y="1008169"/>
            <a:ext cx="4667006" cy="636590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24388" y="1028372"/>
            <a:ext cx="1133548" cy="82348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4390" y="409092"/>
            <a:ext cx="4759562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基于栈的字节码解释执行引擎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" name="AutoShape 2" descr="http://img5.imgtn.bdimg.com/it/u=1443837896,2947748851&amp;fm=27&amp;gp=0.jpg"/>
          <p:cNvSpPr>
            <a:spLocks noChangeAspect="1" noChangeArrowheads="1"/>
          </p:cNvSpPr>
          <p:nvPr/>
        </p:nvSpPr>
        <p:spPr bwMode="auto">
          <a:xfrm>
            <a:off x="147026" y="-159276"/>
            <a:ext cx="288052" cy="33605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916786" y="1336503"/>
            <a:ext cx="859792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基于栈的指令集与基于寄存器的指令集</a:t>
            </a:r>
            <a:endParaRPr lang="en-US" altLang="zh-CN" sz="2000" dirty="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基于栈的解释器执行过程，分析下面这段代码在虚拟机中的执行情况</a:t>
            </a:r>
            <a:endParaRPr lang="en-US" altLang="zh-CN" sz="20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98198" y="3086564"/>
            <a:ext cx="66972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public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calc</a:t>
            </a:r>
            <a:r>
              <a:rPr lang="zh-CN" altLang="en-US" dirty="0" smtClean="0"/>
              <a:t>（）</a:t>
            </a:r>
            <a:r>
              <a:rPr lang="en-US" altLang="zh-CN" dirty="0" smtClean="0"/>
              <a:t>{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a=100</a:t>
            </a:r>
            <a:r>
              <a:rPr lang="zh-CN" altLang="en-US" dirty="0" smtClean="0"/>
              <a:t>；</a:t>
            </a:r>
            <a:endParaRPr lang="zh-CN" altLang="en-US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b=200</a:t>
            </a:r>
            <a:r>
              <a:rPr lang="zh-CN" altLang="en-US" dirty="0" smtClean="0"/>
              <a:t>；</a:t>
            </a:r>
            <a:endParaRPr lang="zh-CN" altLang="en-US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c=300</a:t>
            </a:r>
            <a:r>
              <a:rPr lang="zh-CN" altLang="en-US" dirty="0" smtClean="0"/>
              <a:t>；</a:t>
            </a:r>
            <a:endParaRPr lang="zh-CN" altLang="en-US" dirty="0" smtClean="0"/>
          </a:p>
          <a:p>
            <a:r>
              <a:rPr lang="en-US" altLang="zh-CN" dirty="0" smtClean="0"/>
              <a:t>	return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a+b</a:t>
            </a:r>
            <a:r>
              <a:rPr lang="zh-CN" altLang="en-US" dirty="0" smtClean="0"/>
              <a:t>）</a:t>
            </a:r>
            <a:r>
              <a:rPr lang="en-US" altLang="zh-CN" dirty="0" smtClean="0"/>
              <a:t>*c</a:t>
            </a:r>
            <a:r>
              <a:rPr lang="zh-CN" altLang="en-US" dirty="0" smtClean="0"/>
              <a:t>；</a:t>
            </a:r>
            <a:endParaRPr lang="zh-CN" altLang="en-US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24388" y="1028372"/>
            <a:ext cx="1133548" cy="82348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4390" y="409092"/>
            <a:ext cx="761307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字节码执行引擎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方法调用详解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" name="AutoShape 2" descr="http://img5.imgtn.bdimg.com/it/u=1443837896,2947748851&amp;fm=27&amp;gp=0.jpg"/>
          <p:cNvSpPr>
            <a:spLocks noChangeAspect="1" noChangeArrowheads="1"/>
          </p:cNvSpPr>
          <p:nvPr/>
        </p:nvSpPr>
        <p:spPr bwMode="auto">
          <a:xfrm>
            <a:off x="147026" y="-159276"/>
            <a:ext cx="288052" cy="33605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916786" y="1336503"/>
            <a:ext cx="3250965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解析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分派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 Light" pitchFamily="34" charset="-122"/>
                <a:ea typeface="微软雅黑 Light" pitchFamily="34" charset="-122"/>
              </a:rPr>
              <a:t>静态分派</a:t>
            </a:r>
            <a:endParaRPr lang="en-US" altLang="zh-CN" sz="1800" smtClean="0">
              <a:latin typeface="微软雅黑 Light" pitchFamily="34" charset="-122"/>
              <a:ea typeface="微软雅黑 Light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 Light" pitchFamily="34" charset="-122"/>
                <a:ea typeface="微软雅黑 Light" pitchFamily="34" charset="-122"/>
              </a:rPr>
              <a:t>动态分派</a:t>
            </a:r>
            <a:endParaRPr lang="en-US" altLang="zh-CN" sz="1800" smtClean="0">
              <a:latin typeface="微软雅黑 Light" pitchFamily="34" charset="-122"/>
              <a:ea typeface="微软雅黑 Light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 Light" pitchFamily="34" charset="-122"/>
                <a:ea typeface="微软雅黑 Light" pitchFamily="34" charset="-122"/>
              </a:rPr>
              <a:t>动态分派的实现</a:t>
            </a:r>
            <a:endParaRPr lang="en-US" altLang="zh-CN" sz="1800" smtClean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5313" y="1272464"/>
            <a:ext cx="5990824" cy="5133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24388" y="1028372"/>
            <a:ext cx="1133548" cy="82348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4389" y="409092"/>
            <a:ext cx="533566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类加载机制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47026" y="-159276"/>
            <a:ext cx="288052" cy="33605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47026" y="-159276"/>
            <a:ext cx="288052" cy="33605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47026" y="-159276"/>
            <a:ext cx="288052" cy="33605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47026" y="-159276"/>
            <a:ext cx="288052" cy="33605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47026" y="-159276"/>
            <a:ext cx="288052" cy="33605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矩形 2"/>
          <p:cNvSpPr>
            <a:spLocks noChangeArrowheads="1"/>
          </p:cNvSpPr>
          <p:nvPr/>
        </p:nvSpPr>
        <p:spPr bwMode="auto">
          <a:xfrm>
            <a:off x="430698" y="1389010"/>
            <a:ext cx="272887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类加载过程详解</a:t>
            </a:r>
            <a:endParaRPr lang="en-US" altLang="zh-CN" sz="2000" dirty="0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初始化的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种情况</a:t>
            </a:r>
            <a:endParaRPr lang="en-US" altLang="zh-CN" sz="1600" dirty="0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None/>
            </a:pPr>
            <a:endParaRPr lang="zh-CN" altLang="en-US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25923" y="1651693"/>
            <a:ext cx="5863056" cy="362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2720" y="79375"/>
            <a:ext cx="1122870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类加载详细过程：</a:t>
            </a:r>
            <a:endParaRPr lang="zh-CN" altLang="en-US"/>
          </a:p>
          <a:p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加载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通过全限定类名，获取类的二进制字节流。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将类的字节流所表示的静态存储结构，转换成方法区的运行时数据结构。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生成</a:t>
            </a:r>
            <a:r>
              <a:rPr lang="en-US" altLang="zh-CN"/>
              <a:t>Class</a:t>
            </a:r>
            <a:r>
              <a:rPr lang="zh-CN" altLang="en-US"/>
              <a:t>对象，放入内存中，作为这个类的各种数据的访问入口。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链接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验证：验证</a:t>
            </a:r>
            <a:r>
              <a:rPr lang="en-US" altLang="zh-CN"/>
              <a:t>Class</a:t>
            </a:r>
            <a:r>
              <a:rPr lang="zh-CN" altLang="en-US"/>
              <a:t>字节码文件的正确性，主要为了确保</a:t>
            </a:r>
            <a:r>
              <a:rPr lang="en-US" altLang="zh-CN"/>
              <a:t>Class</a:t>
            </a:r>
            <a:r>
              <a:rPr lang="zh-CN" altLang="en-US"/>
              <a:t>文件的字节流中所包含的信息符合当前</a:t>
            </a:r>
            <a:r>
              <a:rPr lang="en-US" altLang="zh-CN"/>
              <a:t>JVM</a:t>
            </a:r>
            <a:r>
              <a:rPr lang="zh-CN" altLang="en-US"/>
              <a:t>的要求，且不会危害</a:t>
            </a:r>
            <a:r>
              <a:rPr lang="en-US" altLang="zh-CN"/>
              <a:t>JVM</a:t>
            </a:r>
            <a:r>
              <a:rPr lang="zh-CN" altLang="en-US"/>
              <a:t>自身的安全。主要包括：文件格式验证、元数据验证、字节码验证和符号引用验证。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准备：正式为类变量分配内存并设置类变量的初始值，这些类变量所只用的内存都将在方法区中分配。这里说的类变量，指</a:t>
            </a:r>
            <a:r>
              <a:rPr lang="en-US" altLang="zh-CN"/>
              <a:t>static</a:t>
            </a:r>
            <a:r>
              <a:rPr lang="zh-CN" altLang="en-US"/>
              <a:t>修饰的静态变量，而不包括实例变量</a:t>
            </a:r>
            <a:r>
              <a:rPr lang="en-US" altLang="zh-CN"/>
              <a:t>(</a:t>
            </a:r>
            <a:r>
              <a:rPr lang="zh-CN" altLang="en-US"/>
              <a:t>实例变量是在创建对象时随对象一起分配在堆中</a:t>
            </a:r>
            <a:r>
              <a:rPr lang="en-US" altLang="zh-CN"/>
              <a:t>)</a:t>
            </a:r>
            <a:r>
              <a:rPr lang="zh-CN" altLang="en-US"/>
              <a:t>。类变量的初始化，就是将其设置为零值。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解析：将常量池内的符号引用替换</a:t>
            </a:r>
            <a:r>
              <a:rPr lang="zh-CN" altLang="en-US"/>
              <a:t>为直接引用。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初始化：类加载过程的最后一步，真正执行类中定义的</a:t>
            </a:r>
            <a:r>
              <a:rPr lang="en-US" altLang="zh-CN"/>
              <a:t>Java</a:t>
            </a:r>
            <a:r>
              <a:rPr lang="zh-CN" altLang="en-US"/>
              <a:t>程序代码，包括构造器、初始化块等。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1392</Words>
  <Application>WPS 文字</Application>
  <PresentationFormat>自定义</PresentationFormat>
  <Paragraphs>126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3" baseType="lpstr">
      <vt:lpstr>Arial</vt:lpstr>
      <vt:lpstr>方正书宋_GBK</vt:lpstr>
      <vt:lpstr>Wingdings</vt:lpstr>
      <vt:lpstr>微软雅黑</vt:lpstr>
      <vt:lpstr>Calibri</vt:lpstr>
      <vt:lpstr>宋体</vt:lpstr>
      <vt:lpstr>微软雅黑 Light</vt:lpstr>
      <vt:lpstr>宋体</vt:lpstr>
      <vt:lpstr>汉仪旗黑KW</vt:lpstr>
      <vt:lpstr>Verdana</vt:lpstr>
      <vt:lpstr>宋体</vt:lpstr>
      <vt:lpstr>Arial Unicode MS</vt:lpstr>
      <vt:lpstr>宋体-简</vt:lpstr>
      <vt:lpstr>等线</vt:lpstr>
      <vt:lpstr>汉仪中等线KW</vt:lpstr>
      <vt:lpstr>Wingdings</vt:lpstr>
      <vt:lpstr>苹方-简</vt:lpstr>
      <vt:lpstr>Calibri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yufeifei</cp:lastModifiedBy>
  <cp:revision>2174</cp:revision>
  <dcterms:created xsi:type="dcterms:W3CDTF">2019-09-10T03:35:01Z</dcterms:created>
  <dcterms:modified xsi:type="dcterms:W3CDTF">2019-09-10T03:35:01Z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2052-1.4.0.1935</vt:lpwstr>
  </property>
</Properties>
</file>