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12" r:id="rId3"/>
    <p:sldId id="321" r:id="rId4"/>
    <p:sldId id="316" r:id="rId5"/>
    <p:sldId id="330" r:id="rId6"/>
    <p:sldId id="318" r:id="rId7"/>
    <p:sldId id="331" r:id="rId8"/>
    <p:sldId id="319" r:id="rId9"/>
    <p:sldId id="304" r:id="rId10"/>
    <p:sldId id="315" r:id="rId11"/>
    <p:sldId id="320" r:id="rId12"/>
  </p:sldIdLst>
  <p:sldSz cx="12385675" cy="8280400"/>
  <p:notesSz cx="6858000" cy="9144000"/>
  <p:defaultTextStyle>
    <a:defPPr>
      <a:defRPr lang="zh-CN"/>
    </a:defPPr>
    <a:lvl1pPr marL="0" algn="l" defTabSz="939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9900" algn="l" defTabSz="939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9165" algn="l" defTabSz="939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09065" algn="l" defTabSz="939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78965" algn="l" defTabSz="939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48865" algn="l" defTabSz="939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18130" algn="l" defTabSz="939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88030" algn="l" defTabSz="939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57930" algn="l" defTabSz="939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066" autoAdjust="0"/>
    <p:restoredTop sz="94660" autoAdjust="0"/>
  </p:normalViewPr>
  <p:slideViewPr>
    <p:cSldViewPr snapToGrid="0" showGuides="1">
      <p:cViewPr>
        <p:scale>
          <a:sx n="80" d="100"/>
          <a:sy n="80" d="100"/>
        </p:scale>
        <p:origin x="-58" y="-34"/>
      </p:cViewPr>
      <p:guideLst>
        <p:guide orient="horz" pos="2608"/>
        <p:guide pos="39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1143000"/>
            <a:ext cx="4616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391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69900" algn="l" defTabSz="9391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39165" algn="l" defTabSz="9391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09065" algn="l" defTabSz="9391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78965" algn="l" defTabSz="9391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48865" algn="l" defTabSz="9391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18130" algn="l" defTabSz="9391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88030" algn="l" defTabSz="9391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57930" algn="l" defTabSz="9391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659" y="150554"/>
            <a:ext cx="942642" cy="112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8212" y="1355151"/>
            <a:ext cx="9289256" cy="2882806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212" y="4349130"/>
            <a:ext cx="9289256" cy="1999181"/>
          </a:xfrm>
        </p:spPr>
        <p:txBody>
          <a:bodyPr/>
          <a:lstStyle>
            <a:lvl1pPr marL="0" indent="0" algn="ctr">
              <a:buNone/>
              <a:defRPr sz="2300"/>
            </a:lvl1pPr>
            <a:lvl2pPr marL="435610" indent="0" algn="ctr">
              <a:buNone/>
              <a:defRPr sz="2000"/>
            </a:lvl2pPr>
            <a:lvl3pPr marL="871220" indent="0" algn="ctr">
              <a:buNone/>
              <a:defRPr sz="1700"/>
            </a:lvl3pPr>
            <a:lvl4pPr marL="1306830" indent="0" algn="ctr">
              <a:buNone/>
              <a:defRPr sz="1500"/>
            </a:lvl4pPr>
            <a:lvl5pPr marL="1742440" indent="0" algn="ctr">
              <a:buNone/>
              <a:defRPr sz="1500"/>
            </a:lvl5pPr>
            <a:lvl6pPr marL="2177415" indent="0" algn="ctr">
              <a:buNone/>
              <a:defRPr sz="1500"/>
            </a:lvl6pPr>
            <a:lvl7pPr marL="2613025" indent="0" algn="ctr">
              <a:buNone/>
              <a:defRPr sz="1500"/>
            </a:lvl7pPr>
            <a:lvl8pPr marL="3048635" indent="0" algn="ctr">
              <a:buNone/>
              <a:defRPr sz="1500"/>
            </a:lvl8pPr>
            <a:lvl9pPr marL="3484245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5" y="258740"/>
            <a:ext cx="825713" cy="981380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9284" y="331599"/>
            <a:ext cx="11147108" cy="1380067"/>
          </a:xfrm>
          <a:prstGeom prst="rect">
            <a:avLst/>
          </a:prstGeom>
        </p:spPr>
        <p:txBody>
          <a:bodyPr vert="horz" lIns="93945" tIns="46973" rIns="93945" bIns="4697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9284" y="1932095"/>
            <a:ext cx="11147108" cy="5464681"/>
          </a:xfrm>
          <a:prstGeom prst="rect">
            <a:avLst/>
          </a:prstGeom>
        </p:spPr>
        <p:txBody>
          <a:bodyPr vert="horz" lIns="93945" tIns="46973" rIns="93945" bIns="46973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9284" y="7674707"/>
            <a:ext cx="2889991" cy="440854"/>
          </a:xfrm>
          <a:prstGeom prst="rect">
            <a:avLst/>
          </a:prstGeom>
        </p:spPr>
        <p:txBody>
          <a:bodyPr vert="horz" lIns="93945" tIns="46973" rIns="93945" bIns="46973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31773" y="7674707"/>
            <a:ext cx="3922130" cy="440854"/>
          </a:xfrm>
          <a:prstGeom prst="rect">
            <a:avLst/>
          </a:prstGeom>
        </p:spPr>
        <p:txBody>
          <a:bodyPr vert="horz" lIns="93945" tIns="46973" rIns="93945" bIns="46973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76400" y="7674707"/>
            <a:ext cx="2889991" cy="440854"/>
          </a:xfrm>
          <a:prstGeom prst="rect">
            <a:avLst/>
          </a:prstGeom>
        </p:spPr>
        <p:txBody>
          <a:bodyPr vert="horz" lIns="93945" tIns="46973" rIns="93945" bIns="46973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1252220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9900" indent="-469900" algn="l" defTabSz="1252220" rtl="0" eaLnBrk="1" latinLnBrk="0" hangingPunct="1">
        <a:spcBef>
          <a:spcPct val="20000"/>
        </a:spcBef>
        <a:buFont typeface="Arial" panose="020B060402020209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7905" indent="-391160" algn="l" defTabSz="1252220" rtl="0" eaLnBrk="1" latinLnBrk="0" hangingPunct="1">
        <a:spcBef>
          <a:spcPct val="20000"/>
        </a:spcBef>
        <a:buFont typeface="Arial" panose="020B060402020209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5910" indent="-313055" algn="l" defTabSz="1252220" rtl="0" eaLnBrk="1" latinLnBrk="0" hangingPunct="1">
        <a:spcBef>
          <a:spcPct val="20000"/>
        </a:spcBef>
        <a:buFont typeface="Arial" panose="020B060402020209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2020" indent="-313055" algn="l" defTabSz="1252220" rtl="0" eaLnBrk="1" latinLnBrk="0" hangingPunct="1">
        <a:spcBef>
          <a:spcPct val="20000"/>
        </a:spcBef>
        <a:buFont typeface="Arial" panose="020B060402020209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130" indent="-313055" algn="l" defTabSz="1252220" rtl="0" eaLnBrk="1" latinLnBrk="0" hangingPunct="1">
        <a:spcBef>
          <a:spcPct val="20000"/>
        </a:spcBef>
        <a:buFont typeface="Arial" panose="020B060402020209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4875" indent="-313055" algn="l" defTabSz="125222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0985" indent="-313055" algn="l" defTabSz="125222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97095" indent="-313055" algn="l" defTabSz="125222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23205" indent="-313055" algn="l" defTabSz="125222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5222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6110" algn="l" defTabSz="125222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2855" algn="l" defTabSz="125222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78965" algn="l" defTabSz="125222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05075" algn="l" defTabSz="125222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1185" algn="l" defTabSz="125222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57930" algn="l" defTabSz="125222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84040" algn="l" defTabSz="125222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10150" algn="l" defTabSz="125222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baike.baidu.com/item/%E6%99%BA%E8%83%BD%E6%8C%87%E9%92%88/10784135" TargetMode="Externa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75395" y="2227662"/>
            <a:ext cx="10476217" cy="719927"/>
          </a:xfrm>
          <a:prstGeom prst="rect">
            <a:avLst/>
          </a:prstGeom>
          <a:noFill/>
        </p:spPr>
        <p:txBody>
          <a:bodyPr wrap="square" lIns="87106" tIns="43554" rIns="87106" bIns="43554" rtlCol="0">
            <a:spAutoFit/>
          </a:bodyPr>
          <a:lstStyle/>
          <a:p>
            <a:pPr algn="ctr" defTabSz="1160780">
              <a:lnSpc>
                <a:spcPct val="130000"/>
              </a:lnSpc>
            </a:pPr>
            <a:r>
              <a:rPr lang="zh-CN" altLang="en-US" sz="35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情犊初开，</a:t>
            </a:r>
            <a:r>
              <a:rPr lang="en-US" altLang="zh-CN" sz="35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sz="35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搞对象</a:t>
            </a:r>
            <a:endParaRPr lang="en-US" altLang="zh-CN" sz="3500" dirty="0" smtClean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96420" y="5327372"/>
            <a:ext cx="6194961" cy="23426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7106" tIns="43554" rIns="87106" bIns="43554">
            <a:spAutoFit/>
          </a:bodyPr>
          <a:lstStyle/>
          <a:p>
            <a:pPr algn="dist" defTabSz="1160780"/>
            <a:r>
              <a:rPr lang="en-US" altLang="zh-CN" sz="9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9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52070" y="6078033"/>
            <a:ext cx="3611149" cy="44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106" tIns="43554" rIns="87106" bIns="43554">
            <a:spAutoFit/>
          </a:bodyPr>
          <a:lstStyle/>
          <a:p>
            <a:pPr defTabSz="1160780"/>
            <a:r>
              <a:rPr lang="zh-CN" altLang="en-US" sz="2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3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3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  <a:endParaRPr lang="en-US" altLang="zh-CN" sz="23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20"/>
          <p:cNvGrpSpPr/>
          <p:nvPr>
            <p:custDataLst>
              <p:tags r:id="rId4"/>
            </p:custDataLst>
          </p:nvPr>
        </p:nvGrpSpPr>
        <p:grpSpPr>
          <a:xfrm>
            <a:off x="0" y="5075755"/>
            <a:ext cx="12385675" cy="6520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60780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60780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60780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60780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60780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60780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788" y="289513"/>
            <a:ext cx="1379277" cy="1253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1" y="1126178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2207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2207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2207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2207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4" y="447999"/>
            <a:ext cx="376292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22070"/>
            <a:r>
              <a:rPr lang="en-US" altLang="zh-CN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中的泛型</a:t>
            </a:r>
            <a:endParaRPr lang="zh-CN" altLang="en-US" sz="29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​​ 34"/>
          <p:cNvSpPr/>
          <p:nvPr/>
        </p:nvSpPr>
        <p:spPr>
          <a:xfrm>
            <a:off x="928926" y="1360303"/>
            <a:ext cx="10721350" cy="5942549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lIns="99194" tIns="49597" rIns="99194" bIns="49597" anchor="ctr"/>
          <a:lstStyle/>
          <a:p>
            <a:pPr algn="ctr" defTabSz="991870">
              <a:defRPr/>
            </a:pPr>
            <a:endParaRPr lang="zh-CN" altLang="en-US" sz="2000" kern="0" dirty="0">
              <a:solidFill>
                <a:schemeClr val="tx2"/>
              </a:solidFill>
              <a:latin typeface="Calibri" panose="020F0502020204030204"/>
              <a:ea typeface="宋体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1198380" y="3279914"/>
            <a:ext cx="4636435" cy="50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94" tIns="49597" rIns="99194" bIns="49597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为什么我们需要泛型</a:t>
            </a:r>
            <a:endParaRPr lang="en-US" altLang="zh-CN" sz="2000" b="1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1227409" y="1670624"/>
            <a:ext cx="4636435" cy="62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94" tIns="49597" rIns="99194" bIns="49597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泛型是什么？</a:t>
            </a:r>
            <a:endParaRPr lang="en-US" altLang="zh-CN" sz="2000" b="1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1208056" y="4627313"/>
            <a:ext cx="4636435" cy="62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94" tIns="49597" rIns="99194" bIns="49597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虚拟机是如何实现泛型的？</a:t>
            </a:r>
            <a:endParaRPr lang="en-US" altLang="zh-CN" sz="2000" b="1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64452" y="532098"/>
            <a:ext cx="2787579" cy="47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8105"/>
            <a:r>
              <a:rPr lang="en-US" altLang="zh-CN" sz="30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30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的内存区域</a:t>
            </a:r>
            <a:endParaRPr lang="zh-CN" altLang="en-US" sz="30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23664" y="1028193"/>
            <a:ext cx="11649236" cy="25028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1211" tIns="50605" rIns="101211" bIns="50605">
            <a:spAutoFit/>
          </a:bodyPr>
          <a:lstStyle/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线程私有</a:t>
            </a:r>
            <a:r>
              <a:rPr lang="en-US" altLang="zh-CN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程序计数器、虚拟机栈、本地方法栈</a:t>
            </a:r>
            <a:endParaRPr lang="en-US" altLang="zh-CN" sz="2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线程共享：堆、方法区</a:t>
            </a:r>
            <a:endParaRPr lang="en-US" altLang="zh-CN" sz="2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堆是内存分配和垃圾回收的重点区域，几乎所有的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都是在堆中分配。</a:t>
            </a:r>
            <a:endParaRPr lang="zh-CN" altLang="en-US" sz="2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360" y="4086414"/>
            <a:ext cx="9582893" cy="384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2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135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135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135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135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7" y="447999"/>
            <a:ext cx="376292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34135"/>
            <a:r>
              <a:rPr lang="en-US" altLang="zh-CN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中对象的分配</a:t>
            </a:r>
            <a:endParaRPr lang="zh-CN" altLang="en-US" sz="29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1614090" y="2650118"/>
            <a:ext cx="2293718" cy="62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0058" tIns="50030" rIns="100058" bIns="50030">
            <a:spAutoFit/>
          </a:bodyPr>
          <a:lstStyle/>
          <a:p>
            <a:pPr marL="0" lvl="2" defTabSz="998855" eaLnBrk="0" hangingPunct="0">
              <a:buClr>
                <a:srgbClr val="0070C0"/>
              </a:buClr>
              <a:buSzPct val="80000"/>
              <a:tabLst>
                <a:tab pos="148590" algn="l"/>
              </a:tabLst>
              <a:defRPr/>
            </a:pPr>
            <a:r>
              <a:rPr lang="zh-CN" altLang="en-US" sz="1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划分内存</a:t>
            </a:r>
            <a:endParaRPr lang="en-US" altLang="zh-CN" sz="17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defTabSz="998855" eaLnBrk="0" hangingPunct="0">
              <a:buClr>
                <a:srgbClr val="0070C0"/>
              </a:buClr>
              <a:buSzPct val="80000"/>
              <a:tabLst>
                <a:tab pos="148590" algn="l"/>
              </a:tabLst>
              <a:defRPr/>
            </a:pPr>
            <a:r>
              <a:rPr lang="zh-CN" altLang="en-US" sz="1700" spc="54" dirty="0" smtClean="0">
                <a:ln w="11430"/>
                <a:latin typeface="微软雅黑" panose="020B0503020204020204" pitchFamily="34" charset="-122"/>
                <a:ea typeface="微软雅黑" panose="020B0503020204020204" pitchFamily="34" charset="-122"/>
              </a:rPr>
              <a:t>指针碰撞和空闲列表</a:t>
            </a:r>
            <a:endParaRPr lang="en-US" altLang="zh-CN" sz="1700" spc="54" dirty="0">
              <a:ln w="11430"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6187317" y="5750033"/>
            <a:ext cx="3804401" cy="88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058" tIns="50030" rIns="100058" bIns="50030">
            <a:spAutoFit/>
          </a:bodyPr>
          <a:lstStyle/>
          <a:p>
            <a:r>
              <a:rPr lang="zh-CN" altLang="en-US" sz="1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并发安全问题</a:t>
            </a:r>
            <a:endParaRPr lang="en-US" altLang="zh-CN" sz="17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 spc="54" dirty="0" smtClean="0">
                <a:ln w="11430"/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700" spc="54" dirty="0" smtClean="0">
                <a:ln w="11430"/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zh-CN" altLang="en-US" sz="1700" spc="54" dirty="0" smtClean="0">
                <a:ln w="11430"/>
                <a:latin typeface="微软雅黑" panose="020B0503020204020204" pitchFamily="34" charset="-122"/>
                <a:ea typeface="微软雅黑" panose="020B0503020204020204" pitchFamily="34" charset="-122"/>
              </a:rPr>
              <a:t>配上失败重试</a:t>
            </a:r>
            <a:endParaRPr lang="en-US" altLang="ko-KR" sz="1700" dirty="0">
              <a:latin typeface="Arial" panose="020B0604020202090204" pitchFamily="34" charset="0"/>
            </a:endParaRPr>
          </a:p>
          <a:p>
            <a:pPr marL="0" lvl="2" defTabSz="998855" eaLnBrk="0" hangingPunct="0">
              <a:buClr>
                <a:srgbClr val="0070C0"/>
              </a:buClr>
              <a:buSzPct val="80000"/>
              <a:tabLst>
                <a:tab pos="148590" algn="l"/>
              </a:tabLst>
              <a:defRPr/>
            </a:pPr>
            <a:r>
              <a:rPr lang="zh-CN" altLang="en-US" sz="1700" spc="54" dirty="0" smtClean="0">
                <a:ln w="11430"/>
                <a:latin typeface="微软雅黑" panose="020B0503020204020204" pitchFamily="34" charset="-122"/>
                <a:ea typeface="微软雅黑" panose="020B0503020204020204" pitchFamily="34" charset="-122"/>
              </a:rPr>
              <a:t>本地线程分配缓冲</a:t>
            </a:r>
            <a:endParaRPr lang="en-US" altLang="zh-CN" sz="1700" spc="54" dirty="0">
              <a:ln w="11430"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9"/>
          <p:cNvGrpSpPr/>
          <p:nvPr/>
        </p:nvGrpSpPr>
        <p:grpSpPr bwMode="auto">
          <a:xfrm>
            <a:off x="1857928" y="3003150"/>
            <a:ext cx="7974061" cy="4264693"/>
            <a:chOff x="1519" y="1661"/>
            <a:chExt cx="3629" cy="1633"/>
          </a:xfrm>
        </p:grpSpPr>
        <p:sp>
          <p:nvSpPr>
            <p:cNvPr id="11" name="Freeform 30"/>
            <p:cNvSpPr/>
            <p:nvPr/>
          </p:nvSpPr>
          <p:spPr bwMode="auto">
            <a:xfrm>
              <a:off x="2245" y="2886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31"/>
            <p:cNvSpPr/>
            <p:nvPr/>
          </p:nvSpPr>
          <p:spPr bwMode="auto">
            <a:xfrm>
              <a:off x="2970" y="2477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32"/>
            <p:cNvSpPr/>
            <p:nvPr/>
          </p:nvSpPr>
          <p:spPr bwMode="auto">
            <a:xfrm>
              <a:off x="3696" y="2069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33"/>
            <p:cNvSpPr/>
            <p:nvPr/>
          </p:nvSpPr>
          <p:spPr bwMode="auto">
            <a:xfrm>
              <a:off x="4422" y="1661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H="1">
              <a:off x="1519" y="3294"/>
              <a:ext cx="72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AutoShape 42"/>
          <p:cNvSpPr>
            <a:spLocks noChangeArrowheads="1"/>
          </p:cNvSpPr>
          <p:nvPr/>
        </p:nvSpPr>
        <p:spPr bwMode="auto">
          <a:xfrm rot="17429801">
            <a:off x="3779230" y="3600660"/>
            <a:ext cx="1540828" cy="1296416"/>
          </a:xfrm>
          <a:custGeom>
            <a:avLst/>
            <a:gdLst>
              <a:gd name="G0" fmla="+- 0 0 0"/>
              <a:gd name="G1" fmla="+- -7261746 0 0"/>
              <a:gd name="G2" fmla="+- 0 0 -726174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726174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261746"/>
              <a:gd name="G36" fmla="sin G34 -7261746"/>
              <a:gd name="G37" fmla="+/ -726174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932 w 21600"/>
              <a:gd name="T5" fmla="*/ 1909 h 21600"/>
              <a:gd name="T6" fmla="*/ 7922 w 21600"/>
              <a:gd name="T7" fmla="*/ 3228 h 21600"/>
              <a:gd name="T8" fmla="*/ 13866 w 21600"/>
              <a:gd name="T9" fmla="*/ 635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 algn="ctr">
            <a:solidFill>
              <a:schemeClr val="accent2"/>
            </a:solidFill>
            <a:prstDash val="dash"/>
            <a:miter lim="800000"/>
          </a:ln>
        </p:spPr>
        <p:txBody>
          <a:bodyPr lIns="100058" tIns="50030" rIns="100058" bIns="50030"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AutoShape 43"/>
          <p:cNvSpPr>
            <a:spLocks noChangeArrowheads="1"/>
          </p:cNvSpPr>
          <p:nvPr/>
        </p:nvSpPr>
        <p:spPr bwMode="auto">
          <a:xfrm rot="17429801">
            <a:off x="5422821" y="2535140"/>
            <a:ext cx="1540828" cy="1296416"/>
          </a:xfrm>
          <a:custGeom>
            <a:avLst/>
            <a:gdLst>
              <a:gd name="G0" fmla="+- 0 0 0"/>
              <a:gd name="G1" fmla="+- -7261746 0 0"/>
              <a:gd name="G2" fmla="+- 0 0 -726174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726174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261746"/>
              <a:gd name="G36" fmla="sin G34 -7261746"/>
              <a:gd name="G37" fmla="+/ -726174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932 w 21600"/>
              <a:gd name="T5" fmla="*/ 1909 h 21600"/>
              <a:gd name="T6" fmla="*/ 7922 w 21600"/>
              <a:gd name="T7" fmla="*/ 3228 h 21600"/>
              <a:gd name="T8" fmla="*/ 13866 w 21600"/>
              <a:gd name="T9" fmla="*/ 635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 algn="ctr">
            <a:solidFill>
              <a:schemeClr val="accent2"/>
            </a:solidFill>
            <a:prstDash val="dash"/>
            <a:miter lim="800000"/>
          </a:ln>
        </p:spPr>
        <p:txBody>
          <a:bodyPr lIns="100058" tIns="50030" rIns="100058" bIns="50030"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 rot="17429801">
            <a:off x="6967536" y="1527073"/>
            <a:ext cx="1540828" cy="1296416"/>
          </a:xfrm>
          <a:custGeom>
            <a:avLst/>
            <a:gdLst>
              <a:gd name="G0" fmla="+- 0 0 0"/>
              <a:gd name="G1" fmla="+- -7261746 0 0"/>
              <a:gd name="G2" fmla="+- 0 0 -726174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726174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261746"/>
              <a:gd name="G36" fmla="sin G34 -7261746"/>
              <a:gd name="G37" fmla="+/ -726174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932 w 21600"/>
              <a:gd name="T5" fmla="*/ 1909 h 21600"/>
              <a:gd name="T6" fmla="*/ 7922 w 21600"/>
              <a:gd name="T7" fmla="*/ 3228 h 21600"/>
              <a:gd name="T8" fmla="*/ 13866 w 21600"/>
              <a:gd name="T9" fmla="*/ 635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 algn="ctr">
            <a:solidFill>
              <a:schemeClr val="accent2"/>
            </a:solidFill>
            <a:prstDash val="dash"/>
            <a:miter lim="800000"/>
          </a:ln>
        </p:spPr>
        <p:txBody>
          <a:bodyPr lIns="100058" tIns="50030" rIns="100058" bIns="50030"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3552060" y="4541365"/>
            <a:ext cx="1346954" cy="16008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00058" tIns="50030" rIns="100058" bIns="5003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Text Box 46"/>
          <p:cNvSpPr txBox="1">
            <a:spLocks noChangeArrowheads="1"/>
          </p:cNvSpPr>
          <p:nvPr/>
        </p:nvSpPr>
        <p:spPr bwMode="auto">
          <a:xfrm>
            <a:off x="3907803" y="4990554"/>
            <a:ext cx="681608" cy="759478"/>
          </a:xfrm>
          <a:prstGeom prst="rect">
            <a:avLst/>
          </a:prstGeom>
          <a:noFill/>
          <a:ln w="3175" cap="flat" cmpd="sng">
            <a:noFill/>
            <a:beve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0058" tIns="50030" rIns="100058" bIns="50030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>
                <a:solidFill>
                  <a:srgbClr val="F8F8F8"/>
                </a:solidFill>
              </a:rPr>
              <a:t>分配内存</a:t>
            </a:r>
            <a:endParaRPr lang="en-US" altLang="ko-KR">
              <a:solidFill>
                <a:srgbClr val="F8F8F8"/>
              </a:solidFill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1959009" y="5609496"/>
            <a:ext cx="1346955" cy="16008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 cap="flat" cmpd="sng">
            <a:noFill/>
            <a:bevel/>
          </a:ln>
        </p:spPr>
        <p:txBody>
          <a:bodyPr lIns="100058" tIns="50030" rIns="100058" bIns="50030"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Text Box 47"/>
          <p:cNvSpPr txBox="1">
            <a:spLocks noChangeArrowheads="1"/>
          </p:cNvSpPr>
          <p:nvPr/>
        </p:nvSpPr>
        <p:spPr bwMode="auto">
          <a:xfrm>
            <a:off x="2286186" y="6058686"/>
            <a:ext cx="681608" cy="759478"/>
          </a:xfrm>
          <a:prstGeom prst="rect">
            <a:avLst/>
          </a:prstGeom>
          <a:noFill/>
          <a:ln w="3175" cap="flat" cmpd="sng">
            <a:noFill/>
            <a:bevel/>
          </a:ln>
        </p:spPr>
        <p:txBody>
          <a:bodyPr lIns="100058" tIns="50030" rIns="100058" bIns="50030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>
                <a:solidFill>
                  <a:srgbClr val="F8F8F8"/>
                </a:solidFill>
              </a:rPr>
              <a:t>检查</a:t>
            </a:r>
            <a:endParaRPr lang="en-US" altLang="zh-CN" smtClean="0">
              <a:solidFill>
                <a:srgbClr val="F8F8F8"/>
              </a:solidFill>
            </a:endParaRPr>
          </a:p>
          <a:p>
            <a:r>
              <a:rPr lang="zh-CN" altLang="en-US" smtClean="0">
                <a:solidFill>
                  <a:srgbClr val="F8F8F8"/>
                </a:solidFill>
              </a:rPr>
              <a:t>加载</a:t>
            </a:r>
            <a:endParaRPr lang="en-US" altLang="ko-KR" smtClean="0">
              <a:solidFill>
                <a:srgbClr val="F8F8F8"/>
              </a:solidFill>
            </a:endParaRPr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6742563" y="2412934"/>
            <a:ext cx="1346954" cy="16008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00058" tIns="50030" rIns="100058" bIns="5003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/>
        </p:nvSpPr>
        <p:spPr bwMode="auto">
          <a:xfrm>
            <a:off x="7082926" y="2859512"/>
            <a:ext cx="681608" cy="759478"/>
          </a:xfrm>
          <a:prstGeom prst="rect">
            <a:avLst/>
          </a:prstGeom>
          <a:noFill/>
          <a:ln w="3175" cap="flat" cmpd="sng">
            <a:noFill/>
            <a:beve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0058" tIns="50030" rIns="100058" bIns="50030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>
                <a:solidFill>
                  <a:srgbClr val="F8F8F8"/>
                </a:solidFill>
              </a:rPr>
              <a:t>设置</a:t>
            </a:r>
            <a:endParaRPr lang="en-US" altLang="ko-KR">
              <a:solidFill>
                <a:srgbClr val="F8F8F8"/>
              </a:solidFill>
            </a:endParaRPr>
          </a:p>
        </p:txBody>
      </p:sp>
      <p:sp>
        <p:nvSpPr>
          <p:cNvPr id="26" name="Oval 15"/>
          <p:cNvSpPr>
            <a:spLocks noChangeArrowheads="1"/>
          </p:cNvSpPr>
          <p:nvPr/>
        </p:nvSpPr>
        <p:spPr bwMode="auto">
          <a:xfrm>
            <a:off x="5145117" y="3475844"/>
            <a:ext cx="1346955" cy="16008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00058" tIns="50030" rIns="100058" bIns="5003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5359090" y="3925033"/>
            <a:ext cx="981314" cy="759478"/>
          </a:xfrm>
          <a:prstGeom prst="rect">
            <a:avLst/>
          </a:prstGeom>
          <a:noFill/>
          <a:ln w="3175" cap="flat" cmpd="sng">
            <a:noFill/>
            <a:beve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0058" tIns="50030" rIns="100058" bIns="50030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>
                <a:solidFill>
                  <a:srgbClr val="F8F8F8"/>
                </a:solidFill>
              </a:rPr>
              <a:t>内存空间初始化</a:t>
            </a:r>
            <a:endParaRPr lang="en-US" altLang="ko-KR">
              <a:solidFill>
                <a:srgbClr val="F8F8F8"/>
              </a:solidFill>
            </a:endParaRP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8335620" y="1344803"/>
            <a:ext cx="1346955" cy="16008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 cap="flat" cmpd="sng">
            <a:noFill/>
            <a:bevel/>
          </a:ln>
        </p:spPr>
        <p:txBody>
          <a:bodyPr lIns="100058" tIns="50030" rIns="100058" bIns="50030" anchor="ctr"/>
          <a:lstStyle/>
          <a:p>
            <a:pPr algn="ctr"/>
            <a:endParaRPr lang="zh-CN" altLang="en-US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Text Box 50"/>
          <p:cNvSpPr txBox="1">
            <a:spLocks noChangeArrowheads="1"/>
          </p:cNvSpPr>
          <p:nvPr/>
        </p:nvSpPr>
        <p:spPr bwMode="auto">
          <a:xfrm>
            <a:off x="8657725" y="1793993"/>
            <a:ext cx="656598" cy="780385"/>
          </a:xfrm>
          <a:prstGeom prst="rect">
            <a:avLst/>
          </a:prstGeom>
          <a:noFill/>
          <a:ln w="3175" cap="flat" cmpd="sng">
            <a:noFill/>
            <a:beve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00058" tIns="50030" rIns="100058" bIns="50030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>
                <a:solidFill>
                  <a:srgbClr val="F8F8F8"/>
                </a:solidFill>
              </a:rPr>
              <a:t>对象初始化</a:t>
            </a:r>
            <a:endParaRPr lang="en-US" altLang="ko-KR">
              <a:solidFill>
                <a:srgbClr val="F8F8F8"/>
              </a:solidFill>
            </a:endParaRPr>
          </a:p>
        </p:txBody>
      </p:sp>
      <p:sp>
        <p:nvSpPr>
          <p:cNvPr id="30" name="AutoShape 42"/>
          <p:cNvSpPr>
            <a:spLocks noChangeArrowheads="1"/>
          </p:cNvSpPr>
          <p:nvPr/>
        </p:nvSpPr>
        <p:spPr bwMode="auto">
          <a:xfrm rot="17429801">
            <a:off x="2323453" y="4737671"/>
            <a:ext cx="1540828" cy="1296416"/>
          </a:xfrm>
          <a:custGeom>
            <a:avLst/>
            <a:gdLst>
              <a:gd name="G0" fmla="+- 0 0 0"/>
              <a:gd name="G1" fmla="+- -7261746 0 0"/>
              <a:gd name="G2" fmla="+- 0 0 -726174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726174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261746"/>
              <a:gd name="G36" fmla="sin G34 -7261746"/>
              <a:gd name="G37" fmla="+/ -726174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932 w 21600"/>
              <a:gd name="T5" fmla="*/ 1909 h 21600"/>
              <a:gd name="T6" fmla="*/ 7922 w 21600"/>
              <a:gd name="T7" fmla="*/ 3228 h 21600"/>
              <a:gd name="T8" fmla="*/ 13866 w 21600"/>
              <a:gd name="T9" fmla="*/ 635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 algn="ctr">
            <a:solidFill>
              <a:schemeClr val="accent2"/>
            </a:solidFill>
            <a:prstDash val="dash"/>
            <a:miter lim="800000"/>
          </a:ln>
        </p:spPr>
        <p:txBody>
          <a:bodyPr lIns="100058" tIns="50030" rIns="100058" bIns="50030"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下箭头 30"/>
          <p:cNvSpPr/>
          <p:nvPr/>
        </p:nvSpPr>
        <p:spPr bwMode="auto">
          <a:xfrm rot="10800000">
            <a:off x="3453180" y="3475845"/>
            <a:ext cx="454623" cy="10655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058" tIns="50030" rIns="100058" bIns="5003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右箭头 31"/>
          <p:cNvSpPr/>
          <p:nvPr/>
        </p:nvSpPr>
        <p:spPr bwMode="auto">
          <a:xfrm>
            <a:off x="5145116" y="5609496"/>
            <a:ext cx="993950" cy="58514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058" tIns="50030" rIns="100058" bIns="5003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0525" y="15240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虚拟机遇到一条</a:t>
            </a:r>
            <a:r>
              <a:rPr lang="en-US" altLang="zh-CN" sz="2000" b="1" dirty="0" smtClean="0"/>
              <a:t>new</a:t>
            </a:r>
            <a:r>
              <a:rPr lang="zh-CN" altLang="en-US" sz="2000" b="1" dirty="0" smtClean="0"/>
              <a:t>指令时：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00"/>
                            </p:stCondLst>
                            <p:childTnLst>
                              <p:par>
                                <p:cTn id="10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000"/>
                            </p:stCondLst>
                            <p:childTnLst>
                              <p:par>
                                <p:cTn id="1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000"/>
                            </p:stCondLst>
                            <p:childTnLst>
                              <p:par>
                                <p:cTn id="1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9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8635" y="377825"/>
            <a:ext cx="1154049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检查加载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先执行相应的类加载过程。如果没有，则进行类加载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分配内存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指针碰撞：java堆内存空间规整的情况下使用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空闲列表：java堆空间不规整的情况下使用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基于</a:t>
            </a:r>
            <a:r>
              <a:rPr lang="en-US" altLang="zh-CN"/>
              <a:t>CAS</a:t>
            </a:r>
            <a:r>
              <a:rPr lang="zh-CN" altLang="en-US"/>
              <a:t>保证并发安全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Thread Local Allocation Buffer,TLAB：本地线程分配缓冲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内存空间初始化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内存分配完成后，</a:t>
            </a:r>
            <a:r>
              <a:rPr lang="en-US" altLang="zh-CN"/>
              <a:t>JVM</a:t>
            </a:r>
            <a:r>
              <a:rPr lang="zh-CN" altLang="en-US"/>
              <a:t>需要将分配到的内存空间都初始化为</a:t>
            </a:r>
            <a:r>
              <a:rPr lang="zh-CN" altLang="en-US">
                <a:solidFill>
                  <a:srgbClr val="FF0000"/>
                </a:solidFill>
              </a:rPr>
              <a:t>零值</a:t>
            </a:r>
            <a:r>
              <a:rPr lang="zh-CN" altLang="en-US"/>
              <a:t>(如int值为0，boolean值为false等等)。这一步操作保证了对象的实例字段在Java代码中可以不赋初始值就直接使用，程序能访问到这些字段的数据类型所对应的零值。初始化并不等同与构造器。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设置对象元信息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en-US" altLang="zh-CN"/>
              <a:t>JVM</a:t>
            </a:r>
            <a:r>
              <a:rPr lang="zh-CN" altLang="en-US"/>
              <a:t>需要对对象进行必要的设置，例如这个对象是哪个类的实例、如何才能找到类的元数据信息、对象的哈希码、对象的GC分代年龄等信息。这些信息存放在对象的</a:t>
            </a:r>
            <a:r>
              <a:rPr lang="zh-CN" altLang="en-US">
                <a:solidFill>
                  <a:srgbClr val="FF0000"/>
                </a:solidFill>
              </a:rPr>
              <a:t>对象头</a:t>
            </a:r>
            <a:r>
              <a:rPr lang="zh-CN" altLang="en-US"/>
              <a:t>之中。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对象初始化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在上面工作都完成之后，从虚拟机的视角来看，一个新的对象已经产生了，但从Java程序的视角来看，对象创建才刚刚开始，所有的字段都还为零值。所以，一般来说，执行new指令之后会接着把对象按照程序员的意愿进行初始化，这样一个真正可用的对象才算完全产生出来。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2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135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135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135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135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4" y="448002"/>
            <a:ext cx="517435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34135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对象的内存布局</a:t>
            </a:r>
            <a:endParaRPr lang="zh-CN" altLang="en-US" sz="29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334135"/>
            <a:endParaRPr lang="zh-CN" altLang="en-US" sz="29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06511" y="2008916"/>
            <a:ext cx="3950202" cy="2695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058" tIns="50030" rIns="100058" bIns="50030" rtlCol="0" anchor="ctr"/>
          <a:lstStyle/>
          <a:p>
            <a:pPr algn="ctr"/>
            <a:endParaRPr lang="zh-CN" altLang="en-US">
              <a:ea typeface="造字工房悦黑体验版常规体" pitchFamily="50" charset="-122"/>
            </a:endParaRPr>
          </a:p>
        </p:txBody>
      </p:sp>
      <p:sp>
        <p:nvSpPr>
          <p:cNvPr id="9" name="Freeform 16"/>
          <p:cNvSpPr>
            <a:spLocks noEditPoints="1"/>
          </p:cNvSpPr>
          <p:nvPr/>
        </p:nvSpPr>
        <p:spPr bwMode="auto">
          <a:xfrm>
            <a:off x="2255238" y="2130450"/>
            <a:ext cx="726665" cy="936623"/>
          </a:xfrm>
          <a:custGeom>
            <a:avLst/>
            <a:gdLst>
              <a:gd name="T0" fmla="*/ 343780 w 1053"/>
              <a:gd name="T1" fmla="*/ 783695 h 1145"/>
              <a:gd name="T2" fmla="*/ 331502 w 1053"/>
              <a:gd name="T3" fmla="*/ 823492 h 1145"/>
              <a:gd name="T4" fmla="*/ 343013 w 1053"/>
              <a:gd name="T5" fmla="*/ 842626 h 1145"/>
              <a:gd name="T6" fmla="*/ 354523 w 1053"/>
              <a:gd name="T7" fmla="*/ 847983 h 1145"/>
              <a:gd name="T8" fmla="*/ 377544 w 1053"/>
              <a:gd name="T9" fmla="*/ 870943 h 1145"/>
              <a:gd name="T10" fmla="*/ 401333 w 1053"/>
              <a:gd name="T11" fmla="*/ 876300 h 1145"/>
              <a:gd name="T12" fmla="*/ 426656 w 1053"/>
              <a:gd name="T13" fmla="*/ 872473 h 1145"/>
              <a:gd name="T14" fmla="*/ 452746 w 1053"/>
              <a:gd name="T15" fmla="*/ 848748 h 1145"/>
              <a:gd name="T16" fmla="*/ 458118 w 1053"/>
              <a:gd name="T17" fmla="*/ 847218 h 1145"/>
              <a:gd name="T18" fmla="*/ 475000 w 1053"/>
              <a:gd name="T19" fmla="*/ 831146 h 1145"/>
              <a:gd name="T20" fmla="*/ 477302 w 1053"/>
              <a:gd name="T21" fmla="*/ 795941 h 1145"/>
              <a:gd name="T22" fmla="*/ 404402 w 1053"/>
              <a:gd name="T23" fmla="*/ 183679 h 1145"/>
              <a:gd name="T24" fmla="*/ 232512 w 1053"/>
              <a:gd name="T25" fmla="*/ 539556 h 1145"/>
              <a:gd name="T26" fmla="*/ 328433 w 1053"/>
              <a:gd name="T27" fmla="*/ 715581 h 1145"/>
              <a:gd name="T28" fmla="*/ 335339 w 1053"/>
              <a:gd name="T29" fmla="*/ 762266 h 1145"/>
              <a:gd name="T30" fmla="*/ 497254 w 1053"/>
              <a:gd name="T31" fmla="*/ 737776 h 1145"/>
              <a:gd name="T32" fmla="*/ 555573 w 1053"/>
              <a:gd name="T33" fmla="*/ 565577 h 1145"/>
              <a:gd name="T34" fmla="*/ 619265 w 1053"/>
              <a:gd name="T35" fmla="*/ 407154 h 1145"/>
              <a:gd name="T36" fmla="*/ 404402 w 1053"/>
              <a:gd name="T37" fmla="*/ 183679 h 1145"/>
              <a:gd name="T38" fmla="*/ 699838 w 1053"/>
              <a:gd name="T39" fmla="*/ 534964 h 1145"/>
              <a:gd name="T40" fmla="*/ 666074 w 1053"/>
              <a:gd name="T41" fmla="*/ 593129 h 1145"/>
              <a:gd name="T42" fmla="*/ 753554 w 1053"/>
              <a:gd name="T43" fmla="*/ 604609 h 1145"/>
              <a:gd name="T44" fmla="*/ 259370 w 1053"/>
              <a:gd name="T45" fmla="*/ 153066 h 1145"/>
              <a:gd name="T46" fmla="*/ 247859 w 1053"/>
              <a:gd name="T47" fmla="*/ 66583 h 1145"/>
              <a:gd name="T48" fmla="*/ 189540 w 1053"/>
              <a:gd name="T49" fmla="*/ 99493 h 1145"/>
              <a:gd name="T50" fmla="*/ 259370 w 1053"/>
              <a:gd name="T51" fmla="*/ 153066 h 1145"/>
              <a:gd name="T52" fmla="*/ 560178 w 1053"/>
              <a:gd name="T53" fmla="*/ 66583 h 1145"/>
              <a:gd name="T54" fmla="*/ 548667 w 1053"/>
              <a:gd name="T55" fmla="*/ 153066 h 1145"/>
              <a:gd name="T56" fmla="*/ 618497 w 1053"/>
              <a:gd name="T57" fmla="*/ 99493 h 1145"/>
              <a:gd name="T58" fmla="*/ 774273 w 1053"/>
              <a:gd name="T59" fmla="*/ 369653 h 1145"/>
              <a:gd name="T60" fmla="*/ 692932 w 1053"/>
              <a:gd name="T61" fmla="*/ 402562 h 1145"/>
              <a:gd name="T62" fmla="*/ 774273 w 1053"/>
              <a:gd name="T63" fmla="*/ 436237 h 1145"/>
              <a:gd name="T64" fmla="*/ 774273 w 1053"/>
              <a:gd name="T65" fmla="*/ 369653 h 1145"/>
              <a:gd name="T66" fmla="*/ 437399 w 1053"/>
              <a:gd name="T67" fmla="*/ 81125 h 1145"/>
              <a:gd name="T68" fmla="*/ 403635 w 1053"/>
              <a:gd name="T69" fmla="*/ 0 h 1145"/>
              <a:gd name="T70" fmla="*/ 370638 w 1053"/>
              <a:gd name="T71" fmla="*/ 81125 h 1145"/>
              <a:gd name="T72" fmla="*/ 141195 w 1053"/>
              <a:gd name="T73" fmla="*/ 212761 h 1145"/>
              <a:gd name="T74" fmla="*/ 53716 w 1053"/>
              <a:gd name="T75" fmla="*/ 201281 h 1145"/>
              <a:gd name="T76" fmla="*/ 107431 w 1053"/>
              <a:gd name="T77" fmla="*/ 270926 h 1145"/>
              <a:gd name="T78" fmla="*/ 141195 w 1053"/>
              <a:gd name="T79" fmla="*/ 212761 h 1145"/>
              <a:gd name="T80" fmla="*/ 741276 w 1053"/>
              <a:gd name="T81" fmla="*/ 247201 h 1145"/>
              <a:gd name="T82" fmla="*/ 708279 w 1053"/>
              <a:gd name="T83" fmla="*/ 189036 h 1145"/>
              <a:gd name="T84" fmla="*/ 653796 w 1053"/>
              <a:gd name="T85" fmla="*/ 258681 h 1145"/>
              <a:gd name="T86" fmla="*/ 107431 w 1053"/>
              <a:gd name="T87" fmla="*/ 534964 h 1145"/>
              <a:gd name="T88" fmla="*/ 53716 w 1053"/>
              <a:gd name="T89" fmla="*/ 604609 h 1145"/>
              <a:gd name="T90" fmla="*/ 141195 w 1053"/>
              <a:gd name="T91" fmla="*/ 593129 h 1145"/>
              <a:gd name="T92" fmla="*/ 107431 w 1053"/>
              <a:gd name="T93" fmla="*/ 534964 h 1145"/>
              <a:gd name="T94" fmla="*/ 81341 w 1053"/>
              <a:gd name="T95" fmla="*/ 369653 h 1145"/>
              <a:gd name="T96" fmla="*/ 0 w 1053"/>
              <a:gd name="T97" fmla="*/ 402562 h 1145"/>
              <a:gd name="T98" fmla="*/ 81341 w 1053"/>
              <a:gd name="T99" fmla="*/ 436237 h 114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53" h="1145">
                <a:moveTo>
                  <a:pt x="606" y="1024"/>
                </a:moveTo>
                <a:lnTo>
                  <a:pt x="448" y="1024"/>
                </a:lnTo>
                <a:cubicBezTo>
                  <a:pt x="439" y="1024"/>
                  <a:pt x="432" y="1031"/>
                  <a:pt x="432" y="1040"/>
                </a:cubicBezTo>
                <a:lnTo>
                  <a:pt x="432" y="1076"/>
                </a:lnTo>
                <a:cubicBezTo>
                  <a:pt x="432" y="1079"/>
                  <a:pt x="433" y="1083"/>
                  <a:pt x="435" y="1086"/>
                </a:cubicBezTo>
                <a:lnTo>
                  <a:pt x="447" y="1101"/>
                </a:lnTo>
                <a:cubicBezTo>
                  <a:pt x="449" y="1103"/>
                  <a:pt x="452" y="1105"/>
                  <a:pt x="455" y="1106"/>
                </a:cubicBezTo>
                <a:cubicBezTo>
                  <a:pt x="457" y="1107"/>
                  <a:pt x="459" y="1107"/>
                  <a:pt x="462" y="1108"/>
                </a:cubicBezTo>
                <a:cubicBezTo>
                  <a:pt x="463" y="1108"/>
                  <a:pt x="464" y="1108"/>
                  <a:pt x="465" y="1109"/>
                </a:cubicBezTo>
                <a:lnTo>
                  <a:pt x="492" y="1138"/>
                </a:lnTo>
                <a:cubicBezTo>
                  <a:pt x="494" y="1139"/>
                  <a:pt x="496" y="1141"/>
                  <a:pt x="498" y="1142"/>
                </a:cubicBezTo>
                <a:cubicBezTo>
                  <a:pt x="504" y="1144"/>
                  <a:pt x="513" y="1145"/>
                  <a:pt x="523" y="1145"/>
                </a:cubicBezTo>
                <a:lnTo>
                  <a:pt x="525" y="1145"/>
                </a:lnTo>
                <a:cubicBezTo>
                  <a:pt x="542" y="1145"/>
                  <a:pt x="551" y="1142"/>
                  <a:pt x="556" y="1140"/>
                </a:cubicBezTo>
                <a:cubicBezTo>
                  <a:pt x="558" y="1139"/>
                  <a:pt x="560" y="1138"/>
                  <a:pt x="561" y="1137"/>
                </a:cubicBezTo>
                <a:cubicBezTo>
                  <a:pt x="561" y="1137"/>
                  <a:pt x="589" y="1109"/>
                  <a:pt x="590" y="1109"/>
                </a:cubicBezTo>
                <a:cubicBezTo>
                  <a:pt x="591" y="1108"/>
                  <a:pt x="592" y="1108"/>
                  <a:pt x="593" y="1108"/>
                </a:cubicBezTo>
                <a:cubicBezTo>
                  <a:pt x="595" y="1108"/>
                  <a:pt x="596" y="1108"/>
                  <a:pt x="597" y="1107"/>
                </a:cubicBezTo>
                <a:cubicBezTo>
                  <a:pt x="602" y="1107"/>
                  <a:pt x="606" y="1105"/>
                  <a:pt x="609" y="1101"/>
                </a:cubicBezTo>
                <a:lnTo>
                  <a:pt x="619" y="1086"/>
                </a:lnTo>
                <a:cubicBezTo>
                  <a:pt x="621" y="1083"/>
                  <a:pt x="622" y="1080"/>
                  <a:pt x="622" y="1077"/>
                </a:cubicBezTo>
                <a:lnTo>
                  <a:pt x="622" y="1040"/>
                </a:lnTo>
                <a:cubicBezTo>
                  <a:pt x="622" y="1031"/>
                  <a:pt x="615" y="1024"/>
                  <a:pt x="606" y="1024"/>
                </a:cubicBezTo>
                <a:close/>
                <a:moveTo>
                  <a:pt x="527" y="240"/>
                </a:moveTo>
                <a:cubicBezTo>
                  <a:pt x="373" y="240"/>
                  <a:pt x="248" y="370"/>
                  <a:pt x="247" y="531"/>
                </a:cubicBezTo>
                <a:cubicBezTo>
                  <a:pt x="247" y="594"/>
                  <a:pt x="266" y="654"/>
                  <a:pt x="303" y="705"/>
                </a:cubicBezTo>
                <a:cubicBezTo>
                  <a:pt x="304" y="707"/>
                  <a:pt x="322" y="730"/>
                  <a:pt x="331" y="740"/>
                </a:cubicBezTo>
                <a:cubicBezTo>
                  <a:pt x="396" y="820"/>
                  <a:pt x="428" y="884"/>
                  <a:pt x="428" y="935"/>
                </a:cubicBezTo>
                <a:cubicBezTo>
                  <a:pt x="415" y="939"/>
                  <a:pt x="406" y="950"/>
                  <a:pt x="406" y="964"/>
                </a:cubicBezTo>
                <a:cubicBezTo>
                  <a:pt x="406" y="982"/>
                  <a:pt x="420" y="996"/>
                  <a:pt x="437" y="996"/>
                </a:cubicBezTo>
                <a:lnTo>
                  <a:pt x="617" y="996"/>
                </a:lnTo>
                <a:cubicBezTo>
                  <a:pt x="634" y="996"/>
                  <a:pt x="648" y="982"/>
                  <a:pt x="648" y="964"/>
                </a:cubicBezTo>
                <a:cubicBezTo>
                  <a:pt x="648" y="954"/>
                  <a:pt x="643" y="944"/>
                  <a:pt x="635" y="939"/>
                </a:cubicBezTo>
                <a:cubicBezTo>
                  <a:pt x="634" y="881"/>
                  <a:pt x="663" y="815"/>
                  <a:pt x="724" y="739"/>
                </a:cubicBezTo>
                <a:cubicBezTo>
                  <a:pt x="733" y="729"/>
                  <a:pt x="750" y="707"/>
                  <a:pt x="751" y="706"/>
                </a:cubicBezTo>
                <a:cubicBezTo>
                  <a:pt x="787" y="655"/>
                  <a:pt x="807" y="595"/>
                  <a:pt x="807" y="532"/>
                </a:cubicBezTo>
                <a:cubicBezTo>
                  <a:pt x="807" y="454"/>
                  <a:pt x="778" y="381"/>
                  <a:pt x="726" y="326"/>
                </a:cubicBezTo>
                <a:cubicBezTo>
                  <a:pt x="673" y="271"/>
                  <a:pt x="603" y="240"/>
                  <a:pt x="527" y="240"/>
                </a:cubicBezTo>
                <a:close/>
                <a:moveTo>
                  <a:pt x="966" y="730"/>
                </a:moveTo>
                <a:lnTo>
                  <a:pt x="912" y="699"/>
                </a:lnTo>
                <a:cubicBezTo>
                  <a:pt x="891" y="687"/>
                  <a:pt x="864" y="694"/>
                  <a:pt x="852" y="715"/>
                </a:cubicBezTo>
                <a:cubicBezTo>
                  <a:pt x="840" y="736"/>
                  <a:pt x="847" y="762"/>
                  <a:pt x="868" y="775"/>
                </a:cubicBezTo>
                <a:lnTo>
                  <a:pt x="923" y="806"/>
                </a:lnTo>
                <a:cubicBezTo>
                  <a:pt x="943" y="818"/>
                  <a:pt x="970" y="811"/>
                  <a:pt x="982" y="790"/>
                </a:cubicBezTo>
                <a:cubicBezTo>
                  <a:pt x="994" y="769"/>
                  <a:pt x="987" y="742"/>
                  <a:pt x="966" y="730"/>
                </a:cubicBezTo>
                <a:close/>
                <a:moveTo>
                  <a:pt x="338" y="200"/>
                </a:moveTo>
                <a:cubicBezTo>
                  <a:pt x="359" y="188"/>
                  <a:pt x="366" y="162"/>
                  <a:pt x="354" y="141"/>
                </a:cubicBezTo>
                <a:lnTo>
                  <a:pt x="323" y="87"/>
                </a:lnTo>
                <a:cubicBezTo>
                  <a:pt x="311" y="66"/>
                  <a:pt x="284" y="58"/>
                  <a:pt x="263" y="71"/>
                </a:cubicBezTo>
                <a:cubicBezTo>
                  <a:pt x="242" y="83"/>
                  <a:pt x="235" y="109"/>
                  <a:pt x="247" y="130"/>
                </a:cubicBezTo>
                <a:lnTo>
                  <a:pt x="278" y="184"/>
                </a:lnTo>
                <a:cubicBezTo>
                  <a:pt x="290" y="205"/>
                  <a:pt x="317" y="213"/>
                  <a:pt x="338" y="200"/>
                </a:cubicBezTo>
                <a:close/>
                <a:moveTo>
                  <a:pt x="790" y="71"/>
                </a:moveTo>
                <a:cubicBezTo>
                  <a:pt x="769" y="58"/>
                  <a:pt x="742" y="66"/>
                  <a:pt x="730" y="87"/>
                </a:cubicBezTo>
                <a:lnTo>
                  <a:pt x="699" y="141"/>
                </a:lnTo>
                <a:cubicBezTo>
                  <a:pt x="686" y="162"/>
                  <a:pt x="694" y="188"/>
                  <a:pt x="715" y="200"/>
                </a:cubicBezTo>
                <a:cubicBezTo>
                  <a:pt x="735" y="213"/>
                  <a:pt x="762" y="205"/>
                  <a:pt x="774" y="184"/>
                </a:cubicBezTo>
                <a:lnTo>
                  <a:pt x="806" y="130"/>
                </a:lnTo>
                <a:cubicBezTo>
                  <a:pt x="818" y="109"/>
                  <a:pt x="811" y="83"/>
                  <a:pt x="790" y="71"/>
                </a:cubicBezTo>
                <a:close/>
                <a:moveTo>
                  <a:pt x="1009" y="483"/>
                </a:moveTo>
                <a:lnTo>
                  <a:pt x="947" y="483"/>
                </a:lnTo>
                <a:cubicBezTo>
                  <a:pt x="922" y="483"/>
                  <a:pt x="903" y="502"/>
                  <a:pt x="903" y="526"/>
                </a:cubicBezTo>
                <a:cubicBezTo>
                  <a:pt x="903" y="551"/>
                  <a:pt x="922" y="570"/>
                  <a:pt x="947" y="570"/>
                </a:cubicBezTo>
                <a:lnTo>
                  <a:pt x="1009" y="570"/>
                </a:lnTo>
                <a:cubicBezTo>
                  <a:pt x="1033" y="570"/>
                  <a:pt x="1053" y="551"/>
                  <a:pt x="1053" y="526"/>
                </a:cubicBezTo>
                <a:cubicBezTo>
                  <a:pt x="1053" y="502"/>
                  <a:pt x="1033" y="483"/>
                  <a:pt x="1009" y="483"/>
                </a:cubicBezTo>
                <a:close/>
                <a:moveTo>
                  <a:pt x="526" y="150"/>
                </a:moveTo>
                <a:cubicBezTo>
                  <a:pt x="550" y="150"/>
                  <a:pt x="570" y="130"/>
                  <a:pt x="570" y="106"/>
                </a:cubicBezTo>
                <a:lnTo>
                  <a:pt x="570" y="44"/>
                </a:lnTo>
                <a:cubicBezTo>
                  <a:pt x="570" y="20"/>
                  <a:pt x="550" y="0"/>
                  <a:pt x="526" y="0"/>
                </a:cubicBezTo>
                <a:cubicBezTo>
                  <a:pt x="502" y="0"/>
                  <a:pt x="483" y="20"/>
                  <a:pt x="483" y="44"/>
                </a:cubicBezTo>
                <a:lnTo>
                  <a:pt x="483" y="106"/>
                </a:lnTo>
                <a:cubicBezTo>
                  <a:pt x="483" y="130"/>
                  <a:pt x="502" y="150"/>
                  <a:pt x="526" y="150"/>
                </a:cubicBezTo>
                <a:close/>
                <a:moveTo>
                  <a:pt x="184" y="278"/>
                </a:moveTo>
                <a:lnTo>
                  <a:pt x="130" y="247"/>
                </a:lnTo>
                <a:cubicBezTo>
                  <a:pt x="109" y="235"/>
                  <a:pt x="82" y="242"/>
                  <a:pt x="70" y="263"/>
                </a:cubicBezTo>
                <a:cubicBezTo>
                  <a:pt x="58" y="284"/>
                  <a:pt x="65" y="311"/>
                  <a:pt x="86" y="323"/>
                </a:cubicBezTo>
                <a:lnTo>
                  <a:pt x="140" y="354"/>
                </a:lnTo>
                <a:cubicBezTo>
                  <a:pt x="161" y="366"/>
                  <a:pt x="188" y="359"/>
                  <a:pt x="200" y="338"/>
                </a:cubicBezTo>
                <a:cubicBezTo>
                  <a:pt x="212" y="317"/>
                  <a:pt x="205" y="291"/>
                  <a:pt x="184" y="278"/>
                </a:cubicBezTo>
                <a:close/>
                <a:moveTo>
                  <a:pt x="912" y="354"/>
                </a:moveTo>
                <a:lnTo>
                  <a:pt x="966" y="323"/>
                </a:lnTo>
                <a:cubicBezTo>
                  <a:pt x="987" y="311"/>
                  <a:pt x="994" y="284"/>
                  <a:pt x="982" y="263"/>
                </a:cubicBezTo>
                <a:cubicBezTo>
                  <a:pt x="970" y="242"/>
                  <a:pt x="943" y="235"/>
                  <a:pt x="923" y="247"/>
                </a:cubicBezTo>
                <a:lnTo>
                  <a:pt x="868" y="278"/>
                </a:lnTo>
                <a:cubicBezTo>
                  <a:pt x="847" y="291"/>
                  <a:pt x="840" y="317"/>
                  <a:pt x="852" y="338"/>
                </a:cubicBezTo>
                <a:cubicBezTo>
                  <a:pt x="864" y="359"/>
                  <a:pt x="891" y="366"/>
                  <a:pt x="912" y="354"/>
                </a:cubicBezTo>
                <a:close/>
                <a:moveTo>
                  <a:pt x="140" y="699"/>
                </a:moveTo>
                <a:lnTo>
                  <a:pt x="86" y="730"/>
                </a:lnTo>
                <a:cubicBezTo>
                  <a:pt x="65" y="742"/>
                  <a:pt x="58" y="769"/>
                  <a:pt x="70" y="790"/>
                </a:cubicBezTo>
                <a:cubicBezTo>
                  <a:pt x="82" y="811"/>
                  <a:pt x="109" y="818"/>
                  <a:pt x="130" y="806"/>
                </a:cubicBezTo>
                <a:lnTo>
                  <a:pt x="184" y="775"/>
                </a:lnTo>
                <a:cubicBezTo>
                  <a:pt x="205" y="762"/>
                  <a:pt x="212" y="736"/>
                  <a:pt x="200" y="715"/>
                </a:cubicBezTo>
                <a:cubicBezTo>
                  <a:pt x="188" y="694"/>
                  <a:pt x="161" y="687"/>
                  <a:pt x="140" y="699"/>
                </a:cubicBezTo>
                <a:close/>
                <a:moveTo>
                  <a:pt x="150" y="526"/>
                </a:moveTo>
                <a:cubicBezTo>
                  <a:pt x="150" y="502"/>
                  <a:pt x="130" y="483"/>
                  <a:pt x="106" y="483"/>
                </a:cubicBezTo>
                <a:lnTo>
                  <a:pt x="44" y="483"/>
                </a:lnTo>
                <a:cubicBezTo>
                  <a:pt x="19" y="483"/>
                  <a:pt x="0" y="502"/>
                  <a:pt x="0" y="526"/>
                </a:cubicBezTo>
                <a:cubicBezTo>
                  <a:pt x="0" y="551"/>
                  <a:pt x="19" y="570"/>
                  <a:pt x="44" y="570"/>
                </a:cubicBezTo>
                <a:lnTo>
                  <a:pt x="106" y="570"/>
                </a:lnTo>
                <a:cubicBezTo>
                  <a:pt x="130" y="570"/>
                  <a:pt x="150" y="551"/>
                  <a:pt x="150" y="526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 lIns="100058" tIns="50030" rIns="100058" bIns="50030"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22104" y="2008916"/>
            <a:ext cx="3950202" cy="26952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058" tIns="50030" rIns="100058" bIns="50030" rtlCol="0" anchor="ctr"/>
          <a:lstStyle/>
          <a:p>
            <a:pPr algn="ctr"/>
            <a:endParaRPr lang="zh-CN" altLang="en-US">
              <a:ea typeface="造字工房悦黑体验版常规体" pitchFamily="50" charset="-122"/>
            </a:endParaRPr>
          </a:p>
        </p:txBody>
      </p:sp>
      <p:sp>
        <p:nvSpPr>
          <p:cNvPr id="11" name="Freeform 23"/>
          <p:cNvSpPr>
            <a:spLocks noEditPoints="1"/>
          </p:cNvSpPr>
          <p:nvPr/>
        </p:nvSpPr>
        <p:spPr bwMode="auto">
          <a:xfrm>
            <a:off x="9073361" y="2155739"/>
            <a:ext cx="930538" cy="920044"/>
          </a:xfrm>
          <a:custGeom>
            <a:avLst/>
            <a:gdLst>
              <a:gd name="T0" fmla="*/ 222870 w 1196"/>
              <a:gd name="T1" fmla="*/ 543519 h 994"/>
              <a:gd name="T2" fmla="*/ 176151 w 1196"/>
              <a:gd name="T3" fmla="*/ 648543 h 994"/>
              <a:gd name="T4" fmla="*/ 0 w 1196"/>
              <a:gd name="T5" fmla="*/ 628612 h 994"/>
              <a:gd name="T6" fmla="*/ 0 w 1196"/>
              <a:gd name="T7" fmla="*/ 631678 h 994"/>
              <a:gd name="T8" fmla="*/ 244314 w 1196"/>
              <a:gd name="T9" fmla="*/ 670008 h 994"/>
              <a:gd name="T10" fmla="*/ 199128 w 1196"/>
              <a:gd name="T11" fmla="*/ 533553 h 994"/>
              <a:gd name="T12" fmla="*/ 223636 w 1196"/>
              <a:gd name="T13" fmla="*/ 528954 h 994"/>
              <a:gd name="T14" fmla="*/ 232826 w 1196"/>
              <a:gd name="T15" fmla="*/ 501356 h 994"/>
              <a:gd name="T16" fmla="*/ 219040 w 1196"/>
              <a:gd name="T17" fmla="*/ 490624 h 994"/>
              <a:gd name="T18" fmla="*/ 191469 w 1196"/>
              <a:gd name="T19" fmla="*/ 492924 h 994"/>
              <a:gd name="T20" fmla="*/ 181512 w 1196"/>
              <a:gd name="T21" fmla="*/ 511322 h 994"/>
              <a:gd name="T22" fmla="*/ 199128 w 1196"/>
              <a:gd name="T23" fmla="*/ 533553 h 994"/>
              <a:gd name="T24" fmla="*/ 793447 w 1196"/>
              <a:gd name="T25" fmla="*/ 477592 h 994"/>
              <a:gd name="T26" fmla="*/ 722221 w 1196"/>
              <a:gd name="T27" fmla="*/ 543519 h 994"/>
              <a:gd name="T28" fmla="*/ 676268 w 1196"/>
              <a:gd name="T29" fmla="*/ 648543 h 994"/>
              <a:gd name="T30" fmla="*/ 626486 w 1196"/>
              <a:gd name="T31" fmla="*/ 496757 h 994"/>
              <a:gd name="T32" fmla="*/ 640272 w 1196"/>
              <a:gd name="T33" fmla="*/ 629378 h 994"/>
              <a:gd name="T34" fmla="*/ 707669 w 1196"/>
              <a:gd name="T35" fmla="*/ 670008 h 994"/>
              <a:gd name="T36" fmla="*/ 915987 w 1196"/>
              <a:gd name="T37" fmla="*/ 630145 h 994"/>
              <a:gd name="T38" fmla="*/ 275715 w 1196"/>
              <a:gd name="T39" fmla="*/ 535087 h 994"/>
              <a:gd name="T40" fmla="*/ 293330 w 1196"/>
              <a:gd name="T41" fmla="*/ 477592 h 994"/>
              <a:gd name="T42" fmla="*/ 208318 w 1196"/>
              <a:gd name="T43" fmla="*/ 192416 h 994"/>
              <a:gd name="T44" fmla="*/ 208318 w 1196"/>
              <a:gd name="T45" fmla="*/ 449227 h 994"/>
              <a:gd name="T46" fmla="*/ 208318 w 1196"/>
              <a:gd name="T47" fmla="*/ 192416 h 994"/>
              <a:gd name="T48" fmla="*/ 499351 w 1196"/>
              <a:gd name="T49" fmla="*/ 625545 h 994"/>
              <a:gd name="T50" fmla="*/ 541474 w 1196"/>
              <a:gd name="T51" fmla="*/ 625545 h 994"/>
              <a:gd name="T52" fmla="*/ 437315 w 1196"/>
              <a:gd name="T53" fmla="*/ 647010 h 994"/>
              <a:gd name="T54" fmla="*/ 437315 w 1196"/>
              <a:gd name="T55" fmla="*/ 604847 h 994"/>
              <a:gd name="T56" fmla="*/ 437315 w 1196"/>
              <a:gd name="T57" fmla="*/ 647010 h 994"/>
              <a:gd name="T58" fmla="*/ 332390 w 1196"/>
              <a:gd name="T59" fmla="*/ 625545 h 994"/>
              <a:gd name="T60" fmla="*/ 375279 w 1196"/>
              <a:gd name="T61" fmla="*/ 625545 h 994"/>
              <a:gd name="T62" fmla="*/ 599680 w 1196"/>
              <a:gd name="T63" fmla="*/ 483724 h 994"/>
              <a:gd name="T64" fmla="*/ 585895 w 1196"/>
              <a:gd name="T65" fmla="*/ 462260 h 994"/>
              <a:gd name="T66" fmla="*/ 510839 w 1196"/>
              <a:gd name="T67" fmla="*/ 509022 h 994"/>
              <a:gd name="T68" fmla="*/ 268822 w 1196"/>
              <a:gd name="T69" fmla="*/ 629378 h 994"/>
              <a:gd name="T70" fmla="*/ 610403 w 1196"/>
              <a:gd name="T71" fmla="*/ 629378 h 994"/>
              <a:gd name="T72" fmla="*/ 599680 w 1196"/>
              <a:gd name="T73" fmla="*/ 483724 h 994"/>
              <a:gd name="T74" fmla="*/ 425061 w 1196"/>
              <a:gd name="T75" fmla="*/ 136455 h 994"/>
              <a:gd name="T76" fmla="*/ 382172 w 1196"/>
              <a:gd name="T77" fmla="*/ 136455 h 994"/>
              <a:gd name="T78" fmla="*/ 487097 w 1196"/>
              <a:gd name="T79" fmla="*/ 114990 h 994"/>
              <a:gd name="T80" fmla="*/ 487097 w 1196"/>
              <a:gd name="T81" fmla="*/ 157920 h 994"/>
              <a:gd name="T82" fmla="*/ 487097 w 1196"/>
              <a:gd name="T83" fmla="*/ 114990 h 994"/>
              <a:gd name="T84" fmla="*/ 591256 w 1196"/>
              <a:gd name="T85" fmla="*/ 136455 h 994"/>
              <a:gd name="T86" fmla="*/ 549133 w 1196"/>
              <a:gd name="T87" fmla="*/ 136455 h 994"/>
              <a:gd name="T88" fmla="*/ 324731 w 1196"/>
              <a:gd name="T89" fmla="*/ 278276 h 994"/>
              <a:gd name="T90" fmla="*/ 337751 w 1196"/>
              <a:gd name="T91" fmla="*/ 299740 h 994"/>
              <a:gd name="T92" fmla="*/ 412807 w 1196"/>
              <a:gd name="T93" fmla="*/ 253744 h 994"/>
              <a:gd name="T94" fmla="*/ 655589 w 1196"/>
              <a:gd name="T95" fmla="*/ 132622 h 994"/>
              <a:gd name="T96" fmla="*/ 314009 w 1196"/>
              <a:gd name="T97" fmla="*/ 132622 h 994"/>
              <a:gd name="T98" fmla="*/ 324731 w 1196"/>
              <a:gd name="T99" fmla="*/ 278276 h 994"/>
              <a:gd name="T100" fmla="*/ 696181 w 1196"/>
              <a:gd name="T101" fmla="*/ 490624 h 994"/>
              <a:gd name="T102" fmla="*/ 682395 w 1196"/>
              <a:gd name="T103" fmla="*/ 501356 h 994"/>
              <a:gd name="T104" fmla="*/ 691586 w 1196"/>
              <a:gd name="T105" fmla="*/ 528954 h 994"/>
              <a:gd name="T106" fmla="*/ 716094 w 1196"/>
              <a:gd name="T107" fmla="*/ 533553 h 994"/>
              <a:gd name="T108" fmla="*/ 733709 w 1196"/>
              <a:gd name="T109" fmla="*/ 511322 h 994"/>
              <a:gd name="T110" fmla="*/ 724518 w 1196"/>
              <a:gd name="T111" fmla="*/ 492924 h 994"/>
              <a:gd name="T112" fmla="*/ 614998 w 1196"/>
              <a:gd name="T113" fmla="*/ 312006 h 994"/>
              <a:gd name="T114" fmla="*/ 800340 w 1196"/>
              <a:gd name="T115" fmla="*/ 312006 h 994"/>
              <a:gd name="T116" fmla="*/ 614998 w 1196"/>
              <a:gd name="T117" fmla="*/ 312006 h 99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196" h="994">
                <a:moveTo>
                  <a:pt x="313" y="846"/>
                </a:moveTo>
                <a:lnTo>
                  <a:pt x="291" y="709"/>
                </a:lnTo>
                <a:lnTo>
                  <a:pt x="253" y="709"/>
                </a:lnTo>
                <a:lnTo>
                  <a:pt x="230" y="846"/>
                </a:lnTo>
                <a:lnTo>
                  <a:pt x="160" y="623"/>
                </a:lnTo>
                <a:cubicBezTo>
                  <a:pt x="65" y="659"/>
                  <a:pt x="0" y="737"/>
                  <a:pt x="0" y="820"/>
                </a:cubicBezTo>
                <a:cubicBezTo>
                  <a:pt x="0" y="821"/>
                  <a:pt x="0" y="822"/>
                  <a:pt x="0" y="822"/>
                </a:cubicBezTo>
                <a:cubicBezTo>
                  <a:pt x="0" y="823"/>
                  <a:pt x="0" y="823"/>
                  <a:pt x="0" y="824"/>
                </a:cubicBezTo>
                <a:cubicBezTo>
                  <a:pt x="0" y="879"/>
                  <a:pt x="57" y="874"/>
                  <a:pt x="272" y="874"/>
                </a:cubicBezTo>
                <a:cubicBezTo>
                  <a:pt x="289" y="874"/>
                  <a:pt x="304" y="874"/>
                  <a:pt x="319" y="874"/>
                </a:cubicBezTo>
                <a:cubicBezTo>
                  <a:pt x="317" y="865"/>
                  <a:pt x="314" y="856"/>
                  <a:pt x="313" y="846"/>
                </a:cubicBezTo>
                <a:close/>
                <a:moveTo>
                  <a:pt x="260" y="696"/>
                </a:moveTo>
                <a:lnTo>
                  <a:pt x="283" y="696"/>
                </a:lnTo>
                <a:cubicBezTo>
                  <a:pt x="287" y="696"/>
                  <a:pt x="290" y="694"/>
                  <a:pt x="292" y="690"/>
                </a:cubicBezTo>
                <a:lnTo>
                  <a:pt x="306" y="667"/>
                </a:lnTo>
                <a:cubicBezTo>
                  <a:pt x="308" y="663"/>
                  <a:pt x="308" y="658"/>
                  <a:pt x="304" y="654"/>
                </a:cubicBezTo>
                <a:lnTo>
                  <a:pt x="293" y="643"/>
                </a:lnTo>
                <a:cubicBezTo>
                  <a:pt x="291" y="641"/>
                  <a:pt x="289" y="640"/>
                  <a:pt x="286" y="640"/>
                </a:cubicBezTo>
                <a:lnTo>
                  <a:pt x="257" y="640"/>
                </a:lnTo>
                <a:cubicBezTo>
                  <a:pt x="254" y="640"/>
                  <a:pt x="252" y="641"/>
                  <a:pt x="250" y="643"/>
                </a:cubicBezTo>
                <a:lnTo>
                  <a:pt x="239" y="654"/>
                </a:lnTo>
                <a:cubicBezTo>
                  <a:pt x="235" y="658"/>
                  <a:pt x="235" y="663"/>
                  <a:pt x="237" y="667"/>
                </a:cubicBezTo>
                <a:lnTo>
                  <a:pt x="251" y="690"/>
                </a:lnTo>
                <a:cubicBezTo>
                  <a:pt x="253" y="694"/>
                  <a:pt x="256" y="696"/>
                  <a:pt x="260" y="696"/>
                </a:cubicBezTo>
                <a:close/>
                <a:moveTo>
                  <a:pt x="1196" y="820"/>
                </a:moveTo>
                <a:cubicBezTo>
                  <a:pt x="1196" y="737"/>
                  <a:pt x="1130" y="659"/>
                  <a:pt x="1036" y="623"/>
                </a:cubicBezTo>
                <a:lnTo>
                  <a:pt x="965" y="846"/>
                </a:lnTo>
                <a:lnTo>
                  <a:pt x="943" y="709"/>
                </a:lnTo>
                <a:lnTo>
                  <a:pt x="905" y="709"/>
                </a:lnTo>
                <a:lnTo>
                  <a:pt x="883" y="846"/>
                </a:lnTo>
                <a:lnTo>
                  <a:pt x="819" y="645"/>
                </a:lnTo>
                <a:cubicBezTo>
                  <a:pt x="819" y="646"/>
                  <a:pt x="819" y="647"/>
                  <a:pt x="818" y="648"/>
                </a:cubicBezTo>
                <a:lnTo>
                  <a:pt x="793" y="703"/>
                </a:lnTo>
                <a:cubicBezTo>
                  <a:pt x="821" y="738"/>
                  <a:pt x="836" y="779"/>
                  <a:pt x="836" y="821"/>
                </a:cubicBezTo>
                <a:cubicBezTo>
                  <a:pt x="836" y="839"/>
                  <a:pt x="833" y="857"/>
                  <a:pt x="828" y="874"/>
                </a:cubicBezTo>
                <a:cubicBezTo>
                  <a:pt x="856" y="874"/>
                  <a:pt x="887" y="874"/>
                  <a:pt x="924" y="874"/>
                </a:cubicBezTo>
                <a:cubicBezTo>
                  <a:pt x="1152" y="874"/>
                  <a:pt x="1196" y="879"/>
                  <a:pt x="1196" y="824"/>
                </a:cubicBezTo>
                <a:cubicBezTo>
                  <a:pt x="1196" y="823"/>
                  <a:pt x="1196" y="823"/>
                  <a:pt x="1196" y="822"/>
                </a:cubicBezTo>
                <a:cubicBezTo>
                  <a:pt x="1196" y="822"/>
                  <a:pt x="1196" y="821"/>
                  <a:pt x="1196" y="820"/>
                </a:cubicBezTo>
                <a:close/>
                <a:moveTo>
                  <a:pt x="360" y="698"/>
                </a:moveTo>
                <a:cubicBezTo>
                  <a:pt x="378" y="677"/>
                  <a:pt x="401" y="659"/>
                  <a:pt x="428" y="644"/>
                </a:cubicBezTo>
                <a:cubicBezTo>
                  <a:pt x="414" y="636"/>
                  <a:pt x="399" y="629"/>
                  <a:pt x="383" y="623"/>
                </a:cubicBezTo>
                <a:lnTo>
                  <a:pt x="360" y="698"/>
                </a:lnTo>
                <a:close/>
                <a:moveTo>
                  <a:pt x="272" y="251"/>
                </a:moveTo>
                <a:cubicBezTo>
                  <a:pt x="205" y="251"/>
                  <a:pt x="150" y="321"/>
                  <a:pt x="150" y="407"/>
                </a:cubicBezTo>
                <a:cubicBezTo>
                  <a:pt x="150" y="493"/>
                  <a:pt x="205" y="586"/>
                  <a:pt x="272" y="586"/>
                </a:cubicBezTo>
                <a:cubicBezTo>
                  <a:pt x="338" y="586"/>
                  <a:pt x="393" y="493"/>
                  <a:pt x="393" y="407"/>
                </a:cubicBezTo>
                <a:cubicBezTo>
                  <a:pt x="393" y="321"/>
                  <a:pt x="338" y="251"/>
                  <a:pt x="272" y="251"/>
                </a:cubicBezTo>
                <a:close/>
                <a:moveTo>
                  <a:pt x="679" y="844"/>
                </a:moveTo>
                <a:cubicBezTo>
                  <a:pt x="664" y="844"/>
                  <a:pt x="652" y="832"/>
                  <a:pt x="652" y="816"/>
                </a:cubicBezTo>
                <a:cubicBezTo>
                  <a:pt x="652" y="801"/>
                  <a:pt x="664" y="789"/>
                  <a:pt x="679" y="789"/>
                </a:cubicBezTo>
                <a:cubicBezTo>
                  <a:pt x="695" y="789"/>
                  <a:pt x="707" y="801"/>
                  <a:pt x="707" y="816"/>
                </a:cubicBezTo>
                <a:cubicBezTo>
                  <a:pt x="707" y="832"/>
                  <a:pt x="695" y="844"/>
                  <a:pt x="679" y="844"/>
                </a:cubicBezTo>
                <a:close/>
                <a:moveTo>
                  <a:pt x="571" y="844"/>
                </a:moveTo>
                <a:cubicBezTo>
                  <a:pt x="555" y="844"/>
                  <a:pt x="543" y="832"/>
                  <a:pt x="543" y="816"/>
                </a:cubicBezTo>
                <a:cubicBezTo>
                  <a:pt x="543" y="801"/>
                  <a:pt x="555" y="789"/>
                  <a:pt x="571" y="789"/>
                </a:cubicBezTo>
                <a:cubicBezTo>
                  <a:pt x="586" y="789"/>
                  <a:pt x="598" y="801"/>
                  <a:pt x="598" y="816"/>
                </a:cubicBezTo>
                <a:cubicBezTo>
                  <a:pt x="598" y="832"/>
                  <a:pt x="586" y="844"/>
                  <a:pt x="571" y="844"/>
                </a:cubicBezTo>
                <a:close/>
                <a:moveTo>
                  <a:pt x="462" y="844"/>
                </a:moveTo>
                <a:cubicBezTo>
                  <a:pt x="447" y="844"/>
                  <a:pt x="434" y="832"/>
                  <a:pt x="434" y="816"/>
                </a:cubicBezTo>
                <a:cubicBezTo>
                  <a:pt x="434" y="801"/>
                  <a:pt x="447" y="789"/>
                  <a:pt x="462" y="789"/>
                </a:cubicBezTo>
                <a:cubicBezTo>
                  <a:pt x="477" y="789"/>
                  <a:pt x="490" y="801"/>
                  <a:pt x="490" y="816"/>
                </a:cubicBezTo>
                <a:cubicBezTo>
                  <a:pt x="490" y="832"/>
                  <a:pt x="477" y="844"/>
                  <a:pt x="462" y="844"/>
                </a:cubicBezTo>
                <a:close/>
                <a:moveTo>
                  <a:pt x="783" y="631"/>
                </a:moveTo>
                <a:cubicBezTo>
                  <a:pt x="786" y="623"/>
                  <a:pt x="784" y="614"/>
                  <a:pt x="778" y="608"/>
                </a:cubicBezTo>
                <a:cubicBezTo>
                  <a:pt x="774" y="605"/>
                  <a:pt x="769" y="603"/>
                  <a:pt x="765" y="603"/>
                </a:cubicBezTo>
                <a:cubicBezTo>
                  <a:pt x="761" y="603"/>
                  <a:pt x="757" y="604"/>
                  <a:pt x="754" y="606"/>
                </a:cubicBezTo>
                <a:lnTo>
                  <a:pt x="667" y="664"/>
                </a:lnTo>
                <a:cubicBezTo>
                  <a:pt x="638" y="653"/>
                  <a:pt x="606" y="648"/>
                  <a:pt x="574" y="648"/>
                </a:cubicBezTo>
                <a:cubicBezTo>
                  <a:pt x="451" y="648"/>
                  <a:pt x="351" y="725"/>
                  <a:pt x="351" y="821"/>
                </a:cubicBezTo>
                <a:cubicBezTo>
                  <a:pt x="351" y="917"/>
                  <a:pt x="451" y="994"/>
                  <a:pt x="574" y="994"/>
                </a:cubicBezTo>
                <a:cubicBezTo>
                  <a:pt x="697" y="994"/>
                  <a:pt x="797" y="917"/>
                  <a:pt x="797" y="821"/>
                </a:cubicBezTo>
                <a:cubicBezTo>
                  <a:pt x="797" y="781"/>
                  <a:pt x="779" y="742"/>
                  <a:pt x="746" y="711"/>
                </a:cubicBezTo>
                <a:lnTo>
                  <a:pt x="783" y="631"/>
                </a:lnTo>
                <a:close/>
                <a:moveTo>
                  <a:pt x="527" y="150"/>
                </a:moveTo>
                <a:cubicBezTo>
                  <a:pt x="542" y="150"/>
                  <a:pt x="555" y="163"/>
                  <a:pt x="555" y="178"/>
                </a:cubicBezTo>
                <a:cubicBezTo>
                  <a:pt x="555" y="193"/>
                  <a:pt x="542" y="206"/>
                  <a:pt x="527" y="206"/>
                </a:cubicBezTo>
                <a:cubicBezTo>
                  <a:pt x="511" y="206"/>
                  <a:pt x="499" y="193"/>
                  <a:pt x="499" y="178"/>
                </a:cubicBezTo>
                <a:cubicBezTo>
                  <a:pt x="499" y="163"/>
                  <a:pt x="511" y="150"/>
                  <a:pt x="527" y="150"/>
                </a:cubicBezTo>
                <a:close/>
                <a:moveTo>
                  <a:pt x="636" y="150"/>
                </a:moveTo>
                <a:cubicBezTo>
                  <a:pt x="651" y="150"/>
                  <a:pt x="663" y="163"/>
                  <a:pt x="663" y="178"/>
                </a:cubicBezTo>
                <a:cubicBezTo>
                  <a:pt x="663" y="193"/>
                  <a:pt x="651" y="206"/>
                  <a:pt x="636" y="206"/>
                </a:cubicBezTo>
                <a:cubicBezTo>
                  <a:pt x="620" y="206"/>
                  <a:pt x="608" y="193"/>
                  <a:pt x="608" y="178"/>
                </a:cubicBezTo>
                <a:cubicBezTo>
                  <a:pt x="608" y="163"/>
                  <a:pt x="620" y="150"/>
                  <a:pt x="636" y="150"/>
                </a:cubicBezTo>
                <a:close/>
                <a:moveTo>
                  <a:pt x="744" y="150"/>
                </a:moveTo>
                <a:cubicBezTo>
                  <a:pt x="760" y="150"/>
                  <a:pt x="772" y="163"/>
                  <a:pt x="772" y="178"/>
                </a:cubicBezTo>
                <a:cubicBezTo>
                  <a:pt x="772" y="193"/>
                  <a:pt x="760" y="206"/>
                  <a:pt x="744" y="206"/>
                </a:cubicBezTo>
                <a:cubicBezTo>
                  <a:pt x="729" y="206"/>
                  <a:pt x="717" y="193"/>
                  <a:pt x="717" y="178"/>
                </a:cubicBezTo>
                <a:cubicBezTo>
                  <a:pt x="717" y="163"/>
                  <a:pt x="729" y="150"/>
                  <a:pt x="744" y="150"/>
                </a:cubicBezTo>
                <a:close/>
                <a:moveTo>
                  <a:pt x="424" y="363"/>
                </a:moveTo>
                <a:cubicBezTo>
                  <a:pt x="420" y="371"/>
                  <a:pt x="422" y="381"/>
                  <a:pt x="429" y="386"/>
                </a:cubicBezTo>
                <a:cubicBezTo>
                  <a:pt x="432" y="390"/>
                  <a:pt x="437" y="391"/>
                  <a:pt x="441" y="391"/>
                </a:cubicBezTo>
                <a:cubicBezTo>
                  <a:pt x="445" y="391"/>
                  <a:pt x="449" y="390"/>
                  <a:pt x="452" y="388"/>
                </a:cubicBezTo>
                <a:lnTo>
                  <a:pt x="539" y="331"/>
                </a:lnTo>
                <a:cubicBezTo>
                  <a:pt x="568" y="341"/>
                  <a:pt x="600" y="347"/>
                  <a:pt x="633" y="347"/>
                </a:cubicBezTo>
                <a:cubicBezTo>
                  <a:pt x="756" y="347"/>
                  <a:pt x="856" y="269"/>
                  <a:pt x="856" y="173"/>
                </a:cubicBezTo>
                <a:cubicBezTo>
                  <a:pt x="856" y="78"/>
                  <a:pt x="756" y="0"/>
                  <a:pt x="633" y="0"/>
                </a:cubicBezTo>
                <a:cubicBezTo>
                  <a:pt x="510" y="0"/>
                  <a:pt x="410" y="78"/>
                  <a:pt x="410" y="173"/>
                </a:cubicBezTo>
                <a:cubicBezTo>
                  <a:pt x="410" y="214"/>
                  <a:pt x="428" y="253"/>
                  <a:pt x="460" y="284"/>
                </a:cubicBezTo>
                <a:lnTo>
                  <a:pt x="424" y="363"/>
                </a:lnTo>
                <a:close/>
                <a:moveTo>
                  <a:pt x="938" y="640"/>
                </a:moveTo>
                <a:lnTo>
                  <a:pt x="909" y="640"/>
                </a:lnTo>
                <a:cubicBezTo>
                  <a:pt x="907" y="640"/>
                  <a:pt x="904" y="641"/>
                  <a:pt x="902" y="643"/>
                </a:cubicBezTo>
                <a:lnTo>
                  <a:pt x="891" y="654"/>
                </a:lnTo>
                <a:cubicBezTo>
                  <a:pt x="887" y="658"/>
                  <a:pt x="887" y="663"/>
                  <a:pt x="889" y="667"/>
                </a:cubicBezTo>
                <a:lnTo>
                  <a:pt x="903" y="690"/>
                </a:lnTo>
                <a:cubicBezTo>
                  <a:pt x="905" y="694"/>
                  <a:pt x="908" y="696"/>
                  <a:pt x="912" y="696"/>
                </a:cubicBezTo>
                <a:lnTo>
                  <a:pt x="935" y="696"/>
                </a:lnTo>
                <a:cubicBezTo>
                  <a:pt x="939" y="696"/>
                  <a:pt x="943" y="694"/>
                  <a:pt x="945" y="690"/>
                </a:cubicBezTo>
                <a:lnTo>
                  <a:pt x="958" y="667"/>
                </a:lnTo>
                <a:cubicBezTo>
                  <a:pt x="961" y="663"/>
                  <a:pt x="960" y="658"/>
                  <a:pt x="957" y="654"/>
                </a:cubicBezTo>
                <a:lnTo>
                  <a:pt x="946" y="643"/>
                </a:lnTo>
                <a:cubicBezTo>
                  <a:pt x="944" y="641"/>
                  <a:pt x="941" y="640"/>
                  <a:pt x="938" y="640"/>
                </a:cubicBezTo>
                <a:close/>
                <a:moveTo>
                  <a:pt x="803" y="407"/>
                </a:moveTo>
                <a:cubicBezTo>
                  <a:pt x="803" y="493"/>
                  <a:pt x="857" y="586"/>
                  <a:pt x="924" y="586"/>
                </a:cubicBezTo>
                <a:cubicBezTo>
                  <a:pt x="991" y="586"/>
                  <a:pt x="1045" y="493"/>
                  <a:pt x="1045" y="407"/>
                </a:cubicBezTo>
                <a:cubicBezTo>
                  <a:pt x="1045" y="321"/>
                  <a:pt x="991" y="251"/>
                  <a:pt x="924" y="251"/>
                </a:cubicBezTo>
                <a:cubicBezTo>
                  <a:pt x="857" y="251"/>
                  <a:pt x="803" y="321"/>
                  <a:pt x="803" y="407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 lIns="100058" tIns="50030" rIns="100058" bIns="50030"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06513" y="4803174"/>
            <a:ext cx="7965794" cy="5645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058" tIns="50030" rIns="100058" bIns="50030" rtlCol="0" anchor="ctr"/>
          <a:lstStyle/>
          <a:p>
            <a:pPr algn="ctr"/>
            <a:r>
              <a:rPr lang="zh-CN" altLang="en-US" sz="2000" b="1" dirty="0" smtClean="0">
                <a:solidFill>
                  <a:srgbClr val="F8F8F8"/>
                </a:solidFill>
                <a:latin typeface="+mn-ea"/>
              </a:rPr>
              <a:t>对齐填充</a:t>
            </a:r>
            <a:endParaRPr lang="zh-CN" altLang="en-US" sz="2000" b="1" dirty="0">
              <a:solidFill>
                <a:srgbClr val="F8F8F8"/>
              </a:solidFill>
              <a:latin typeface="+mn-ea"/>
            </a:endParaRPr>
          </a:p>
        </p:txBody>
      </p:sp>
      <p:grpSp>
        <p:nvGrpSpPr>
          <p:cNvPr id="3" name="组合 13"/>
          <p:cNvGrpSpPr/>
          <p:nvPr/>
        </p:nvGrpSpPr>
        <p:grpSpPr>
          <a:xfrm>
            <a:off x="3502276" y="2969067"/>
            <a:ext cx="2554441" cy="1178106"/>
            <a:chOff x="6166293" y="3789040"/>
            <a:chExt cx="2514497" cy="975732"/>
          </a:xfrm>
        </p:grpSpPr>
        <p:sp>
          <p:nvSpPr>
            <p:cNvPr id="15" name="文本框 54"/>
            <p:cNvSpPr txBox="1"/>
            <p:nvPr/>
          </p:nvSpPr>
          <p:spPr>
            <a:xfrm>
              <a:off x="6166293" y="3789040"/>
              <a:ext cx="2514497" cy="305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8F8F8"/>
                  </a:solidFill>
                  <a:latin typeface="+mn-ea"/>
                  <a:ea typeface="+mn-ea"/>
                </a:rPr>
                <a:t>对象自身的运行时数据</a:t>
              </a:r>
              <a:endParaRPr lang="zh-CN" altLang="en-US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文本框 56"/>
            <p:cNvSpPr txBox="1"/>
            <p:nvPr/>
          </p:nvSpPr>
          <p:spPr>
            <a:xfrm>
              <a:off x="6166293" y="4458884"/>
              <a:ext cx="2514497" cy="305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8F8F8"/>
                  </a:solidFill>
                  <a:latin typeface="+mn-ea"/>
                  <a:ea typeface="+mn-ea"/>
                </a:rPr>
                <a:t>类型指针</a:t>
              </a:r>
              <a:endParaRPr lang="zh-CN" altLang="en-US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7" name="文本框 54"/>
          <p:cNvSpPr txBox="1"/>
          <p:nvPr/>
        </p:nvSpPr>
        <p:spPr>
          <a:xfrm>
            <a:off x="6208896" y="2980358"/>
            <a:ext cx="2554441" cy="655035"/>
          </a:xfrm>
          <a:prstGeom prst="rect">
            <a:avLst/>
          </a:prstGeom>
          <a:noFill/>
        </p:spPr>
        <p:txBody>
          <a:bodyPr wrap="square" lIns="100058" tIns="50030" rIns="100058" bIns="50030" rtlCol="0">
            <a:spAutoFit/>
          </a:bodyPr>
          <a:lstStyle/>
          <a:p>
            <a:r>
              <a:rPr lang="zh-CN" altLang="en-US" smtClean="0">
                <a:solidFill>
                  <a:srgbClr val="F8F8F8"/>
                </a:solidFill>
                <a:latin typeface="+mn-ea"/>
                <a:ea typeface="+mn-ea"/>
              </a:rPr>
              <a:t>程序代码中所定义的各种类型的字段内容</a:t>
            </a:r>
            <a:endParaRPr lang="zh-CN" altLang="en-US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8" name="文本框 54"/>
          <p:cNvSpPr txBox="1"/>
          <p:nvPr/>
        </p:nvSpPr>
        <p:spPr>
          <a:xfrm>
            <a:off x="3084297" y="2378708"/>
            <a:ext cx="2554441" cy="408814"/>
          </a:xfrm>
          <a:prstGeom prst="rect">
            <a:avLst/>
          </a:prstGeom>
          <a:noFill/>
        </p:spPr>
        <p:txBody>
          <a:bodyPr wrap="square" lIns="100058" tIns="50030" rIns="100058" bIns="50030" rtlCol="0">
            <a:spAutoFit/>
          </a:bodyPr>
          <a:lstStyle/>
          <a:p>
            <a:r>
              <a:rPr lang="zh-CN" altLang="en-US" sz="2000" b="1" dirty="0" smtClean="0">
                <a:solidFill>
                  <a:srgbClr val="F8F8F8"/>
                </a:solidFill>
                <a:latin typeface="+mn-ea"/>
                <a:ea typeface="+mn-ea"/>
              </a:rPr>
              <a:t>对象头（</a:t>
            </a:r>
            <a:r>
              <a:rPr lang="en-US" altLang="zh-CN" sz="2000" b="1" dirty="0" smtClean="0">
                <a:solidFill>
                  <a:srgbClr val="F8F8F8"/>
                </a:solidFill>
                <a:latin typeface="+mn-ea"/>
                <a:ea typeface="+mn-ea"/>
              </a:rPr>
              <a:t>Header</a:t>
            </a:r>
            <a:r>
              <a:rPr lang="zh-CN" altLang="en-US" sz="2000" b="1" dirty="0" smtClean="0">
                <a:solidFill>
                  <a:srgbClr val="F8F8F8"/>
                </a:solidFill>
                <a:latin typeface="+mn-ea"/>
                <a:ea typeface="+mn-ea"/>
              </a:rPr>
              <a:t>）</a:t>
            </a:r>
            <a:endParaRPr lang="zh-CN" altLang="en-US" sz="20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9" name="文本框 54"/>
          <p:cNvSpPr txBox="1"/>
          <p:nvPr/>
        </p:nvSpPr>
        <p:spPr>
          <a:xfrm>
            <a:off x="6122109" y="2378708"/>
            <a:ext cx="3507666" cy="408814"/>
          </a:xfrm>
          <a:prstGeom prst="rect">
            <a:avLst/>
          </a:prstGeom>
          <a:noFill/>
        </p:spPr>
        <p:txBody>
          <a:bodyPr wrap="square" lIns="100058" tIns="50030" rIns="100058" bIns="50030" rtlCol="0">
            <a:spAutoFit/>
          </a:bodyPr>
          <a:lstStyle/>
          <a:p>
            <a:r>
              <a:rPr lang="zh-CN" altLang="en-US" sz="2000" b="1" dirty="0" smtClean="0">
                <a:solidFill>
                  <a:srgbClr val="F8F8F8"/>
                </a:solidFill>
                <a:latin typeface="+mn-ea"/>
                <a:ea typeface="+mn-ea"/>
              </a:rPr>
              <a:t>实例数据（</a:t>
            </a:r>
            <a:r>
              <a:rPr lang="en-US" altLang="zh-CN" sz="2000" b="1" dirty="0" smtClean="0">
                <a:solidFill>
                  <a:srgbClr val="F8F8F8"/>
                </a:solidFill>
                <a:latin typeface="+mn-ea"/>
                <a:ea typeface="+mn-ea"/>
              </a:rPr>
              <a:t>Instance Data</a:t>
            </a:r>
            <a:r>
              <a:rPr lang="zh-CN" altLang="en-US" sz="2000" b="1" dirty="0" smtClean="0">
                <a:solidFill>
                  <a:srgbClr val="F8F8F8"/>
                </a:solidFill>
                <a:latin typeface="+mn-ea"/>
                <a:ea typeface="+mn-ea"/>
              </a:rPr>
              <a:t>）</a:t>
            </a:r>
            <a:endParaRPr lang="zh-CN" altLang="en-US" sz="20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9270" y="363220"/>
            <a:ext cx="116566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对象的内存布局：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对象头：保存对象的元信息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对象哈希值</a:t>
            </a:r>
            <a:r>
              <a:rPr lang="en-US" altLang="zh-CN"/>
              <a:t>(hashCode)</a:t>
            </a:r>
            <a:endParaRPr lang="en-US" altLang="zh-CN"/>
          </a:p>
          <a:p>
            <a:pPr marL="800100" lvl="1" indent="-342900">
              <a:buAutoNum type="arabicPeriod"/>
            </a:pPr>
            <a:r>
              <a:rPr lang="zh-CN" altLang="en-US"/>
              <a:t>类型指针：标识对象属于哪个类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锁状态标志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对象</a:t>
            </a:r>
            <a:r>
              <a:rPr lang="en-US" altLang="zh-CN"/>
              <a:t>GC</a:t>
            </a:r>
            <a:r>
              <a:rPr lang="zh-CN" altLang="en-US"/>
              <a:t>的年龄信息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实例数据：对象的成员变量信息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对齐填充：对齐填充并不是必然存在的，也没有特别的含义，它仅仅起着占位符的作用。由于HotSpot VM的自动内存管理系统要求对对象的大小必须是8字节的整数倍，所以当对象其他数据部分（对象实例数据）没有对齐时，就需要通过对齐填充来补全。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2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135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135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135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34135"/>
              <a:endParaRPr lang="zh-CN" altLang="en-US" sz="27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7" y="447999"/>
            <a:ext cx="376292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34135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对象的访问方式</a:t>
            </a:r>
            <a:endParaRPr lang="zh-CN" altLang="en-US" sz="29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913460" y="6182467"/>
            <a:ext cx="2411013" cy="44593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 cap="flat" cmpd="sng">
            <a:noFill/>
            <a:bevel/>
          </a:ln>
        </p:spPr>
        <p:txBody>
          <a:bodyPr lIns="100058" tIns="50030" rIns="100058" bIns="50030" anchor="ctr"/>
          <a:lstStyle>
            <a:defPPr>
              <a:defRPr lang="zh-CN"/>
            </a:defPPr>
          </a:lstStyle>
          <a:p>
            <a:pPr algn="ctr"/>
            <a:r>
              <a:rPr lang="zh-CN" altLang="en-US" sz="2200" b="1" dirty="0" smtClean="0">
                <a:solidFill>
                  <a:srgbClr val="F8F8F8"/>
                </a:solidFill>
                <a:latin typeface="+mn-ea"/>
              </a:rPr>
              <a:t>使用句柄</a:t>
            </a:r>
            <a:endParaRPr lang="zh-CN" altLang="en-US" sz="2200" b="1" dirty="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7791858" y="6145304"/>
            <a:ext cx="2412626" cy="483096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175" cap="flat" cmpd="sng">
            <a:noFill/>
            <a:bevel/>
          </a:ln>
        </p:spPr>
        <p:txBody>
          <a:bodyPr lIns="100058" tIns="50030" rIns="100058" bIns="50030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直接指针</a:t>
            </a:r>
            <a:endParaRPr lang="zh-CN" altLang="en-US" dirty="0"/>
          </a:p>
        </p:txBody>
      </p:sp>
      <p:pic>
        <p:nvPicPr>
          <p:cNvPr id="10" name="图片 9" descr="594516-20170410181858938-156747068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25" y="1552558"/>
            <a:ext cx="5188898" cy="4485248"/>
          </a:xfrm>
          <a:prstGeom prst="rect">
            <a:avLst/>
          </a:prstGeom>
        </p:spPr>
      </p:pic>
      <p:pic>
        <p:nvPicPr>
          <p:cNvPr id="11" name="图片 10" descr="594516-20170410181913110-17379630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977" y="1552558"/>
            <a:ext cx="5442962" cy="44852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6886573"/>
            <a:ext cx="10134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句柄是一种特殊的</a:t>
            </a:r>
            <a:r>
              <a:rPr lang="zh-CN" altLang="en-US" dirty="0" smtClean="0">
                <a:hlinkClick r:id="rId5"/>
              </a:rPr>
              <a:t>智能指针</a:t>
            </a:r>
            <a:r>
              <a:rPr lang="zh-CN" altLang="en-US" dirty="0" smtClean="0"/>
              <a:t> 。句柄与普通指针的区别在于，指针包含的是引用对象的内存地址，而句柄则是由系统所管理的引用标识，该标识可以被系统重新定位到一个内存地址上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对Sun HotSpot而言，它是使用直接指针访问方式进行对象访问的，访问效率更高。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bldLvl="0" animBg="1" autoUpdateAnimBg="0"/>
      <p:bldP spid="9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1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220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220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220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220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5" y="448000"/>
            <a:ext cx="9557725" cy="42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220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堆内存分配策略</a:t>
            </a:r>
            <a:endParaRPr lang="en-US" altLang="zh-CN" sz="27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8046" y="-174424"/>
            <a:ext cx="309642" cy="368019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/>
          <a:lstStyle/>
          <a:p>
            <a:endParaRPr lang="zh-CN" altLang="en-US"/>
          </a:p>
        </p:txBody>
      </p:sp>
      <p:sp>
        <p:nvSpPr>
          <p:cNvPr id="17" name="TextBox 6"/>
          <p:cNvSpPr txBox="1"/>
          <p:nvPr/>
        </p:nvSpPr>
        <p:spPr>
          <a:xfrm>
            <a:off x="303440" y="1259794"/>
            <a:ext cx="5024248" cy="2873911"/>
          </a:xfrm>
          <a:prstGeom prst="rect">
            <a:avLst/>
          </a:prstGeom>
          <a:noFill/>
          <a:ln w="9525">
            <a:noFill/>
          </a:ln>
        </p:spPr>
        <p:txBody>
          <a:bodyPr wrap="square" lIns="98040" tIns="49019" rIns="98040" bIns="4901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06070" indent="-30607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600" dirty="0" smtClean="0"/>
              <a:t>堆进一步划分</a:t>
            </a:r>
            <a:endParaRPr lang="zh-CN" altLang="zh-CN" sz="2600" dirty="0"/>
          </a:p>
          <a:p>
            <a:pPr lvl="1">
              <a:lnSpc>
                <a:spcPct val="17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zh-CN" sz="1500" b="1" dirty="0" smtClean="0">
                <a:sym typeface="+mn-ea"/>
              </a:rPr>
              <a:t>新生代</a:t>
            </a:r>
            <a:r>
              <a:rPr lang="zh-CN" altLang="en-US" sz="1500" b="1" dirty="0" smtClean="0">
                <a:sym typeface="+mn-ea"/>
              </a:rPr>
              <a:t>（</a:t>
            </a:r>
            <a:r>
              <a:rPr lang="en-US" altLang="zh-CN" sz="1500" b="1" dirty="0" err="1" smtClean="0">
                <a:sym typeface="+mn-ea"/>
              </a:rPr>
              <a:t>PSYoungGen</a:t>
            </a:r>
            <a:r>
              <a:rPr lang="zh-CN" altLang="en-US" sz="1500" b="1" dirty="0" smtClean="0">
                <a:sym typeface="+mn-ea"/>
              </a:rPr>
              <a:t>）</a:t>
            </a:r>
            <a:endParaRPr lang="zh-CN" altLang="zh-CN" sz="1500" dirty="0"/>
          </a:p>
          <a:p>
            <a:pPr marL="935990" lvl="2" indent="0">
              <a:lnSpc>
                <a:spcPct val="17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400" dirty="0">
                <a:sym typeface="+mn-ea"/>
              </a:rPr>
              <a:t>Eden</a:t>
            </a:r>
            <a:r>
              <a:rPr lang="zh-CN" altLang="en-US" sz="1400" dirty="0" smtClean="0">
                <a:sym typeface="+mn-ea"/>
              </a:rPr>
              <a:t>空间   </a:t>
            </a:r>
            <a:endParaRPr lang="zh-CN" altLang="en-US" sz="1400" dirty="0"/>
          </a:p>
          <a:p>
            <a:pPr marL="935990" lvl="2" indent="0">
              <a:lnSpc>
                <a:spcPct val="17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400" dirty="0">
                <a:sym typeface="+mn-ea"/>
              </a:rPr>
              <a:t>From Survivor</a:t>
            </a:r>
            <a:r>
              <a:rPr lang="zh-CN" altLang="en-US" sz="1400" dirty="0">
                <a:sym typeface="+mn-ea"/>
              </a:rPr>
              <a:t>空间</a:t>
            </a:r>
            <a:endParaRPr lang="zh-CN" altLang="en-US" sz="1400" dirty="0"/>
          </a:p>
          <a:p>
            <a:pPr marL="935990" lvl="2" indent="0">
              <a:lnSpc>
                <a:spcPct val="17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400" dirty="0">
                <a:sym typeface="+mn-ea"/>
              </a:rPr>
              <a:t>To Survivor</a:t>
            </a:r>
            <a:r>
              <a:rPr lang="zh-CN" altLang="en-US" sz="1400" dirty="0">
                <a:sym typeface="+mn-ea"/>
              </a:rPr>
              <a:t>空间</a:t>
            </a:r>
            <a:endParaRPr lang="zh-CN" altLang="zh-CN" sz="1400" dirty="0"/>
          </a:p>
          <a:p>
            <a:pPr lvl="1">
              <a:lnSpc>
                <a:spcPct val="17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zh-CN" sz="1500" b="1" dirty="0">
                <a:sym typeface="+mn-ea"/>
              </a:rPr>
              <a:t>老</a:t>
            </a:r>
            <a:r>
              <a:rPr lang="zh-CN" altLang="zh-CN" sz="1500" b="1" dirty="0" smtClean="0">
                <a:sym typeface="+mn-ea"/>
              </a:rPr>
              <a:t>年代</a:t>
            </a:r>
            <a:r>
              <a:rPr lang="zh-CN" altLang="en-US" sz="1500" b="1" dirty="0" smtClean="0">
                <a:sym typeface="+mn-ea"/>
              </a:rPr>
              <a:t>（</a:t>
            </a:r>
            <a:r>
              <a:rPr lang="en-US" altLang="zh-CN" sz="1500" b="1" dirty="0" err="1" smtClean="0">
                <a:sym typeface="+mn-ea"/>
              </a:rPr>
              <a:t>ParOldGen</a:t>
            </a:r>
            <a:r>
              <a:rPr lang="zh-CN" altLang="en-US" sz="1500" b="1" dirty="0" smtClean="0">
                <a:sym typeface="+mn-ea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412282" y="1682916"/>
            <a:ext cx="6644399" cy="22108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945" tIns="46973" rIns="93945" bIns="46973">
            <a:spAutoFit/>
          </a:bodyPr>
          <a:lstStyle/>
          <a:p>
            <a:r>
              <a:rPr lang="zh-CN" altLang="en-US" sz="2100" dirty="0" smtClean="0"/>
              <a:t>堆中参数配置：</a:t>
            </a:r>
            <a:endParaRPr lang="en-US" altLang="zh-CN" sz="2100" dirty="0" smtClean="0"/>
          </a:p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新生代大小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-Xmn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20m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表示新生代大小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20m(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初始和最大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sz="2100" dirty="0" smtClean="0"/>
          </a:p>
          <a:p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XX:SurvivorRatio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=8</a:t>
            </a:r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Eden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Survivor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的比值，</a:t>
            </a:r>
            <a:endParaRPr lang="zh-CN" altLang="en-US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缺省为</a:t>
            </a:r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8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Eden:From:To</a:t>
            </a:r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 8:1:1</a:t>
            </a:r>
            <a:endParaRPr lang="en-US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en-US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Eden:From:To</a:t>
            </a:r>
            <a:r>
              <a:rPr 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=  2:1:1</a:t>
            </a:r>
            <a:endParaRPr lang="zh-CN" altLang="en-US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</a:pP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63691" y="1126179"/>
            <a:ext cx="1218510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220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220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220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2220"/>
              <a:endParaRPr lang="zh-CN" altLang="en-US" sz="25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695" y="448000"/>
            <a:ext cx="9557725" cy="42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2220"/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堆内存分配策略</a:t>
            </a:r>
            <a:endParaRPr lang="en-US" altLang="zh-CN" sz="27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6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158046" y="-174424"/>
            <a:ext cx="309642" cy="368019"/>
          </a:xfrm>
          <a:prstGeom prst="rect">
            <a:avLst/>
          </a:prstGeom>
          <a:noFill/>
        </p:spPr>
        <p:txBody>
          <a:bodyPr vert="horz" wrap="square" lIns="93945" tIns="46973" rIns="93945" bIns="46973" numCol="1" anchor="t" anchorCtr="0" compatLnSpc="1"/>
          <a:lstStyle/>
          <a:p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67690" y="1659915"/>
            <a:ext cx="4602697" cy="4439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945" tIns="46973" rIns="93945" bIns="46973">
            <a:spAutoFit/>
          </a:bodyPr>
          <a:lstStyle/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对象优先在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Eden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大对象直接进入老年代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长期存活的对象将进入老年代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动态对象年龄判定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3370" indent="-29337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空间分配担保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</Words>
  <Application>WPS 文字</Application>
  <PresentationFormat>自定义</PresentationFormat>
  <Paragraphs>123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方正书宋_GBK</vt:lpstr>
      <vt:lpstr>Wingdings</vt:lpstr>
      <vt:lpstr>微软雅黑</vt:lpstr>
      <vt:lpstr>Calibri</vt:lpstr>
      <vt:lpstr>宋体</vt:lpstr>
      <vt:lpstr>造字工房悦黑体验版常规体</vt:lpstr>
      <vt:lpstr>Wingdings</vt:lpstr>
      <vt:lpstr>宋体</vt:lpstr>
      <vt:lpstr>微软雅黑 Light</vt:lpstr>
      <vt:lpstr>汉仪旗黑KW</vt:lpstr>
      <vt:lpstr>Verdana</vt:lpstr>
      <vt:lpstr>宋体</vt:lpstr>
      <vt:lpstr>Arial Unicode MS</vt:lpstr>
      <vt:lpstr>宋体-简</vt:lpstr>
      <vt:lpstr>等线</vt:lpstr>
      <vt:lpstr>汉仪中等线KW</vt:lpstr>
      <vt:lpstr>苹方-简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yufeifei</cp:lastModifiedBy>
  <cp:revision>3086</cp:revision>
  <dcterms:created xsi:type="dcterms:W3CDTF">2019-09-07T08:25:12Z</dcterms:created>
  <dcterms:modified xsi:type="dcterms:W3CDTF">2019-09-07T08:25:12Z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