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314" r:id="rId2"/>
    <p:sldId id="324" r:id="rId3"/>
    <p:sldId id="317" r:id="rId4"/>
    <p:sldId id="292" r:id="rId5"/>
    <p:sldId id="293" r:id="rId6"/>
    <p:sldId id="295" r:id="rId7"/>
    <p:sldId id="343" r:id="rId8"/>
    <p:sldId id="344" r:id="rId9"/>
    <p:sldId id="318" r:id="rId10"/>
    <p:sldId id="319" r:id="rId11"/>
    <p:sldId id="320" r:id="rId12"/>
    <p:sldId id="345" r:id="rId13"/>
    <p:sldId id="321" r:id="rId14"/>
    <p:sldId id="322" r:id="rId15"/>
    <p:sldId id="346" r:id="rId16"/>
    <p:sldId id="302" r:id="rId17"/>
    <p:sldId id="303" r:id="rId18"/>
    <p:sldId id="304" r:id="rId19"/>
    <p:sldId id="347" r:id="rId20"/>
  </p:sldIdLst>
  <p:sldSz cx="11880850" cy="7921625"/>
  <p:notesSz cx="6858000" cy="9144000"/>
  <p:defaultTextStyle>
    <a:defPPr>
      <a:defRPr lang="zh-CN"/>
    </a:defPPr>
    <a:lvl1pPr marL="0" algn="l" defTabSz="9410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0535" algn="l" defTabSz="9410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41070" algn="l" defTabSz="9410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12240" algn="l" defTabSz="9410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82775" algn="l" defTabSz="9410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53310" algn="l" defTabSz="9410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23845" algn="l" defTabSz="9410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95015" algn="l" defTabSz="9410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765550" algn="l" defTabSz="9410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95">
          <p15:clr>
            <a:srgbClr val="A4A3A4"/>
          </p15:clr>
        </p15:guide>
        <p15:guide id="2" pos="37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85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1584" y="192"/>
      </p:cViewPr>
      <p:guideLst>
        <p:guide orient="horz" pos="2495"/>
        <p:guide pos="374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60C15C-B219-474B-8BB4-C8FBBEC0CF3E}" type="doc">
      <dgm:prSet loTypeId="urn:microsoft.com/office/officeart/2005/8/layout/cycle8#1" loCatId="cycle" qsTypeId="urn:microsoft.com/office/officeart/2005/8/quickstyle/simple1#1" qsCatId="simple" csTypeId="urn:microsoft.com/office/officeart/2005/8/colors/accent1_2#1" csCatId="accent1" phldr="1"/>
      <dgm:spPr/>
    </dgm:pt>
    <dgm:pt modelId="{456A26F6-854E-43D4-A0D3-3454A7604405}">
      <dgm:prSet phldrT="[文本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zh-CN" altLang="en-US" dirty="0">
              <a:solidFill>
                <a:srgbClr val="FF0000"/>
              </a:solidFill>
            </a:rPr>
            <a:t>栈区</a:t>
          </a:r>
          <a:endParaRPr lang="en-US" altLang="zh-CN" dirty="0">
            <a:solidFill>
              <a:srgbClr val="FF0000"/>
            </a:solidFill>
          </a:endParaRPr>
        </a:p>
      </dgm:t>
    </dgm:pt>
    <dgm:pt modelId="{85237845-FFD5-4E06-9C37-07B270187D31}" type="parTrans" cxnId="{2CF3F545-03C4-4EBB-95C6-42C327C5DFB5}">
      <dgm:prSet/>
      <dgm:spPr/>
      <dgm:t>
        <a:bodyPr/>
        <a:lstStyle/>
        <a:p>
          <a:endParaRPr lang="zh-CN" altLang="en-US"/>
        </a:p>
      </dgm:t>
    </dgm:pt>
    <dgm:pt modelId="{F14251E8-CA6E-41C5-844C-CF5EB13542E2}" type="sibTrans" cxnId="{2CF3F545-03C4-4EBB-95C6-42C327C5DFB5}">
      <dgm:prSet/>
      <dgm:spPr/>
      <dgm:t>
        <a:bodyPr/>
        <a:lstStyle/>
        <a:p>
          <a:endParaRPr lang="zh-CN" altLang="en-US"/>
        </a:p>
      </dgm:t>
    </dgm:pt>
    <dgm:pt modelId="{61578042-3FCE-4747-9971-9A101DE70980}">
      <dgm:prSet phldrT="[文本]"/>
      <dgm:spPr/>
      <dgm:t>
        <a:bodyPr/>
        <a:lstStyle/>
        <a:p>
          <a:r>
            <a:rPr lang="zh-CN" altLang="en-US"/>
            <a:t>本地内存</a:t>
          </a:r>
        </a:p>
      </dgm:t>
    </dgm:pt>
    <dgm:pt modelId="{362945DF-330F-4C68-BCBE-4F2C041B9A83}" type="parTrans" cxnId="{C02776F5-43B8-471F-8B0C-34CE63093CCD}">
      <dgm:prSet/>
      <dgm:spPr/>
      <dgm:t>
        <a:bodyPr/>
        <a:lstStyle/>
        <a:p>
          <a:endParaRPr lang="zh-CN" altLang="en-US"/>
        </a:p>
      </dgm:t>
    </dgm:pt>
    <dgm:pt modelId="{B3E72255-A2F1-4309-B651-B1BB078D3519}" type="sibTrans" cxnId="{C02776F5-43B8-471F-8B0C-34CE63093CCD}">
      <dgm:prSet/>
      <dgm:spPr/>
      <dgm:t>
        <a:bodyPr/>
        <a:lstStyle/>
        <a:p>
          <a:endParaRPr lang="zh-CN" altLang="en-US"/>
        </a:p>
      </dgm:t>
    </dgm:pt>
    <dgm:pt modelId="{F9CDEFC6-3340-470D-980F-A9AD8522C7DA}">
      <dgm:prSet phldrT="[文本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zh-CN" altLang="en-US" dirty="0">
              <a:solidFill>
                <a:schemeClr val="accent6">
                  <a:lumMod val="50000"/>
                </a:schemeClr>
              </a:solidFill>
            </a:rPr>
            <a:t>堆</a:t>
          </a:r>
          <a:r>
            <a:rPr lang="en-US" altLang="zh-CN" dirty="0">
              <a:solidFill>
                <a:schemeClr val="accent6">
                  <a:lumMod val="50000"/>
                </a:schemeClr>
              </a:solidFill>
            </a:rPr>
            <a:t>+</a:t>
          </a:r>
          <a:r>
            <a:rPr lang="zh-CN" altLang="en-US" dirty="0">
              <a:solidFill>
                <a:schemeClr val="accent6">
                  <a:lumMod val="50000"/>
                </a:schemeClr>
              </a:solidFill>
            </a:rPr>
            <a:t>方法区</a:t>
          </a:r>
        </a:p>
      </dgm:t>
    </dgm:pt>
    <dgm:pt modelId="{EF5F3930-A54B-4638-9918-B0EBFDD341C8}" type="parTrans" cxnId="{8C1711BF-313B-43E7-9DEC-26C4F4AEB6B7}">
      <dgm:prSet/>
      <dgm:spPr/>
      <dgm:t>
        <a:bodyPr/>
        <a:lstStyle/>
        <a:p>
          <a:endParaRPr lang="zh-CN" altLang="en-US"/>
        </a:p>
      </dgm:t>
    </dgm:pt>
    <dgm:pt modelId="{ECFFAA5B-734A-4F5C-937C-E043FF5E07BD}" type="sibTrans" cxnId="{8C1711BF-313B-43E7-9DEC-26C4F4AEB6B7}">
      <dgm:prSet/>
      <dgm:spPr/>
      <dgm:t>
        <a:bodyPr/>
        <a:lstStyle/>
        <a:p>
          <a:endParaRPr lang="zh-CN" altLang="en-US"/>
        </a:p>
      </dgm:t>
    </dgm:pt>
    <dgm:pt modelId="{D3F4DAA7-3854-46E5-A99E-DFF77A32C685}" type="pres">
      <dgm:prSet presAssocID="{DC60C15C-B219-474B-8BB4-C8FBBEC0CF3E}" presName="compositeShape" presStyleCnt="0">
        <dgm:presLayoutVars>
          <dgm:chMax val="7"/>
          <dgm:dir/>
          <dgm:resizeHandles val="exact"/>
        </dgm:presLayoutVars>
      </dgm:prSet>
      <dgm:spPr/>
    </dgm:pt>
    <dgm:pt modelId="{BBAAD37F-4C5E-4903-880D-140331E63F12}" type="pres">
      <dgm:prSet presAssocID="{DC60C15C-B219-474B-8BB4-C8FBBEC0CF3E}" presName="wedge1" presStyleLbl="node1" presStyleIdx="0" presStyleCnt="3"/>
      <dgm:spPr/>
    </dgm:pt>
    <dgm:pt modelId="{BBE6EB90-9800-42CE-8AE7-2F481FC87F7C}" type="pres">
      <dgm:prSet presAssocID="{DC60C15C-B219-474B-8BB4-C8FBBEC0CF3E}" presName="dummy1a" presStyleCnt="0"/>
      <dgm:spPr/>
    </dgm:pt>
    <dgm:pt modelId="{53FF81AD-3480-4D05-81A0-56AB2B40B843}" type="pres">
      <dgm:prSet presAssocID="{DC60C15C-B219-474B-8BB4-C8FBBEC0CF3E}" presName="dummy1b" presStyleCnt="0"/>
      <dgm:spPr/>
    </dgm:pt>
    <dgm:pt modelId="{261F8A2C-DAD0-4D25-B148-968DC9D342BA}" type="pres">
      <dgm:prSet presAssocID="{DC60C15C-B219-474B-8BB4-C8FBBEC0CF3E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4CDE89C-6F43-47D6-9738-74EFA898A27B}" type="pres">
      <dgm:prSet presAssocID="{DC60C15C-B219-474B-8BB4-C8FBBEC0CF3E}" presName="wedge2" presStyleLbl="node1" presStyleIdx="1" presStyleCnt="3"/>
      <dgm:spPr/>
    </dgm:pt>
    <dgm:pt modelId="{C3BB0005-83DC-4F5D-A17A-11C58875F570}" type="pres">
      <dgm:prSet presAssocID="{DC60C15C-B219-474B-8BB4-C8FBBEC0CF3E}" presName="dummy2a" presStyleCnt="0"/>
      <dgm:spPr/>
    </dgm:pt>
    <dgm:pt modelId="{C9BD65BD-DB51-4ED7-9567-6164FB28CF2D}" type="pres">
      <dgm:prSet presAssocID="{DC60C15C-B219-474B-8BB4-C8FBBEC0CF3E}" presName="dummy2b" presStyleCnt="0"/>
      <dgm:spPr/>
    </dgm:pt>
    <dgm:pt modelId="{ECEBEE6C-F0A1-47B8-854A-9B7D74ADF8ED}" type="pres">
      <dgm:prSet presAssocID="{DC60C15C-B219-474B-8BB4-C8FBBEC0CF3E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08C7EFE-69E0-4C7A-99E9-0B1A25E3ABB4}" type="pres">
      <dgm:prSet presAssocID="{DC60C15C-B219-474B-8BB4-C8FBBEC0CF3E}" presName="wedge3" presStyleLbl="node1" presStyleIdx="2" presStyleCnt="3"/>
      <dgm:spPr/>
    </dgm:pt>
    <dgm:pt modelId="{231F2C04-AFB4-4D79-9366-C1398262DABA}" type="pres">
      <dgm:prSet presAssocID="{DC60C15C-B219-474B-8BB4-C8FBBEC0CF3E}" presName="dummy3a" presStyleCnt="0"/>
      <dgm:spPr/>
    </dgm:pt>
    <dgm:pt modelId="{AAE10AD2-C750-487E-80F9-0AD2FF39FA36}" type="pres">
      <dgm:prSet presAssocID="{DC60C15C-B219-474B-8BB4-C8FBBEC0CF3E}" presName="dummy3b" presStyleCnt="0"/>
      <dgm:spPr/>
    </dgm:pt>
    <dgm:pt modelId="{92FE6840-8E14-423E-95EA-15C7E9C12BF1}" type="pres">
      <dgm:prSet presAssocID="{DC60C15C-B219-474B-8BB4-C8FBBEC0CF3E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FDB9B5BA-0CA0-4699-A570-B2A72FC6AE46}" type="pres">
      <dgm:prSet presAssocID="{F14251E8-CA6E-41C5-844C-CF5EB13542E2}" presName="arrowWedge1" presStyleLbl="fgSibTrans2D1" presStyleIdx="0" presStyleCnt="3"/>
      <dgm:spPr/>
    </dgm:pt>
    <dgm:pt modelId="{63392D2A-E74B-4992-8242-F21FC4B41FB9}" type="pres">
      <dgm:prSet presAssocID="{B3E72255-A2F1-4309-B651-B1BB078D3519}" presName="arrowWedge2" presStyleLbl="fgSibTrans2D1" presStyleIdx="1" presStyleCnt="3"/>
      <dgm:spPr/>
    </dgm:pt>
    <dgm:pt modelId="{D2D5DCCF-6C25-4412-A78B-966154BE06E6}" type="pres">
      <dgm:prSet presAssocID="{ECFFAA5B-734A-4F5C-937C-E043FF5E07BD}" presName="arrowWedge3" presStyleLbl="fgSibTrans2D1" presStyleIdx="2" presStyleCnt="3"/>
      <dgm:spPr/>
    </dgm:pt>
  </dgm:ptLst>
  <dgm:cxnLst>
    <dgm:cxn modelId="{2CF3F545-03C4-4EBB-95C6-42C327C5DFB5}" srcId="{DC60C15C-B219-474B-8BB4-C8FBBEC0CF3E}" destId="{456A26F6-854E-43D4-A0D3-3454A7604405}" srcOrd="0" destOrd="0" parTransId="{85237845-FFD5-4E06-9C37-07B270187D31}" sibTransId="{F14251E8-CA6E-41C5-844C-CF5EB13542E2}"/>
    <dgm:cxn modelId="{6B280570-4F56-4594-949F-3477FCD96810}" type="presOf" srcId="{456A26F6-854E-43D4-A0D3-3454A7604405}" destId="{261F8A2C-DAD0-4D25-B148-968DC9D342BA}" srcOrd="1" destOrd="0" presId="urn:microsoft.com/office/officeart/2005/8/layout/cycle8#1"/>
    <dgm:cxn modelId="{3D4C8576-1A3A-412E-A9A7-B94A969A6F4D}" type="presOf" srcId="{61578042-3FCE-4747-9971-9A101DE70980}" destId="{ECEBEE6C-F0A1-47B8-854A-9B7D74ADF8ED}" srcOrd="1" destOrd="0" presId="urn:microsoft.com/office/officeart/2005/8/layout/cycle8#1"/>
    <dgm:cxn modelId="{03572A7F-10C4-43FF-89FE-C326394565A3}" type="presOf" srcId="{DC60C15C-B219-474B-8BB4-C8FBBEC0CF3E}" destId="{D3F4DAA7-3854-46E5-A99E-DFF77A32C685}" srcOrd="0" destOrd="0" presId="urn:microsoft.com/office/officeart/2005/8/layout/cycle8#1"/>
    <dgm:cxn modelId="{450CD58A-3D84-4AB7-AE9B-5CB3F9776887}" type="presOf" srcId="{F9CDEFC6-3340-470D-980F-A9AD8522C7DA}" destId="{92FE6840-8E14-423E-95EA-15C7E9C12BF1}" srcOrd="1" destOrd="0" presId="urn:microsoft.com/office/officeart/2005/8/layout/cycle8#1"/>
    <dgm:cxn modelId="{1F54D4B4-9FCA-4BF1-9DDA-36FB76652AD1}" type="presOf" srcId="{61578042-3FCE-4747-9971-9A101DE70980}" destId="{44CDE89C-6F43-47D6-9738-74EFA898A27B}" srcOrd="0" destOrd="0" presId="urn:microsoft.com/office/officeart/2005/8/layout/cycle8#1"/>
    <dgm:cxn modelId="{8C1711BF-313B-43E7-9DEC-26C4F4AEB6B7}" srcId="{DC60C15C-B219-474B-8BB4-C8FBBEC0CF3E}" destId="{F9CDEFC6-3340-470D-980F-A9AD8522C7DA}" srcOrd="2" destOrd="0" parTransId="{EF5F3930-A54B-4638-9918-B0EBFDD341C8}" sibTransId="{ECFFAA5B-734A-4F5C-937C-E043FF5E07BD}"/>
    <dgm:cxn modelId="{3FDA74D0-1F0D-4723-8F31-63FF092E5192}" type="presOf" srcId="{F9CDEFC6-3340-470D-980F-A9AD8522C7DA}" destId="{D08C7EFE-69E0-4C7A-99E9-0B1A25E3ABB4}" srcOrd="0" destOrd="0" presId="urn:microsoft.com/office/officeart/2005/8/layout/cycle8#1"/>
    <dgm:cxn modelId="{B614F2D7-0250-4FBD-8CEE-E85805DED4D6}" type="presOf" srcId="{456A26F6-854E-43D4-A0D3-3454A7604405}" destId="{BBAAD37F-4C5E-4903-880D-140331E63F12}" srcOrd="0" destOrd="0" presId="urn:microsoft.com/office/officeart/2005/8/layout/cycle8#1"/>
    <dgm:cxn modelId="{C02776F5-43B8-471F-8B0C-34CE63093CCD}" srcId="{DC60C15C-B219-474B-8BB4-C8FBBEC0CF3E}" destId="{61578042-3FCE-4747-9971-9A101DE70980}" srcOrd="1" destOrd="0" parTransId="{362945DF-330F-4C68-BCBE-4F2C041B9A83}" sibTransId="{B3E72255-A2F1-4309-B651-B1BB078D3519}"/>
    <dgm:cxn modelId="{63EED5EF-FB70-4A3F-B05A-24A86CE5A3F5}" type="presParOf" srcId="{D3F4DAA7-3854-46E5-A99E-DFF77A32C685}" destId="{BBAAD37F-4C5E-4903-880D-140331E63F12}" srcOrd="0" destOrd="0" presId="urn:microsoft.com/office/officeart/2005/8/layout/cycle8#1"/>
    <dgm:cxn modelId="{6011E156-EC54-4C34-A7CA-C6F59946BEBF}" type="presParOf" srcId="{D3F4DAA7-3854-46E5-A99E-DFF77A32C685}" destId="{BBE6EB90-9800-42CE-8AE7-2F481FC87F7C}" srcOrd="1" destOrd="0" presId="urn:microsoft.com/office/officeart/2005/8/layout/cycle8#1"/>
    <dgm:cxn modelId="{816D39AE-292A-4BF7-8DB6-280320A60DA4}" type="presParOf" srcId="{D3F4DAA7-3854-46E5-A99E-DFF77A32C685}" destId="{53FF81AD-3480-4D05-81A0-56AB2B40B843}" srcOrd="2" destOrd="0" presId="urn:microsoft.com/office/officeart/2005/8/layout/cycle8#1"/>
    <dgm:cxn modelId="{A694B075-11BC-4694-B65F-85FCDFF08C88}" type="presParOf" srcId="{D3F4DAA7-3854-46E5-A99E-DFF77A32C685}" destId="{261F8A2C-DAD0-4D25-B148-968DC9D342BA}" srcOrd="3" destOrd="0" presId="urn:microsoft.com/office/officeart/2005/8/layout/cycle8#1"/>
    <dgm:cxn modelId="{EED27FA3-95ED-49C1-BAA0-79288862ED06}" type="presParOf" srcId="{D3F4DAA7-3854-46E5-A99E-DFF77A32C685}" destId="{44CDE89C-6F43-47D6-9738-74EFA898A27B}" srcOrd="4" destOrd="0" presId="urn:microsoft.com/office/officeart/2005/8/layout/cycle8#1"/>
    <dgm:cxn modelId="{B09A819D-3C58-41FD-AED4-5DFAA0E030CF}" type="presParOf" srcId="{D3F4DAA7-3854-46E5-A99E-DFF77A32C685}" destId="{C3BB0005-83DC-4F5D-A17A-11C58875F570}" srcOrd="5" destOrd="0" presId="urn:microsoft.com/office/officeart/2005/8/layout/cycle8#1"/>
    <dgm:cxn modelId="{B3D753D1-5531-4E65-B691-963CF8E8384D}" type="presParOf" srcId="{D3F4DAA7-3854-46E5-A99E-DFF77A32C685}" destId="{C9BD65BD-DB51-4ED7-9567-6164FB28CF2D}" srcOrd="6" destOrd="0" presId="urn:microsoft.com/office/officeart/2005/8/layout/cycle8#1"/>
    <dgm:cxn modelId="{EF1FB26A-3D98-4D5A-BA1B-4781DE5550E9}" type="presParOf" srcId="{D3F4DAA7-3854-46E5-A99E-DFF77A32C685}" destId="{ECEBEE6C-F0A1-47B8-854A-9B7D74ADF8ED}" srcOrd="7" destOrd="0" presId="urn:microsoft.com/office/officeart/2005/8/layout/cycle8#1"/>
    <dgm:cxn modelId="{F62E61D0-6216-42A5-8B40-BF536F5DF30A}" type="presParOf" srcId="{D3F4DAA7-3854-46E5-A99E-DFF77A32C685}" destId="{D08C7EFE-69E0-4C7A-99E9-0B1A25E3ABB4}" srcOrd="8" destOrd="0" presId="urn:microsoft.com/office/officeart/2005/8/layout/cycle8#1"/>
    <dgm:cxn modelId="{1020B661-2B5C-49DF-905A-B5908C61DA72}" type="presParOf" srcId="{D3F4DAA7-3854-46E5-A99E-DFF77A32C685}" destId="{231F2C04-AFB4-4D79-9366-C1398262DABA}" srcOrd="9" destOrd="0" presId="urn:microsoft.com/office/officeart/2005/8/layout/cycle8#1"/>
    <dgm:cxn modelId="{5AFBEE23-3CDB-4713-A4ED-760E4F7F3492}" type="presParOf" srcId="{D3F4DAA7-3854-46E5-A99E-DFF77A32C685}" destId="{AAE10AD2-C750-487E-80F9-0AD2FF39FA36}" srcOrd="10" destOrd="0" presId="urn:microsoft.com/office/officeart/2005/8/layout/cycle8#1"/>
    <dgm:cxn modelId="{E324E797-C92E-49B0-B5B6-B45E6F2316B6}" type="presParOf" srcId="{D3F4DAA7-3854-46E5-A99E-DFF77A32C685}" destId="{92FE6840-8E14-423E-95EA-15C7E9C12BF1}" srcOrd="11" destOrd="0" presId="urn:microsoft.com/office/officeart/2005/8/layout/cycle8#1"/>
    <dgm:cxn modelId="{3A562D3A-E33F-49F3-8972-91A63F5D14CF}" type="presParOf" srcId="{D3F4DAA7-3854-46E5-A99E-DFF77A32C685}" destId="{FDB9B5BA-0CA0-4699-A570-B2A72FC6AE46}" srcOrd="12" destOrd="0" presId="urn:microsoft.com/office/officeart/2005/8/layout/cycle8#1"/>
    <dgm:cxn modelId="{C4C04B4D-9D73-4B81-A419-1AA400FAA022}" type="presParOf" srcId="{D3F4DAA7-3854-46E5-A99E-DFF77A32C685}" destId="{63392D2A-E74B-4992-8242-F21FC4B41FB9}" srcOrd="13" destOrd="0" presId="urn:microsoft.com/office/officeart/2005/8/layout/cycle8#1"/>
    <dgm:cxn modelId="{29CBB68F-54CC-47CA-AD02-7A7CDBAC63B6}" type="presParOf" srcId="{D3F4DAA7-3854-46E5-A99E-DFF77A32C685}" destId="{D2D5DCCF-6C25-4412-A78B-966154BE06E6}" srcOrd="14" destOrd="0" presId="urn:microsoft.com/office/officeart/2005/8/layout/cycle8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AAD37F-4C5E-4903-880D-140331E63F12}">
      <dsp:nvSpPr>
        <dsp:cNvPr id="0" name=""/>
        <dsp:cNvSpPr/>
      </dsp:nvSpPr>
      <dsp:spPr>
        <a:xfrm>
          <a:off x="597878" y="318585"/>
          <a:ext cx="4117104" cy="4117104"/>
        </a:xfrm>
        <a:prstGeom prst="pie">
          <a:avLst>
            <a:gd name="adj1" fmla="val 16200000"/>
            <a:gd name="adj2" fmla="val 1800000"/>
          </a:avLst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700" kern="1200" dirty="0">
              <a:solidFill>
                <a:srgbClr val="FF0000"/>
              </a:solidFill>
            </a:rPr>
            <a:t>栈区</a:t>
          </a:r>
          <a:endParaRPr lang="en-US" altLang="zh-CN" sz="3700" kern="1200" dirty="0">
            <a:solidFill>
              <a:srgbClr val="FF0000"/>
            </a:solidFill>
          </a:endParaRPr>
        </a:p>
      </dsp:txBody>
      <dsp:txXfrm>
        <a:off x="2767691" y="1191019"/>
        <a:ext cx="1470394" cy="1225328"/>
      </dsp:txXfrm>
    </dsp:sp>
    <dsp:sp modelId="{44CDE89C-6F43-47D6-9738-74EFA898A27B}">
      <dsp:nvSpPr>
        <dsp:cNvPr id="0" name=""/>
        <dsp:cNvSpPr/>
      </dsp:nvSpPr>
      <dsp:spPr>
        <a:xfrm>
          <a:off x="513086" y="465624"/>
          <a:ext cx="4117104" cy="4117104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700" kern="1200"/>
            <a:t>本地内存</a:t>
          </a:r>
        </a:p>
      </dsp:txBody>
      <dsp:txXfrm>
        <a:off x="1493349" y="3136841"/>
        <a:ext cx="2205591" cy="1078289"/>
      </dsp:txXfrm>
    </dsp:sp>
    <dsp:sp modelId="{D08C7EFE-69E0-4C7A-99E9-0B1A25E3ABB4}">
      <dsp:nvSpPr>
        <dsp:cNvPr id="0" name=""/>
        <dsp:cNvSpPr/>
      </dsp:nvSpPr>
      <dsp:spPr>
        <a:xfrm>
          <a:off x="428293" y="318585"/>
          <a:ext cx="4117104" cy="4117104"/>
        </a:xfrm>
        <a:prstGeom prst="pie">
          <a:avLst>
            <a:gd name="adj1" fmla="val 9000000"/>
            <a:gd name="adj2" fmla="val 16200000"/>
          </a:avLst>
        </a:prstGeom>
        <a:solidFill>
          <a:schemeClr val="tx2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700" kern="1200" dirty="0">
              <a:solidFill>
                <a:schemeClr val="accent6">
                  <a:lumMod val="50000"/>
                </a:schemeClr>
              </a:solidFill>
            </a:rPr>
            <a:t>堆</a:t>
          </a:r>
          <a:r>
            <a:rPr lang="en-US" altLang="zh-CN" sz="3700" kern="1200" dirty="0">
              <a:solidFill>
                <a:schemeClr val="accent6">
                  <a:lumMod val="50000"/>
                </a:schemeClr>
              </a:solidFill>
            </a:rPr>
            <a:t>+</a:t>
          </a:r>
          <a:r>
            <a:rPr lang="zh-CN" altLang="en-US" sz="3700" kern="1200" dirty="0">
              <a:solidFill>
                <a:schemeClr val="accent6">
                  <a:lumMod val="50000"/>
                </a:schemeClr>
              </a:solidFill>
            </a:rPr>
            <a:t>方法区</a:t>
          </a:r>
        </a:p>
      </dsp:txBody>
      <dsp:txXfrm>
        <a:off x="905191" y="1191019"/>
        <a:ext cx="1470394" cy="1225328"/>
      </dsp:txXfrm>
    </dsp:sp>
    <dsp:sp modelId="{FDB9B5BA-0CA0-4699-A570-B2A72FC6AE46}">
      <dsp:nvSpPr>
        <dsp:cNvPr id="0" name=""/>
        <dsp:cNvSpPr/>
      </dsp:nvSpPr>
      <dsp:spPr>
        <a:xfrm>
          <a:off x="343350" y="63717"/>
          <a:ext cx="4626841" cy="4626841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392D2A-E74B-4992-8242-F21FC4B41FB9}">
      <dsp:nvSpPr>
        <dsp:cNvPr id="0" name=""/>
        <dsp:cNvSpPr/>
      </dsp:nvSpPr>
      <dsp:spPr>
        <a:xfrm>
          <a:off x="258217" y="210496"/>
          <a:ext cx="4626841" cy="4626841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D5DCCF-6C25-4412-A78B-966154BE06E6}">
      <dsp:nvSpPr>
        <dsp:cNvPr id="0" name=""/>
        <dsp:cNvSpPr/>
      </dsp:nvSpPr>
      <dsp:spPr>
        <a:xfrm>
          <a:off x="173085" y="63717"/>
          <a:ext cx="4626841" cy="4626841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#1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ar" val="1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srcNode" val="dummy1a"/>
                  <dgm:param type="dstNode" val="dummy1b"/>
                  <dgm:param type="begSty" val="arr"/>
                  <dgm:param type="endSty" val="noArr"/>
                  <dgm:param type="connRout" val="longCurve"/>
                  <dgm:param type="begPts" val="tL"/>
                  <dgm:param type="endPts" val="tR"/>
                </dgm:alg>
              </dgm:if>
              <dgm:else name="Name175">
                <dgm:alg type="conn">
                  <dgm:param type="srcNode" val="dummy1a"/>
                  <dgm:param type="dstNode" val="dummy1b"/>
                  <dgm:param type="begSty" val="noArr"/>
                  <dgm:param type="endSty" val="arr"/>
                  <dgm:param type="connRout" val="longCurve"/>
                  <dgm:param type="begPts" val="tL"/>
                  <dgm:param type="endPts" val="t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srcNode" val="dummy1a"/>
                  <dgm:param type="dstNode" val="dummy1b"/>
                  <dgm:param type="begSty" val="noArr"/>
                  <dgm:param type="endSty" val="arr"/>
                  <dgm:param type="connRout" val="curve"/>
                  <dgm:param type="begPts" val="tL"/>
                  <dgm:param type="endPts" val="tL"/>
                </dgm:alg>
              </dgm:if>
              <dgm:else name="Name180">
                <dgm:alg type="conn">
                  <dgm:param type="srcNode" val="dummy1a"/>
                  <dgm:param type="dstNode" val="dummy1b"/>
                  <dgm:param type="begSty" val="arr"/>
                  <dgm:param type="endSty" val="noArr"/>
                  <dgm:param type="connRout" val="curve"/>
                  <dgm:param type="begPts" val="tL"/>
                  <dgm:param type="endPts" val="tL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srcNode" val="dummy2a"/>
              <dgm:param type="dstNode" val="dummy2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85">
            <dgm:alg type="conn">
              <dgm:param type="srcNode" val="dummy2a"/>
              <dgm:param type="dstNode" val="dummy2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srcNode" val="dummy3a"/>
              <dgm:param type="dstNode" val="dummy3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89">
            <dgm:alg type="conn">
              <dgm:param type="srcNode" val="dummy3a"/>
              <dgm:param type="dstNode" val="dummy3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srcNode" val="dummy4a"/>
              <dgm:param type="dstNode" val="dummy4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93">
            <dgm:alg type="conn">
              <dgm:param type="srcNode" val="dummy4a"/>
              <dgm:param type="dstNode" val="dummy4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srcNode" val="dummy5a"/>
              <dgm:param type="dstNode" val="dummy5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97">
            <dgm:alg type="conn">
              <dgm:param type="srcNode" val="dummy5a"/>
              <dgm:param type="dstNode" val="dummy5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srcNode" val="dummy6a"/>
              <dgm:param type="dstNode" val="dummy6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201">
            <dgm:alg type="conn">
              <dgm:param type="srcNode" val="dummy6a"/>
              <dgm:param type="dstNode" val="dummy6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srcNode" val="dummy7a"/>
              <dgm:param type="dstNode" val="dummy7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205">
            <dgm:alg type="conn">
              <dgm:param type="srcNode" val="dummy7a"/>
              <dgm:param type="dstNode" val="dummy7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pPr/>
              <a:t>2019/9/2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41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70535" algn="l" defTabSz="941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41070" algn="l" defTabSz="941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412240" algn="l" defTabSz="941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82775" algn="l" defTabSz="941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353310" algn="l" defTabSz="941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823845" algn="l" defTabSz="941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95015" algn="l" defTabSz="941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65550" algn="l" defTabSz="941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pPr/>
              <a:t>2019/9/2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9461" y="144031"/>
            <a:ext cx="904221" cy="1071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108" y="1296434"/>
            <a:ext cx="8910638" cy="275789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108" y="4160692"/>
            <a:ext cx="8910638" cy="191256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565" indent="0" algn="ctr">
              <a:buNone/>
              <a:defRPr sz="2000"/>
            </a:lvl2pPr>
            <a:lvl3pPr marL="913130" indent="0" algn="ctr">
              <a:buNone/>
              <a:defRPr sz="1800"/>
            </a:lvl3pPr>
            <a:lvl4pPr marL="1370330" indent="0" algn="ctr">
              <a:buNone/>
              <a:defRPr sz="1600"/>
            </a:lvl4pPr>
            <a:lvl5pPr marL="1826895" indent="0" algn="ctr">
              <a:buNone/>
              <a:defRPr sz="1600"/>
            </a:lvl5pPr>
            <a:lvl6pPr marL="2283460" indent="0" algn="ctr">
              <a:buNone/>
              <a:defRPr sz="1600"/>
            </a:lvl6pPr>
            <a:lvl7pPr marL="2740025" indent="0" algn="ctr">
              <a:buNone/>
              <a:defRPr sz="1600"/>
            </a:lvl7pPr>
            <a:lvl8pPr marL="3197225" indent="0" algn="ctr">
              <a:buNone/>
              <a:defRPr sz="1600"/>
            </a:lvl8pPr>
            <a:lvl9pPr marL="365379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D0C8-D35A-439E-96FB-C8D4A6430554}" type="datetimeFigureOut">
              <a:rPr lang="zh-CN" altLang="en-US" smtClean="0"/>
              <a:pPr/>
              <a:t>2019/9/2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5A6-E82C-4E1E-834E-C415C51F7D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Administrator\Desktop\微立体创业计划\00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3" y="247529"/>
            <a:ext cx="792058" cy="938859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94045" y="317235"/>
            <a:ext cx="10692765" cy="1320269"/>
          </a:xfrm>
          <a:prstGeom prst="rect">
            <a:avLst/>
          </a:prstGeom>
        </p:spPr>
        <p:txBody>
          <a:bodyPr vert="horz" lIns="94137" tIns="47069" rIns="94137" bIns="47069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4045" y="1848385"/>
            <a:ext cx="10692765" cy="5227906"/>
          </a:xfrm>
          <a:prstGeom prst="rect">
            <a:avLst/>
          </a:prstGeom>
        </p:spPr>
        <p:txBody>
          <a:bodyPr vert="horz" lIns="94137" tIns="47069" rIns="94137" bIns="47069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94045" y="7342175"/>
            <a:ext cx="2772198" cy="421754"/>
          </a:xfrm>
          <a:prstGeom prst="rect">
            <a:avLst/>
          </a:prstGeom>
        </p:spPr>
        <p:txBody>
          <a:bodyPr vert="horz" lIns="94137" tIns="47069" rIns="94137" bIns="4706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pPr/>
              <a:t>2019/9/2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59293" y="7342175"/>
            <a:ext cx="3762269" cy="421754"/>
          </a:xfrm>
          <a:prstGeom prst="rect">
            <a:avLst/>
          </a:prstGeom>
        </p:spPr>
        <p:txBody>
          <a:bodyPr vert="horz" lIns="94137" tIns="47069" rIns="94137" bIns="4706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514611" y="7342175"/>
            <a:ext cx="2772198" cy="421754"/>
          </a:xfrm>
          <a:prstGeom prst="rect">
            <a:avLst/>
          </a:prstGeom>
        </p:spPr>
        <p:txBody>
          <a:bodyPr vert="horz" lIns="94137" tIns="47069" rIns="94137" bIns="4706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1255395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535" indent="-470535" algn="l" defTabSz="1255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810" indent="-392430" algn="l" defTabSz="1255395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9085" indent="-313690" algn="l" defTabSz="1255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465" indent="-313690" algn="l" defTabSz="1255395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845" indent="-313690" algn="l" defTabSz="1255395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860" indent="-313690" algn="l" defTabSz="1255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9240" indent="-313690" algn="l" defTabSz="1255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620" indent="-313690" algn="l" defTabSz="1255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4635" indent="-313690" algn="l" defTabSz="1255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5539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380" algn="l" defTabSz="125539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395" algn="l" defTabSz="125539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775" algn="l" defTabSz="125539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155" algn="l" defTabSz="125539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39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550" algn="l" defTabSz="125539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930" algn="l" defTabSz="125539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310" algn="l" defTabSz="125539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743793" y="2131146"/>
            <a:ext cx="10049219" cy="1609407"/>
          </a:xfrm>
          <a:prstGeom prst="rect">
            <a:avLst/>
          </a:prstGeom>
          <a:noFill/>
        </p:spPr>
        <p:txBody>
          <a:bodyPr wrap="square" lIns="91341" tIns="45671" rIns="91341" bIns="45671" rtlCol="0">
            <a:spAutoFit/>
          </a:bodyPr>
          <a:lstStyle/>
          <a:p>
            <a:pPr algn="ctr" defTabSz="1217295">
              <a:lnSpc>
                <a:spcPct val="130000"/>
              </a:lnSpc>
            </a:pPr>
            <a:r>
              <a:rPr lang="zh-CN" altLang="en-US" sz="3700" dirty="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虚拟机的前世今生</a:t>
            </a:r>
          </a:p>
          <a:p>
            <a:pPr algn="ctr" defTabSz="1217295">
              <a:lnSpc>
                <a:spcPct val="130000"/>
              </a:lnSpc>
            </a:pPr>
            <a:r>
              <a:rPr lang="zh-CN" altLang="en-US" sz="3700" dirty="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深入理解</a:t>
            </a:r>
            <a:r>
              <a:rPr lang="en-US" altLang="zh-CN" sz="3700" dirty="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JVM</a:t>
            </a:r>
            <a:r>
              <a:rPr lang="zh-CN" altLang="en-US" sz="3700" dirty="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内存区域</a:t>
            </a:r>
            <a:endParaRPr lang="en-US" altLang="zh-CN" sz="3700" dirty="0">
              <a:ln w="6350">
                <a:noFill/>
              </a:ln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2970216" y="5096546"/>
            <a:ext cx="5942462" cy="251876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41" tIns="45671" rIns="91341" bIns="45671">
            <a:spAutoFit/>
          </a:bodyPr>
          <a:lstStyle/>
          <a:p>
            <a:pPr algn="dist" defTabSz="1217295"/>
            <a:r>
              <a:rPr lang="en-US" altLang="zh-CN" sz="1000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THANK YOU FOR WATCHING</a:t>
            </a:r>
            <a:endParaRPr lang="zh-CN" altLang="en-US" sz="1000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4" name="PA_文本框 1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90991" y="5814684"/>
            <a:ext cx="3800841" cy="472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41" tIns="45671" rIns="91341" bIns="45671">
            <a:spAutoFit/>
          </a:bodyPr>
          <a:lstStyle/>
          <a:p>
            <a:pPr defTabSz="1217295"/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享学课堂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主讲老师：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King</a:t>
            </a:r>
          </a:p>
        </p:txBody>
      </p:sp>
      <p:grpSp>
        <p:nvGrpSpPr>
          <p:cNvPr id="9" name="PA_组合 20"/>
          <p:cNvGrpSpPr/>
          <p:nvPr>
            <p:custDataLst>
              <p:tags r:id="rId4"/>
            </p:custDataLst>
          </p:nvPr>
        </p:nvGrpSpPr>
        <p:grpSpPr>
          <a:xfrm>
            <a:off x="2" y="4855831"/>
            <a:ext cx="11880850" cy="62381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7295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7295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7295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7295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7295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7295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8620" y="276972"/>
            <a:ext cx="1323059" cy="1199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7" name="Picture 1" descr="E:\VIP二期\JVM\第一节课\QQ图片20190526193633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-86360" y="-1"/>
            <a:ext cx="11967210" cy="792162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25604" y="600945"/>
            <a:ext cx="877979" cy="45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341120"/>
            <a:r>
              <a:rPr lang="zh-CN" altLang="en-US" sz="290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</a:t>
            </a:r>
          </a:p>
        </p:txBody>
      </p:sp>
      <p:sp>
        <p:nvSpPr>
          <p:cNvPr id="10" name="矩形 10"/>
          <p:cNvSpPr>
            <a:spLocks noChangeArrowheads="1"/>
          </p:cNvSpPr>
          <p:nvPr/>
        </p:nvSpPr>
        <p:spPr bwMode="auto">
          <a:xfrm>
            <a:off x="212560" y="1443678"/>
            <a:ext cx="3602882" cy="21434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00643" tIns="50320" rIns="100643" bIns="50320">
            <a:spAutoFit/>
          </a:bodyPr>
          <a:lstStyle/>
          <a:p>
            <a:pPr marL="314325" indent="-314325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栈（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Stack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）：数据结构</a:t>
            </a:r>
          </a:p>
          <a:p>
            <a:pPr marL="377190" indent="-37719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入口和出口只有一个</a:t>
            </a:r>
          </a:p>
          <a:p>
            <a:pPr marL="377190" indent="-37719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入栈</a:t>
            </a:r>
          </a:p>
          <a:p>
            <a:pPr marL="377190" indent="-37719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出栈 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5"/>
          <p:cNvSpPr txBox="1"/>
          <p:nvPr/>
        </p:nvSpPr>
        <p:spPr>
          <a:xfrm>
            <a:off x="132564" y="3929643"/>
            <a:ext cx="3840849" cy="1489877"/>
          </a:xfrm>
          <a:prstGeom prst="rect">
            <a:avLst/>
          </a:prstGeom>
          <a:noFill/>
        </p:spPr>
        <p:txBody>
          <a:bodyPr wrap="square" lIns="100643" tIns="50320" rIns="100643" bIns="50320" rtlCol="0" anchor="t">
            <a:spAutoFit/>
          </a:bodyPr>
          <a:lstStyle/>
          <a:p>
            <a:pPr marL="377190" indent="-377190">
              <a:lnSpc>
                <a:spcPct val="20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特点</a:t>
            </a:r>
          </a:p>
          <a:p>
            <a:pPr>
              <a:lnSpc>
                <a:spcPct val="200000"/>
              </a:lnSpc>
              <a:buClr>
                <a:srgbClr val="FFC000"/>
              </a:buClr>
            </a:pPr>
            <a:r>
              <a:rPr lang="zh-CN" altLang="en-US" sz="2200" dirty="0">
                <a:sym typeface="+mn-ea"/>
              </a:rPr>
              <a:t>先进后出（</a:t>
            </a:r>
            <a:r>
              <a:rPr lang="en-US" altLang="zh-CN" sz="2200" dirty="0">
                <a:sym typeface="+mn-ea"/>
              </a:rPr>
              <a:t>FIL0</a:t>
            </a:r>
            <a:r>
              <a:rPr lang="zh-CN" altLang="en-US" sz="2200" dirty="0">
                <a:sym typeface="+mn-ea"/>
              </a:rPr>
              <a:t>）</a:t>
            </a:r>
            <a:endParaRPr lang="zh-CN" altLang="en-US" sz="2200" dirty="0"/>
          </a:p>
        </p:txBody>
      </p:sp>
      <p:pic>
        <p:nvPicPr>
          <p:cNvPr id="27649" name="Picture 1" descr="D:\课程\公开课\JVM\image\栈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5238" y="1222514"/>
            <a:ext cx="4516326" cy="5887573"/>
          </a:xfrm>
          <a:prstGeom prst="rect">
            <a:avLst/>
          </a:prstGeom>
          <a:noFill/>
        </p:spPr>
      </p:pic>
      <p:sp>
        <p:nvSpPr>
          <p:cNvPr id="19" name="椭圆 18"/>
          <p:cNvSpPr/>
          <p:nvPr/>
        </p:nvSpPr>
        <p:spPr>
          <a:xfrm>
            <a:off x="5311032" y="6067780"/>
            <a:ext cx="1880708" cy="101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43" tIns="50320" rIns="100643" bIns="50320" rtlCol="0" anchor="ctr"/>
          <a:lstStyle/>
          <a:p>
            <a:pPr algn="ctr"/>
            <a:r>
              <a:rPr lang="en-US" altLang="zh-CN" dirty="0"/>
              <a:t>C</a:t>
            </a:r>
            <a:r>
              <a:rPr lang="zh-CN" altLang="en-US" dirty="0"/>
              <a:t>方法</a:t>
            </a:r>
          </a:p>
        </p:txBody>
      </p:sp>
      <p:sp>
        <p:nvSpPr>
          <p:cNvPr id="39" name="下箭头 38"/>
          <p:cNvSpPr/>
          <p:nvPr/>
        </p:nvSpPr>
        <p:spPr>
          <a:xfrm>
            <a:off x="5970753" y="3028156"/>
            <a:ext cx="423406" cy="9344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43" tIns="50320" rIns="100643" bIns="50320" rtlCol="0" anchor="ctr"/>
          <a:lstStyle/>
          <a:p>
            <a:pPr algn="ctr"/>
            <a:endParaRPr lang="zh-CN" altLang="en-US"/>
          </a:p>
        </p:txBody>
      </p:sp>
      <p:sp>
        <p:nvSpPr>
          <p:cNvPr id="40" name="下箭头 39"/>
          <p:cNvSpPr/>
          <p:nvPr/>
        </p:nvSpPr>
        <p:spPr>
          <a:xfrm>
            <a:off x="6039681" y="5123035"/>
            <a:ext cx="423406" cy="9344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43" tIns="50320" rIns="100643" bIns="50320"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311032" y="3997466"/>
            <a:ext cx="1880708" cy="101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43" tIns="50320" rIns="100643" bIns="50320" rtlCol="0" anchor="ctr"/>
          <a:lstStyle/>
          <a:p>
            <a:pPr algn="ctr"/>
            <a:r>
              <a:rPr lang="en-US" altLang="zh-CN" dirty="0"/>
              <a:t>B</a:t>
            </a:r>
            <a:r>
              <a:rPr lang="zh-CN" altLang="en-US" dirty="0"/>
              <a:t>方法</a:t>
            </a:r>
          </a:p>
        </p:txBody>
      </p:sp>
      <p:sp>
        <p:nvSpPr>
          <p:cNvPr id="15" name="椭圆 14"/>
          <p:cNvSpPr/>
          <p:nvPr/>
        </p:nvSpPr>
        <p:spPr>
          <a:xfrm>
            <a:off x="5216554" y="1825094"/>
            <a:ext cx="2031213" cy="1099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43" tIns="50320" rIns="100643" bIns="50320" rtlCol="0" anchor="ctr"/>
          <a:lstStyle/>
          <a:p>
            <a:pPr algn="ctr"/>
            <a:r>
              <a:rPr lang="en-US" altLang="zh-CN" dirty="0"/>
              <a:t>A</a:t>
            </a:r>
            <a:r>
              <a:rPr lang="zh-CN" altLang="en-US" dirty="0"/>
              <a:t>方法</a:t>
            </a:r>
          </a:p>
        </p:txBody>
      </p:sp>
      <p:sp>
        <p:nvSpPr>
          <p:cNvPr id="18" name="文本框 5"/>
          <p:cNvSpPr txBox="1"/>
          <p:nvPr/>
        </p:nvSpPr>
        <p:spPr>
          <a:xfrm>
            <a:off x="96228" y="5671916"/>
            <a:ext cx="4415140" cy="796938"/>
          </a:xfrm>
          <a:prstGeom prst="rect">
            <a:avLst/>
          </a:prstGeom>
          <a:noFill/>
        </p:spPr>
        <p:txBody>
          <a:bodyPr wrap="square" lIns="100643" tIns="50320" rIns="100643" bIns="50320" rtlCol="0" anchor="t">
            <a:spAutoFit/>
          </a:bodyPr>
          <a:lstStyle/>
          <a:p>
            <a:pPr marL="377190" indent="-377190">
              <a:lnSpc>
                <a:spcPct val="20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为什么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JVM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要使用栈？</a:t>
            </a:r>
            <a:endParaRPr lang="en-US" altLang="zh-CN" sz="2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930554" y="5939894"/>
            <a:ext cx="2031213" cy="1099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43" tIns="50320" rIns="100643" bIns="50320" rtlCol="0" anchor="ctr"/>
          <a:lstStyle/>
          <a:p>
            <a:pPr algn="ctr"/>
            <a:r>
              <a:rPr lang="en-US" altLang="zh-CN" dirty="0"/>
              <a:t>A</a:t>
            </a:r>
            <a:r>
              <a:rPr lang="zh-CN" altLang="en-US" dirty="0"/>
              <a:t>方法</a:t>
            </a:r>
          </a:p>
        </p:txBody>
      </p:sp>
      <p:sp>
        <p:nvSpPr>
          <p:cNvPr id="16" name="椭圆 15"/>
          <p:cNvSpPr/>
          <p:nvPr/>
        </p:nvSpPr>
        <p:spPr>
          <a:xfrm>
            <a:off x="3063132" y="3968891"/>
            <a:ext cx="1880708" cy="101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43" tIns="50320" rIns="100643" bIns="50320" rtlCol="0" anchor="ctr"/>
          <a:lstStyle/>
          <a:p>
            <a:pPr algn="ctr"/>
            <a:r>
              <a:rPr lang="en-US" altLang="zh-CN" dirty="0"/>
              <a:t>B</a:t>
            </a:r>
            <a:r>
              <a:rPr lang="zh-CN" altLang="en-US" dirty="0"/>
              <a:t>方法</a:t>
            </a:r>
          </a:p>
        </p:txBody>
      </p:sp>
      <p:sp>
        <p:nvSpPr>
          <p:cNvPr id="17" name="椭圆 16"/>
          <p:cNvSpPr/>
          <p:nvPr/>
        </p:nvSpPr>
        <p:spPr>
          <a:xfrm>
            <a:off x="3167907" y="1867255"/>
            <a:ext cx="1880708" cy="101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43" tIns="50320" rIns="100643" bIns="50320" rtlCol="0" anchor="ctr"/>
          <a:lstStyle/>
          <a:p>
            <a:pPr algn="ctr"/>
            <a:r>
              <a:rPr lang="en-US" altLang="zh-CN" dirty="0"/>
              <a:t>C</a:t>
            </a:r>
            <a:r>
              <a:rPr lang="zh-CN" altLang="en-US" dirty="0"/>
              <a:t>方法</a:t>
            </a:r>
          </a:p>
        </p:txBody>
      </p:sp>
      <p:sp>
        <p:nvSpPr>
          <p:cNvPr id="20" name="下箭头 19"/>
          <p:cNvSpPr/>
          <p:nvPr/>
        </p:nvSpPr>
        <p:spPr>
          <a:xfrm>
            <a:off x="3760953" y="2999581"/>
            <a:ext cx="423406" cy="9344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43" tIns="50320" rIns="100643" bIns="50320" rtlCol="0" anchor="ctr"/>
          <a:lstStyle/>
          <a:p>
            <a:pPr algn="ctr"/>
            <a:endParaRPr lang="zh-CN" altLang="en-US"/>
          </a:p>
        </p:txBody>
      </p:sp>
      <p:sp>
        <p:nvSpPr>
          <p:cNvPr id="21" name="下箭头 20"/>
          <p:cNvSpPr/>
          <p:nvPr/>
        </p:nvSpPr>
        <p:spPr>
          <a:xfrm>
            <a:off x="3763206" y="4980160"/>
            <a:ext cx="423406" cy="9344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43" tIns="50320" rIns="100643" bIns="50320"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676900" y="1238250"/>
            <a:ext cx="100012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入栈</a:t>
            </a:r>
          </a:p>
        </p:txBody>
      </p:sp>
      <p:sp>
        <p:nvSpPr>
          <p:cNvPr id="24" name="下箭头 23"/>
          <p:cNvSpPr/>
          <p:nvPr/>
        </p:nvSpPr>
        <p:spPr>
          <a:xfrm>
            <a:off x="6192081" y="5275435"/>
            <a:ext cx="423406" cy="9344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43" tIns="50320" rIns="100643" bIns="50320"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857625" y="1228725"/>
            <a:ext cx="82867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出栈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08359" y="550958"/>
            <a:ext cx="1834893" cy="45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341120"/>
            <a:r>
              <a:rPr lang="zh-CN" altLang="en-US" sz="290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虚拟机栈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5968" y="1293075"/>
            <a:ext cx="6695790" cy="5458528"/>
          </a:xfrm>
          <a:prstGeom prst="rect">
            <a:avLst/>
          </a:prstGeom>
          <a:noFill/>
        </p:spPr>
        <p:txBody>
          <a:bodyPr wrap="square" lIns="100643" tIns="50320" rIns="100643" bIns="50320" rtlCol="0" anchor="t">
            <a:spAutoFit/>
          </a:bodyPr>
          <a:lstStyle/>
          <a:p>
            <a:pPr marL="377190" indent="-37719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虚拟机栈（大小设置  </a:t>
            </a:r>
            <a:r>
              <a:rPr lang="en-US" altLang="zh-CN" sz="2400" dirty="0">
                <a:solidFill>
                  <a:srgbClr val="FF0000"/>
                </a:solidFill>
              </a:rPr>
              <a:t>-</a:t>
            </a:r>
            <a:r>
              <a:rPr lang="en-US" altLang="zh-CN" sz="2400" dirty="0" err="1">
                <a:solidFill>
                  <a:srgbClr val="FF0000"/>
                </a:solidFill>
              </a:rPr>
              <a:t>Xss</a:t>
            </a:r>
            <a:r>
              <a:rPr lang="en-US" altLang="zh-CN" sz="2400" dirty="0">
                <a:solidFill>
                  <a:srgbClr val="FF0000"/>
                </a:solidFill>
              </a:rPr>
              <a:t> 1M 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</a:p>
          <a:p>
            <a:pPr marL="377190" indent="-377190">
              <a:lnSpc>
                <a:spcPct val="170000"/>
              </a:lnSpc>
              <a:buClr>
                <a:srgbClr val="FFC000"/>
              </a:buClr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存储</a:t>
            </a:r>
            <a:r>
              <a:rPr lang="zh-CN" altLang="en-US" sz="2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当前线程</a:t>
            </a:r>
            <a:r>
              <a:rPr lang="zh-CN" altLang="en-US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运行方法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所需的数据，指令、返回地址</a:t>
            </a:r>
          </a:p>
          <a:p>
            <a:pPr marL="377190" indent="-377190">
              <a:lnSpc>
                <a:spcPct val="170000"/>
              </a:lnSpc>
              <a:buClr>
                <a:srgbClr val="FFC000"/>
              </a:buClr>
            </a:pPr>
            <a:endParaRPr lang="en-US" altLang="zh-CN" sz="22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77190" indent="-37719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栈帧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——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每个方法对应一个栈帧</a:t>
            </a:r>
            <a:endParaRPr lang="zh-CN" altLang="en-US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70000"/>
              </a:lnSpc>
              <a:buClr>
                <a:srgbClr val="FFC000"/>
              </a:buClr>
            </a:pPr>
            <a:r>
              <a:rPr lang="zh-CN" altLang="en-US" dirty="0"/>
              <a:t>每个方法在执行的同时都会创建一个</a:t>
            </a:r>
            <a:r>
              <a:rPr lang="zh-CN" altLang="en-US" b="1" dirty="0"/>
              <a:t>栈帧</a:t>
            </a:r>
            <a:endParaRPr lang="en-US" altLang="zh-CN" dirty="0"/>
          </a:p>
          <a:p>
            <a:pPr>
              <a:lnSpc>
                <a:spcPct val="170000"/>
              </a:lnSpc>
              <a:buClr>
                <a:srgbClr val="FFC000"/>
              </a:buClr>
            </a:pPr>
            <a:r>
              <a:rPr lang="zh-CN" altLang="en-US" dirty="0"/>
              <a:t>栈帧还可以划分：</a:t>
            </a:r>
          </a:p>
          <a:p>
            <a:pPr marL="314325" indent="-314325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sz="1800" dirty="0"/>
              <a:t>局部变量表</a:t>
            </a:r>
          </a:p>
          <a:p>
            <a:pPr marL="314325" indent="-314325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sz="1800" dirty="0"/>
              <a:t>操作数栈</a:t>
            </a:r>
          </a:p>
          <a:p>
            <a:pPr marL="314325" indent="-314325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sz="1800" dirty="0"/>
              <a:t>动态连接</a:t>
            </a:r>
          </a:p>
          <a:p>
            <a:pPr marL="314325" indent="-314325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sz="1800" dirty="0"/>
              <a:t>返回地址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76012" y="548559"/>
            <a:ext cx="3881765" cy="488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341120"/>
            <a:r>
              <a:rPr lang="zh-CN" altLang="en-US" sz="310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虚拟机栈的执行过程</a:t>
            </a:r>
          </a:p>
        </p:txBody>
      </p:sp>
      <p:sp>
        <p:nvSpPr>
          <p:cNvPr id="10" name="矩形 10"/>
          <p:cNvSpPr>
            <a:spLocks noChangeArrowheads="1"/>
          </p:cNvSpPr>
          <p:nvPr/>
        </p:nvSpPr>
        <p:spPr bwMode="auto">
          <a:xfrm>
            <a:off x="188081" y="1108091"/>
            <a:ext cx="5955551" cy="702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00623" tIns="50310" rIns="100623" bIns="50310">
            <a:spAutoFit/>
          </a:bodyPr>
          <a:lstStyle/>
          <a:p>
            <a:pPr marL="314325" indent="-314325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中方法在虚拟机栈的执行过程</a:t>
            </a:r>
          </a:p>
        </p:txBody>
      </p:sp>
      <p:sp>
        <p:nvSpPr>
          <p:cNvPr id="11" name="文本框 5"/>
          <p:cNvSpPr txBox="1"/>
          <p:nvPr/>
        </p:nvSpPr>
        <p:spPr>
          <a:xfrm>
            <a:off x="271551" y="5885609"/>
            <a:ext cx="3819695" cy="796917"/>
          </a:xfrm>
          <a:prstGeom prst="rect">
            <a:avLst/>
          </a:prstGeom>
          <a:noFill/>
        </p:spPr>
        <p:txBody>
          <a:bodyPr wrap="square" lIns="100623" tIns="50310" rIns="100623" bIns="50310" rtlCol="0" anchor="t">
            <a:spAutoFit/>
          </a:bodyPr>
          <a:lstStyle/>
          <a:p>
            <a:pPr marL="377190" indent="-377190">
              <a:lnSpc>
                <a:spcPct val="20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sz="2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知其然、知其所以然！</a:t>
            </a:r>
            <a:endParaRPr lang="zh-CN" altLang="en-US" sz="22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2321" y="2111390"/>
            <a:ext cx="7808173" cy="3012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4057" y="509044"/>
            <a:ext cx="2206368" cy="45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341120"/>
            <a:r>
              <a:rPr lang="zh-CN" altLang="en-US" sz="290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本地方法栈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5967" y="1293078"/>
            <a:ext cx="10939062" cy="1763903"/>
          </a:xfrm>
          <a:prstGeom prst="rect">
            <a:avLst/>
          </a:prstGeom>
          <a:noFill/>
        </p:spPr>
        <p:txBody>
          <a:bodyPr wrap="square" lIns="100643" tIns="50320" rIns="100643" bIns="50320" rtlCol="0" anchor="t">
            <a:spAutoFit/>
          </a:bodyPr>
          <a:lstStyle/>
          <a:p>
            <a:pPr marL="377190" indent="-37719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本地方法栈</a:t>
            </a:r>
          </a:p>
          <a:p>
            <a:pPr marL="377190" indent="-377190">
              <a:lnSpc>
                <a:spcPct val="170000"/>
              </a:lnSpc>
              <a:buClr>
                <a:srgbClr val="FFC000"/>
              </a:buClr>
            </a:pPr>
            <a:r>
              <a:rPr lang="en-US" altLang="zh-CN" sz="2000" dirty="0"/>
              <a:t>	</a:t>
            </a:r>
            <a:r>
              <a:rPr lang="zh-CN" altLang="en-US" sz="2000" dirty="0"/>
              <a:t>本地方法栈保存的是</a:t>
            </a:r>
            <a:r>
              <a:rPr lang="en-US" altLang="zh-CN" sz="2000" dirty="0"/>
              <a:t>native</a:t>
            </a:r>
            <a:r>
              <a:rPr lang="zh-CN" altLang="en-US" sz="2000" dirty="0"/>
              <a:t>方法的信息，当一个</a:t>
            </a:r>
            <a:r>
              <a:rPr lang="en-US" altLang="zh-CN" sz="2000" dirty="0"/>
              <a:t>JVM</a:t>
            </a:r>
            <a:r>
              <a:rPr lang="zh-CN" altLang="en-US" sz="2000" dirty="0"/>
              <a:t>创建的线程调用</a:t>
            </a:r>
            <a:r>
              <a:rPr lang="en-US" altLang="zh-CN" sz="2000" dirty="0"/>
              <a:t>native</a:t>
            </a:r>
            <a:r>
              <a:rPr lang="zh-CN" altLang="en-US" sz="2000" dirty="0"/>
              <a:t>方法后，</a:t>
            </a:r>
            <a:r>
              <a:rPr lang="en-US" altLang="zh-CN" sz="2000" dirty="0"/>
              <a:t>JVM</a:t>
            </a:r>
            <a:r>
              <a:rPr lang="zh-CN" altLang="en-US" sz="2000" dirty="0"/>
              <a:t>不再为其在虚拟机栈中创建栈帧，</a:t>
            </a:r>
            <a:r>
              <a:rPr lang="en-US" altLang="zh-CN" sz="2000" dirty="0"/>
              <a:t>JVM</a:t>
            </a:r>
            <a:r>
              <a:rPr lang="zh-CN" altLang="en-US" sz="2000" dirty="0"/>
              <a:t>只是简单地动态链接并直接调用</a:t>
            </a:r>
            <a:r>
              <a:rPr lang="en-US" altLang="zh-CN" sz="2000" dirty="0"/>
              <a:t>native</a:t>
            </a:r>
            <a:r>
              <a:rPr lang="zh-CN" altLang="en-US" sz="2000" dirty="0"/>
              <a:t>方法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5076" y="4300348"/>
            <a:ext cx="9823046" cy="1051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7190" indent="-377190">
              <a:lnSpc>
                <a:spcPct val="170000"/>
              </a:lnSpc>
              <a:buClr>
                <a:srgbClr val="FFC000"/>
              </a:buClr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虚拟机规范无强制规定，各版本虚拟机自由实现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77190" indent="-377190">
              <a:lnSpc>
                <a:spcPct val="170000"/>
              </a:lnSpc>
              <a:buClr>
                <a:srgbClr val="FFC000"/>
              </a:buClr>
            </a:pPr>
            <a:r>
              <a:rPr lang="en-US" altLang="zh-CN" sz="2000" kern="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HotSpot</a:t>
            </a:r>
            <a:r>
              <a:rPr lang="zh-CN" altLang="en-US" sz="2000" kern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直接把本地方法栈和虚拟机栈合二为一</a:t>
            </a:r>
            <a:endParaRPr lang="zh-CN" altLang="en-US" sz="2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74142" y="488090"/>
            <a:ext cx="5610653" cy="45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317625"/>
            <a:r>
              <a:rPr lang="zh-CN" altLang="en-US" sz="290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线程共享的区域</a:t>
            </a:r>
          </a:p>
        </p:txBody>
      </p:sp>
      <p:sp>
        <p:nvSpPr>
          <p:cNvPr id="7" name="矩形 10"/>
          <p:cNvSpPr>
            <a:spLocks noChangeArrowheads="1"/>
          </p:cNvSpPr>
          <p:nvPr/>
        </p:nvSpPr>
        <p:spPr bwMode="auto">
          <a:xfrm>
            <a:off x="232061" y="1234460"/>
            <a:ext cx="11383363" cy="4031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8889" tIns="49444" rIns="98889" bIns="49444">
            <a:spAutoFit/>
          </a:bodyPr>
          <a:lstStyle/>
          <a:p>
            <a:pPr marL="308610" indent="-30861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方法区（永久代（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JDK1.7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和以前）、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元空间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JDK1.8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））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大部分时间不会涉及垃圾回收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58190" lvl="1" indent="-30861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类信息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58190" lvl="1" indent="-30861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常量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58190" lvl="1" indent="-30861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静态变量</a:t>
            </a:r>
          </a:p>
          <a:p>
            <a:pPr marL="758190" lvl="1" indent="-30861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即时编译期编译后的代码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58190" lvl="1" indent="-308610">
              <a:lnSpc>
                <a:spcPct val="150000"/>
              </a:lnSpc>
              <a:buClr>
                <a:srgbClr val="FFC000"/>
              </a:buClr>
            </a:pP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08610" indent="-30861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堆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</a:rPr>
              <a:t>-</a:t>
            </a:r>
            <a:r>
              <a:rPr lang="en-US" altLang="zh-CN" sz="2000" dirty="0" err="1">
                <a:solidFill>
                  <a:srgbClr val="FF0000"/>
                </a:solidFill>
              </a:rPr>
              <a:t>Xms</a:t>
            </a:r>
            <a:r>
              <a:rPr lang="zh-CN" altLang="en-US" sz="2000" dirty="0">
                <a:solidFill>
                  <a:srgbClr val="FF0000"/>
                </a:solidFill>
              </a:rPr>
              <a:t>；</a:t>
            </a:r>
            <a:r>
              <a:rPr lang="en-US" altLang="zh-CN" sz="2000" dirty="0">
                <a:solidFill>
                  <a:srgbClr val="FF0000"/>
                </a:solidFill>
              </a:rPr>
              <a:t>-</a:t>
            </a:r>
            <a:r>
              <a:rPr lang="en-US" altLang="zh-CN" sz="2000" dirty="0" err="1">
                <a:solidFill>
                  <a:srgbClr val="FF0000"/>
                </a:solidFill>
              </a:rPr>
              <a:t>Xmx</a:t>
            </a:r>
            <a:r>
              <a:rPr lang="zh-CN" altLang="en-US" sz="2000" dirty="0">
                <a:solidFill>
                  <a:srgbClr val="FF0000"/>
                </a:solidFill>
              </a:rPr>
              <a:t>；</a:t>
            </a:r>
            <a:r>
              <a:rPr lang="en-US" altLang="zh-CN" sz="2000" dirty="0">
                <a:solidFill>
                  <a:srgbClr val="FF0000"/>
                </a:solidFill>
              </a:rPr>
              <a:t>-</a:t>
            </a:r>
            <a:r>
              <a:rPr lang="en-US" altLang="zh-CN" sz="2000" dirty="0" err="1">
                <a:solidFill>
                  <a:srgbClr val="FF0000"/>
                </a:solidFill>
              </a:rPr>
              <a:t>Xmn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58190" lvl="1" indent="-308610">
              <a:lnSpc>
                <a:spcPct val="150000"/>
              </a:lnSpc>
              <a:buClr>
                <a:srgbClr val="FFC000"/>
              </a:buClr>
            </a:pPr>
            <a:r>
              <a:rPr lang="zh-CN" altLang="en-US" sz="1600" dirty="0"/>
              <a:t>堆是需要重点关注的一块区域，因为涉及到内存的分配</a:t>
            </a:r>
            <a:r>
              <a:rPr lang="en-US" altLang="zh-CN" sz="1600" dirty="0"/>
              <a:t>(new</a:t>
            </a:r>
            <a:r>
              <a:rPr lang="zh-CN" altLang="en-US" sz="1600" dirty="0"/>
              <a:t>关键字，反射等</a:t>
            </a:r>
            <a:r>
              <a:rPr lang="en-US" altLang="zh-CN" sz="1600" dirty="0"/>
              <a:t>)</a:t>
            </a:r>
            <a:r>
              <a:rPr lang="zh-CN" altLang="en-US" sz="1600" dirty="0"/>
              <a:t>与回收</a:t>
            </a:r>
            <a:r>
              <a:rPr lang="en-US" altLang="zh-CN" sz="1600" dirty="0"/>
              <a:t>(</a:t>
            </a:r>
            <a:r>
              <a:rPr lang="zh-CN" altLang="en-US" sz="1600" dirty="0"/>
              <a:t>回收算法，收集器等</a:t>
            </a:r>
            <a:r>
              <a:rPr lang="en-US" altLang="zh-CN" sz="1600" dirty="0"/>
              <a:t>)</a:t>
            </a:r>
          </a:p>
          <a:p>
            <a:pPr marL="758190" lvl="1" indent="-308610">
              <a:lnSpc>
                <a:spcPct val="150000"/>
              </a:lnSpc>
              <a:buClr>
                <a:srgbClr val="FFC000"/>
              </a:buClr>
            </a:pPr>
            <a:r>
              <a:rPr lang="zh-CN" altLang="en-US" sz="2000" dirty="0">
                <a:solidFill>
                  <a:srgbClr val="FF0000"/>
                </a:solidFill>
              </a:rPr>
              <a:t>几乎所有的对象都是在堆中分配</a:t>
            </a:r>
            <a:r>
              <a:rPr lang="en-US" altLang="zh-CN" sz="2000" dirty="0">
                <a:solidFill>
                  <a:srgbClr val="FF0000"/>
                </a:solidFill>
              </a:rPr>
              <a:t>.</a:t>
            </a:r>
          </a:p>
          <a:p>
            <a:pPr marL="758190" lvl="1" indent="-308610">
              <a:lnSpc>
                <a:spcPct val="150000"/>
              </a:lnSpc>
              <a:buClr>
                <a:srgbClr val="FFC000"/>
              </a:buClr>
            </a:pPr>
            <a:endParaRPr lang="en-US" altLang="zh-CN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40790" y="509046"/>
            <a:ext cx="5610653" cy="45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317625"/>
            <a:r>
              <a:rPr lang="en-US" altLang="zh-CN" sz="290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290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各版本内存区域的变化</a:t>
            </a:r>
          </a:p>
        </p:txBody>
      </p:sp>
      <p:sp>
        <p:nvSpPr>
          <p:cNvPr id="7" name="矩形 10"/>
          <p:cNvSpPr>
            <a:spLocks noChangeArrowheads="1"/>
          </p:cNvSpPr>
          <p:nvPr/>
        </p:nvSpPr>
        <p:spPr bwMode="auto">
          <a:xfrm>
            <a:off x="268478" y="1164722"/>
            <a:ext cx="11364873" cy="614965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8889" tIns="49444" rIns="98889" bIns="49444">
            <a:spAutoFit/>
          </a:bodyPr>
          <a:lstStyle/>
          <a:p>
            <a:pPr marL="308610" lvl="1" indent="-30861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运行时常量池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一块区域，不是常量本身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08610" lvl="1" indent="-308610">
              <a:lnSpc>
                <a:spcPct val="150000"/>
              </a:lnSpc>
              <a:buClr>
                <a:srgbClr val="FFC000"/>
              </a:buClr>
            </a:pPr>
            <a:r>
              <a:rPr lang="en-US" altLang="zh-CN" sz="1600" dirty="0"/>
              <a:t>     Class </a:t>
            </a:r>
            <a:r>
              <a:rPr lang="zh-CN" altLang="en-US" sz="1600" dirty="0"/>
              <a:t>文件中的常量池（编译器生成的各种字面量和符号引用）会在类加载后被放入这个区域。</a:t>
            </a:r>
            <a:endParaRPr lang="en-US" altLang="zh-CN" sz="1600" dirty="0"/>
          </a:p>
          <a:p>
            <a:pPr marL="308610" lvl="1" indent="-308610">
              <a:lnSpc>
                <a:spcPct val="150000"/>
              </a:lnSpc>
              <a:buClr>
                <a:srgbClr val="FFC000"/>
              </a:buClr>
            </a:pPr>
            <a:r>
              <a:rPr lang="en-US" altLang="zh-CN" sz="1600" dirty="0"/>
              <a:t>	</a:t>
            </a:r>
            <a:r>
              <a:rPr lang="zh-CN" altLang="en-US" sz="1600" dirty="0"/>
              <a:t>符号引用</a:t>
            </a:r>
            <a:r>
              <a:rPr lang="en-US" altLang="zh-CN" sz="1600" dirty="0"/>
              <a:t>:	</a:t>
            </a:r>
          </a:p>
          <a:p>
            <a:pPr marL="308610" lvl="1" indent="-308610">
              <a:lnSpc>
                <a:spcPct val="150000"/>
              </a:lnSpc>
              <a:buClr>
                <a:srgbClr val="FFC000"/>
              </a:buClr>
            </a:pPr>
            <a:r>
              <a:rPr lang="en-US" altLang="zh-CN" sz="1600" dirty="0"/>
              <a:t>	</a:t>
            </a:r>
            <a:r>
              <a:rPr lang="zh-CN" altLang="en-US" sz="1600" dirty="0"/>
              <a:t>字面量：</a:t>
            </a:r>
            <a:r>
              <a:rPr lang="en-US" altLang="zh-CN" sz="1600" dirty="0"/>
              <a:t>String a =“</a:t>
            </a:r>
            <a:r>
              <a:rPr lang="zh-CN" altLang="en-US" sz="1600" dirty="0"/>
              <a:t>享学课堂</a:t>
            </a:r>
            <a:r>
              <a:rPr lang="en-US" altLang="zh-CN" sz="1600" dirty="0"/>
              <a:t>”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08610" indent="-30861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JDK1.6</a:t>
            </a:r>
          </a:p>
          <a:p>
            <a:pPr marL="308610" indent="-308610">
              <a:lnSpc>
                <a:spcPct val="150000"/>
              </a:lnSpc>
              <a:buClr>
                <a:srgbClr val="FFC000"/>
              </a:buClr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/>
              <a:t>运行时常量池在方法区中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08610" indent="-30861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JDK1.7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08610" lvl="1" indent="-308610">
              <a:lnSpc>
                <a:spcPct val="150000"/>
              </a:lnSpc>
              <a:buClr>
                <a:srgbClr val="FFC000"/>
              </a:buClr>
            </a:pPr>
            <a:r>
              <a:rPr lang="zh-CN" altLang="en-US" sz="1600" dirty="0"/>
              <a:t> </a:t>
            </a:r>
            <a:r>
              <a:rPr lang="en-US" altLang="zh-CN" sz="1600" dirty="0"/>
              <a:t>	</a:t>
            </a:r>
            <a:r>
              <a:rPr lang="zh-CN" altLang="en-US" sz="2000" dirty="0">
                <a:solidFill>
                  <a:srgbClr val="FF0000"/>
                </a:solidFill>
              </a:rPr>
              <a:t>运行时常量池在堆中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308610" lvl="1" indent="-30861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JDK1.8</a:t>
            </a:r>
          </a:p>
          <a:p>
            <a:pPr marL="308610" lvl="1" indent="-308610">
              <a:lnSpc>
                <a:spcPct val="150000"/>
              </a:lnSpc>
              <a:buClr>
                <a:srgbClr val="FFC000"/>
              </a:buClr>
            </a:pPr>
            <a:r>
              <a:rPr lang="en-US" altLang="zh-CN" sz="1600" dirty="0"/>
              <a:t>	</a:t>
            </a:r>
            <a:r>
              <a:rPr lang="zh-CN" altLang="en-US" sz="1600" dirty="0"/>
              <a:t>去永久代：使用元空间</a:t>
            </a:r>
            <a:r>
              <a:rPr lang="en-US" altLang="zh-CN" sz="1600" dirty="0"/>
              <a:t>(</a:t>
            </a:r>
            <a:r>
              <a:rPr lang="zh-CN" altLang="en-US" sz="1600" dirty="0">
                <a:solidFill>
                  <a:srgbClr val="FF0000"/>
                </a:solidFill>
              </a:rPr>
              <a:t>空间大小只受制于机器的内存</a:t>
            </a:r>
            <a:r>
              <a:rPr lang="en-US" altLang="zh-CN" sz="1600" dirty="0"/>
              <a:t>)</a:t>
            </a:r>
            <a:r>
              <a:rPr lang="zh-CN" altLang="en-US" sz="1600" dirty="0"/>
              <a:t>替代永久代</a:t>
            </a:r>
            <a:endParaRPr lang="en-US" altLang="zh-CN" sz="1600" dirty="0"/>
          </a:p>
          <a:p>
            <a:pPr marL="308610" lvl="1" indent="-308610">
              <a:lnSpc>
                <a:spcPct val="150000"/>
              </a:lnSpc>
              <a:buClr>
                <a:srgbClr val="FFC000"/>
              </a:buClr>
            </a:pPr>
            <a:r>
              <a:rPr lang="en-US" altLang="zh-CN" sz="1600" dirty="0">
                <a:solidFill>
                  <a:srgbClr val="FF0000"/>
                </a:solidFill>
              </a:rPr>
              <a:t>	</a:t>
            </a:r>
            <a:r>
              <a:rPr lang="zh-CN" altLang="en-US" sz="1600" dirty="0">
                <a:solidFill>
                  <a:srgbClr val="FF0000"/>
                </a:solidFill>
              </a:rPr>
              <a:t>永久代参数</a:t>
            </a:r>
            <a:r>
              <a:rPr lang="en-US" altLang="zh-CN" sz="1600" dirty="0">
                <a:solidFill>
                  <a:srgbClr val="FF0000"/>
                </a:solidFill>
              </a:rPr>
              <a:t>	-</a:t>
            </a:r>
            <a:r>
              <a:rPr lang="en-US" altLang="zh-CN" sz="1600" dirty="0" err="1">
                <a:solidFill>
                  <a:srgbClr val="FF0000"/>
                </a:solidFill>
              </a:rPr>
              <a:t>XX:PermSize</a:t>
            </a:r>
            <a:r>
              <a:rPr lang="zh-CN" altLang="en-US" sz="1600" dirty="0">
                <a:solidFill>
                  <a:srgbClr val="FF0000"/>
                </a:solidFill>
              </a:rPr>
              <a:t>；</a:t>
            </a:r>
            <a:r>
              <a:rPr lang="en-US" altLang="zh-CN" sz="1600" dirty="0">
                <a:solidFill>
                  <a:srgbClr val="FF0000"/>
                </a:solidFill>
              </a:rPr>
              <a:t>-</a:t>
            </a:r>
            <a:r>
              <a:rPr lang="en-US" altLang="zh-CN" sz="1600" dirty="0" err="1">
                <a:solidFill>
                  <a:srgbClr val="FF0000"/>
                </a:solidFill>
              </a:rPr>
              <a:t>XX:MaxPermSize</a:t>
            </a:r>
            <a:r>
              <a:rPr lang="en-US" altLang="zh-CN" sz="1600" dirty="0">
                <a:solidFill>
                  <a:srgbClr val="FF0000"/>
                </a:solidFill>
              </a:rPr>
              <a:t> =100M   </a:t>
            </a:r>
            <a:r>
              <a:rPr lang="zh-CN" altLang="en-US" sz="1600" dirty="0">
                <a:solidFill>
                  <a:srgbClr val="FF0000"/>
                </a:solidFill>
              </a:rPr>
              <a:t>超过</a:t>
            </a:r>
            <a:r>
              <a:rPr lang="en-US" altLang="zh-CN" sz="1600" dirty="0">
                <a:solidFill>
                  <a:srgbClr val="FF0000"/>
                </a:solidFill>
              </a:rPr>
              <a:t>100M OOM</a:t>
            </a:r>
            <a:r>
              <a:rPr lang="zh-CN" altLang="en-US" sz="1600" dirty="0">
                <a:solidFill>
                  <a:srgbClr val="FF0000"/>
                </a:solidFill>
              </a:rPr>
              <a:t>（）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308610" lvl="1" indent="-308610">
              <a:lnSpc>
                <a:spcPct val="150000"/>
              </a:lnSpc>
              <a:buClr>
                <a:srgbClr val="FFC000"/>
              </a:buClr>
            </a:pPr>
            <a:r>
              <a:rPr lang="en-US" altLang="zh-CN" sz="1600" dirty="0">
                <a:solidFill>
                  <a:srgbClr val="FF0000"/>
                </a:solidFill>
              </a:rPr>
              <a:t> 	</a:t>
            </a:r>
            <a:r>
              <a:rPr lang="zh-CN" altLang="en-US" sz="1600" dirty="0">
                <a:solidFill>
                  <a:srgbClr val="FF0000"/>
                </a:solidFill>
              </a:rPr>
              <a:t>元空间参数</a:t>
            </a:r>
            <a:r>
              <a:rPr lang="en-US" altLang="zh-CN" sz="1600" dirty="0">
                <a:solidFill>
                  <a:srgbClr val="FF0000"/>
                </a:solidFill>
              </a:rPr>
              <a:t>	-</a:t>
            </a:r>
            <a:r>
              <a:rPr lang="en-US" altLang="zh-CN" sz="1600" dirty="0" err="1">
                <a:solidFill>
                  <a:srgbClr val="FF0000"/>
                </a:solidFill>
              </a:rPr>
              <a:t>XX:MetaspaceSize</a:t>
            </a:r>
            <a:r>
              <a:rPr lang="zh-CN" altLang="en-US" sz="1600" dirty="0">
                <a:solidFill>
                  <a:srgbClr val="FF0000"/>
                </a:solidFill>
              </a:rPr>
              <a:t>；</a:t>
            </a:r>
            <a:r>
              <a:rPr lang="en-US" sz="1600" dirty="0"/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-</a:t>
            </a:r>
            <a:r>
              <a:rPr lang="en-US" altLang="zh-CN" sz="1600" dirty="0" err="1">
                <a:solidFill>
                  <a:srgbClr val="FF0000"/>
                </a:solidFill>
              </a:rPr>
              <a:t>XX:MaxMetaspaceSize</a:t>
            </a:r>
            <a:r>
              <a:rPr lang="en-US" altLang="zh-CN" sz="1600" dirty="0">
                <a:solidFill>
                  <a:srgbClr val="FF0000"/>
                </a:solidFill>
              </a:rPr>
              <a:t> </a:t>
            </a:r>
            <a:endParaRPr lang="en-US" altLang="zh-CN" sz="1600" dirty="0"/>
          </a:p>
          <a:p>
            <a:pPr eaLnBrk="0" hangingPunct="0">
              <a:lnSpc>
                <a:spcPct val="150000"/>
              </a:lnSpc>
            </a:pPr>
            <a:r>
              <a:rPr lang="zh-CN" altLang="en-US" sz="1600" dirty="0"/>
              <a:t>     </a:t>
            </a:r>
            <a:r>
              <a:rPr lang="en-US" altLang="zh-CN" sz="1600" dirty="0"/>
              <a:t>why</a:t>
            </a:r>
            <a:r>
              <a:rPr lang="zh-CN" altLang="en-US" sz="1600" dirty="0"/>
              <a:t>？</a:t>
            </a:r>
            <a:endParaRPr lang="en-US" altLang="zh-CN" sz="1600" dirty="0"/>
          </a:p>
          <a:p>
            <a:pPr eaLnBrk="0" hangingPunct="0">
              <a:lnSpc>
                <a:spcPct val="150000"/>
              </a:lnSpc>
            </a:pPr>
            <a:r>
              <a:rPr lang="en-US" altLang="zh-CN" sz="1600" dirty="0"/>
              <a:t>     </a:t>
            </a:r>
            <a:r>
              <a:rPr lang="zh-CN" altLang="en-US" sz="1600" dirty="0"/>
              <a:t>永久代来存储类信息、常量、静态变量等数据不是个好主意</a:t>
            </a:r>
            <a:r>
              <a:rPr lang="en-US" altLang="zh-CN" sz="1600" dirty="0"/>
              <a:t>, </a:t>
            </a:r>
            <a:r>
              <a:rPr lang="zh-CN" altLang="en-US" sz="1600" dirty="0"/>
              <a:t>很容易遇到内存溢出的问题。</a:t>
            </a:r>
            <a:endParaRPr lang="en-US" altLang="zh-CN" sz="1600" dirty="0"/>
          </a:p>
          <a:p>
            <a:pPr eaLnBrk="0" hangingPunct="0">
              <a:lnSpc>
                <a:spcPct val="150000"/>
              </a:lnSpc>
            </a:pPr>
            <a:r>
              <a:rPr lang="en-US" altLang="zh-CN" sz="1600" dirty="0"/>
              <a:t>     </a:t>
            </a:r>
            <a:r>
              <a:rPr lang="zh-CN" altLang="en-US" sz="1600" dirty="0"/>
              <a:t>对永久代进行调优是很困难的</a:t>
            </a:r>
            <a:r>
              <a:rPr lang="en-US" altLang="zh-CN" sz="1600" dirty="0"/>
              <a:t>,</a:t>
            </a:r>
            <a:r>
              <a:rPr lang="zh-CN" altLang="en-US" sz="1600" dirty="0"/>
              <a:t>同时将元空间与堆的垃圾回收进行了隔离，避免永久代引发的</a:t>
            </a:r>
            <a:r>
              <a:rPr lang="en-US" altLang="zh-CN" sz="1600" dirty="0"/>
              <a:t>Full GC</a:t>
            </a:r>
            <a:r>
              <a:rPr lang="zh-CN" altLang="en-US" sz="1600" dirty="0"/>
              <a:t>和</a:t>
            </a:r>
            <a:r>
              <a:rPr lang="en-US" altLang="zh-CN" sz="1600" dirty="0"/>
              <a:t>OOM</a:t>
            </a:r>
            <a:r>
              <a:rPr lang="zh-CN" altLang="en-US" sz="1600" dirty="0"/>
              <a:t>等问题；</a:t>
            </a:r>
            <a:endParaRPr lang="en-US" altLang="zh-CN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21749" y="397154"/>
            <a:ext cx="399317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5395"/>
            <a:r>
              <a:rPr lang="zh-CN" altLang="en-US" sz="270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直接内存</a:t>
            </a:r>
            <a:r>
              <a:rPr lang="en-US" altLang="zh-CN" sz="270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—JVM</a:t>
            </a:r>
            <a:r>
              <a:rPr lang="zh-CN" altLang="en-US" sz="270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</a:t>
            </a:r>
            <a:r>
              <a:rPr lang="zh-CN" altLang="en-US" sz="270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中没有定义</a:t>
            </a:r>
            <a:endParaRPr lang="zh-CN" altLang="en-US" sz="2700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3"/>
          <p:cNvGrpSpPr/>
          <p:nvPr/>
        </p:nvGrpSpPr>
        <p:grpSpPr bwMode="auto">
          <a:xfrm>
            <a:off x="203381" y="1550797"/>
            <a:ext cx="5388064" cy="5551843"/>
            <a:chOff x="965200" y="928725"/>
            <a:chExt cx="6386131" cy="4603395"/>
          </a:xfrm>
        </p:grpSpPr>
        <p:graphicFrame>
          <p:nvGraphicFramePr>
            <p:cNvPr id="9" name="图示 8"/>
            <p:cNvGraphicFramePr/>
            <p:nvPr/>
          </p:nvGraphicFramePr>
          <p:xfrm>
            <a:off x="965200" y="1468120"/>
            <a:ext cx="6096000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16" name="组合 13"/>
            <p:cNvGrpSpPr/>
            <p:nvPr/>
          </p:nvGrpSpPr>
          <p:grpSpPr bwMode="auto">
            <a:xfrm>
              <a:off x="2493962" y="3434080"/>
              <a:ext cx="1180241" cy="345440"/>
              <a:chOff x="360362" y="4114800"/>
              <a:chExt cx="1180241" cy="345440"/>
            </a:xfrm>
          </p:grpSpPr>
          <p:sp>
            <p:nvSpPr>
              <p:cNvPr id="23" name="椭圆 11"/>
              <p:cNvSpPr>
                <a:spLocks noChangeArrowheads="1"/>
              </p:cNvSpPr>
              <p:nvPr/>
            </p:nvSpPr>
            <p:spPr bwMode="auto">
              <a:xfrm>
                <a:off x="401002" y="4114800"/>
                <a:ext cx="833906" cy="345440"/>
              </a:xfrm>
              <a:prstGeom prst="ellipse">
                <a:avLst/>
              </a:prstGeom>
              <a:solidFill>
                <a:srgbClr val="FF9900">
                  <a:alpha val="90195"/>
                </a:srgbClr>
              </a:solidFill>
              <a:ln w="9525" algn="ctr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矩形 12"/>
              <p:cNvSpPr>
                <a:spLocks noChangeArrowheads="1"/>
              </p:cNvSpPr>
              <p:nvPr/>
            </p:nvSpPr>
            <p:spPr bwMode="auto">
              <a:xfrm>
                <a:off x="360362" y="4156714"/>
                <a:ext cx="1180241" cy="22198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1100" dirty="0" err="1">
                    <a:solidFill>
                      <a:schemeClr val="bg1"/>
                    </a:solidFill>
                  </a:rPr>
                  <a:t>DirectBuffer</a:t>
                </a:r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7" name="直接箭头连接符 19"/>
            <p:cNvCxnSpPr>
              <a:cxnSpLocks noChangeShapeType="1"/>
            </p:cNvCxnSpPr>
            <p:nvPr/>
          </p:nvCxnSpPr>
          <p:spPr bwMode="auto">
            <a:xfrm>
              <a:off x="3173563" y="3701013"/>
              <a:ext cx="389890" cy="411480"/>
            </a:xfrm>
            <a:prstGeom prst="straightConnector1">
              <a:avLst/>
            </a:prstGeom>
            <a:noFill/>
            <a:ln w="25400" algn="ctr">
              <a:solidFill>
                <a:srgbClr val="FFC000"/>
              </a:solidFill>
              <a:round/>
              <a:tailEnd type="arrow" w="med" len="med"/>
            </a:ln>
            <a:effectLst/>
          </p:spPr>
        </p:cxnSp>
        <p:sp>
          <p:nvSpPr>
            <p:cNvPr id="18" name="TextBox 20"/>
            <p:cNvSpPr txBox="1">
              <a:spLocks noChangeArrowheads="1"/>
            </p:cNvSpPr>
            <p:nvPr/>
          </p:nvSpPr>
          <p:spPr bwMode="auto">
            <a:xfrm>
              <a:off x="3173563" y="3690853"/>
              <a:ext cx="644459" cy="26116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引用</a:t>
              </a:r>
            </a:p>
          </p:txBody>
        </p:sp>
        <p:sp>
          <p:nvSpPr>
            <p:cNvPr id="19" name="左大括号 21"/>
            <p:cNvSpPr/>
            <p:nvPr/>
          </p:nvSpPr>
          <p:spPr bwMode="auto">
            <a:xfrm rot="5400000">
              <a:off x="3783960" y="585984"/>
              <a:ext cx="340126" cy="1764273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19050" algn="ctr">
              <a:solidFill>
                <a:srgbClr val="FF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TextBox 22"/>
            <p:cNvSpPr txBox="1">
              <a:spLocks noChangeArrowheads="1"/>
            </p:cNvSpPr>
            <p:nvPr/>
          </p:nvSpPr>
          <p:spPr bwMode="auto">
            <a:xfrm>
              <a:off x="2951555" y="928725"/>
              <a:ext cx="2544397" cy="3264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/>
                <a:t>JVM</a:t>
              </a:r>
              <a:r>
                <a:rPr lang="zh-CN" altLang="en-US"/>
                <a:t>内存区域模型</a:t>
              </a:r>
            </a:p>
          </p:txBody>
        </p:sp>
        <p:sp>
          <p:nvSpPr>
            <p:cNvPr id="21" name="左大括号 24"/>
            <p:cNvSpPr/>
            <p:nvPr/>
          </p:nvSpPr>
          <p:spPr bwMode="auto">
            <a:xfrm rot="-9043090">
              <a:off x="5550294" y="3636331"/>
              <a:ext cx="340126" cy="1764273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19050" algn="ctr">
              <a:solidFill>
                <a:srgbClr val="FF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Box 25"/>
            <p:cNvSpPr txBox="1">
              <a:spLocks noChangeArrowheads="1"/>
            </p:cNvSpPr>
            <p:nvPr/>
          </p:nvSpPr>
          <p:spPr bwMode="auto">
            <a:xfrm>
              <a:off x="5977296" y="4518467"/>
              <a:ext cx="1374035" cy="3264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/>
                <a:t>非堆区域</a:t>
              </a:r>
            </a:p>
          </p:txBody>
        </p:sp>
      </p:grpSp>
      <p:sp>
        <p:nvSpPr>
          <p:cNvPr id="25" name="TextBox 5"/>
          <p:cNvSpPr txBox="1">
            <a:spLocks noChangeArrowheads="1"/>
          </p:cNvSpPr>
          <p:nvPr/>
        </p:nvSpPr>
        <p:spPr bwMode="auto">
          <a:xfrm>
            <a:off x="2651380" y="4973421"/>
            <a:ext cx="593474" cy="53824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</a:ln>
        </p:spPr>
        <p:txBody>
          <a:bodyPr wrap="square" lIns="94137" tIns="47069" rIns="94137" bIns="47069">
            <a:spAutoFit/>
          </a:bodyPr>
          <a:lstStyle/>
          <a:p>
            <a:pPr eaLnBrk="0" hangingPunct="0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直接内存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96365" y="1383141"/>
            <a:ext cx="5759621" cy="3947817"/>
          </a:xfrm>
          <a:prstGeom prst="rect">
            <a:avLst/>
          </a:prstGeom>
          <a:noFill/>
        </p:spPr>
        <p:txBody>
          <a:bodyPr wrap="square" lIns="94137" tIns="47069" rIns="94137" bIns="47069"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zh-CN" altLang="en-US" b="1" dirty="0"/>
              <a:t>直接内存：</a:t>
            </a:r>
            <a:endParaRPr lang="en-US" altLang="zh-CN" b="1" dirty="0"/>
          </a:p>
          <a:p>
            <a:pPr eaLnBrk="0" hangingPunct="0">
              <a:lnSpc>
                <a:spcPct val="150000"/>
              </a:lnSpc>
              <a:defRPr/>
            </a:pPr>
            <a:r>
              <a:rPr lang="zh-CN" altLang="en-US" sz="1600" dirty="0"/>
              <a:t>不是虚拟机运行时数据区的一部分，也不是</a:t>
            </a:r>
            <a:r>
              <a:rPr lang="en-US" altLang="zh-CN" sz="1600" dirty="0"/>
              <a:t>java</a:t>
            </a:r>
            <a:r>
              <a:rPr lang="zh-CN" altLang="en-US" sz="1600" dirty="0"/>
              <a:t>虚拟机规范中定义的内存区域；</a:t>
            </a:r>
            <a:endParaRPr lang="en-US" altLang="zh-CN" sz="1600" dirty="0"/>
          </a:p>
          <a:p>
            <a:pPr marL="294005" indent="-294005" eaLnBrk="0" hangingPunct="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dirty="0"/>
              <a:t>如果使用了</a:t>
            </a:r>
            <a:r>
              <a:rPr lang="en-US" altLang="zh-CN" sz="1600" dirty="0"/>
              <a:t>NIO,</a:t>
            </a:r>
            <a:r>
              <a:rPr lang="zh-CN" altLang="en-US" sz="1600" dirty="0"/>
              <a:t>这块区域会被频繁使用，在</a:t>
            </a:r>
            <a:r>
              <a:rPr lang="en-US" altLang="zh-CN" sz="1600" dirty="0"/>
              <a:t>java</a:t>
            </a:r>
            <a:r>
              <a:rPr lang="zh-CN" altLang="en-US" sz="1600" dirty="0"/>
              <a:t>堆内可以用</a:t>
            </a:r>
            <a:r>
              <a:rPr lang="en-US" altLang="zh-CN" sz="1600" dirty="0" err="1"/>
              <a:t>directByteBuffer</a:t>
            </a:r>
            <a:r>
              <a:rPr lang="zh-CN" altLang="en-US" sz="1600" dirty="0"/>
              <a:t>对象直接引用并操作；</a:t>
            </a:r>
            <a:endParaRPr lang="en-US" altLang="zh-CN" sz="1600" dirty="0"/>
          </a:p>
          <a:p>
            <a:pPr marL="294005" indent="-294005" eaLnBrk="0" hangingPunct="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dirty="0"/>
              <a:t>这块内存不受</a:t>
            </a:r>
            <a:r>
              <a:rPr lang="en-US" altLang="zh-CN" sz="1600" dirty="0"/>
              <a:t>java</a:t>
            </a:r>
            <a:r>
              <a:rPr lang="zh-CN" altLang="en-US" sz="1600" dirty="0"/>
              <a:t>堆大小限制，但受本机总内存的限制，可以通过</a:t>
            </a:r>
            <a:r>
              <a:rPr lang="en-US" altLang="zh-CN" sz="1600" dirty="0" err="1"/>
              <a:t>MaxDirectMemorySize</a:t>
            </a:r>
            <a:r>
              <a:rPr lang="zh-CN" altLang="en-US" sz="1600" dirty="0"/>
              <a:t>来设置（默认与堆内存最大值一样），所以也会出现</a:t>
            </a:r>
            <a:r>
              <a:rPr lang="en-US" altLang="zh-CN" sz="1600" dirty="0"/>
              <a:t>OOM</a:t>
            </a:r>
            <a:r>
              <a:rPr lang="zh-CN" altLang="en-US" sz="1600" dirty="0"/>
              <a:t>异常；</a:t>
            </a:r>
            <a:endParaRPr lang="en-US" altLang="zh-CN" sz="1600" dirty="0"/>
          </a:p>
          <a:p>
            <a:pPr marL="294005" indent="-294005" eaLnBrk="0" hangingPunct="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dirty="0"/>
              <a:t>避免了在</a:t>
            </a:r>
            <a:r>
              <a:rPr lang="en-US" sz="1600" dirty="0"/>
              <a:t>Java </a:t>
            </a:r>
            <a:r>
              <a:rPr lang="zh-CN" altLang="en-US" sz="1600" dirty="0"/>
              <a:t>堆和</a:t>
            </a:r>
            <a:r>
              <a:rPr lang="en-US" sz="1600" dirty="0"/>
              <a:t>Native </a:t>
            </a:r>
            <a:r>
              <a:rPr lang="zh-CN" altLang="en-US" sz="1600" dirty="0"/>
              <a:t>堆中来回复制数据，能够提高效率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7922" y="533371"/>
            <a:ext cx="3609548" cy="42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5395"/>
            <a:r>
              <a:rPr lang="zh-CN" altLang="en-US" sz="270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站在线程角度来看</a:t>
            </a:r>
          </a:p>
        </p:txBody>
      </p:sp>
      <p:pic>
        <p:nvPicPr>
          <p:cNvPr id="1026" name="Picture 2" descr="E:\VIP课\JVM\移动互联网\占线程角度看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4287" y="1628067"/>
            <a:ext cx="9226418" cy="531550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69373" y="480979"/>
            <a:ext cx="3609548" cy="42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5395"/>
            <a:r>
              <a:rPr lang="zh-CN" altLang="en-US" sz="270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深入分析栈和堆</a:t>
            </a: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439344" y="1358782"/>
            <a:ext cx="11274432" cy="594001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4137" tIns="47069" rIns="94137" bIns="47069">
            <a:spAutoFit/>
          </a:bodyPr>
          <a:lstStyle/>
          <a:p>
            <a:pPr marL="294005" indent="-294005" eaLnBrk="0" hangingPunct="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100" b="1" dirty="0"/>
              <a:t>功能</a:t>
            </a:r>
            <a:endParaRPr lang="en-US" altLang="zh-CN" sz="2100" b="1" dirty="0"/>
          </a:p>
          <a:p>
            <a:pPr marL="294005" indent="-294005" eaLnBrk="0" hangingPunct="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dirty="0"/>
              <a:t>以栈帧的方式存储方法调用的过程，并存储方法调用过程中基本数据类型的变量（</a:t>
            </a:r>
            <a:r>
              <a:rPr lang="en-US" altLang="zh-CN" dirty="0" err="1"/>
              <a:t>int</a:t>
            </a:r>
            <a:r>
              <a:rPr lang="zh-CN" altLang="en-US" dirty="0"/>
              <a:t>、</a:t>
            </a:r>
            <a:r>
              <a:rPr lang="en-US" altLang="zh-CN" dirty="0"/>
              <a:t>short</a:t>
            </a:r>
            <a:r>
              <a:rPr lang="zh-CN" altLang="en-US" dirty="0"/>
              <a:t>、</a:t>
            </a:r>
            <a:r>
              <a:rPr lang="en-US" altLang="zh-CN" dirty="0"/>
              <a:t>long</a:t>
            </a:r>
            <a:r>
              <a:rPr lang="zh-CN" altLang="en-US" dirty="0"/>
              <a:t>、</a:t>
            </a:r>
            <a:r>
              <a:rPr lang="en-US" altLang="zh-CN" dirty="0"/>
              <a:t>byte</a:t>
            </a:r>
            <a:r>
              <a:rPr lang="zh-CN" altLang="en-US" dirty="0"/>
              <a:t>、</a:t>
            </a:r>
            <a:r>
              <a:rPr lang="en-US" altLang="zh-CN" dirty="0"/>
              <a:t>float</a:t>
            </a:r>
            <a:r>
              <a:rPr lang="zh-CN" altLang="en-US" dirty="0"/>
              <a:t>、</a:t>
            </a:r>
            <a:r>
              <a:rPr lang="en-US" altLang="zh-CN" dirty="0"/>
              <a:t>double</a:t>
            </a:r>
            <a:r>
              <a:rPr lang="zh-CN" altLang="en-US" dirty="0"/>
              <a:t>、</a:t>
            </a:r>
            <a:r>
              <a:rPr lang="en-US" altLang="zh-CN" dirty="0" err="1"/>
              <a:t>boolean</a:t>
            </a:r>
            <a:r>
              <a:rPr lang="zh-CN" altLang="en-US" dirty="0"/>
              <a:t>、</a:t>
            </a:r>
            <a:r>
              <a:rPr lang="en-US" altLang="zh-CN" dirty="0"/>
              <a:t>char</a:t>
            </a:r>
            <a:r>
              <a:rPr lang="zh-CN" altLang="en-US" dirty="0"/>
              <a:t>等）以及对象的引用变量，其内存分配在栈上，变量出了作用域就会自动释放；（</a:t>
            </a:r>
            <a:r>
              <a:rPr lang="en-US" altLang="zh-CN" dirty="0" err="1"/>
              <a:t>stackoverflow,OOM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94005" indent="-294005" eaLnBrk="0" hangingPunct="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dirty="0"/>
              <a:t>而堆内存用来存储</a:t>
            </a:r>
            <a:r>
              <a:rPr lang="en-US" altLang="zh-CN" dirty="0"/>
              <a:t>Java</a:t>
            </a:r>
            <a:r>
              <a:rPr lang="zh-CN" altLang="en-US" dirty="0"/>
              <a:t>中的对象。无论是成员变量，局部变量，还是类变量，它们指向的对象都存储在堆内存中；</a:t>
            </a:r>
            <a:endParaRPr lang="en-US" altLang="zh-CN" dirty="0"/>
          </a:p>
          <a:p>
            <a:pPr marL="294005" indent="-294005" eaLnBrk="0" hangingPunct="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100" b="1" dirty="0"/>
              <a:t>线程独享还是共享</a:t>
            </a:r>
            <a:endParaRPr lang="en-US" altLang="zh-CN" sz="2100" b="1" dirty="0"/>
          </a:p>
          <a:p>
            <a:pPr marL="294005" indent="-294005" eaLnBrk="0" hangingPunct="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dirty="0"/>
              <a:t>栈内存归属于单个线程，每个线程都会有一个栈内存，其存储的变量只能在其所属线程中可见，即栈内存可以理解成线程的私有内存。</a:t>
            </a:r>
            <a:endParaRPr lang="en-US" altLang="zh-CN" dirty="0"/>
          </a:p>
          <a:p>
            <a:pPr marL="294005" indent="-294005" eaLnBrk="0" hangingPunct="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dirty="0"/>
              <a:t>堆内存中的对象对所有线程可见。堆内存中的对象可以被所有线程访问。</a:t>
            </a:r>
            <a:endParaRPr lang="en-US" altLang="zh-CN" dirty="0"/>
          </a:p>
          <a:p>
            <a:pPr marL="294005" indent="-294005" eaLnBrk="0" hangingPunct="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100" b="1" dirty="0"/>
              <a:t>空间大小</a:t>
            </a:r>
            <a:endParaRPr lang="en-US" altLang="zh-CN" sz="2100" b="1" dirty="0"/>
          </a:p>
          <a:p>
            <a:pPr marL="294005" indent="-294005" eaLnBrk="0" hangingPunct="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dirty="0"/>
              <a:t>栈的内存要远远小于堆内存，栈的深度是有限制的，可能发生</a:t>
            </a:r>
            <a:r>
              <a:rPr lang="en-US" altLang="zh-CN" dirty="0" err="1"/>
              <a:t>StackOverFlowError</a:t>
            </a:r>
            <a:r>
              <a:rPr lang="zh-CN" altLang="en-US" dirty="0"/>
              <a:t>问题。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69373" y="480979"/>
            <a:ext cx="3609548" cy="42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5395"/>
            <a:r>
              <a:rPr lang="zh-CN" altLang="en-US" sz="270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439344" y="1358782"/>
            <a:ext cx="11274432" cy="5192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4137" tIns="47069" rIns="94137" bIns="47069">
            <a:spAutoFit/>
          </a:bodyPr>
          <a:lstStyle/>
          <a:p>
            <a:pPr marL="294005" indent="-294005" eaLnBrk="0" hangingPunct="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100" b="1" dirty="0"/>
              <a:t>运用今天的知识，解释以下代码的运行结果</a:t>
            </a:r>
            <a:endParaRPr lang="en-US" altLang="zh-CN" sz="21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8050" y="2444750"/>
            <a:ext cx="9375987" cy="273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5537" y="574805"/>
            <a:ext cx="3609548" cy="42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5395"/>
            <a:r>
              <a:rPr lang="zh-CN" altLang="en-US" sz="270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课程安排</a:t>
            </a: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240856" y="1168453"/>
          <a:ext cx="7722171" cy="4015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7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6909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3100" dirty="0"/>
                        <a:t>JVM</a:t>
                      </a:r>
                      <a:endParaRPr lang="zh-CN" altLang="en-US" sz="3100" dirty="0"/>
                    </a:p>
                  </a:txBody>
                  <a:tcPr marL="88748" marR="88748" marT="43739" marB="43739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7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500" b="1" dirty="0">
                          <a:solidFill>
                            <a:schemeClr val="tx1"/>
                          </a:solidFill>
                        </a:rPr>
                        <a:t>课次序号</a:t>
                      </a:r>
                    </a:p>
                  </a:txBody>
                  <a:tcPr marL="88748" marR="88748" marT="43739" marB="437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500" b="1" dirty="0">
                          <a:solidFill>
                            <a:schemeClr val="tx1"/>
                          </a:solidFill>
                        </a:rPr>
                        <a:t>章节名称</a:t>
                      </a:r>
                    </a:p>
                  </a:txBody>
                  <a:tcPr marL="88748" marR="88748" marT="43739" marB="4373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sz="1700" dirty="0">
                        <a:solidFill>
                          <a:srgbClr val="0070C0"/>
                        </a:solidFill>
                      </a:endParaRPr>
                    </a:p>
                  </a:txBody>
                  <a:tcPr marL="88748" marR="88748" marT="43739" marB="43739"/>
                </a:tc>
                <a:tc>
                  <a:txBody>
                    <a:bodyPr/>
                    <a:lstStyle/>
                    <a:p>
                      <a:r>
                        <a:rPr lang="zh-CN" alt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内存结构</a:t>
                      </a:r>
                      <a:endParaRPr lang="zh-CN" altLang="en-US" sz="1700" dirty="0">
                        <a:solidFill>
                          <a:srgbClr val="0070C0"/>
                        </a:solidFill>
                      </a:endParaRPr>
                    </a:p>
                  </a:txBody>
                  <a:tcPr marL="88748" marR="88748" marT="43739" marB="4373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CN" altLang="en-US" sz="1700" dirty="0">
                        <a:solidFill>
                          <a:srgbClr val="0070C0"/>
                        </a:solidFill>
                      </a:endParaRPr>
                    </a:p>
                  </a:txBody>
                  <a:tcPr marL="88748" marR="88748" marT="43739" marB="43739"/>
                </a:tc>
                <a:tc>
                  <a:txBody>
                    <a:bodyPr/>
                    <a:lstStyle/>
                    <a:p>
                      <a:pPr marL="0" marR="0" indent="0" algn="l" defTabSz="12553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JVM</a:t>
                      </a:r>
                      <a:r>
                        <a:rPr lang="zh-CN" alt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中的对象</a:t>
                      </a:r>
                      <a:endParaRPr lang="zh-CN" altLang="en-US" sz="1700" b="1" i="0" u="none" strike="noStrike" dirty="0">
                        <a:solidFill>
                          <a:srgbClr val="0070C0"/>
                        </a:solidFill>
                        <a:latin typeface="微软雅黑 Light" panose="020B0502040204020203" charset="-122"/>
                      </a:endParaRPr>
                    </a:p>
                  </a:txBody>
                  <a:tcPr marL="88748" marR="88748" marT="43739" marB="4373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zh-CN" altLang="en-US" sz="1700" dirty="0">
                        <a:solidFill>
                          <a:srgbClr val="0070C0"/>
                        </a:solidFill>
                      </a:endParaRPr>
                    </a:p>
                  </a:txBody>
                  <a:tcPr marL="88748" marR="88748" marT="43739" marB="43739"/>
                </a:tc>
                <a:tc>
                  <a:txBody>
                    <a:bodyPr/>
                    <a:lstStyle/>
                    <a:p>
                      <a:r>
                        <a:rPr lang="zh-CN" alt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垃圾回收算法与垃圾回收器</a:t>
                      </a:r>
                      <a:endParaRPr lang="zh-CN" altLang="en-US" sz="1700" dirty="0">
                        <a:solidFill>
                          <a:srgbClr val="0070C0"/>
                        </a:solidFill>
                      </a:endParaRPr>
                    </a:p>
                  </a:txBody>
                  <a:tcPr marL="88748" marR="88748" marT="43739" marB="4373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CN" altLang="en-US" sz="1700" dirty="0">
                        <a:solidFill>
                          <a:srgbClr val="0070C0"/>
                        </a:solidFill>
                      </a:endParaRPr>
                    </a:p>
                  </a:txBody>
                  <a:tcPr marL="88748" marR="88748" marT="43739" marB="43739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JVM</a:t>
                      </a:r>
                      <a:r>
                        <a:rPr lang="zh-CN" alt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执行子程序</a:t>
                      </a:r>
                      <a:endParaRPr lang="en-US" sz="1700" b="1" i="0" u="none" strike="noStrike" dirty="0">
                        <a:solidFill>
                          <a:srgbClr val="0070C0"/>
                        </a:solidFill>
                        <a:latin typeface="微软雅黑 Light" panose="020B0502040204020203" charset="-122"/>
                      </a:endParaRPr>
                    </a:p>
                  </a:txBody>
                  <a:tcPr marL="88748" marR="88748" marT="43739" marB="4373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7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zh-CN" altLang="en-US" sz="1700" dirty="0">
                        <a:solidFill>
                          <a:srgbClr val="0070C0"/>
                        </a:solidFill>
                      </a:endParaRPr>
                    </a:p>
                  </a:txBody>
                  <a:tcPr marL="88748" marR="88748" marT="43739" marB="43739"/>
                </a:tc>
                <a:tc>
                  <a:txBody>
                    <a:bodyPr/>
                    <a:lstStyle/>
                    <a:p>
                      <a:pPr marL="0" marR="0" indent="0" algn="l" defTabSz="12553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JVM</a:t>
                      </a:r>
                      <a:r>
                        <a:rPr lang="zh-CN" alt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性能优化</a:t>
                      </a:r>
                      <a:endParaRPr lang="en-US" altLang="zh-CN" sz="1700" b="1" i="0" u="none" strike="noStrike" dirty="0">
                        <a:solidFill>
                          <a:srgbClr val="0070C0"/>
                        </a:solidFill>
                        <a:latin typeface="微软雅黑 Light" panose="020B0502040204020203" charset="-122"/>
                      </a:endParaRPr>
                    </a:p>
                  </a:txBody>
                  <a:tcPr marL="88748" marR="88748" marT="43739" marB="4373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7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zh-CN" altLang="en-US" sz="1700" dirty="0">
                        <a:solidFill>
                          <a:srgbClr val="0070C0"/>
                        </a:solidFill>
                      </a:endParaRPr>
                    </a:p>
                  </a:txBody>
                  <a:tcPr marL="88748" marR="88748" marT="43739" marB="43739"/>
                </a:tc>
                <a:tc>
                  <a:txBody>
                    <a:bodyPr/>
                    <a:lstStyle/>
                    <a:p>
                      <a:pPr marL="0" marR="0" indent="0" algn="l" defTabSz="12553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编写高效优雅的</a:t>
                      </a:r>
                      <a:r>
                        <a:rPr lang="en-US" altLang="zh-CN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zh-CN" alt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程序</a:t>
                      </a:r>
                      <a:endParaRPr lang="en-US" altLang="zh-CN" sz="1700" b="1" i="0" u="none" strike="noStrike" dirty="0">
                        <a:solidFill>
                          <a:srgbClr val="0070C0"/>
                        </a:solidFill>
                        <a:latin typeface="微软雅黑 Light" panose="020B0502040204020203" charset="-122"/>
                      </a:endParaRPr>
                    </a:p>
                  </a:txBody>
                  <a:tcPr marL="88748" marR="88748" marT="43739" marB="43739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7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zh-CN" altLang="en-US" sz="1700" dirty="0">
                        <a:solidFill>
                          <a:srgbClr val="0070C0"/>
                        </a:solidFill>
                      </a:endParaRPr>
                    </a:p>
                  </a:txBody>
                  <a:tcPr marL="88748" marR="88748" marT="43739" marB="43739"/>
                </a:tc>
                <a:tc>
                  <a:txBody>
                    <a:bodyPr/>
                    <a:lstStyle/>
                    <a:p>
                      <a:pPr marL="0" marR="0" indent="0" algn="l" defTabSz="12553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深入了解性能优化</a:t>
                      </a:r>
                      <a:endParaRPr lang="en-US" altLang="zh-CN" sz="1700" b="1" i="0" u="none" strike="noStrike" dirty="0">
                        <a:solidFill>
                          <a:srgbClr val="0070C0"/>
                        </a:solidFill>
                        <a:latin typeface="微软雅黑 Light" panose="020B0502040204020203" charset="-122"/>
                      </a:endParaRPr>
                    </a:p>
                  </a:txBody>
                  <a:tcPr marL="88748" marR="88748" marT="43739" marB="43739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19149" y="5836436"/>
            <a:ext cx="10601326" cy="1322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上课说明：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1</a:t>
            </a:r>
            <a:r>
              <a:rPr lang="zh-CN" altLang="en-US" sz="1600" dirty="0"/>
              <a:t>、为了防止中间来听课的同学听不懂，（除了第一节课外）上课的前</a:t>
            </a:r>
            <a:r>
              <a:rPr lang="en-US" altLang="zh-CN" sz="1600" dirty="0"/>
              <a:t>10</a:t>
            </a:r>
            <a:r>
              <a:rPr lang="zh-CN" altLang="en-US" sz="1600" dirty="0"/>
              <a:t>分钟会进行上节课的知识回溯。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2</a:t>
            </a:r>
            <a:r>
              <a:rPr lang="zh-CN" altLang="en-US" sz="1600" dirty="0"/>
              <a:t>、为了保证学员的学习效果以及内容的深度，上课进度有可能会根据实际情况进行一定的调整。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37528" y="518730"/>
            <a:ext cx="3938857" cy="45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309370"/>
            <a:r>
              <a:rPr lang="en-US" altLang="zh-CN" sz="290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SE</a:t>
            </a:r>
            <a:r>
              <a:rPr lang="zh-CN" altLang="en-US" sz="290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体系架构</a:t>
            </a:r>
            <a:endParaRPr lang="zh-CN" altLang="zh-CN" sz="2900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386" name="Picture 2" descr="Java Conceptual Design - Java Technologi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6690" y="885068"/>
            <a:ext cx="7731505" cy="6407859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928954" y="7176748"/>
            <a:ext cx="7636038" cy="692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https://www.oracle.com/technetwork/java/javase/tech/index.html</a:t>
            </a:r>
            <a:endParaRPr lang="zh-CN" altLang="en-US" dirty="0"/>
          </a:p>
        </p:txBody>
      </p:sp>
      <p:sp>
        <p:nvSpPr>
          <p:cNvPr id="6" name="矩形 10"/>
          <p:cNvSpPr>
            <a:spLocks noChangeArrowheads="1"/>
          </p:cNvSpPr>
          <p:nvPr/>
        </p:nvSpPr>
        <p:spPr bwMode="auto">
          <a:xfrm>
            <a:off x="394758" y="1618025"/>
            <a:ext cx="3339041" cy="471584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8240" tIns="49120" rIns="98240" bIns="49120">
            <a:spAutoFit/>
          </a:bodyPr>
          <a:lstStyle/>
          <a:p>
            <a:pPr marL="306705" indent="-306705">
              <a:lnSpc>
                <a:spcPct val="2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sz="2400" b="1" kern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JDK 1.8</a:t>
            </a:r>
          </a:p>
          <a:p>
            <a:pPr marL="306705" indent="-306705">
              <a:lnSpc>
                <a:spcPct val="2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sz="2400" b="1" kern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JRE</a:t>
            </a:r>
          </a:p>
          <a:p>
            <a:pPr marL="306705" indent="-306705">
              <a:lnSpc>
                <a:spcPct val="250000"/>
              </a:lnSpc>
              <a:buClr>
                <a:srgbClr val="FFC000"/>
              </a:buClr>
            </a:pPr>
            <a:r>
              <a:rPr lang="zh-CN" altLang="en-US" sz="2400" b="1" kern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1" kern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class</a:t>
            </a:r>
            <a:r>
              <a:rPr lang="zh-CN" altLang="en-US" sz="2400" b="1" kern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b="1" kern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java</a:t>
            </a:r>
            <a:r>
              <a:rPr lang="zh-CN" altLang="en-US" sz="2400" b="1" kern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运行环境</a:t>
            </a:r>
            <a:endParaRPr lang="en-US" altLang="zh-CN" sz="2400" b="1" kern="0" dirty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06705" indent="-306705">
              <a:lnSpc>
                <a:spcPct val="2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sz="2400" b="1" kern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JVM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3B9323-DDDD-0C4F-BB6C-6D54C81FD4D6}"/>
              </a:ext>
            </a:extLst>
          </p:cNvPr>
          <p:cNvSpPr txBox="1"/>
          <p:nvPr/>
        </p:nvSpPr>
        <p:spPr>
          <a:xfrm>
            <a:off x="406400" y="6513689"/>
            <a:ext cx="241437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JRE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JVM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+</a:t>
            </a:r>
            <a:r>
              <a:rPr kumimoji="1" lang="zh-CN" altLang="en-US" dirty="0">
                <a:solidFill>
                  <a:srgbClr val="FF0000"/>
                </a:solidFill>
              </a:rPr>
              <a:t> 核心类库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>
                <a:solidFill>
                  <a:srgbClr val="FF0000"/>
                </a:solidFill>
              </a:rPr>
              <a:t>JDK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JRE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+</a:t>
            </a:r>
            <a:r>
              <a:rPr kumimoji="1" lang="zh-CN" altLang="en-US" dirty="0">
                <a:solidFill>
                  <a:srgbClr val="FF0000"/>
                </a:solidFill>
              </a:rPr>
              <a:t> 开发工具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5537" y="574805"/>
            <a:ext cx="3609548" cy="42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5395"/>
            <a:r>
              <a:rPr lang="zh-CN" altLang="en-US" sz="270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为什么要了解虚拟机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08771" y="2039829"/>
            <a:ext cx="7503131" cy="396503"/>
          </a:xfrm>
          <a:prstGeom prst="rect">
            <a:avLst/>
          </a:prstGeom>
          <a:noFill/>
        </p:spPr>
        <p:txBody>
          <a:bodyPr wrap="square" lIns="94137" tIns="47069" rIns="94137" bIns="47069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写出更好、更优雅的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08773" y="3746336"/>
            <a:ext cx="6518473" cy="396503"/>
          </a:xfrm>
          <a:prstGeom prst="rect">
            <a:avLst/>
          </a:prstGeom>
          <a:noFill/>
        </p:spPr>
        <p:txBody>
          <a:bodyPr wrap="square" lIns="94137" tIns="47069" rIns="94137" bIns="47069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排查问题，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应用性能优化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08773" y="5400732"/>
            <a:ext cx="6455667" cy="396503"/>
          </a:xfrm>
          <a:prstGeom prst="rect">
            <a:avLst/>
          </a:prstGeom>
          <a:noFill/>
        </p:spPr>
        <p:txBody>
          <a:bodyPr wrap="square" lIns="94137" tIns="47069" rIns="94137" bIns="47069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面试必问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2508773" y="3209044"/>
            <a:ext cx="6518473" cy="30281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</a:ln>
          <a:effectLst/>
        </p:spPr>
      </p:cxnSp>
      <p:cxnSp>
        <p:nvCxnSpPr>
          <p:cNvPr id="23" name="直接连接符 22"/>
          <p:cNvCxnSpPr/>
          <p:nvPr/>
        </p:nvCxnSpPr>
        <p:spPr>
          <a:xfrm>
            <a:off x="2508769" y="4872562"/>
            <a:ext cx="6658813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</a:ln>
          <a:effectLst/>
        </p:spPr>
      </p:cxnSp>
      <p:grpSp>
        <p:nvGrpSpPr>
          <p:cNvPr id="24" name="组合 23"/>
          <p:cNvGrpSpPr/>
          <p:nvPr/>
        </p:nvGrpSpPr>
        <p:grpSpPr>
          <a:xfrm>
            <a:off x="1448853" y="1792860"/>
            <a:ext cx="852237" cy="1010195"/>
            <a:chOff x="5068579" y="1163938"/>
            <a:chExt cx="555066" cy="555066"/>
          </a:xfrm>
        </p:grpSpPr>
        <p:sp>
          <p:nvSpPr>
            <p:cNvPr id="25" name="椭圆 24"/>
            <p:cNvSpPr/>
            <p:nvPr/>
          </p:nvSpPr>
          <p:spPr>
            <a:xfrm>
              <a:off x="5068579" y="1163938"/>
              <a:ext cx="555066" cy="555066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6" name="Freeform 70"/>
            <p:cNvSpPr>
              <a:spLocks noEditPoints="1"/>
            </p:cNvSpPr>
            <p:nvPr/>
          </p:nvSpPr>
          <p:spPr bwMode="auto">
            <a:xfrm>
              <a:off x="5235099" y="1295926"/>
              <a:ext cx="242524" cy="290241"/>
            </a:xfrm>
            <a:custGeom>
              <a:avLst/>
              <a:gdLst>
                <a:gd name="T0" fmla="*/ 346 w 346"/>
                <a:gd name="T1" fmla="*/ 77 h 414"/>
                <a:gd name="T2" fmla="*/ 345 w 346"/>
                <a:gd name="T3" fmla="*/ 75 h 414"/>
                <a:gd name="T4" fmla="*/ 345 w 346"/>
                <a:gd name="T5" fmla="*/ 74 h 414"/>
                <a:gd name="T6" fmla="*/ 343 w 346"/>
                <a:gd name="T7" fmla="*/ 72 h 414"/>
                <a:gd name="T8" fmla="*/ 273 w 346"/>
                <a:gd name="T9" fmla="*/ 2 h 414"/>
                <a:gd name="T10" fmla="*/ 271 w 346"/>
                <a:gd name="T11" fmla="*/ 0 h 414"/>
                <a:gd name="T12" fmla="*/ 270 w 346"/>
                <a:gd name="T13" fmla="*/ 0 h 414"/>
                <a:gd name="T14" fmla="*/ 268 w 346"/>
                <a:gd name="T15" fmla="*/ 0 h 414"/>
                <a:gd name="T16" fmla="*/ 268 w 346"/>
                <a:gd name="T17" fmla="*/ 0 h 414"/>
                <a:gd name="T18" fmla="*/ 7 w 346"/>
                <a:gd name="T19" fmla="*/ 0 h 414"/>
                <a:gd name="T20" fmla="*/ 0 w 346"/>
                <a:gd name="T21" fmla="*/ 7 h 414"/>
                <a:gd name="T22" fmla="*/ 0 w 346"/>
                <a:gd name="T23" fmla="*/ 407 h 414"/>
                <a:gd name="T24" fmla="*/ 7 w 346"/>
                <a:gd name="T25" fmla="*/ 414 h 414"/>
                <a:gd name="T26" fmla="*/ 338 w 346"/>
                <a:gd name="T27" fmla="*/ 414 h 414"/>
                <a:gd name="T28" fmla="*/ 346 w 346"/>
                <a:gd name="T29" fmla="*/ 407 h 414"/>
                <a:gd name="T30" fmla="*/ 346 w 346"/>
                <a:gd name="T31" fmla="*/ 77 h 414"/>
                <a:gd name="T32" fmla="*/ 346 w 346"/>
                <a:gd name="T33" fmla="*/ 77 h 414"/>
                <a:gd name="T34" fmla="*/ 275 w 346"/>
                <a:gd name="T35" fmla="*/ 25 h 414"/>
                <a:gd name="T36" fmla="*/ 320 w 346"/>
                <a:gd name="T37" fmla="*/ 70 h 414"/>
                <a:gd name="T38" fmla="*/ 275 w 346"/>
                <a:gd name="T39" fmla="*/ 70 h 414"/>
                <a:gd name="T40" fmla="*/ 275 w 346"/>
                <a:gd name="T41" fmla="*/ 25 h 414"/>
                <a:gd name="T42" fmla="*/ 14 w 346"/>
                <a:gd name="T43" fmla="*/ 400 h 414"/>
                <a:gd name="T44" fmla="*/ 14 w 346"/>
                <a:gd name="T45" fmla="*/ 14 h 414"/>
                <a:gd name="T46" fmla="*/ 260 w 346"/>
                <a:gd name="T47" fmla="*/ 14 h 414"/>
                <a:gd name="T48" fmla="*/ 260 w 346"/>
                <a:gd name="T49" fmla="*/ 77 h 414"/>
                <a:gd name="T50" fmla="*/ 268 w 346"/>
                <a:gd name="T51" fmla="*/ 85 h 414"/>
                <a:gd name="T52" fmla="*/ 331 w 346"/>
                <a:gd name="T53" fmla="*/ 85 h 414"/>
                <a:gd name="T54" fmla="*/ 331 w 346"/>
                <a:gd name="T55" fmla="*/ 400 h 414"/>
                <a:gd name="T56" fmla="*/ 14 w 346"/>
                <a:gd name="T57" fmla="*/ 40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6" h="414">
                  <a:moveTo>
                    <a:pt x="346" y="77"/>
                  </a:moveTo>
                  <a:cubicBezTo>
                    <a:pt x="345" y="76"/>
                    <a:pt x="345" y="76"/>
                    <a:pt x="345" y="75"/>
                  </a:cubicBezTo>
                  <a:cubicBezTo>
                    <a:pt x="345" y="75"/>
                    <a:pt x="345" y="75"/>
                    <a:pt x="345" y="74"/>
                  </a:cubicBezTo>
                  <a:cubicBezTo>
                    <a:pt x="345" y="74"/>
                    <a:pt x="344" y="73"/>
                    <a:pt x="343" y="72"/>
                  </a:cubicBezTo>
                  <a:cubicBezTo>
                    <a:pt x="273" y="2"/>
                    <a:pt x="273" y="2"/>
                    <a:pt x="273" y="2"/>
                  </a:cubicBezTo>
                  <a:cubicBezTo>
                    <a:pt x="272" y="1"/>
                    <a:pt x="272" y="1"/>
                    <a:pt x="271" y="0"/>
                  </a:cubicBezTo>
                  <a:cubicBezTo>
                    <a:pt x="271" y="0"/>
                    <a:pt x="270" y="0"/>
                    <a:pt x="270" y="0"/>
                  </a:cubicBezTo>
                  <a:cubicBezTo>
                    <a:pt x="270" y="0"/>
                    <a:pt x="269" y="0"/>
                    <a:pt x="268" y="0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0" y="411"/>
                    <a:pt x="3" y="414"/>
                    <a:pt x="7" y="414"/>
                  </a:cubicBezTo>
                  <a:cubicBezTo>
                    <a:pt x="338" y="414"/>
                    <a:pt x="338" y="414"/>
                    <a:pt x="338" y="414"/>
                  </a:cubicBezTo>
                  <a:cubicBezTo>
                    <a:pt x="342" y="414"/>
                    <a:pt x="346" y="411"/>
                    <a:pt x="346" y="407"/>
                  </a:cubicBezTo>
                  <a:cubicBezTo>
                    <a:pt x="346" y="77"/>
                    <a:pt x="346" y="77"/>
                    <a:pt x="346" y="77"/>
                  </a:cubicBezTo>
                  <a:cubicBezTo>
                    <a:pt x="346" y="77"/>
                    <a:pt x="346" y="77"/>
                    <a:pt x="346" y="77"/>
                  </a:cubicBezTo>
                  <a:close/>
                  <a:moveTo>
                    <a:pt x="275" y="25"/>
                  </a:moveTo>
                  <a:cubicBezTo>
                    <a:pt x="320" y="70"/>
                    <a:pt x="320" y="70"/>
                    <a:pt x="320" y="70"/>
                  </a:cubicBezTo>
                  <a:cubicBezTo>
                    <a:pt x="275" y="70"/>
                    <a:pt x="275" y="70"/>
                    <a:pt x="275" y="70"/>
                  </a:cubicBezTo>
                  <a:lnTo>
                    <a:pt x="275" y="25"/>
                  </a:lnTo>
                  <a:close/>
                  <a:moveTo>
                    <a:pt x="14" y="400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260" y="14"/>
                    <a:pt x="260" y="14"/>
                    <a:pt x="260" y="14"/>
                  </a:cubicBezTo>
                  <a:cubicBezTo>
                    <a:pt x="260" y="77"/>
                    <a:pt x="260" y="77"/>
                    <a:pt x="260" y="77"/>
                  </a:cubicBezTo>
                  <a:cubicBezTo>
                    <a:pt x="260" y="81"/>
                    <a:pt x="264" y="85"/>
                    <a:pt x="268" y="85"/>
                  </a:cubicBezTo>
                  <a:cubicBezTo>
                    <a:pt x="331" y="85"/>
                    <a:pt x="331" y="85"/>
                    <a:pt x="331" y="85"/>
                  </a:cubicBezTo>
                  <a:cubicBezTo>
                    <a:pt x="331" y="400"/>
                    <a:pt x="331" y="400"/>
                    <a:pt x="331" y="400"/>
                  </a:cubicBezTo>
                  <a:lnTo>
                    <a:pt x="14" y="4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/>
            <a:lstStyle/>
            <a:p>
              <a:endParaRPr 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448905" y="3411057"/>
            <a:ext cx="851216" cy="1008983"/>
            <a:chOff x="5068633" y="2251819"/>
            <a:chExt cx="554400" cy="554400"/>
          </a:xfrm>
        </p:grpSpPr>
        <p:sp>
          <p:nvSpPr>
            <p:cNvPr id="28" name="椭圆 27"/>
            <p:cNvSpPr/>
            <p:nvPr/>
          </p:nvSpPr>
          <p:spPr>
            <a:xfrm>
              <a:off x="5068633" y="2251819"/>
              <a:ext cx="554400" cy="554400"/>
            </a:xfrm>
            <a:prstGeom prst="ellipse">
              <a:avLst/>
            </a:prstGeom>
            <a:solidFill>
              <a:schemeClr val="accent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9" name="Freeform 72"/>
            <p:cNvSpPr>
              <a:spLocks noEditPoints="1"/>
            </p:cNvSpPr>
            <p:nvPr/>
          </p:nvSpPr>
          <p:spPr bwMode="auto">
            <a:xfrm>
              <a:off x="5180447" y="2343925"/>
              <a:ext cx="369521" cy="370187"/>
            </a:xfrm>
            <a:custGeom>
              <a:avLst/>
              <a:gdLst>
                <a:gd name="T0" fmla="*/ 337 w 411"/>
                <a:gd name="T1" fmla="*/ 198 h 412"/>
                <a:gd name="T2" fmla="*/ 284 w 411"/>
                <a:gd name="T3" fmla="*/ 220 h 412"/>
                <a:gd name="T4" fmla="*/ 249 w 411"/>
                <a:gd name="T5" fmla="*/ 185 h 412"/>
                <a:gd name="T6" fmla="*/ 283 w 411"/>
                <a:gd name="T7" fmla="*/ 107 h 412"/>
                <a:gd name="T8" fmla="*/ 176 w 411"/>
                <a:gd name="T9" fmla="*/ 0 h 412"/>
                <a:gd name="T10" fmla="*/ 68 w 411"/>
                <a:gd name="T11" fmla="*/ 107 h 412"/>
                <a:gd name="T12" fmla="*/ 116 w 411"/>
                <a:gd name="T13" fmla="*/ 196 h 412"/>
                <a:gd name="T14" fmla="*/ 96 w 411"/>
                <a:gd name="T15" fmla="*/ 266 h 412"/>
                <a:gd name="T16" fmla="*/ 74 w 411"/>
                <a:gd name="T17" fmla="*/ 263 h 412"/>
                <a:gd name="T18" fmla="*/ 0 w 411"/>
                <a:gd name="T19" fmla="*/ 337 h 412"/>
                <a:gd name="T20" fmla="*/ 74 w 411"/>
                <a:gd name="T21" fmla="*/ 412 h 412"/>
                <a:gd name="T22" fmla="*/ 149 w 411"/>
                <a:gd name="T23" fmla="*/ 337 h 412"/>
                <a:gd name="T24" fmla="*/ 110 w 411"/>
                <a:gd name="T25" fmla="*/ 272 h 412"/>
                <a:gd name="T26" fmla="*/ 130 w 411"/>
                <a:gd name="T27" fmla="*/ 204 h 412"/>
                <a:gd name="T28" fmla="*/ 176 w 411"/>
                <a:gd name="T29" fmla="*/ 214 h 412"/>
                <a:gd name="T30" fmla="*/ 238 w 411"/>
                <a:gd name="T31" fmla="*/ 195 h 412"/>
                <a:gd name="T32" fmla="*/ 275 w 411"/>
                <a:gd name="T33" fmla="*/ 232 h 412"/>
                <a:gd name="T34" fmla="*/ 262 w 411"/>
                <a:gd name="T35" fmla="*/ 273 h 412"/>
                <a:gd name="T36" fmla="*/ 337 w 411"/>
                <a:gd name="T37" fmla="*/ 347 h 412"/>
                <a:gd name="T38" fmla="*/ 411 w 411"/>
                <a:gd name="T39" fmla="*/ 273 h 412"/>
                <a:gd name="T40" fmla="*/ 337 w 411"/>
                <a:gd name="T41" fmla="*/ 198 h 412"/>
                <a:gd name="T42" fmla="*/ 134 w 411"/>
                <a:gd name="T43" fmla="*/ 337 h 412"/>
                <a:gd name="T44" fmla="*/ 74 w 411"/>
                <a:gd name="T45" fmla="*/ 397 h 412"/>
                <a:gd name="T46" fmla="*/ 14 w 411"/>
                <a:gd name="T47" fmla="*/ 337 h 412"/>
                <a:gd name="T48" fmla="*/ 74 w 411"/>
                <a:gd name="T49" fmla="*/ 278 h 412"/>
                <a:gd name="T50" fmla="*/ 134 w 411"/>
                <a:gd name="T51" fmla="*/ 337 h 412"/>
                <a:gd name="T52" fmla="*/ 83 w 411"/>
                <a:gd name="T53" fmla="*/ 107 h 412"/>
                <a:gd name="T54" fmla="*/ 176 w 411"/>
                <a:gd name="T55" fmla="*/ 14 h 412"/>
                <a:gd name="T56" fmla="*/ 268 w 411"/>
                <a:gd name="T57" fmla="*/ 107 h 412"/>
                <a:gd name="T58" fmla="*/ 176 w 411"/>
                <a:gd name="T59" fmla="*/ 200 h 412"/>
                <a:gd name="T60" fmla="*/ 83 w 411"/>
                <a:gd name="T61" fmla="*/ 107 h 412"/>
                <a:gd name="T62" fmla="*/ 337 w 411"/>
                <a:gd name="T63" fmla="*/ 332 h 412"/>
                <a:gd name="T64" fmla="*/ 277 w 411"/>
                <a:gd name="T65" fmla="*/ 273 h 412"/>
                <a:gd name="T66" fmla="*/ 337 w 411"/>
                <a:gd name="T67" fmla="*/ 213 h 412"/>
                <a:gd name="T68" fmla="*/ 397 w 411"/>
                <a:gd name="T69" fmla="*/ 273 h 412"/>
                <a:gd name="T70" fmla="*/ 337 w 411"/>
                <a:gd name="T71" fmla="*/ 33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11" h="412">
                  <a:moveTo>
                    <a:pt x="337" y="198"/>
                  </a:moveTo>
                  <a:cubicBezTo>
                    <a:pt x="316" y="198"/>
                    <a:pt x="298" y="206"/>
                    <a:pt x="284" y="220"/>
                  </a:cubicBezTo>
                  <a:cubicBezTo>
                    <a:pt x="249" y="185"/>
                    <a:pt x="249" y="185"/>
                    <a:pt x="249" y="185"/>
                  </a:cubicBezTo>
                  <a:cubicBezTo>
                    <a:pt x="270" y="166"/>
                    <a:pt x="283" y="138"/>
                    <a:pt x="283" y="107"/>
                  </a:cubicBezTo>
                  <a:cubicBezTo>
                    <a:pt x="283" y="48"/>
                    <a:pt x="235" y="0"/>
                    <a:pt x="176" y="0"/>
                  </a:cubicBezTo>
                  <a:cubicBezTo>
                    <a:pt x="117" y="0"/>
                    <a:pt x="68" y="48"/>
                    <a:pt x="68" y="107"/>
                  </a:cubicBezTo>
                  <a:cubicBezTo>
                    <a:pt x="68" y="144"/>
                    <a:pt x="88" y="177"/>
                    <a:pt x="116" y="196"/>
                  </a:cubicBezTo>
                  <a:cubicBezTo>
                    <a:pt x="96" y="266"/>
                    <a:pt x="96" y="266"/>
                    <a:pt x="96" y="266"/>
                  </a:cubicBezTo>
                  <a:cubicBezTo>
                    <a:pt x="89" y="264"/>
                    <a:pt x="82" y="263"/>
                    <a:pt x="74" y="263"/>
                  </a:cubicBezTo>
                  <a:cubicBezTo>
                    <a:pt x="33" y="263"/>
                    <a:pt x="0" y="296"/>
                    <a:pt x="0" y="337"/>
                  </a:cubicBezTo>
                  <a:cubicBezTo>
                    <a:pt x="0" y="378"/>
                    <a:pt x="33" y="412"/>
                    <a:pt x="74" y="412"/>
                  </a:cubicBezTo>
                  <a:cubicBezTo>
                    <a:pt x="115" y="412"/>
                    <a:pt x="149" y="378"/>
                    <a:pt x="149" y="337"/>
                  </a:cubicBezTo>
                  <a:cubicBezTo>
                    <a:pt x="149" y="309"/>
                    <a:pt x="133" y="284"/>
                    <a:pt x="110" y="272"/>
                  </a:cubicBezTo>
                  <a:cubicBezTo>
                    <a:pt x="130" y="204"/>
                    <a:pt x="130" y="204"/>
                    <a:pt x="130" y="204"/>
                  </a:cubicBezTo>
                  <a:cubicBezTo>
                    <a:pt x="144" y="210"/>
                    <a:pt x="159" y="214"/>
                    <a:pt x="176" y="214"/>
                  </a:cubicBezTo>
                  <a:cubicBezTo>
                    <a:pt x="199" y="214"/>
                    <a:pt x="220" y="207"/>
                    <a:pt x="238" y="195"/>
                  </a:cubicBezTo>
                  <a:cubicBezTo>
                    <a:pt x="275" y="232"/>
                    <a:pt x="275" y="232"/>
                    <a:pt x="275" y="232"/>
                  </a:cubicBezTo>
                  <a:cubicBezTo>
                    <a:pt x="267" y="243"/>
                    <a:pt x="262" y="257"/>
                    <a:pt x="262" y="273"/>
                  </a:cubicBezTo>
                  <a:cubicBezTo>
                    <a:pt x="262" y="314"/>
                    <a:pt x="296" y="347"/>
                    <a:pt x="337" y="347"/>
                  </a:cubicBezTo>
                  <a:cubicBezTo>
                    <a:pt x="378" y="347"/>
                    <a:pt x="411" y="314"/>
                    <a:pt x="411" y="273"/>
                  </a:cubicBezTo>
                  <a:cubicBezTo>
                    <a:pt x="411" y="231"/>
                    <a:pt x="378" y="198"/>
                    <a:pt x="337" y="198"/>
                  </a:cubicBezTo>
                  <a:close/>
                  <a:moveTo>
                    <a:pt x="134" y="337"/>
                  </a:moveTo>
                  <a:cubicBezTo>
                    <a:pt x="134" y="370"/>
                    <a:pt x="107" y="397"/>
                    <a:pt x="74" y="397"/>
                  </a:cubicBezTo>
                  <a:cubicBezTo>
                    <a:pt x="41" y="397"/>
                    <a:pt x="14" y="370"/>
                    <a:pt x="14" y="337"/>
                  </a:cubicBezTo>
                  <a:cubicBezTo>
                    <a:pt x="14" y="304"/>
                    <a:pt x="41" y="278"/>
                    <a:pt x="74" y="278"/>
                  </a:cubicBezTo>
                  <a:cubicBezTo>
                    <a:pt x="107" y="278"/>
                    <a:pt x="134" y="304"/>
                    <a:pt x="134" y="337"/>
                  </a:cubicBezTo>
                  <a:close/>
                  <a:moveTo>
                    <a:pt x="83" y="107"/>
                  </a:moveTo>
                  <a:cubicBezTo>
                    <a:pt x="83" y="56"/>
                    <a:pt x="125" y="14"/>
                    <a:pt x="176" y="14"/>
                  </a:cubicBezTo>
                  <a:cubicBezTo>
                    <a:pt x="227" y="14"/>
                    <a:pt x="268" y="56"/>
                    <a:pt x="268" y="107"/>
                  </a:cubicBezTo>
                  <a:cubicBezTo>
                    <a:pt x="268" y="158"/>
                    <a:pt x="227" y="200"/>
                    <a:pt x="176" y="200"/>
                  </a:cubicBezTo>
                  <a:cubicBezTo>
                    <a:pt x="125" y="200"/>
                    <a:pt x="83" y="158"/>
                    <a:pt x="83" y="107"/>
                  </a:cubicBezTo>
                  <a:close/>
                  <a:moveTo>
                    <a:pt x="337" y="332"/>
                  </a:moveTo>
                  <a:cubicBezTo>
                    <a:pt x="304" y="332"/>
                    <a:pt x="277" y="306"/>
                    <a:pt x="277" y="273"/>
                  </a:cubicBezTo>
                  <a:cubicBezTo>
                    <a:pt x="277" y="240"/>
                    <a:pt x="304" y="213"/>
                    <a:pt x="337" y="213"/>
                  </a:cubicBezTo>
                  <a:cubicBezTo>
                    <a:pt x="370" y="213"/>
                    <a:pt x="397" y="240"/>
                    <a:pt x="397" y="273"/>
                  </a:cubicBezTo>
                  <a:cubicBezTo>
                    <a:pt x="397" y="306"/>
                    <a:pt x="370" y="332"/>
                    <a:pt x="337" y="3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/>
            <a:lstStyle/>
            <a:p>
              <a:endParaRPr 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449501" y="5028043"/>
            <a:ext cx="851216" cy="1008983"/>
            <a:chOff x="5069244" y="3295756"/>
            <a:chExt cx="554400" cy="554400"/>
          </a:xfrm>
        </p:grpSpPr>
        <p:sp>
          <p:nvSpPr>
            <p:cNvPr id="31" name="椭圆 30"/>
            <p:cNvSpPr/>
            <p:nvPr/>
          </p:nvSpPr>
          <p:spPr>
            <a:xfrm>
              <a:off x="5069244" y="3295756"/>
              <a:ext cx="554400" cy="554400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2" name="Freeform 13"/>
            <p:cNvSpPr>
              <a:spLocks noEditPoints="1"/>
            </p:cNvSpPr>
            <p:nvPr/>
          </p:nvSpPr>
          <p:spPr bwMode="auto">
            <a:xfrm>
              <a:off x="5230120" y="3374754"/>
              <a:ext cx="217568" cy="401036"/>
            </a:xfrm>
            <a:custGeom>
              <a:avLst/>
              <a:gdLst>
                <a:gd name="T0" fmla="*/ 2 w 122"/>
                <a:gd name="T1" fmla="*/ 65 h 225"/>
                <a:gd name="T2" fmla="*/ 14 w 122"/>
                <a:gd name="T3" fmla="*/ 77 h 225"/>
                <a:gd name="T4" fmla="*/ 17 w 122"/>
                <a:gd name="T5" fmla="*/ 76 h 225"/>
                <a:gd name="T6" fmla="*/ 119 w 122"/>
                <a:gd name="T7" fmla="*/ 42 h 225"/>
                <a:gd name="T8" fmla="*/ 119 w 122"/>
                <a:gd name="T9" fmla="*/ 30 h 225"/>
                <a:gd name="T10" fmla="*/ 105 w 122"/>
                <a:gd name="T11" fmla="*/ 23 h 225"/>
                <a:gd name="T12" fmla="*/ 3 w 122"/>
                <a:gd name="T13" fmla="*/ 57 h 225"/>
                <a:gd name="T14" fmla="*/ 108 w 122"/>
                <a:gd name="T15" fmla="*/ 28 h 225"/>
                <a:gd name="T16" fmla="*/ 114 w 122"/>
                <a:gd name="T17" fmla="*/ 35 h 225"/>
                <a:gd name="T18" fmla="*/ 111 w 122"/>
                <a:gd name="T19" fmla="*/ 42 h 225"/>
                <a:gd name="T20" fmla="*/ 14 w 122"/>
                <a:gd name="T21" fmla="*/ 71 h 225"/>
                <a:gd name="T22" fmla="*/ 9 w 122"/>
                <a:gd name="T23" fmla="*/ 67 h 225"/>
                <a:gd name="T24" fmla="*/ 8 w 122"/>
                <a:gd name="T25" fmla="*/ 59 h 225"/>
                <a:gd name="T26" fmla="*/ 106 w 122"/>
                <a:gd name="T27" fmla="*/ 28 h 225"/>
                <a:gd name="T28" fmla="*/ 14 w 122"/>
                <a:gd name="T29" fmla="*/ 43 h 225"/>
                <a:gd name="T30" fmla="*/ 66 w 122"/>
                <a:gd name="T31" fmla="*/ 28 h 225"/>
                <a:gd name="T32" fmla="*/ 73 w 122"/>
                <a:gd name="T33" fmla="*/ 10 h 225"/>
                <a:gd name="T34" fmla="*/ 9 w 122"/>
                <a:gd name="T35" fmla="*/ 17 h 225"/>
                <a:gd name="T36" fmla="*/ 3 w 122"/>
                <a:gd name="T37" fmla="*/ 35 h 225"/>
                <a:gd name="T38" fmla="*/ 61 w 122"/>
                <a:gd name="T39" fmla="*/ 8 h 225"/>
                <a:gd name="T40" fmla="*/ 67 w 122"/>
                <a:gd name="T41" fmla="*/ 12 h 225"/>
                <a:gd name="T42" fmla="*/ 65 w 122"/>
                <a:gd name="T43" fmla="*/ 22 h 225"/>
                <a:gd name="T44" fmla="*/ 14 w 122"/>
                <a:gd name="T45" fmla="*/ 37 h 225"/>
                <a:gd name="T46" fmla="*/ 8 w 122"/>
                <a:gd name="T47" fmla="*/ 30 h 225"/>
                <a:gd name="T48" fmla="*/ 120 w 122"/>
                <a:gd name="T49" fmla="*/ 101 h 225"/>
                <a:gd name="T50" fmla="*/ 105 w 122"/>
                <a:gd name="T51" fmla="*/ 90 h 225"/>
                <a:gd name="T52" fmla="*/ 72 w 122"/>
                <a:gd name="T53" fmla="*/ 110 h 225"/>
                <a:gd name="T54" fmla="*/ 55 w 122"/>
                <a:gd name="T55" fmla="*/ 138 h 225"/>
                <a:gd name="T56" fmla="*/ 53 w 122"/>
                <a:gd name="T57" fmla="*/ 99 h 225"/>
                <a:gd name="T58" fmla="*/ 119 w 122"/>
                <a:gd name="T59" fmla="*/ 76 h 225"/>
                <a:gd name="T60" fmla="*/ 119 w 122"/>
                <a:gd name="T61" fmla="*/ 64 h 225"/>
                <a:gd name="T62" fmla="*/ 9 w 122"/>
                <a:gd name="T63" fmla="*/ 85 h 225"/>
                <a:gd name="T64" fmla="*/ 1 w 122"/>
                <a:gd name="T65" fmla="*/ 97 h 225"/>
                <a:gd name="T66" fmla="*/ 3 w 122"/>
                <a:gd name="T67" fmla="*/ 102 h 225"/>
                <a:gd name="T68" fmla="*/ 11 w 122"/>
                <a:gd name="T69" fmla="*/ 110 h 225"/>
                <a:gd name="T70" fmla="*/ 28 w 122"/>
                <a:gd name="T71" fmla="*/ 121 h 225"/>
                <a:gd name="T72" fmla="*/ 17 w 122"/>
                <a:gd name="T73" fmla="*/ 138 h 225"/>
                <a:gd name="T74" fmla="*/ 40 w 122"/>
                <a:gd name="T75" fmla="*/ 209 h 225"/>
                <a:gd name="T76" fmla="*/ 53 w 122"/>
                <a:gd name="T77" fmla="*/ 225 h 225"/>
                <a:gd name="T78" fmla="*/ 87 w 122"/>
                <a:gd name="T79" fmla="*/ 214 h 225"/>
                <a:gd name="T80" fmla="*/ 110 w 122"/>
                <a:gd name="T81" fmla="*/ 187 h 225"/>
                <a:gd name="T82" fmla="*/ 99 w 122"/>
                <a:gd name="T83" fmla="*/ 138 h 225"/>
                <a:gd name="T84" fmla="*/ 104 w 122"/>
                <a:gd name="T85" fmla="*/ 117 h 225"/>
                <a:gd name="T86" fmla="*/ 120 w 122"/>
                <a:gd name="T87" fmla="*/ 101 h 225"/>
                <a:gd name="T88" fmla="*/ 47 w 122"/>
                <a:gd name="T89" fmla="*/ 101 h 225"/>
                <a:gd name="T90" fmla="*/ 49 w 122"/>
                <a:gd name="T91" fmla="*/ 138 h 225"/>
                <a:gd name="T92" fmla="*/ 35 w 122"/>
                <a:gd name="T93" fmla="*/ 121 h 225"/>
                <a:gd name="T94" fmla="*/ 24 w 122"/>
                <a:gd name="T95" fmla="*/ 108 h 225"/>
                <a:gd name="T96" fmla="*/ 12 w 122"/>
                <a:gd name="T97" fmla="*/ 104 h 225"/>
                <a:gd name="T98" fmla="*/ 8 w 122"/>
                <a:gd name="T99" fmla="*/ 97 h 225"/>
                <a:gd name="T100" fmla="*/ 8 w 122"/>
                <a:gd name="T101" fmla="*/ 93 h 225"/>
                <a:gd name="T102" fmla="*/ 12 w 122"/>
                <a:gd name="T103" fmla="*/ 90 h 225"/>
                <a:gd name="T104" fmla="*/ 24 w 122"/>
                <a:gd name="T105" fmla="*/ 86 h 225"/>
                <a:gd name="T106" fmla="*/ 108 w 122"/>
                <a:gd name="T107" fmla="*/ 62 h 225"/>
                <a:gd name="T108" fmla="*/ 114 w 122"/>
                <a:gd name="T109" fmla="*/ 69 h 225"/>
                <a:gd name="T110" fmla="*/ 111 w 122"/>
                <a:gd name="T111" fmla="*/ 76 h 225"/>
                <a:gd name="T112" fmla="*/ 43 w 122"/>
                <a:gd name="T113" fmla="*/ 98 h 225"/>
                <a:gd name="T114" fmla="*/ 103 w 122"/>
                <a:gd name="T115" fmla="*/ 111 h 225"/>
                <a:gd name="T116" fmla="*/ 92 w 122"/>
                <a:gd name="T117" fmla="*/ 138 h 225"/>
                <a:gd name="T118" fmla="*/ 78 w 122"/>
                <a:gd name="T119" fmla="*/ 110 h 225"/>
                <a:gd name="T120" fmla="*/ 106 w 122"/>
                <a:gd name="T121" fmla="*/ 96 h 225"/>
                <a:gd name="T122" fmla="*/ 114 w 122"/>
                <a:gd name="T123" fmla="*/ 103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2" h="225">
                  <a:moveTo>
                    <a:pt x="3" y="57"/>
                  </a:moveTo>
                  <a:cubicBezTo>
                    <a:pt x="1" y="59"/>
                    <a:pt x="1" y="62"/>
                    <a:pt x="2" y="65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4" y="74"/>
                    <a:pt x="9" y="77"/>
                    <a:pt x="14" y="77"/>
                  </a:cubicBezTo>
                  <a:cubicBezTo>
                    <a:pt x="14" y="77"/>
                    <a:pt x="14" y="77"/>
                    <a:pt x="14" y="77"/>
                  </a:cubicBezTo>
                  <a:cubicBezTo>
                    <a:pt x="15" y="77"/>
                    <a:pt x="16" y="77"/>
                    <a:pt x="17" y="76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5" y="47"/>
                    <a:pt x="118" y="45"/>
                    <a:pt x="119" y="42"/>
                  </a:cubicBezTo>
                  <a:cubicBezTo>
                    <a:pt x="120" y="40"/>
                    <a:pt x="121" y="37"/>
                    <a:pt x="120" y="34"/>
                  </a:cubicBezTo>
                  <a:cubicBezTo>
                    <a:pt x="119" y="30"/>
                    <a:pt x="119" y="30"/>
                    <a:pt x="119" y="30"/>
                  </a:cubicBezTo>
                  <a:cubicBezTo>
                    <a:pt x="117" y="25"/>
                    <a:pt x="113" y="22"/>
                    <a:pt x="108" y="22"/>
                  </a:cubicBezTo>
                  <a:cubicBezTo>
                    <a:pt x="107" y="22"/>
                    <a:pt x="106" y="22"/>
                    <a:pt x="105" y="23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6" y="52"/>
                    <a:pt x="4" y="54"/>
                    <a:pt x="3" y="57"/>
                  </a:cubicBezTo>
                  <a:close/>
                  <a:moveTo>
                    <a:pt x="106" y="28"/>
                  </a:moveTo>
                  <a:cubicBezTo>
                    <a:pt x="107" y="28"/>
                    <a:pt x="107" y="28"/>
                    <a:pt x="108" y="28"/>
                  </a:cubicBezTo>
                  <a:cubicBezTo>
                    <a:pt x="110" y="28"/>
                    <a:pt x="112" y="30"/>
                    <a:pt x="113" y="32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5" y="37"/>
                    <a:pt x="114" y="38"/>
                    <a:pt x="114" y="40"/>
                  </a:cubicBezTo>
                  <a:cubicBezTo>
                    <a:pt x="113" y="41"/>
                    <a:pt x="112" y="42"/>
                    <a:pt x="111" y="42"/>
                  </a:cubicBezTo>
                  <a:cubicBezTo>
                    <a:pt x="15" y="71"/>
                    <a:pt x="15" y="71"/>
                    <a:pt x="15" y="71"/>
                  </a:cubicBezTo>
                  <a:cubicBezTo>
                    <a:pt x="15" y="71"/>
                    <a:pt x="14" y="71"/>
                    <a:pt x="14" y="71"/>
                  </a:cubicBezTo>
                  <a:cubicBezTo>
                    <a:pt x="14" y="71"/>
                    <a:pt x="14" y="71"/>
                    <a:pt x="14" y="71"/>
                  </a:cubicBezTo>
                  <a:cubicBezTo>
                    <a:pt x="11" y="71"/>
                    <a:pt x="9" y="69"/>
                    <a:pt x="9" y="67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7" y="62"/>
                    <a:pt x="7" y="61"/>
                    <a:pt x="8" y="59"/>
                  </a:cubicBezTo>
                  <a:cubicBezTo>
                    <a:pt x="9" y="58"/>
                    <a:pt x="10" y="57"/>
                    <a:pt x="11" y="57"/>
                  </a:cubicBezTo>
                  <a:lnTo>
                    <a:pt x="106" y="28"/>
                  </a:lnTo>
                  <a:close/>
                  <a:moveTo>
                    <a:pt x="3" y="35"/>
                  </a:moveTo>
                  <a:cubicBezTo>
                    <a:pt x="4" y="40"/>
                    <a:pt x="9" y="43"/>
                    <a:pt x="14" y="43"/>
                  </a:cubicBezTo>
                  <a:cubicBezTo>
                    <a:pt x="15" y="43"/>
                    <a:pt x="16" y="43"/>
                    <a:pt x="17" y="43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72" y="26"/>
                    <a:pt x="76" y="19"/>
                    <a:pt x="74" y="13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1" y="4"/>
                    <a:pt x="65" y="0"/>
                    <a:pt x="59" y="2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3" y="19"/>
                    <a:pt x="0" y="25"/>
                    <a:pt x="2" y="31"/>
                  </a:cubicBezTo>
                  <a:lnTo>
                    <a:pt x="3" y="35"/>
                  </a:lnTo>
                  <a:close/>
                  <a:moveTo>
                    <a:pt x="11" y="23"/>
                  </a:moveTo>
                  <a:cubicBezTo>
                    <a:pt x="61" y="8"/>
                    <a:pt x="61" y="8"/>
                    <a:pt x="61" y="8"/>
                  </a:cubicBezTo>
                  <a:cubicBezTo>
                    <a:pt x="61" y="8"/>
                    <a:pt x="62" y="8"/>
                    <a:pt x="62" y="8"/>
                  </a:cubicBezTo>
                  <a:cubicBezTo>
                    <a:pt x="64" y="8"/>
                    <a:pt x="67" y="9"/>
                    <a:pt x="67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9" y="18"/>
                    <a:pt x="68" y="21"/>
                    <a:pt x="65" y="22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7"/>
                    <a:pt x="14" y="37"/>
                  </a:cubicBezTo>
                  <a:cubicBezTo>
                    <a:pt x="11" y="37"/>
                    <a:pt x="9" y="36"/>
                    <a:pt x="9" y="33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7" y="27"/>
                    <a:pt x="8" y="24"/>
                    <a:pt x="11" y="23"/>
                  </a:cubicBezTo>
                  <a:close/>
                  <a:moveTo>
                    <a:pt x="120" y="101"/>
                  </a:moveTo>
                  <a:cubicBezTo>
                    <a:pt x="119" y="97"/>
                    <a:pt x="119" y="97"/>
                    <a:pt x="119" y="97"/>
                  </a:cubicBezTo>
                  <a:cubicBezTo>
                    <a:pt x="117" y="92"/>
                    <a:pt x="110" y="88"/>
                    <a:pt x="105" y="90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76" y="98"/>
                    <a:pt x="72" y="104"/>
                    <a:pt x="72" y="110"/>
                  </a:cubicBezTo>
                  <a:cubicBezTo>
                    <a:pt x="72" y="138"/>
                    <a:pt x="72" y="138"/>
                    <a:pt x="72" y="138"/>
                  </a:cubicBezTo>
                  <a:cubicBezTo>
                    <a:pt x="55" y="138"/>
                    <a:pt x="55" y="138"/>
                    <a:pt x="55" y="138"/>
                  </a:cubicBezTo>
                  <a:cubicBezTo>
                    <a:pt x="55" y="106"/>
                    <a:pt x="55" y="106"/>
                    <a:pt x="55" y="106"/>
                  </a:cubicBezTo>
                  <a:cubicBezTo>
                    <a:pt x="55" y="104"/>
                    <a:pt x="54" y="101"/>
                    <a:pt x="53" y="99"/>
                  </a:cubicBezTo>
                  <a:cubicBezTo>
                    <a:pt x="112" y="82"/>
                    <a:pt x="112" y="82"/>
                    <a:pt x="112" y="82"/>
                  </a:cubicBezTo>
                  <a:cubicBezTo>
                    <a:pt x="115" y="81"/>
                    <a:pt x="118" y="79"/>
                    <a:pt x="119" y="76"/>
                  </a:cubicBezTo>
                  <a:cubicBezTo>
                    <a:pt x="120" y="73"/>
                    <a:pt x="121" y="70"/>
                    <a:pt x="120" y="67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17" y="58"/>
                    <a:pt x="110" y="54"/>
                    <a:pt x="105" y="56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6" y="86"/>
                    <a:pt x="4" y="88"/>
                    <a:pt x="3" y="90"/>
                  </a:cubicBezTo>
                  <a:cubicBezTo>
                    <a:pt x="1" y="92"/>
                    <a:pt x="1" y="95"/>
                    <a:pt x="1" y="97"/>
                  </a:cubicBezTo>
                  <a:cubicBezTo>
                    <a:pt x="2" y="98"/>
                    <a:pt x="2" y="98"/>
                    <a:pt x="2" y="99"/>
                  </a:cubicBezTo>
                  <a:cubicBezTo>
                    <a:pt x="3" y="102"/>
                    <a:pt x="3" y="102"/>
                    <a:pt x="3" y="102"/>
                  </a:cubicBezTo>
                  <a:cubicBezTo>
                    <a:pt x="4" y="106"/>
                    <a:pt x="7" y="109"/>
                    <a:pt x="10" y="110"/>
                  </a:cubicBezTo>
                  <a:cubicBezTo>
                    <a:pt x="11" y="110"/>
                    <a:pt x="11" y="110"/>
                    <a:pt x="11" y="110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6" y="114"/>
                    <a:pt x="28" y="118"/>
                    <a:pt x="28" y="121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17" y="138"/>
                    <a:pt x="17" y="138"/>
                    <a:pt x="17" y="138"/>
                  </a:cubicBezTo>
                  <a:cubicBezTo>
                    <a:pt x="17" y="187"/>
                    <a:pt x="17" y="187"/>
                    <a:pt x="17" y="187"/>
                  </a:cubicBezTo>
                  <a:cubicBezTo>
                    <a:pt x="17" y="199"/>
                    <a:pt x="28" y="208"/>
                    <a:pt x="40" y="209"/>
                  </a:cubicBezTo>
                  <a:cubicBezTo>
                    <a:pt x="40" y="214"/>
                    <a:pt x="40" y="214"/>
                    <a:pt x="40" y="214"/>
                  </a:cubicBezTo>
                  <a:cubicBezTo>
                    <a:pt x="40" y="220"/>
                    <a:pt x="46" y="225"/>
                    <a:pt x="53" y="225"/>
                  </a:cubicBezTo>
                  <a:cubicBezTo>
                    <a:pt x="74" y="225"/>
                    <a:pt x="74" y="225"/>
                    <a:pt x="74" y="225"/>
                  </a:cubicBezTo>
                  <a:cubicBezTo>
                    <a:pt x="81" y="225"/>
                    <a:pt x="87" y="220"/>
                    <a:pt x="87" y="214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99" y="208"/>
                    <a:pt x="110" y="199"/>
                    <a:pt x="110" y="187"/>
                  </a:cubicBezTo>
                  <a:cubicBezTo>
                    <a:pt x="110" y="138"/>
                    <a:pt x="110" y="138"/>
                    <a:pt x="110" y="138"/>
                  </a:cubicBezTo>
                  <a:cubicBezTo>
                    <a:pt x="99" y="138"/>
                    <a:pt x="99" y="138"/>
                    <a:pt x="99" y="138"/>
                  </a:cubicBezTo>
                  <a:cubicBezTo>
                    <a:pt x="99" y="125"/>
                    <a:pt x="99" y="125"/>
                    <a:pt x="99" y="125"/>
                  </a:cubicBezTo>
                  <a:cubicBezTo>
                    <a:pt x="99" y="122"/>
                    <a:pt x="101" y="118"/>
                    <a:pt x="104" y="117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18" y="113"/>
                    <a:pt x="122" y="107"/>
                    <a:pt x="120" y="101"/>
                  </a:cubicBezTo>
                  <a:close/>
                  <a:moveTo>
                    <a:pt x="43" y="98"/>
                  </a:moveTo>
                  <a:cubicBezTo>
                    <a:pt x="45" y="99"/>
                    <a:pt x="46" y="100"/>
                    <a:pt x="47" y="101"/>
                  </a:cubicBezTo>
                  <a:cubicBezTo>
                    <a:pt x="48" y="103"/>
                    <a:pt x="49" y="104"/>
                    <a:pt x="49" y="106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35" y="138"/>
                    <a:pt x="35" y="138"/>
                    <a:pt x="35" y="138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5" y="116"/>
                    <a:pt x="30" y="110"/>
                    <a:pt x="25" y="108"/>
                  </a:cubicBezTo>
                  <a:cubicBezTo>
                    <a:pt x="25" y="108"/>
                    <a:pt x="24" y="108"/>
                    <a:pt x="24" y="108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0" y="104"/>
                    <a:pt x="9" y="102"/>
                    <a:pt x="9" y="101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7" y="96"/>
                    <a:pt x="7" y="94"/>
                    <a:pt x="8" y="93"/>
                  </a:cubicBezTo>
                  <a:cubicBezTo>
                    <a:pt x="9" y="92"/>
                    <a:pt x="10" y="91"/>
                    <a:pt x="11" y="90"/>
                  </a:cubicBezTo>
                  <a:cubicBezTo>
                    <a:pt x="12" y="90"/>
                    <a:pt x="12" y="90"/>
                    <a:pt x="12" y="90"/>
                  </a:cubicBezTo>
                  <a:cubicBezTo>
                    <a:pt x="13" y="90"/>
                    <a:pt x="13" y="90"/>
                    <a:pt x="13" y="90"/>
                  </a:cubicBezTo>
                  <a:cubicBezTo>
                    <a:pt x="24" y="86"/>
                    <a:pt x="24" y="86"/>
                    <a:pt x="24" y="86"/>
                  </a:cubicBezTo>
                  <a:cubicBezTo>
                    <a:pt x="106" y="62"/>
                    <a:pt x="106" y="62"/>
                    <a:pt x="106" y="62"/>
                  </a:cubicBezTo>
                  <a:cubicBezTo>
                    <a:pt x="107" y="62"/>
                    <a:pt x="107" y="62"/>
                    <a:pt x="108" y="62"/>
                  </a:cubicBezTo>
                  <a:cubicBezTo>
                    <a:pt x="110" y="62"/>
                    <a:pt x="112" y="63"/>
                    <a:pt x="113" y="66"/>
                  </a:cubicBezTo>
                  <a:cubicBezTo>
                    <a:pt x="114" y="69"/>
                    <a:pt x="114" y="69"/>
                    <a:pt x="114" y="69"/>
                  </a:cubicBezTo>
                  <a:cubicBezTo>
                    <a:pt x="115" y="71"/>
                    <a:pt x="114" y="72"/>
                    <a:pt x="114" y="73"/>
                  </a:cubicBezTo>
                  <a:cubicBezTo>
                    <a:pt x="113" y="74"/>
                    <a:pt x="112" y="75"/>
                    <a:pt x="111" y="76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39" y="97"/>
                    <a:pt x="43" y="98"/>
                    <a:pt x="43" y="98"/>
                  </a:cubicBezTo>
                  <a:close/>
                  <a:moveTo>
                    <a:pt x="111" y="109"/>
                  </a:moveTo>
                  <a:cubicBezTo>
                    <a:pt x="103" y="111"/>
                    <a:pt x="103" y="111"/>
                    <a:pt x="103" y="111"/>
                  </a:cubicBezTo>
                  <a:cubicBezTo>
                    <a:pt x="97" y="113"/>
                    <a:pt x="92" y="119"/>
                    <a:pt x="92" y="125"/>
                  </a:cubicBezTo>
                  <a:cubicBezTo>
                    <a:pt x="92" y="138"/>
                    <a:pt x="92" y="138"/>
                    <a:pt x="92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78" y="107"/>
                    <a:pt x="81" y="103"/>
                    <a:pt x="84" y="102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9" y="95"/>
                    <a:pt x="112" y="96"/>
                    <a:pt x="113" y="99"/>
                  </a:cubicBezTo>
                  <a:cubicBezTo>
                    <a:pt x="114" y="103"/>
                    <a:pt x="114" y="103"/>
                    <a:pt x="114" y="103"/>
                  </a:cubicBezTo>
                  <a:cubicBezTo>
                    <a:pt x="115" y="106"/>
                    <a:pt x="113" y="109"/>
                    <a:pt x="111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/>
            <a:lstStyle/>
            <a:p>
              <a:endParaRPr lang="en-US"/>
            </a:p>
          </p:txBody>
        </p:sp>
      </p:grpSp>
      <p:cxnSp>
        <p:nvCxnSpPr>
          <p:cNvPr id="33" name="直接连接符 32"/>
          <p:cNvCxnSpPr/>
          <p:nvPr/>
        </p:nvCxnSpPr>
        <p:spPr>
          <a:xfrm>
            <a:off x="2508769" y="6259616"/>
            <a:ext cx="6658813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</a:ln>
          <a:effectLst/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02713" y="496823"/>
            <a:ext cx="5353297" cy="42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5395"/>
            <a:r>
              <a:rPr lang="zh-CN" altLang="en-US" sz="270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虚拟机的发展</a:t>
            </a:r>
          </a:p>
        </p:txBody>
      </p:sp>
      <p:sp>
        <p:nvSpPr>
          <p:cNvPr id="45" name="矩形 10"/>
          <p:cNvSpPr>
            <a:spLocks noChangeArrowheads="1"/>
          </p:cNvSpPr>
          <p:nvPr/>
        </p:nvSpPr>
        <p:spPr bwMode="auto">
          <a:xfrm>
            <a:off x="274580" y="1104589"/>
            <a:ext cx="3996428" cy="45898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8240" tIns="49120" rIns="98240" bIns="49120">
            <a:spAutoFit/>
          </a:bodyPr>
          <a:lstStyle/>
          <a:p>
            <a:pPr marL="306705" indent="-306705">
              <a:lnSpc>
                <a:spcPct val="2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b="1" kern="0" dirty="0" err="1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HotSpot</a:t>
            </a:r>
            <a:r>
              <a:rPr lang="en-US" altLang="zh-CN" b="1" kern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VM</a:t>
            </a:r>
            <a:r>
              <a:rPr lang="zh-CN" altLang="en-US" b="1" kern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b="1" kern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SUN</a:t>
            </a:r>
            <a:r>
              <a:rPr lang="zh-CN" altLang="en-US" b="1" kern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b="1" kern="0" dirty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06705" indent="-306705">
              <a:lnSpc>
                <a:spcPct val="250000"/>
              </a:lnSpc>
              <a:buClr>
                <a:srgbClr val="FFC000"/>
              </a:buClr>
            </a:pPr>
            <a:r>
              <a:rPr lang="en-US" altLang="zh-CN" kern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kern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以前使用范围最广的</a:t>
            </a:r>
            <a:r>
              <a:rPr lang="en-US" altLang="zh-CN" kern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kern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虚拟机</a:t>
            </a:r>
            <a:endParaRPr lang="en-US" altLang="zh-CN" kern="0" dirty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06705" indent="-306705">
              <a:lnSpc>
                <a:spcPct val="25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JRockit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 VM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BEA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</a:p>
          <a:p>
            <a:pPr marL="306705" indent="-306705">
              <a:lnSpc>
                <a:spcPct val="250000"/>
              </a:lnSpc>
              <a:buClr>
                <a:srgbClr val="FFC000"/>
              </a:buClr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号称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世界上最快的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虚拟机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” </a:t>
            </a:r>
          </a:p>
          <a:p>
            <a:pPr marL="306705" indent="-306705">
              <a:lnSpc>
                <a:spcPct val="25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J9 VM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IBM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06705" indent="-306705">
              <a:lnSpc>
                <a:spcPct val="25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kern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Dalvik</a:t>
            </a:r>
            <a:r>
              <a:rPr lang="en-US" altLang="zh-CN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VM</a:t>
            </a:r>
            <a:r>
              <a:rPr lang="zh-CN" altLang="en-US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Google </a:t>
            </a:r>
            <a:r>
              <a:rPr lang="zh-CN" altLang="en-US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kern="0" dirty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10"/>
          <p:cNvSpPr>
            <a:spLocks noChangeArrowheads="1"/>
          </p:cNvSpPr>
          <p:nvPr/>
        </p:nvSpPr>
        <p:spPr bwMode="auto">
          <a:xfrm>
            <a:off x="6486949" y="1984767"/>
            <a:ext cx="4523368" cy="27000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8240" tIns="49120" rIns="98240" bIns="49120">
            <a:spAutoFit/>
          </a:bodyPr>
          <a:lstStyle/>
          <a:p>
            <a:pPr marL="306705" indent="-306705">
              <a:lnSpc>
                <a:spcPct val="2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sz="2400" b="1" kern="0" dirty="0" err="1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HotSpot</a:t>
            </a:r>
            <a:r>
              <a:rPr lang="en-US" altLang="zh-CN" sz="2400" b="1" kern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VM</a:t>
            </a:r>
            <a:r>
              <a:rPr lang="zh-CN" altLang="en-US" sz="2400" b="1" kern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1" kern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ORACLE</a:t>
            </a:r>
            <a:r>
              <a:rPr lang="zh-CN" altLang="en-US" sz="2400" b="1" kern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400" b="1" kern="0" dirty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06705" indent="-306705">
              <a:lnSpc>
                <a:spcPct val="250000"/>
              </a:lnSpc>
              <a:buClr>
                <a:srgbClr val="FFC000"/>
              </a:buClr>
            </a:pPr>
            <a:r>
              <a:rPr lang="zh-CN" altLang="en-US" sz="1800" kern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目前使用范围最广的</a:t>
            </a:r>
            <a:r>
              <a:rPr lang="en-US" altLang="zh-CN" sz="1800" kern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1800" kern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虚拟机</a:t>
            </a:r>
            <a:endParaRPr lang="en-US" altLang="zh-CN" sz="1800" kern="0" dirty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06705" indent="-306705">
              <a:lnSpc>
                <a:spcPct val="250000"/>
              </a:lnSpc>
              <a:buClr>
                <a:srgbClr val="FFC000"/>
              </a:buClr>
            </a:pPr>
            <a:endParaRPr lang="en-US" altLang="zh-CN" sz="2400" b="1" kern="0" dirty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369F493-0570-9648-B4DF-CBCC7E9F1241}"/>
              </a:ext>
            </a:extLst>
          </p:cNvPr>
          <p:cNvSpPr txBox="1"/>
          <p:nvPr/>
        </p:nvSpPr>
        <p:spPr>
          <a:xfrm>
            <a:off x="902713" y="6047015"/>
            <a:ext cx="10599376" cy="1308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+mj-ea"/>
                <a:ea typeface="+mj-ea"/>
              </a:rPr>
              <a:t>ORACLE</a:t>
            </a:r>
            <a:r>
              <a:rPr kumimoji="1" lang="zh-CN" altLang="en-US" b="1" dirty="0">
                <a:latin typeface="+mj-ea"/>
                <a:ea typeface="+mj-ea"/>
              </a:rPr>
              <a:t>收购</a:t>
            </a:r>
            <a:r>
              <a:rPr kumimoji="1" lang="en-US" altLang="zh-CN" b="1" dirty="0">
                <a:latin typeface="+mj-ea"/>
                <a:ea typeface="+mj-ea"/>
              </a:rPr>
              <a:t>SUN</a:t>
            </a:r>
            <a:r>
              <a:rPr kumimoji="1" lang="zh-CN" altLang="en-US" b="1" dirty="0">
                <a:latin typeface="+mj-ea"/>
                <a:ea typeface="+mj-ea"/>
              </a:rPr>
              <a:t>后，将</a:t>
            </a:r>
            <a:r>
              <a:rPr kumimoji="1" lang="en-US" altLang="zh-CN" b="1" dirty="0" err="1">
                <a:latin typeface="+mj-ea"/>
                <a:ea typeface="+mj-ea"/>
              </a:rPr>
              <a:t>HotSpot</a:t>
            </a:r>
            <a:r>
              <a:rPr kumimoji="1" lang="zh-CN" altLang="en-US" b="1" dirty="0">
                <a:latin typeface="+mj-ea"/>
                <a:ea typeface="+mj-ea"/>
              </a:rPr>
              <a:t>和</a:t>
            </a:r>
            <a:r>
              <a:rPr kumimoji="1" lang="en-US" altLang="zh-CN" b="1" dirty="0" err="1">
                <a:latin typeface="+mj-ea"/>
                <a:ea typeface="+mj-ea"/>
              </a:rPr>
              <a:t>JRockit</a:t>
            </a:r>
            <a:r>
              <a:rPr kumimoji="1" lang="zh-CN" altLang="en-US" b="1" dirty="0">
                <a:latin typeface="+mj-ea"/>
                <a:ea typeface="+mj-ea"/>
              </a:rPr>
              <a:t>进行了合并，成为</a:t>
            </a:r>
            <a:r>
              <a:rPr lang="en-US" altLang="zh-CN" sz="2000" b="1" kern="0" dirty="0" err="1">
                <a:solidFill>
                  <a:sysClr val="windowText" lastClr="000000"/>
                </a:solidFill>
                <a:latin typeface="+mj-ea"/>
                <a:ea typeface="+mj-ea"/>
              </a:rPr>
              <a:t>HotSpot</a:t>
            </a:r>
            <a:r>
              <a:rPr lang="en-US" altLang="zh-CN" sz="2000" b="1" kern="0" dirty="0">
                <a:solidFill>
                  <a:sysClr val="windowText" lastClr="000000"/>
                </a:solidFill>
                <a:latin typeface="+mj-ea"/>
                <a:ea typeface="+mj-ea"/>
              </a:rPr>
              <a:t> VM</a:t>
            </a:r>
            <a:r>
              <a:rPr lang="zh-CN" altLang="en-US" sz="2000" b="1" kern="0" dirty="0">
                <a:solidFill>
                  <a:sysClr val="windowText" lastClr="000000"/>
                </a:solidFill>
                <a:latin typeface="+mj-ea"/>
                <a:ea typeface="+mj-ea"/>
              </a:rPr>
              <a:t>（</a:t>
            </a:r>
            <a:r>
              <a:rPr lang="en-US" altLang="zh-CN" sz="2000" b="1" kern="0" dirty="0">
                <a:solidFill>
                  <a:sysClr val="windowText" lastClr="000000"/>
                </a:solidFill>
                <a:latin typeface="+mj-ea"/>
                <a:ea typeface="+mj-ea"/>
              </a:rPr>
              <a:t>ORACLE</a:t>
            </a:r>
            <a:r>
              <a:rPr lang="zh-CN" altLang="en-US" sz="2000" b="1" kern="0" dirty="0">
                <a:solidFill>
                  <a:sysClr val="windowText" lastClr="000000"/>
                </a:solidFill>
                <a:latin typeface="+mj-ea"/>
                <a:ea typeface="+mj-ea"/>
              </a:rPr>
              <a:t>），是目前使用</a:t>
            </a:r>
            <a:endParaRPr lang="en-US" altLang="zh-CN" sz="2000" b="1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r>
              <a:rPr lang="zh-CN" altLang="en-US" sz="2000" b="1" kern="0" dirty="0">
                <a:solidFill>
                  <a:sysClr val="windowText" lastClr="000000"/>
                </a:solidFill>
                <a:latin typeface="+mj-ea"/>
                <a:ea typeface="+mj-ea"/>
              </a:rPr>
              <a:t>最广泛的</a:t>
            </a:r>
            <a:r>
              <a:rPr lang="en-US" altLang="zh-CN" sz="2000" b="1" kern="0" dirty="0">
                <a:solidFill>
                  <a:sysClr val="windowText" lastClr="000000"/>
                </a:solidFill>
                <a:latin typeface="+mj-ea"/>
                <a:ea typeface="+mj-ea"/>
              </a:rPr>
              <a:t>JVM</a:t>
            </a:r>
          </a:p>
          <a:p>
            <a:r>
              <a:rPr lang="en-US" altLang="zh-CN" sz="2000" b="1" kern="0" dirty="0" err="1">
                <a:solidFill>
                  <a:sysClr val="windowText" lastClr="000000"/>
                </a:solidFill>
                <a:latin typeface="+mj-ea"/>
                <a:ea typeface="+mj-ea"/>
              </a:rPr>
              <a:t>HotSpot</a:t>
            </a:r>
            <a:r>
              <a:rPr lang="zh-CN" altLang="en-US" sz="2000" b="1" kern="0" dirty="0">
                <a:solidFill>
                  <a:sysClr val="windowText" lastClr="000000"/>
                </a:solidFill>
                <a:latin typeface="+mj-ea"/>
                <a:ea typeface="+mj-ea"/>
              </a:rPr>
              <a:t>：热点探测技术</a:t>
            </a:r>
            <a:endParaRPr lang="en-US" altLang="zh-CN" sz="2000" b="1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endParaRPr kumimoji="1" lang="zh-CN" altLang="en-US" b="1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50298" y="522893"/>
            <a:ext cx="3609548" cy="42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5395"/>
            <a:r>
              <a:rPr lang="zh-CN" altLang="en-US" sz="270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未来的</a:t>
            </a:r>
            <a:r>
              <a:rPr lang="en-US" altLang="zh-CN" sz="270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70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</a:p>
        </p:txBody>
      </p:sp>
      <p:sp>
        <p:nvSpPr>
          <p:cNvPr id="14" name="AutoShape 9"/>
          <p:cNvSpPr>
            <a:spLocks noChangeArrowheads="1"/>
          </p:cNvSpPr>
          <p:nvPr/>
        </p:nvSpPr>
        <p:spPr bwMode="auto">
          <a:xfrm>
            <a:off x="2427103" y="2098091"/>
            <a:ext cx="2016518" cy="1856615"/>
          </a:xfrm>
          <a:prstGeom prst="chevron">
            <a:avLst>
              <a:gd name="adj" fmla="val 2578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none" lIns="94137" tIns="47069" rIns="94137" bIns="47069" anchor="ctr"/>
          <a:lstStyle/>
          <a:p>
            <a:pPr algn="ctr"/>
            <a:r>
              <a:rPr lang="zh-CN" altLang="en-US" sz="25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混合语言</a:t>
            </a:r>
            <a:endParaRPr lang="en-US" altLang="zh-CN" sz="2500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AutoShape 11"/>
          <p:cNvSpPr>
            <a:spLocks noChangeArrowheads="1"/>
          </p:cNvSpPr>
          <p:nvPr/>
        </p:nvSpPr>
        <p:spPr bwMode="auto">
          <a:xfrm>
            <a:off x="4289836" y="2098091"/>
            <a:ext cx="2016518" cy="1856615"/>
          </a:xfrm>
          <a:prstGeom prst="chevron">
            <a:avLst>
              <a:gd name="adj" fmla="val 2578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none" lIns="94137" tIns="47069" rIns="94137" bIns="47069" anchor="ctr"/>
          <a:lstStyle/>
          <a:p>
            <a:pPr algn="ctr"/>
            <a:r>
              <a:rPr lang="zh-CN" altLang="en-US" sz="25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多核并行</a:t>
            </a:r>
            <a:endParaRPr lang="en-US" altLang="zh-CN" sz="2500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AutoShape 12"/>
          <p:cNvSpPr>
            <a:spLocks noChangeArrowheads="1"/>
          </p:cNvSpPr>
          <p:nvPr/>
        </p:nvSpPr>
        <p:spPr bwMode="auto">
          <a:xfrm>
            <a:off x="6104307" y="2098091"/>
            <a:ext cx="2016520" cy="1856615"/>
          </a:xfrm>
          <a:prstGeom prst="chevron">
            <a:avLst>
              <a:gd name="adj" fmla="val 2578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none" lIns="94137" tIns="47069" rIns="94137" bIns="47069" anchor="ctr"/>
          <a:lstStyle/>
          <a:p>
            <a:pPr algn="ctr"/>
            <a:r>
              <a:rPr lang="zh-CN" altLang="en-US" sz="25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丰富语法</a:t>
            </a:r>
            <a:endParaRPr lang="en-US" altLang="zh-CN" sz="2500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AutoShape 13"/>
          <p:cNvSpPr>
            <a:spLocks noChangeArrowheads="1"/>
          </p:cNvSpPr>
          <p:nvPr/>
        </p:nvSpPr>
        <p:spPr bwMode="auto">
          <a:xfrm>
            <a:off x="7963431" y="2098091"/>
            <a:ext cx="1429868" cy="1856615"/>
          </a:xfrm>
          <a:prstGeom prst="chevron">
            <a:avLst>
              <a:gd name="adj" fmla="val 2578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none" lIns="94137" tIns="47069" rIns="94137" bIns="47069" anchor="ctr"/>
          <a:lstStyle/>
          <a:p>
            <a:pPr algn="ctr"/>
            <a:r>
              <a:rPr lang="en-US" altLang="zh-CN" sz="25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25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endParaRPr lang="en-US" altLang="zh-CN" sz="2500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AutoShape 9"/>
          <p:cNvSpPr>
            <a:spLocks noChangeArrowheads="1"/>
          </p:cNvSpPr>
          <p:nvPr/>
        </p:nvSpPr>
        <p:spPr bwMode="auto">
          <a:xfrm>
            <a:off x="521969" y="2084923"/>
            <a:ext cx="2016518" cy="1856615"/>
          </a:xfrm>
          <a:prstGeom prst="chevron">
            <a:avLst>
              <a:gd name="adj" fmla="val 2578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none" lIns="94137" tIns="47069" rIns="94137" bIns="47069" anchor="ctr"/>
          <a:lstStyle/>
          <a:p>
            <a:pPr algn="ctr"/>
            <a:r>
              <a:rPr lang="zh-CN" altLang="en-US" sz="25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模块化</a:t>
            </a:r>
            <a:endParaRPr lang="en-US" altLang="zh-CN" sz="2500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AutoShape 13"/>
          <p:cNvSpPr>
            <a:spLocks noChangeArrowheads="1"/>
          </p:cNvSpPr>
          <p:nvPr/>
        </p:nvSpPr>
        <p:spPr bwMode="auto">
          <a:xfrm>
            <a:off x="9198383" y="2109093"/>
            <a:ext cx="2422117" cy="1900932"/>
          </a:xfrm>
          <a:prstGeom prst="chevron">
            <a:avLst>
              <a:gd name="adj" fmla="val 2578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none" lIns="94137" tIns="47069" rIns="94137" bIns="47069" anchor="ctr"/>
          <a:lstStyle/>
          <a:p>
            <a:pPr algn="ctr"/>
            <a:r>
              <a:rPr lang="zh-CN" altLang="en-US" sz="25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更强的</a:t>
            </a:r>
            <a:br>
              <a:rPr lang="en-US" altLang="zh-CN" sz="25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5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垃圾回收</a:t>
            </a:r>
            <a:endParaRPr lang="en-US" altLang="zh-CN" sz="2500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500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7419F4F-BA02-844E-A21E-42DFF19AC2A9}"/>
              </a:ext>
            </a:extLst>
          </p:cNvPr>
          <p:cNvSpPr txBox="1"/>
          <p:nvPr/>
        </p:nvSpPr>
        <p:spPr>
          <a:xfrm>
            <a:off x="855785" y="5134708"/>
            <a:ext cx="9512797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模块化：</a:t>
            </a:r>
            <a:r>
              <a:rPr kumimoji="1" lang="en-US" altLang="zh-CN" dirty="0"/>
              <a:t>OSGI</a:t>
            </a:r>
          </a:p>
          <a:p>
            <a:r>
              <a:rPr kumimoji="1" lang="zh-CN" altLang="en-US" dirty="0"/>
              <a:t>混合语言：</a:t>
            </a:r>
            <a:r>
              <a:rPr kumimoji="1" lang="en-US" altLang="zh-CN" dirty="0"/>
              <a:t>JVM</a:t>
            </a:r>
            <a:r>
              <a:rPr kumimoji="1" lang="zh-CN" altLang="en-US" dirty="0"/>
              <a:t>可运行多种语言</a:t>
            </a:r>
            <a:r>
              <a:rPr kumimoji="1" lang="en-US" altLang="zh-CN" dirty="0"/>
              <a:t>(</a:t>
            </a:r>
            <a:r>
              <a:rPr kumimoji="1" lang="zh-CN" altLang="en-US" dirty="0"/>
              <a:t>将不同语言统一编译成字节码</a:t>
            </a:r>
            <a:r>
              <a:rPr kumimoji="1" lang="en-US" altLang="zh-CN" dirty="0"/>
              <a:t>)</a:t>
            </a:r>
            <a:endParaRPr kumimoji="1" lang="zh-CN" altLang="en-US" dirty="0"/>
          </a:p>
          <a:p>
            <a:r>
              <a:rPr kumimoji="1" lang="zh-CN" altLang="en-US" dirty="0"/>
              <a:t>多核并行</a:t>
            </a:r>
            <a:endParaRPr kumimoji="1" lang="en-US" altLang="zh-CN" dirty="0"/>
          </a:p>
          <a:p>
            <a:r>
              <a:rPr kumimoji="1" lang="zh-CN" altLang="en-US" dirty="0"/>
              <a:t>丰富语法</a:t>
            </a:r>
            <a:endParaRPr kumimoji="1" lang="en-US" altLang="zh-CN" dirty="0"/>
          </a:p>
          <a:p>
            <a:r>
              <a:rPr kumimoji="1" lang="en-US" altLang="zh-CN" dirty="0"/>
              <a:t>64</a:t>
            </a:r>
            <a:r>
              <a:rPr kumimoji="1" lang="zh-CN" altLang="en-US" dirty="0"/>
              <a:t>位：寻址范围</a:t>
            </a:r>
            <a:r>
              <a:rPr kumimoji="1" lang="en-US" altLang="zh-CN" dirty="0"/>
              <a:t>=2^64</a:t>
            </a:r>
            <a:r>
              <a:rPr kumimoji="1" lang="zh-CN" altLang="en-US" dirty="0"/>
              <a:t>，可支持更多的内存</a:t>
            </a:r>
            <a:endParaRPr kumimoji="1" lang="en-US" altLang="zh-CN" dirty="0"/>
          </a:p>
          <a:p>
            <a:r>
              <a:rPr kumimoji="1" lang="zh-CN" altLang="en-US" dirty="0"/>
              <a:t>更强的垃圾回收：</a:t>
            </a:r>
            <a:r>
              <a:rPr kumimoji="1" lang="en-US" altLang="zh-CN" dirty="0"/>
              <a:t>ZGC</a:t>
            </a:r>
            <a:r>
              <a:rPr kumimoji="1" lang="zh-CN" altLang="en-US" dirty="0"/>
              <a:t>，可回收</a:t>
            </a:r>
            <a:r>
              <a:rPr kumimoji="1" lang="en-US" altLang="zh-CN" dirty="0"/>
              <a:t>TB</a:t>
            </a:r>
            <a:r>
              <a:rPr kumimoji="1" lang="zh-CN" altLang="en-US" dirty="0"/>
              <a:t>级别的内存，</a:t>
            </a:r>
            <a:r>
              <a:rPr kumimoji="1" lang="en-US" altLang="zh-CN" dirty="0"/>
              <a:t>STW</a:t>
            </a:r>
            <a:r>
              <a:rPr kumimoji="1" lang="zh-CN" altLang="en-US" dirty="0"/>
              <a:t>时间少于</a:t>
            </a:r>
            <a:r>
              <a:rPr kumimoji="1" lang="en-US" altLang="zh-CN" dirty="0"/>
              <a:t>10ms(</a:t>
            </a:r>
            <a:r>
              <a:rPr kumimoji="1" lang="zh-CN" altLang="en-US" dirty="0"/>
              <a:t>有色指针、加载屏障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6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6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6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16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46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6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6" grpId="0" animBg="1"/>
      <p:bldP spid="17" grpId="0" animBg="1"/>
      <p:bldP spid="19" grpId="0" animBg="1"/>
      <p:bldP spid="20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86900" y="7607275"/>
            <a:ext cx="2393950" cy="454061"/>
          </a:xfrm>
        </p:spPr>
        <p:txBody>
          <a:bodyPr/>
          <a:lstStyle/>
          <a:p>
            <a:fld id="{86CB4B4D-7CA3-9044-876B-883B54F8677D}" type="slidenum">
              <a:rPr lang="en-US" altLang="zh-CN" sz="1430" smtClean="0"/>
              <a:pPr/>
              <a:t>7</a:t>
            </a:fld>
            <a:endParaRPr lang="en-US" altLang="zh-CN" sz="1430"/>
          </a:p>
        </p:txBody>
      </p:sp>
      <p:sp>
        <p:nvSpPr>
          <p:cNvPr id="70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87105" y="517183"/>
            <a:ext cx="4077655" cy="42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92225"/>
            <a:r>
              <a:rPr lang="en-US" altLang="zh-CN" sz="268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JVM</a:t>
            </a:r>
            <a:r>
              <a:rPr lang="zh-CN" altLang="en-US" sz="268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的整体介绍</a:t>
            </a:r>
          </a:p>
        </p:txBody>
      </p:sp>
      <p:sp>
        <p:nvSpPr>
          <p:cNvPr id="73" name="矩形 10"/>
          <p:cNvSpPr>
            <a:spLocks noChangeArrowheads="1"/>
          </p:cNvSpPr>
          <p:nvPr/>
        </p:nvSpPr>
        <p:spPr bwMode="auto">
          <a:xfrm>
            <a:off x="7218571" y="2838206"/>
            <a:ext cx="3290038" cy="186120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86597" tIns="43298" rIns="86597" bIns="43298">
            <a:spAutoFit/>
          </a:bodyPr>
          <a:lstStyle/>
          <a:p>
            <a:pPr marL="485140" indent="-485140">
              <a:lnSpc>
                <a:spcPct val="200000"/>
              </a:lnSpc>
              <a:buClr>
                <a:srgbClr val="FFC000"/>
              </a:buClr>
            </a:pPr>
            <a:r>
              <a:rPr lang="zh-CN" altLang="en-US" sz="1875" dirty="0">
                <a:latin typeface="宋体" panose="02010600030101010101" pitchFamily="2" charset="-122"/>
                <a:ea typeface="宋体" panose="02010600030101010101" pitchFamily="2" charset="-122"/>
              </a:rPr>
              <a:t>内存是</a:t>
            </a:r>
            <a:r>
              <a:rPr lang="en-US" altLang="zh-CN" sz="1875" dirty="0">
                <a:latin typeface="宋体" panose="02010600030101010101" pitchFamily="2" charset="-122"/>
                <a:ea typeface="宋体" panose="02010600030101010101" pitchFamily="2" charset="-122"/>
              </a:rPr>
              <a:t>JVM</a:t>
            </a:r>
            <a:r>
              <a:rPr lang="zh-CN" altLang="en-US" sz="1875" dirty="0">
                <a:latin typeface="宋体" panose="02010600030101010101" pitchFamily="2" charset="-122"/>
                <a:ea typeface="宋体" panose="02010600030101010101" pitchFamily="2" charset="-122"/>
              </a:rPr>
              <a:t>的“五脏六腑</a:t>
            </a:r>
            <a:r>
              <a:rPr lang="en-US" altLang="zh-CN" sz="1875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</a:p>
          <a:p>
            <a:pPr marL="485140" indent="-48514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75" dirty="0">
                <a:latin typeface="宋体" panose="02010600030101010101" pitchFamily="2" charset="-122"/>
                <a:ea typeface="宋体" panose="02010600030101010101" pitchFamily="2" charset="-122"/>
              </a:rPr>
              <a:t>内存分配</a:t>
            </a:r>
            <a:endParaRPr lang="en-US" altLang="zh-CN" sz="1875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85140" indent="-48514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75" dirty="0">
                <a:latin typeface="宋体" panose="02010600030101010101" pitchFamily="2" charset="-122"/>
                <a:ea typeface="宋体" panose="02010600030101010101" pitchFamily="2" charset="-122"/>
              </a:rPr>
              <a:t>垃圾回收</a:t>
            </a:r>
            <a:endParaRPr lang="en-US" altLang="zh-CN" sz="1875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26" name="Picture 2" descr="D:\课程\公开课\JVM\面试必问的JVM应该怎么学\image\JVM的运行过程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8445" y="970318"/>
            <a:ext cx="5245548" cy="6155350"/>
          </a:xfrm>
          <a:prstGeom prst="rect">
            <a:avLst/>
          </a:prstGeom>
          <a:noFill/>
        </p:spPr>
      </p:pic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50826" y="3352978"/>
            <a:ext cx="868476" cy="744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16990" y="509043"/>
            <a:ext cx="2673961" cy="45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92225"/>
            <a:r>
              <a:rPr lang="zh-CN" altLang="en-US" sz="290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运行时数据区</a:t>
            </a:r>
          </a:p>
        </p:txBody>
      </p:sp>
      <p:sp>
        <p:nvSpPr>
          <p:cNvPr id="7" name="矩形 10"/>
          <p:cNvSpPr>
            <a:spLocks noChangeArrowheads="1"/>
          </p:cNvSpPr>
          <p:nvPr/>
        </p:nvSpPr>
        <p:spPr bwMode="auto">
          <a:xfrm>
            <a:off x="118623" y="983643"/>
            <a:ext cx="9803845" cy="22680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6983" tIns="48491" rIns="96983" bIns="48491">
            <a:spAutoFit/>
          </a:bodyPr>
          <a:lstStyle/>
          <a:p>
            <a:pPr>
              <a:lnSpc>
                <a:spcPct val="200000"/>
              </a:lnSpc>
              <a:buClr>
                <a:srgbClr val="FFC000"/>
              </a:buClr>
            </a:pPr>
            <a:r>
              <a:rPr lang="en-US" altLang="zh-CN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JVM</a:t>
            </a:r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在运行过程中会把</a:t>
            </a:r>
            <a:r>
              <a:rPr lang="zh-CN" altLang="en-US" sz="25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它所管理的内存</a:t>
            </a:r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划分成</a:t>
            </a:r>
            <a:r>
              <a:rPr lang="zh-CN" altLang="en-US" sz="25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若干</a:t>
            </a:r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不同的</a:t>
            </a:r>
            <a:r>
              <a:rPr lang="zh-CN" altLang="en-US" sz="25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数据区域</a:t>
            </a:r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！</a:t>
            </a:r>
            <a:endParaRPr lang="en-US" altLang="zh-CN" sz="25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线程私有</a:t>
            </a:r>
            <a:r>
              <a:rPr lang="en-US" altLang="zh-CN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用于运行指令</a:t>
            </a:r>
            <a:r>
              <a:rPr lang="en-US" altLang="zh-CN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程序计数器、虚拟机栈、本地方法栈</a:t>
            </a:r>
            <a:endParaRPr lang="en-US" altLang="zh-CN" sz="25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线程共享</a:t>
            </a:r>
            <a:r>
              <a:rPr lang="en-US" altLang="zh-CN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用于存储数据</a:t>
            </a:r>
            <a:r>
              <a:rPr lang="en-US" altLang="zh-CN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：堆、方法区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6445" y="3909357"/>
            <a:ext cx="9192306" cy="3675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79784" y="582393"/>
            <a:ext cx="2253992" cy="45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327150"/>
            <a:r>
              <a:rPr lang="zh-CN" altLang="en-US" sz="290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程序计数器</a:t>
            </a:r>
          </a:p>
        </p:txBody>
      </p:sp>
      <p:sp>
        <p:nvSpPr>
          <p:cNvPr id="12" name="矩形 10"/>
          <p:cNvSpPr>
            <a:spLocks noChangeArrowheads="1"/>
          </p:cNvSpPr>
          <p:nvPr/>
        </p:nvSpPr>
        <p:spPr bwMode="auto">
          <a:xfrm>
            <a:off x="232346" y="1159540"/>
            <a:ext cx="6182379" cy="17407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581" tIns="49790" rIns="99581" bIns="49790">
            <a:spAutoFit/>
          </a:bodyPr>
          <a:lstStyle/>
          <a:p>
            <a:pPr marL="311150" indent="-31115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程序的计数器</a:t>
            </a:r>
            <a:r>
              <a:rPr lang="en-US" altLang="zh-CN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唯一不会</a:t>
            </a:r>
            <a:r>
              <a:rPr lang="en-US" altLang="zh-CN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OOM)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FFC000"/>
              </a:buClr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当前线程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正在执行的</a:t>
            </a:r>
            <a:r>
              <a:rPr lang="zh-CN" altLang="en-US" sz="22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字节码指令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行号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5519" y="3400255"/>
            <a:ext cx="4877036" cy="4041503"/>
          </a:xfrm>
          <a:prstGeom prst="rect">
            <a:avLst/>
          </a:prstGeom>
          <a:noFill/>
        </p:spPr>
        <p:txBody>
          <a:bodyPr wrap="square" lIns="99581" tIns="49790" rIns="99581" bIns="49790" rtlCol="0" anchor="t">
            <a:spAutoFit/>
          </a:bodyPr>
          <a:lstStyle/>
          <a:p>
            <a:pPr marL="373380" indent="-373380">
              <a:lnSpc>
                <a:spcPct val="20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为什么需要程序计数器（面试）</a:t>
            </a:r>
            <a:endParaRPr lang="en-US" altLang="zh-CN" sz="22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73380" indent="-37338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是多线程的，意味着线程需要进行上下文切换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73380" indent="-37338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程序计数器确保多线程情况下的程序正常执行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73380" indent="-373380">
              <a:lnSpc>
                <a:spcPct val="200000"/>
              </a:lnSpc>
              <a:buClr>
                <a:srgbClr val="FFC000"/>
              </a:buClr>
            </a:pP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026" name="Picture 2" descr="E:\公开课\JVM\3.15\程序计数器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04820" y="1686668"/>
            <a:ext cx="5437952" cy="4451377"/>
          </a:xfrm>
          <a:prstGeom prst="rect">
            <a:avLst/>
          </a:prstGeom>
          <a:noFill/>
        </p:spPr>
      </p:pic>
      <p:sp>
        <p:nvSpPr>
          <p:cNvPr id="7" name="乘号 6"/>
          <p:cNvSpPr/>
          <p:nvPr/>
        </p:nvSpPr>
        <p:spPr>
          <a:xfrm>
            <a:off x="8603611" y="3883644"/>
            <a:ext cx="1083131" cy="124255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81" tIns="49790" rIns="99581" bIns="49790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1352</TotalTime>
  <Words>1183</Words>
  <Application>Microsoft Macintosh PowerPoint</Application>
  <PresentationFormat>自定义</PresentationFormat>
  <Paragraphs>164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等线</vt:lpstr>
      <vt:lpstr>宋体</vt:lpstr>
      <vt:lpstr>微软雅黑</vt:lpstr>
      <vt:lpstr>微软雅黑 Light</vt:lpstr>
      <vt:lpstr>Arial</vt:lpstr>
      <vt:lpstr>Calibri</vt:lpstr>
      <vt:lpstr>Wingdings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Microsoft Office User</cp:lastModifiedBy>
  <cp:revision>3251</cp:revision>
  <dcterms:created xsi:type="dcterms:W3CDTF">2016-08-30T15:34:00Z</dcterms:created>
  <dcterms:modified xsi:type="dcterms:W3CDTF">2019-09-02T12:11:21Z</dcterms:modified>
  <cp:category>锐旗设计;https://9ppt.taobao.com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