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312" r:id="rId2"/>
    <p:sldId id="313" r:id="rId3"/>
    <p:sldId id="319" r:id="rId4"/>
    <p:sldId id="315" r:id="rId5"/>
    <p:sldId id="316" r:id="rId6"/>
    <p:sldId id="318" r:id="rId7"/>
    <p:sldId id="295" r:id="rId8"/>
    <p:sldId id="294" r:id="rId9"/>
    <p:sldId id="296" r:id="rId10"/>
    <p:sldId id="297" r:id="rId11"/>
    <p:sldId id="308" r:id="rId12"/>
    <p:sldId id="309" r:id="rId13"/>
    <p:sldId id="320" r:id="rId14"/>
    <p:sldId id="302" r:id="rId15"/>
    <p:sldId id="321" r:id="rId16"/>
    <p:sldId id="298" r:id="rId17"/>
  </p:sldIdLst>
  <p:sldSz cx="12385675" cy="8280400"/>
  <p:notesSz cx="6858000" cy="9144000"/>
  <p:defaultTextStyle>
    <a:defPPr>
      <a:defRPr lang="zh-CN"/>
    </a:defPPr>
    <a:lvl1pPr marL="0" algn="l" defTabSz="939455" rtl="0" eaLnBrk="1" latinLnBrk="0" hangingPunct="1">
      <a:defRPr sz="1800" kern="1200">
        <a:solidFill>
          <a:schemeClr val="tx1"/>
        </a:solidFill>
        <a:latin typeface="+mn-lt"/>
        <a:ea typeface="+mn-ea"/>
        <a:cs typeface="+mn-cs"/>
      </a:defRPr>
    </a:lvl1pPr>
    <a:lvl2pPr marL="469727" algn="l" defTabSz="939455" rtl="0" eaLnBrk="1" latinLnBrk="0" hangingPunct="1">
      <a:defRPr sz="1800" kern="1200">
        <a:solidFill>
          <a:schemeClr val="tx1"/>
        </a:solidFill>
        <a:latin typeface="+mn-lt"/>
        <a:ea typeface="+mn-ea"/>
        <a:cs typeface="+mn-cs"/>
      </a:defRPr>
    </a:lvl2pPr>
    <a:lvl3pPr marL="939455" algn="l" defTabSz="939455" rtl="0" eaLnBrk="1" latinLnBrk="0" hangingPunct="1">
      <a:defRPr sz="1800" kern="1200">
        <a:solidFill>
          <a:schemeClr val="tx1"/>
        </a:solidFill>
        <a:latin typeface="+mn-lt"/>
        <a:ea typeface="+mn-ea"/>
        <a:cs typeface="+mn-cs"/>
      </a:defRPr>
    </a:lvl3pPr>
    <a:lvl4pPr marL="1409182" algn="l" defTabSz="939455" rtl="0" eaLnBrk="1" latinLnBrk="0" hangingPunct="1">
      <a:defRPr sz="1800" kern="1200">
        <a:solidFill>
          <a:schemeClr val="tx1"/>
        </a:solidFill>
        <a:latin typeface="+mn-lt"/>
        <a:ea typeface="+mn-ea"/>
        <a:cs typeface="+mn-cs"/>
      </a:defRPr>
    </a:lvl4pPr>
    <a:lvl5pPr marL="1878909" algn="l" defTabSz="939455" rtl="0" eaLnBrk="1" latinLnBrk="0" hangingPunct="1">
      <a:defRPr sz="1800" kern="1200">
        <a:solidFill>
          <a:schemeClr val="tx1"/>
        </a:solidFill>
        <a:latin typeface="+mn-lt"/>
        <a:ea typeface="+mn-ea"/>
        <a:cs typeface="+mn-cs"/>
      </a:defRPr>
    </a:lvl5pPr>
    <a:lvl6pPr marL="2348636" algn="l" defTabSz="939455" rtl="0" eaLnBrk="1" latinLnBrk="0" hangingPunct="1">
      <a:defRPr sz="1800" kern="1200">
        <a:solidFill>
          <a:schemeClr val="tx1"/>
        </a:solidFill>
        <a:latin typeface="+mn-lt"/>
        <a:ea typeface="+mn-ea"/>
        <a:cs typeface="+mn-cs"/>
      </a:defRPr>
    </a:lvl6pPr>
    <a:lvl7pPr marL="2818364" algn="l" defTabSz="939455" rtl="0" eaLnBrk="1" latinLnBrk="0" hangingPunct="1">
      <a:defRPr sz="1800" kern="1200">
        <a:solidFill>
          <a:schemeClr val="tx1"/>
        </a:solidFill>
        <a:latin typeface="+mn-lt"/>
        <a:ea typeface="+mn-ea"/>
        <a:cs typeface="+mn-cs"/>
      </a:defRPr>
    </a:lvl7pPr>
    <a:lvl8pPr marL="3288091" algn="l" defTabSz="939455" rtl="0" eaLnBrk="1" latinLnBrk="0" hangingPunct="1">
      <a:defRPr sz="1800" kern="1200">
        <a:solidFill>
          <a:schemeClr val="tx1"/>
        </a:solidFill>
        <a:latin typeface="+mn-lt"/>
        <a:ea typeface="+mn-ea"/>
        <a:cs typeface="+mn-cs"/>
      </a:defRPr>
    </a:lvl8pPr>
    <a:lvl9pPr marL="3757818" algn="l" defTabSz="93945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2608">
          <p15:clr>
            <a:srgbClr val="A4A3A4"/>
          </p15:clr>
        </p15:guide>
        <p15:guide id="4" pos="390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060" autoAdjust="0"/>
    <p:restoredTop sz="94660" autoAdjust="0"/>
  </p:normalViewPr>
  <p:slideViewPr>
    <p:cSldViewPr snapToGrid="0" showGuides="1">
      <p:cViewPr varScale="1">
        <p:scale>
          <a:sx n="109" d="100"/>
          <a:sy n="109" d="100"/>
        </p:scale>
        <p:origin x="1576" y="176"/>
      </p:cViewPr>
      <p:guideLst>
        <p:guide orient="horz" pos="2160"/>
        <p:guide pos="3840"/>
        <p:guide orient="horz" pos="2608"/>
        <p:guide pos="390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98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E42986-7278-4353-98A2-826C12DEB039}" type="datetimeFigureOut">
              <a:rPr lang="zh-CN" altLang="en-US" smtClean="0"/>
              <a:pPr/>
              <a:t>2019/9/9</a:t>
            </a:fld>
            <a:endParaRPr lang="zh-CN" altLang="en-US"/>
          </a:p>
        </p:txBody>
      </p:sp>
      <p:sp>
        <p:nvSpPr>
          <p:cNvPr id="4" name="幻灯片图像占位符 3"/>
          <p:cNvSpPr>
            <a:spLocks noGrp="1" noRot="1" noChangeAspect="1"/>
          </p:cNvSpPr>
          <p:nvPr>
            <p:ph type="sldImg" idx="2"/>
          </p:nvPr>
        </p:nvSpPr>
        <p:spPr>
          <a:xfrm>
            <a:off x="1120775" y="1143000"/>
            <a:ext cx="461645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286AFD-4707-4CD9-9835-ABA1131554EB}" type="slidenum">
              <a:rPr lang="zh-CN" altLang="en-US" smtClean="0"/>
              <a:pPr/>
              <a:t>‹#›</a:t>
            </a:fld>
            <a:endParaRPr lang="zh-CN" altLang="en-US"/>
          </a:p>
        </p:txBody>
      </p:sp>
    </p:spTree>
    <p:extLst>
      <p:ext uri="{BB962C8B-B14F-4D97-AF65-F5344CB8AC3E}">
        <p14:creationId xmlns:p14="http://schemas.microsoft.com/office/powerpoint/2010/main" val="83663000"/>
      </p:ext>
    </p:extLst>
  </p:cSld>
  <p:clrMap bg1="lt1" tx1="dk1" bg2="lt2" tx2="dk2" accent1="accent1" accent2="accent2" accent3="accent3" accent4="accent4" accent5="accent5" accent6="accent6" hlink="hlink" folHlink="folHlink"/>
  <p:notesStyle>
    <a:lvl1pPr marL="0" algn="l" defTabSz="939455" rtl="0" eaLnBrk="1" latinLnBrk="0" hangingPunct="1">
      <a:defRPr sz="1200" kern="1200">
        <a:solidFill>
          <a:schemeClr val="tx1"/>
        </a:solidFill>
        <a:latin typeface="+mn-lt"/>
        <a:ea typeface="+mn-ea"/>
        <a:cs typeface="+mn-cs"/>
      </a:defRPr>
    </a:lvl1pPr>
    <a:lvl2pPr marL="469727" algn="l" defTabSz="939455" rtl="0" eaLnBrk="1" latinLnBrk="0" hangingPunct="1">
      <a:defRPr sz="1200" kern="1200">
        <a:solidFill>
          <a:schemeClr val="tx1"/>
        </a:solidFill>
        <a:latin typeface="+mn-lt"/>
        <a:ea typeface="+mn-ea"/>
        <a:cs typeface="+mn-cs"/>
      </a:defRPr>
    </a:lvl2pPr>
    <a:lvl3pPr marL="939455" algn="l" defTabSz="939455" rtl="0" eaLnBrk="1" latinLnBrk="0" hangingPunct="1">
      <a:defRPr sz="1200" kern="1200">
        <a:solidFill>
          <a:schemeClr val="tx1"/>
        </a:solidFill>
        <a:latin typeface="+mn-lt"/>
        <a:ea typeface="+mn-ea"/>
        <a:cs typeface="+mn-cs"/>
      </a:defRPr>
    </a:lvl3pPr>
    <a:lvl4pPr marL="1409182" algn="l" defTabSz="939455" rtl="0" eaLnBrk="1" latinLnBrk="0" hangingPunct="1">
      <a:defRPr sz="1200" kern="1200">
        <a:solidFill>
          <a:schemeClr val="tx1"/>
        </a:solidFill>
        <a:latin typeface="+mn-lt"/>
        <a:ea typeface="+mn-ea"/>
        <a:cs typeface="+mn-cs"/>
      </a:defRPr>
    </a:lvl4pPr>
    <a:lvl5pPr marL="1878909" algn="l" defTabSz="939455" rtl="0" eaLnBrk="1" latinLnBrk="0" hangingPunct="1">
      <a:defRPr sz="1200" kern="1200">
        <a:solidFill>
          <a:schemeClr val="tx1"/>
        </a:solidFill>
        <a:latin typeface="+mn-lt"/>
        <a:ea typeface="+mn-ea"/>
        <a:cs typeface="+mn-cs"/>
      </a:defRPr>
    </a:lvl5pPr>
    <a:lvl6pPr marL="2348636" algn="l" defTabSz="939455" rtl="0" eaLnBrk="1" latinLnBrk="0" hangingPunct="1">
      <a:defRPr sz="1200" kern="1200">
        <a:solidFill>
          <a:schemeClr val="tx1"/>
        </a:solidFill>
        <a:latin typeface="+mn-lt"/>
        <a:ea typeface="+mn-ea"/>
        <a:cs typeface="+mn-cs"/>
      </a:defRPr>
    </a:lvl6pPr>
    <a:lvl7pPr marL="2818364" algn="l" defTabSz="939455" rtl="0" eaLnBrk="1" latinLnBrk="0" hangingPunct="1">
      <a:defRPr sz="1200" kern="1200">
        <a:solidFill>
          <a:schemeClr val="tx1"/>
        </a:solidFill>
        <a:latin typeface="+mn-lt"/>
        <a:ea typeface="+mn-ea"/>
        <a:cs typeface="+mn-cs"/>
      </a:defRPr>
    </a:lvl7pPr>
    <a:lvl8pPr marL="3288091" algn="l" defTabSz="939455" rtl="0" eaLnBrk="1" latinLnBrk="0" hangingPunct="1">
      <a:defRPr sz="1200" kern="1200">
        <a:solidFill>
          <a:schemeClr val="tx1"/>
        </a:solidFill>
        <a:latin typeface="+mn-lt"/>
        <a:ea typeface="+mn-ea"/>
        <a:cs typeface="+mn-cs"/>
      </a:defRPr>
    </a:lvl8pPr>
    <a:lvl9pPr marL="3757818" algn="l" defTabSz="939455"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enjoy.ke.qq.com/"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lumMod val="95000"/>
          </a:schemeClr>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035C5D1-AD16-4B01-871F-DE047A6CFB67}" type="datetimeFigureOut">
              <a:rPr lang="zh-CN" altLang="en-US" smtClean="0"/>
              <a:pPr/>
              <a:t>2019/9/9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CDE635-3FC4-4B83-A3D1-632FFA341E9A}" type="slidenum">
              <a:rPr lang="zh-CN" altLang="en-US" smtClean="0"/>
              <a:pPr/>
              <a:t>‹#›</a:t>
            </a:fld>
            <a:endParaRPr lang="zh-CN" altLang="en-US"/>
          </a:p>
        </p:txBody>
      </p:sp>
    </p:spTree>
    <p:extLst>
      <p:ext uri="{BB962C8B-B14F-4D97-AF65-F5344CB8AC3E}">
        <p14:creationId xmlns:p14="http://schemas.microsoft.com/office/powerpoint/2010/main" val="2647387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199AFBB1-740D-47DC-8951-AD5910958B3B}"/>
              </a:ext>
            </a:extLst>
          </p:cNvPr>
          <p:cNvSpPr>
            <a:spLocks noGrp="1"/>
          </p:cNvSpPr>
          <p:nvPr>
            <p:ph type="dt" sz="half" idx="10"/>
          </p:nvPr>
        </p:nvSpPr>
        <p:spPr/>
        <p:txBody>
          <a:bodyPr/>
          <a:lstStyle/>
          <a:p>
            <a:fld id="{5D001350-E321-44A0-9483-363D51B41BA5}" type="datetimeFigureOut">
              <a:rPr lang="zh-CN" altLang="en-US" smtClean="0"/>
              <a:pPr/>
              <a:t>2019/9/9</a:t>
            </a:fld>
            <a:endParaRPr lang="zh-CN" altLang="en-US"/>
          </a:p>
        </p:txBody>
      </p:sp>
      <p:sp>
        <p:nvSpPr>
          <p:cNvPr id="5" name="页脚占位符 4">
            <a:extLst>
              <a:ext uri="{FF2B5EF4-FFF2-40B4-BE49-F238E27FC236}">
                <a16:creationId xmlns:a16="http://schemas.microsoft.com/office/drawing/2014/main" id="{9F7E119A-7FB5-4E6A-888B-8AE25982BBBE}"/>
              </a:ext>
            </a:extLst>
          </p:cNvPr>
          <p:cNvSpPr>
            <a:spLocks noGrp="1"/>
          </p:cNvSpPr>
          <p:nvPr>
            <p:ph type="ftr" sz="quarter" idx="11"/>
          </p:nvPr>
        </p:nvSpPr>
        <p:spPr/>
        <p:txBody>
          <a:bodyPr/>
          <a:lstStyle/>
          <a:p>
            <a:endParaRPr lang="zh-CN" altLang="en-US"/>
          </a:p>
        </p:txBody>
      </p:sp>
      <p:pic>
        <p:nvPicPr>
          <p:cNvPr id="7" name="Picture 5" descr="C:\Users\dev\Desktop\xx.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143659" y="150554"/>
            <a:ext cx="942642" cy="1120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userDrawn="1"/>
        </p:nvSpPr>
        <p:spPr>
          <a:xfrm>
            <a:off x="0" y="7648079"/>
            <a:ext cx="12385675" cy="63232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945" tIns="46973" rIns="93945" bIns="46973" rtlCol="0" anchor="ctr"/>
          <a:lstStyle/>
          <a:p>
            <a:pPr algn="ctr"/>
            <a:endParaRPr lang="zh-CN" altLang="en-US"/>
          </a:p>
        </p:txBody>
      </p:sp>
      <p:sp>
        <p:nvSpPr>
          <p:cNvPr id="10" name="TextBox 9"/>
          <p:cNvSpPr txBox="1">
            <a:spLocks noChangeArrowheads="1"/>
          </p:cNvSpPr>
          <p:nvPr userDrawn="1"/>
        </p:nvSpPr>
        <p:spPr bwMode="auto">
          <a:xfrm>
            <a:off x="8447" y="7721665"/>
            <a:ext cx="3893101" cy="386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945" tIns="46973" rIns="93945" bIns="46973">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zh-CN" altLang="en-US" b="1">
                <a:solidFill>
                  <a:srgbClr val="7030A0"/>
                </a:solidFill>
                <a:latin typeface="微软雅黑" pitchFamily="34" charset="-122"/>
                <a:ea typeface="微软雅黑" pitchFamily="34" charset="-122"/>
              </a:rPr>
              <a:t>享 学 课 堂：</a:t>
            </a:r>
            <a:r>
              <a:rPr lang="en-US" altLang="zh-CN">
                <a:hlinkClick r:id="rId3"/>
              </a:rPr>
              <a:t>http://enjoy.ke.qq.com/</a:t>
            </a:r>
            <a:endParaRPr lang="zh-CN" altLang="en-US"/>
          </a:p>
        </p:txBody>
      </p:sp>
    </p:spTree>
    <p:extLst>
      <p:ext uri="{BB962C8B-B14F-4D97-AF65-F5344CB8AC3E}">
        <p14:creationId xmlns:p14="http://schemas.microsoft.com/office/powerpoint/2010/main" val="1448481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48212" y="1355151"/>
            <a:ext cx="9289256" cy="2882806"/>
          </a:xfrm>
        </p:spPr>
        <p:txBody>
          <a:bodyPr anchor="b"/>
          <a:lstStyle>
            <a:lvl1pPr algn="ctr">
              <a:defRPr sz="5800"/>
            </a:lvl1pPr>
          </a:lstStyle>
          <a:p>
            <a:r>
              <a:rPr lang="zh-CN" altLang="en-US"/>
              <a:t>单击此处编辑母版标题样式</a:t>
            </a:r>
            <a:endParaRPr lang="en-US" dirty="0"/>
          </a:p>
        </p:txBody>
      </p:sp>
      <p:sp>
        <p:nvSpPr>
          <p:cNvPr id="3" name="Subtitle 2"/>
          <p:cNvSpPr>
            <a:spLocks noGrp="1"/>
          </p:cNvSpPr>
          <p:nvPr>
            <p:ph type="subTitle" idx="1"/>
          </p:nvPr>
        </p:nvSpPr>
        <p:spPr>
          <a:xfrm>
            <a:off x="1548212" y="4349130"/>
            <a:ext cx="9289256" cy="1999181"/>
          </a:xfrm>
        </p:spPr>
        <p:txBody>
          <a:bodyPr/>
          <a:lstStyle>
            <a:lvl1pPr marL="0" indent="0" algn="ctr">
              <a:buNone/>
              <a:defRPr sz="2300"/>
            </a:lvl1pPr>
            <a:lvl2pPr marL="435531" indent="0" algn="ctr">
              <a:buNone/>
              <a:defRPr sz="2000"/>
            </a:lvl2pPr>
            <a:lvl3pPr marL="871064" indent="0" algn="ctr">
              <a:buNone/>
              <a:defRPr sz="1700"/>
            </a:lvl3pPr>
            <a:lvl4pPr marL="1306594" indent="0" algn="ctr">
              <a:buNone/>
              <a:defRPr sz="1500"/>
            </a:lvl4pPr>
            <a:lvl5pPr marL="1742126" indent="0" algn="ctr">
              <a:buNone/>
              <a:defRPr sz="1500"/>
            </a:lvl5pPr>
            <a:lvl6pPr marL="2177659" indent="0" algn="ctr">
              <a:buNone/>
              <a:defRPr sz="1500"/>
            </a:lvl6pPr>
            <a:lvl7pPr marL="2613190" indent="0" algn="ctr">
              <a:buNone/>
              <a:defRPr sz="1500"/>
            </a:lvl7pPr>
            <a:lvl8pPr marL="3048722" indent="0" algn="ctr">
              <a:buNone/>
              <a:defRPr sz="1500"/>
            </a:lvl8pPr>
            <a:lvl9pPr marL="3484253" indent="0" algn="ctr">
              <a:buNone/>
              <a:defRPr sz="15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F61BD0C8-D35A-439E-96FB-C8D4A6430554}" type="datetimeFigureOut">
              <a:rPr lang="zh-CN" altLang="en-US" smtClean="0"/>
              <a:pPr/>
              <a:t>2019/9/9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0F15A6-E82C-4E1E-834E-C415C51F7DF3}" type="slidenum">
              <a:rPr lang="zh-CN" altLang="en-US" smtClean="0"/>
              <a:pPr/>
              <a:t>‹#›</a:t>
            </a:fld>
            <a:endParaRPr lang="zh-CN"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D001350-E321-44A0-9483-363D51B41BA5}" type="datetimeFigureOut">
              <a:rPr lang="zh-CN" altLang="en-US" smtClean="0"/>
              <a:pPr/>
              <a:t>2019/9/9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7B1E7C8-A036-435A-8DC2-86FBA5107147}"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19284" y="331599"/>
            <a:ext cx="11147108" cy="1380067"/>
          </a:xfrm>
          <a:prstGeom prst="rect">
            <a:avLst/>
          </a:prstGeom>
        </p:spPr>
        <p:txBody>
          <a:bodyPr vert="horz" lIns="93945" tIns="46973" rIns="93945" bIns="46973" rtlCol="0" anchor="ctr">
            <a:normAutofit/>
          </a:bodyPr>
          <a:lstStyle/>
          <a:p>
            <a:r>
              <a:rPr lang="zh-CN" altLang="en-US"/>
              <a:t>单击此处编辑母版标题样式</a:t>
            </a:r>
          </a:p>
        </p:txBody>
      </p:sp>
      <p:sp>
        <p:nvSpPr>
          <p:cNvPr id="3" name="文本占位符 2"/>
          <p:cNvSpPr>
            <a:spLocks noGrp="1"/>
          </p:cNvSpPr>
          <p:nvPr>
            <p:ph type="body" idx="1"/>
          </p:nvPr>
        </p:nvSpPr>
        <p:spPr>
          <a:xfrm>
            <a:off x="619284" y="1932095"/>
            <a:ext cx="11147108" cy="5464681"/>
          </a:xfrm>
          <a:prstGeom prst="rect">
            <a:avLst/>
          </a:prstGeom>
        </p:spPr>
        <p:txBody>
          <a:bodyPr vert="horz" lIns="93945" tIns="46973" rIns="93945" bIns="46973"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19284" y="7674707"/>
            <a:ext cx="2889991" cy="440854"/>
          </a:xfrm>
          <a:prstGeom prst="rect">
            <a:avLst/>
          </a:prstGeom>
        </p:spPr>
        <p:txBody>
          <a:bodyPr vert="horz" lIns="93945" tIns="46973" rIns="93945" bIns="46973" rtlCol="0" anchor="ctr"/>
          <a:lstStyle>
            <a:lvl1pPr algn="l">
              <a:defRPr sz="1600">
                <a:solidFill>
                  <a:schemeClr val="tx1">
                    <a:tint val="75000"/>
                  </a:schemeClr>
                </a:solidFill>
              </a:defRPr>
            </a:lvl1pPr>
          </a:lstStyle>
          <a:p>
            <a:fld id="{8035C5D1-AD16-4B01-871F-DE047A6CFB67}" type="datetimeFigureOut">
              <a:rPr lang="zh-CN" altLang="en-US" smtClean="0"/>
              <a:pPr/>
              <a:t>2019/9/9</a:t>
            </a:fld>
            <a:endParaRPr lang="zh-CN" altLang="en-US"/>
          </a:p>
        </p:txBody>
      </p:sp>
      <p:sp>
        <p:nvSpPr>
          <p:cNvPr id="5" name="页脚占位符 4"/>
          <p:cNvSpPr>
            <a:spLocks noGrp="1"/>
          </p:cNvSpPr>
          <p:nvPr>
            <p:ph type="ftr" sz="quarter" idx="3"/>
          </p:nvPr>
        </p:nvSpPr>
        <p:spPr>
          <a:xfrm>
            <a:off x="4231773" y="7674707"/>
            <a:ext cx="3922130" cy="440854"/>
          </a:xfrm>
          <a:prstGeom prst="rect">
            <a:avLst/>
          </a:prstGeom>
        </p:spPr>
        <p:txBody>
          <a:bodyPr vert="horz" lIns="93945" tIns="46973" rIns="93945" bIns="46973"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876400" y="7674707"/>
            <a:ext cx="2889991" cy="440854"/>
          </a:xfrm>
          <a:prstGeom prst="rect">
            <a:avLst/>
          </a:prstGeom>
        </p:spPr>
        <p:txBody>
          <a:bodyPr vert="horz" lIns="93945" tIns="46973" rIns="93945" bIns="46973" rtlCol="0" anchor="ctr"/>
          <a:lstStyle>
            <a:lvl1pPr algn="r">
              <a:defRPr sz="1600">
                <a:solidFill>
                  <a:schemeClr val="tx1">
                    <a:tint val="75000"/>
                  </a:schemeClr>
                </a:solidFill>
              </a:defRPr>
            </a:lvl1pPr>
          </a:lstStyle>
          <a:p>
            <a:fld id="{8BCDE635-3FC4-4B83-A3D1-632FFA341E9A}" type="slidenum">
              <a:rPr lang="zh-CN" altLang="en-US" smtClean="0"/>
              <a:pPr/>
              <a:t>‹#›</a:t>
            </a:fld>
            <a:endParaRPr lang="zh-CN" altLang="en-US"/>
          </a:p>
        </p:txBody>
      </p:sp>
    </p:spTree>
    <p:extLst>
      <p:ext uri="{BB962C8B-B14F-4D97-AF65-F5344CB8AC3E}">
        <p14:creationId xmlns:p14="http://schemas.microsoft.com/office/powerpoint/2010/main" val="37847181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ctr" defTabSz="1252575" rtl="0" eaLnBrk="1" latinLnBrk="0" hangingPunct="1">
        <a:spcBef>
          <a:spcPct val="0"/>
        </a:spcBef>
        <a:buNone/>
        <a:defRPr sz="6000" kern="1200">
          <a:solidFill>
            <a:schemeClr val="tx1"/>
          </a:solidFill>
          <a:latin typeface="+mj-lt"/>
          <a:ea typeface="+mj-ea"/>
          <a:cs typeface="+mj-cs"/>
        </a:defRPr>
      </a:lvl1pPr>
    </p:titleStyle>
    <p:bodyStyle>
      <a:lvl1pPr marL="469716" indent="-469716" algn="l" defTabSz="1252575" rtl="0" eaLnBrk="1" latinLnBrk="0" hangingPunct="1">
        <a:spcBef>
          <a:spcPct val="20000"/>
        </a:spcBef>
        <a:buFont typeface="Arial" pitchFamily="34" charset="0"/>
        <a:buChar char="•"/>
        <a:defRPr sz="4400" kern="1200">
          <a:solidFill>
            <a:schemeClr val="tx1"/>
          </a:solidFill>
          <a:latin typeface="+mn-lt"/>
          <a:ea typeface="+mn-ea"/>
          <a:cs typeface="+mn-cs"/>
        </a:defRPr>
      </a:lvl1pPr>
      <a:lvl2pPr marL="1017717" indent="-391429" algn="l" defTabSz="1252575" rtl="0" eaLnBrk="1" latinLnBrk="0" hangingPunct="1">
        <a:spcBef>
          <a:spcPct val="20000"/>
        </a:spcBef>
        <a:buFont typeface="Arial" pitchFamily="34" charset="0"/>
        <a:buChar char="–"/>
        <a:defRPr sz="3800" kern="1200">
          <a:solidFill>
            <a:schemeClr val="tx1"/>
          </a:solidFill>
          <a:latin typeface="+mn-lt"/>
          <a:ea typeface="+mn-ea"/>
          <a:cs typeface="+mn-cs"/>
        </a:defRPr>
      </a:lvl2pPr>
      <a:lvl3pPr marL="1565719" indent="-313143" algn="l" defTabSz="1252575" rtl="0" eaLnBrk="1" latinLnBrk="0" hangingPunct="1">
        <a:spcBef>
          <a:spcPct val="20000"/>
        </a:spcBef>
        <a:buFont typeface="Arial" pitchFamily="34" charset="0"/>
        <a:buChar char="•"/>
        <a:defRPr sz="3300" kern="1200">
          <a:solidFill>
            <a:schemeClr val="tx1"/>
          </a:solidFill>
          <a:latin typeface="+mn-lt"/>
          <a:ea typeface="+mn-ea"/>
          <a:cs typeface="+mn-cs"/>
        </a:defRPr>
      </a:lvl3pPr>
      <a:lvl4pPr marL="2192006" indent="-313143" algn="l" defTabSz="1252575"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818293" indent="-313143" algn="l" defTabSz="1252575"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444580" indent="-313143" algn="l" defTabSz="125257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4070868" indent="-313143" algn="l" defTabSz="125257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697156" indent="-313143" algn="l" defTabSz="125257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323442" indent="-313143" algn="l" defTabSz="1252575"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52575" rtl="0" eaLnBrk="1" latinLnBrk="0" hangingPunct="1">
        <a:defRPr sz="2500" kern="1200">
          <a:solidFill>
            <a:schemeClr val="tx1"/>
          </a:solidFill>
          <a:latin typeface="+mn-lt"/>
          <a:ea typeface="+mn-ea"/>
          <a:cs typeface="+mn-cs"/>
        </a:defRPr>
      </a:lvl1pPr>
      <a:lvl2pPr marL="626288" algn="l" defTabSz="1252575" rtl="0" eaLnBrk="1" latinLnBrk="0" hangingPunct="1">
        <a:defRPr sz="2500" kern="1200">
          <a:solidFill>
            <a:schemeClr val="tx1"/>
          </a:solidFill>
          <a:latin typeface="+mn-lt"/>
          <a:ea typeface="+mn-ea"/>
          <a:cs typeface="+mn-cs"/>
        </a:defRPr>
      </a:lvl2pPr>
      <a:lvl3pPr marL="1252575" algn="l" defTabSz="1252575" rtl="0" eaLnBrk="1" latinLnBrk="0" hangingPunct="1">
        <a:defRPr sz="2500" kern="1200">
          <a:solidFill>
            <a:schemeClr val="tx1"/>
          </a:solidFill>
          <a:latin typeface="+mn-lt"/>
          <a:ea typeface="+mn-ea"/>
          <a:cs typeface="+mn-cs"/>
        </a:defRPr>
      </a:lvl3pPr>
      <a:lvl4pPr marL="1878862" algn="l" defTabSz="1252575" rtl="0" eaLnBrk="1" latinLnBrk="0" hangingPunct="1">
        <a:defRPr sz="2500" kern="1200">
          <a:solidFill>
            <a:schemeClr val="tx1"/>
          </a:solidFill>
          <a:latin typeface="+mn-lt"/>
          <a:ea typeface="+mn-ea"/>
          <a:cs typeface="+mn-cs"/>
        </a:defRPr>
      </a:lvl4pPr>
      <a:lvl5pPr marL="2505149" algn="l" defTabSz="1252575" rtl="0" eaLnBrk="1" latinLnBrk="0" hangingPunct="1">
        <a:defRPr sz="2500" kern="1200">
          <a:solidFill>
            <a:schemeClr val="tx1"/>
          </a:solidFill>
          <a:latin typeface="+mn-lt"/>
          <a:ea typeface="+mn-ea"/>
          <a:cs typeface="+mn-cs"/>
        </a:defRPr>
      </a:lvl5pPr>
      <a:lvl6pPr marL="3131437" algn="l" defTabSz="1252575" rtl="0" eaLnBrk="1" latinLnBrk="0" hangingPunct="1">
        <a:defRPr sz="2500" kern="1200">
          <a:solidFill>
            <a:schemeClr val="tx1"/>
          </a:solidFill>
          <a:latin typeface="+mn-lt"/>
          <a:ea typeface="+mn-ea"/>
          <a:cs typeface="+mn-cs"/>
        </a:defRPr>
      </a:lvl6pPr>
      <a:lvl7pPr marL="3757725" algn="l" defTabSz="1252575" rtl="0" eaLnBrk="1" latinLnBrk="0" hangingPunct="1">
        <a:defRPr sz="2500" kern="1200">
          <a:solidFill>
            <a:schemeClr val="tx1"/>
          </a:solidFill>
          <a:latin typeface="+mn-lt"/>
          <a:ea typeface="+mn-ea"/>
          <a:cs typeface="+mn-cs"/>
        </a:defRPr>
      </a:lvl7pPr>
      <a:lvl8pPr marL="4384011" algn="l" defTabSz="1252575" rtl="0" eaLnBrk="1" latinLnBrk="0" hangingPunct="1">
        <a:defRPr sz="2500" kern="1200">
          <a:solidFill>
            <a:schemeClr val="tx1"/>
          </a:solidFill>
          <a:latin typeface="+mn-lt"/>
          <a:ea typeface="+mn-ea"/>
          <a:cs typeface="+mn-cs"/>
        </a:defRPr>
      </a:lvl8pPr>
      <a:lvl9pPr marL="5010299" algn="l" defTabSz="1252575" rtl="0" eaLnBrk="1" latinLnBrk="0" hangingPunct="1">
        <a:defRPr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png"/><Relationship Id="rId5" Type="http://schemas.openxmlformats.org/officeDocument/2006/relationships/slideLayout" Target="../slideLayouts/slideLayout3.xml"/><Relationship Id="rId4"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2.xml"/><Relationship Id="rId1" Type="http://schemas.openxmlformats.org/officeDocument/2006/relationships/tags" Target="../tags/tag2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6.xml"/><Relationship Id="rId1" Type="http://schemas.openxmlformats.org/officeDocument/2006/relationships/tags" Target="../tags/tag25.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30.xml"/><Relationship Id="rId1" Type="http://schemas.openxmlformats.org/officeDocument/2006/relationships/tags" Target="../tags/tag29.xml"/><Relationship Id="rId5" Type="http://schemas.openxmlformats.org/officeDocument/2006/relationships/image" Target="../media/image10.png"/><Relationship Id="rId4" Type="http://schemas.openxmlformats.org/officeDocument/2006/relationships/image" Target="../media/image15.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6.xml"/><Relationship Id="rId1" Type="http://schemas.openxmlformats.org/officeDocument/2006/relationships/tags" Target="../tags/tag15.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0.xml"/><Relationship Id="rId1" Type="http://schemas.openxmlformats.org/officeDocument/2006/relationships/tags" Target="../tags/tag19.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PA_文本框 21"/>
          <p:cNvSpPr txBox="1"/>
          <p:nvPr>
            <p:custDataLst>
              <p:tags r:id="rId1"/>
            </p:custDataLst>
          </p:nvPr>
        </p:nvSpPr>
        <p:spPr>
          <a:xfrm>
            <a:off x="775395" y="2227662"/>
            <a:ext cx="10476217" cy="2188534"/>
          </a:xfrm>
          <a:prstGeom prst="rect">
            <a:avLst/>
          </a:prstGeom>
          <a:noFill/>
        </p:spPr>
        <p:txBody>
          <a:bodyPr wrap="square" lIns="87106" tIns="43554" rIns="87106" bIns="43554" rtlCol="0">
            <a:spAutoFit/>
          </a:bodyPr>
          <a:lstStyle/>
          <a:p>
            <a:pPr algn="ctr" defTabSz="1160813">
              <a:lnSpc>
                <a:spcPct val="130000"/>
              </a:lnSpc>
            </a:pPr>
            <a:r>
              <a:rPr lang="zh-CN" altLang="en-US" sz="3500" dirty="0">
                <a:ln w="6350">
                  <a:noFill/>
                </a:ln>
                <a:latin typeface="微软雅黑" panose="020B0503020204020204" pitchFamily="34" charset="-122"/>
                <a:ea typeface="微软雅黑" panose="020B0503020204020204" pitchFamily="34" charset="-122"/>
                <a:sym typeface="+mn-ea"/>
              </a:rPr>
              <a:t>垃圾回收算法与垃圾回收器</a:t>
            </a:r>
            <a:endParaRPr lang="en-US" altLang="zh-CN" sz="3500" dirty="0">
              <a:ln w="6350">
                <a:noFill/>
              </a:ln>
              <a:latin typeface="微软雅黑" panose="020B0503020204020204" pitchFamily="34" charset="-122"/>
              <a:ea typeface="微软雅黑" panose="020B0503020204020204" pitchFamily="34" charset="-122"/>
              <a:sym typeface="+mn-ea"/>
            </a:endParaRPr>
          </a:p>
          <a:p>
            <a:pPr algn="ctr" defTabSz="1160813">
              <a:lnSpc>
                <a:spcPct val="130000"/>
              </a:lnSpc>
            </a:pPr>
            <a:endParaRPr lang="en-US" altLang="zh-CN" sz="3500" dirty="0">
              <a:ln w="6350">
                <a:noFill/>
              </a:ln>
              <a:latin typeface="微软雅黑" panose="020B0503020204020204" pitchFamily="34" charset="-122"/>
              <a:ea typeface="微软雅黑" panose="020B0503020204020204" pitchFamily="34" charset="-122"/>
              <a:sym typeface="+mn-ea"/>
            </a:endParaRPr>
          </a:p>
          <a:p>
            <a:pPr algn="ctr" defTabSz="1160813">
              <a:lnSpc>
                <a:spcPct val="130000"/>
              </a:lnSpc>
            </a:pPr>
            <a:r>
              <a:rPr lang="zh-CN" altLang="en-US" sz="3500" dirty="0">
                <a:ln w="6350">
                  <a:noFill/>
                </a:ln>
                <a:solidFill>
                  <a:srgbClr val="FF0000"/>
                </a:solidFill>
                <a:latin typeface="微软雅黑" panose="020B0503020204020204" pitchFamily="34" charset="-122"/>
                <a:ea typeface="微软雅黑" panose="020B0503020204020204" pitchFamily="34" charset="-122"/>
                <a:sym typeface="+mn-ea"/>
              </a:rPr>
              <a:t>课程</a:t>
            </a:r>
            <a:r>
              <a:rPr lang="en-US" altLang="zh-CN" sz="3500" dirty="0">
                <a:ln w="6350">
                  <a:noFill/>
                </a:ln>
                <a:solidFill>
                  <a:srgbClr val="FF0000"/>
                </a:solidFill>
                <a:latin typeface="微软雅黑" panose="020B0503020204020204" pitchFamily="34" charset="-122"/>
                <a:ea typeface="微软雅黑" panose="020B0503020204020204" pitchFamily="34" charset="-122"/>
                <a:sym typeface="+mn-ea"/>
              </a:rPr>
              <a:t>20:05</a:t>
            </a:r>
            <a:r>
              <a:rPr lang="zh-CN" altLang="en-US" sz="3500" dirty="0">
                <a:ln w="6350">
                  <a:noFill/>
                </a:ln>
                <a:solidFill>
                  <a:srgbClr val="FF0000"/>
                </a:solidFill>
                <a:latin typeface="微软雅黑" panose="020B0503020204020204" pitchFamily="34" charset="-122"/>
                <a:ea typeface="微软雅黑" panose="020B0503020204020204" pitchFamily="34" charset="-122"/>
                <a:sym typeface="+mn-ea"/>
              </a:rPr>
              <a:t>正式开始！</a:t>
            </a:r>
            <a:endParaRPr lang="en-US" altLang="zh-CN" sz="3500" dirty="0">
              <a:ln w="6350">
                <a:noFill/>
              </a:ln>
              <a:solidFill>
                <a:srgbClr val="FF0000"/>
              </a:solidFill>
              <a:latin typeface="微软雅黑" panose="020B0503020204020204" pitchFamily="34" charset="-122"/>
              <a:ea typeface="微软雅黑" panose="020B0503020204020204" pitchFamily="34" charset="-122"/>
              <a:sym typeface="+mn-ea"/>
            </a:endParaRPr>
          </a:p>
        </p:txBody>
      </p:sp>
      <p:sp>
        <p:nvSpPr>
          <p:cNvPr id="23" name="PA_圆角矩形 22"/>
          <p:cNvSpPr/>
          <p:nvPr>
            <p:custDataLst>
              <p:tags r:id="rId2"/>
            </p:custDataLst>
          </p:nvPr>
        </p:nvSpPr>
        <p:spPr>
          <a:xfrm>
            <a:off x="3096420" y="5327372"/>
            <a:ext cx="6194961" cy="234261"/>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7106" tIns="43554" rIns="87106" bIns="43554">
            <a:spAutoFit/>
          </a:bodyPr>
          <a:lstStyle/>
          <a:p>
            <a:pPr algn="dist" defTabSz="1160813"/>
            <a:r>
              <a:rPr lang="en-US" altLang="zh-CN" sz="900" dirty="0">
                <a:solidFill>
                  <a:srgbClr val="FFFFFF">
                    <a:lumMod val="50000"/>
                  </a:srgbClr>
                </a:solidFill>
                <a:latin typeface="Calibri" panose="020F0502020204030204"/>
                <a:ea typeface="宋体" panose="02010600030101010101" pitchFamily="2" charset="-122"/>
              </a:rPr>
              <a:t>THANK YOU FOR WATCHING</a:t>
            </a:r>
            <a:endParaRPr lang="zh-CN" altLang="en-US" sz="900" dirty="0">
              <a:solidFill>
                <a:srgbClr val="FFFFFF">
                  <a:lumMod val="50000"/>
                </a:srgbClr>
              </a:solidFill>
              <a:latin typeface="Calibri" panose="020F0502020204030204"/>
              <a:ea typeface="宋体" panose="02010600030101010101" pitchFamily="2" charset="-122"/>
            </a:endParaRPr>
          </a:p>
        </p:txBody>
      </p:sp>
      <p:sp>
        <p:nvSpPr>
          <p:cNvPr id="34" name="PA_文本框 19"/>
          <p:cNvSpPr txBox="1">
            <a:spLocks noChangeArrowheads="1"/>
          </p:cNvSpPr>
          <p:nvPr>
            <p:custDataLst>
              <p:tags r:id="rId3"/>
            </p:custDataLst>
          </p:nvPr>
        </p:nvSpPr>
        <p:spPr bwMode="auto">
          <a:xfrm>
            <a:off x="3952070" y="6078033"/>
            <a:ext cx="3611149" cy="441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106" tIns="43554" rIns="87106" bIns="43554">
            <a:spAutoFit/>
          </a:bodyPr>
          <a:lstStyle/>
          <a:p>
            <a:pPr defTabSz="1160813"/>
            <a:r>
              <a:rPr lang="zh-CN" altLang="en-US" sz="2300" b="1" dirty="0">
                <a:solidFill>
                  <a:srgbClr val="FF0000"/>
                </a:solidFill>
                <a:latin typeface="微软雅黑" panose="020B0503020204020204" pitchFamily="34" charset="-122"/>
                <a:ea typeface="微软雅黑" panose="020B0503020204020204" pitchFamily="34" charset="-122"/>
              </a:rPr>
              <a:t>享学课堂</a:t>
            </a:r>
            <a:r>
              <a:rPr lang="en-US" altLang="zh-CN" sz="2300" b="1" dirty="0">
                <a:solidFill>
                  <a:srgbClr val="FF0000"/>
                </a:solidFill>
                <a:latin typeface="微软雅黑" panose="020B0503020204020204" pitchFamily="34" charset="-122"/>
                <a:ea typeface="微软雅黑" panose="020B0503020204020204" pitchFamily="34" charset="-122"/>
              </a:rPr>
              <a:t>_</a:t>
            </a:r>
            <a:r>
              <a:rPr lang="zh-CN" altLang="en-US" sz="2300" b="1" dirty="0">
                <a:solidFill>
                  <a:srgbClr val="FF0000"/>
                </a:solidFill>
                <a:latin typeface="微软雅黑" panose="020B0503020204020204" pitchFamily="34" charset="-122"/>
                <a:ea typeface="微软雅黑" panose="020B0503020204020204" pitchFamily="34" charset="-122"/>
              </a:rPr>
              <a:t>主讲老师：</a:t>
            </a:r>
            <a:r>
              <a:rPr lang="en-US" altLang="zh-CN" sz="2300" b="1" dirty="0">
                <a:solidFill>
                  <a:srgbClr val="FF0000"/>
                </a:solidFill>
                <a:latin typeface="微软雅黑" panose="020B0503020204020204" pitchFamily="34" charset="-122"/>
                <a:ea typeface="微软雅黑" panose="020B0503020204020204" pitchFamily="34" charset="-122"/>
              </a:rPr>
              <a:t>King</a:t>
            </a:r>
          </a:p>
        </p:txBody>
      </p:sp>
      <p:grpSp>
        <p:nvGrpSpPr>
          <p:cNvPr id="2" name="PA_组合 20"/>
          <p:cNvGrpSpPr/>
          <p:nvPr>
            <p:custDataLst>
              <p:tags r:id="rId4"/>
            </p:custDataLst>
          </p:nvPr>
        </p:nvGrpSpPr>
        <p:grpSpPr>
          <a:xfrm>
            <a:off x="0" y="5075755"/>
            <a:ext cx="12385675" cy="65207"/>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60813"/>
              <a:endParaRPr lang="zh-CN" altLang="en-US" dirty="0">
                <a:solidFill>
                  <a:srgbClr val="FFFFFF"/>
                </a:solidFill>
                <a:latin typeface="Calibri" panose="020F0502020204030204"/>
                <a:ea typeface="宋体" panose="02010600030101010101" pitchFamily="2" charset="-122"/>
              </a:endParaRPr>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60813"/>
              <a:endParaRPr lang="zh-CN" altLang="en-US" dirty="0">
                <a:solidFill>
                  <a:srgbClr val="FFFFFF"/>
                </a:solidFill>
                <a:latin typeface="Calibri" panose="020F0502020204030204"/>
                <a:ea typeface="宋体" panose="02010600030101010101" pitchFamily="2" charset="-122"/>
              </a:endParaRPr>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60813"/>
              <a:endParaRPr lang="zh-CN" altLang="en-US" dirty="0">
                <a:solidFill>
                  <a:srgbClr val="FFFFFF"/>
                </a:solidFill>
                <a:latin typeface="Calibri" panose="020F0502020204030204"/>
                <a:ea typeface="宋体" panose="02010600030101010101" pitchFamily="2" charset="-122"/>
              </a:endParaRPr>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60813"/>
              <a:endParaRPr lang="zh-CN" altLang="en-US" dirty="0">
                <a:solidFill>
                  <a:srgbClr val="FFFFFF"/>
                </a:solidFill>
                <a:latin typeface="Calibri" panose="020F0502020204030204"/>
                <a:ea typeface="宋体" panose="02010600030101010101" pitchFamily="2" charset="-122"/>
              </a:endParaRPr>
            </a:p>
          </p:txBody>
        </p:sp>
        <p:sp>
          <p:nvSpPr>
            <p:cNvPr id="38" name="矩形 3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60813"/>
              <a:endParaRPr lang="zh-CN" altLang="en-US" dirty="0">
                <a:solidFill>
                  <a:srgbClr val="FFFFFF"/>
                </a:solidFill>
                <a:latin typeface="Calibri" panose="020F0502020204030204"/>
                <a:ea typeface="宋体" panose="02010600030101010101" pitchFamily="2" charset="-122"/>
              </a:endParaRPr>
            </a:p>
          </p:txBody>
        </p:sp>
        <p:sp>
          <p:nvSpPr>
            <p:cNvPr id="39" name="矩形 38"/>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60813"/>
              <a:endParaRPr lang="zh-CN" altLang="en-US" dirty="0">
                <a:solidFill>
                  <a:srgbClr val="FFFFFF"/>
                </a:solidFill>
                <a:latin typeface="Calibri" panose="020F0502020204030204"/>
                <a:ea typeface="宋体" panose="02010600030101010101" pitchFamily="2" charset="-122"/>
              </a:endParaRPr>
            </a:p>
          </p:txBody>
        </p:sp>
      </p:grpSp>
      <p:pic>
        <p:nvPicPr>
          <p:cNvPr id="36" name="Picture 5" descr="C:\Users\dev\Desktop\xx.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25788" y="289513"/>
            <a:ext cx="1379277" cy="1253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to="" calcmode="lin" valueType="num">
                                      <p:cBhvr>
                                        <p:cTn id="7" dur="700" fill="hold">
                                          <p:stCondLst>
                                            <p:cond delay="0"/>
                                          </p:stCondLst>
                                        </p:cTn>
                                        <p:tgtEl>
                                          <p:spTgt spid="2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2"/>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23"/>
                                        </p:tgtEl>
                                        <p:attrNameLst>
                                          <p:attrName>style.visibility</p:attrName>
                                        </p:attrNameLst>
                                      </p:cBhvr>
                                      <p:to>
                                        <p:strVal val="visible"/>
                                      </p:to>
                                    </p:set>
                                    <p:anim to="" calcmode="lin" valueType="num">
                                      <p:cBhvr>
                                        <p:cTn id="13" dur="700" fill="hold">
                                          <p:stCondLst>
                                            <p:cond delay="0"/>
                                          </p:stCondLst>
                                        </p:cTn>
                                        <p:tgtEl>
                                          <p:spTgt spid="23"/>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23"/>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23"/>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23"/>
                                        </p:tgtEl>
                                        <p:attrNameLst>
                                          <p:attrName>ppt_w</p:attrName>
                                        </p:attrNameLst>
                                      </p:cBhvr>
                                      <p:tavLst>
                                        <p:tav tm="0" fmla="#ppt_w-(-#ppt_w)*((1.5-1.5*$)^2-(1.5-1.5*$)^3)">
                                          <p:val>
                                            <p:fltVal val="0"/>
                                          </p:val>
                                        </p:tav>
                                        <p:tav tm="100000">
                                          <p:val>
                                            <p:fltVal val="1"/>
                                          </p:val>
                                        </p:tav>
                                      </p:tavLst>
                                    </p:anim>
                                  </p:childTnLst>
                                </p:cTn>
                              </p:par>
                              <p:par>
                                <p:cTn id="17" presetID="0"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to="" calcmode="lin" valueType="num">
                                      <p:cBhvr>
                                        <p:cTn id="19"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20"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21"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22"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63691" y="1126179"/>
            <a:ext cx="1218510" cy="90180"/>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52575"/>
              <a:endParaRPr lang="zh-CN" altLang="en-US" sz="2500" dirty="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52575"/>
              <a:endParaRPr lang="zh-CN" altLang="en-US" sz="2500" dirty="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52575"/>
              <a:endParaRPr lang="zh-CN" altLang="en-US" sz="2500" dirty="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52575"/>
              <a:endParaRPr lang="zh-CN" altLang="en-US" sz="2500" dirty="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63695" y="448000"/>
            <a:ext cx="9557725" cy="429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52575"/>
            <a:r>
              <a:rPr lang="zh-CN" altLang="en-US" sz="2700" dirty="0">
                <a:solidFill>
                  <a:srgbClr val="1D69A3"/>
                </a:solidFill>
                <a:latin typeface="微软雅黑" pitchFamily="34" charset="-122"/>
                <a:ea typeface="微软雅黑" pitchFamily="34" charset="-122"/>
              </a:rPr>
              <a:t>把算法们都用上（</a:t>
            </a:r>
            <a:r>
              <a:rPr lang="en-US" altLang="zh-CN" sz="2700" dirty="0">
                <a:solidFill>
                  <a:srgbClr val="1D69A3"/>
                </a:solidFill>
                <a:latin typeface="微软雅黑" pitchFamily="34" charset="-122"/>
                <a:ea typeface="微软雅黑" pitchFamily="34" charset="-122"/>
              </a:rPr>
              <a:t>JVM</a:t>
            </a:r>
            <a:r>
              <a:rPr lang="zh-CN" altLang="en-US" sz="2700" dirty="0">
                <a:solidFill>
                  <a:srgbClr val="1D69A3"/>
                </a:solidFill>
                <a:latin typeface="微软雅黑" pitchFamily="34" charset="-122"/>
                <a:ea typeface="微软雅黑" pitchFamily="34" charset="-122"/>
              </a:rPr>
              <a:t>中的垃圾回收器）</a:t>
            </a:r>
          </a:p>
        </p:txBody>
      </p:sp>
      <p:sp>
        <p:nvSpPr>
          <p:cNvPr id="31746" name="AutoShape 2" descr="http://img5.imgtn.bdimg.com/it/u=4256283369,3179378958&amp;fm=27&amp;gp=0.jpg"/>
          <p:cNvSpPr>
            <a:spLocks noChangeAspect="1" noChangeArrowheads="1"/>
          </p:cNvSpPr>
          <p:nvPr/>
        </p:nvSpPr>
        <p:spPr bwMode="auto">
          <a:xfrm>
            <a:off x="158046" y="-174424"/>
            <a:ext cx="309642" cy="368019"/>
          </a:xfrm>
          <a:prstGeom prst="rect">
            <a:avLst/>
          </a:prstGeom>
          <a:noFill/>
        </p:spPr>
        <p:txBody>
          <a:bodyPr vert="horz" wrap="square" lIns="93945" tIns="46973" rIns="93945" bIns="46973" numCol="1" anchor="t" anchorCtr="0" compatLnSpc="1">
            <a:prstTxWarp prst="textNoShape">
              <a:avLst/>
            </a:prstTxWarp>
          </a:bodyPr>
          <a:lstStyle/>
          <a:p>
            <a:endParaRPr lang="zh-CN" altLang="en-US"/>
          </a:p>
        </p:txBody>
      </p:sp>
      <p:sp>
        <p:nvSpPr>
          <p:cNvPr id="11" name="矩形 10"/>
          <p:cNvSpPr>
            <a:spLocks noChangeArrowheads="1"/>
          </p:cNvSpPr>
          <p:nvPr/>
        </p:nvSpPr>
        <p:spPr bwMode="auto">
          <a:xfrm>
            <a:off x="455597" y="1242531"/>
            <a:ext cx="6145228" cy="2957185"/>
          </a:xfrm>
          <a:prstGeom prst="rect">
            <a:avLst/>
          </a:prstGeom>
          <a:noFill/>
          <a:ln w="9525">
            <a:noFill/>
            <a:miter lim="800000"/>
            <a:headEnd/>
            <a:tailEnd/>
          </a:ln>
        </p:spPr>
        <p:txBody>
          <a:bodyPr wrap="square" lIns="93945" tIns="46973" rIns="93945" bIns="46973">
            <a:spAutoFit/>
          </a:bodyPr>
          <a:lstStyle/>
          <a:p>
            <a:pPr marL="293580" indent="-293580">
              <a:lnSpc>
                <a:spcPct val="200000"/>
              </a:lnSpc>
              <a:buClr>
                <a:srgbClr val="FFC000"/>
              </a:buClr>
              <a:buFont typeface="Wingdings" pitchFamily="2" charset="2"/>
              <a:buChar char="n"/>
            </a:pPr>
            <a:r>
              <a:rPr lang="zh-CN" altLang="en-US" sz="2100" b="1" dirty="0">
                <a:latin typeface="微软雅黑" pitchFamily="34" charset="-122"/>
                <a:ea typeface="微软雅黑" pitchFamily="34" charset="-122"/>
              </a:rPr>
              <a:t>分代收集</a:t>
            </a:r>
            <a:endParaRPr lang="en-US" altLang="zh-CN" sz="2100" b="1" dirty="0">
              <a:latin typeface="微软雅黑" pitchFamily="34" charset="-122"/>
              <a:ea typeface="微软雅黑" pitchFamily="34" charset="-122"/>
            </a:endParaRPr>
          </a:p>
          <a:p>
            <a:pPr marL="293580" indent="-293580">
              <a:lnSpc>
                <a:spcPct val="200000"/>
              </a:lnSpc>
              <a:buClr>
                <a:srgbClr val="FFC000"/>
              </a:buClr>
              <a:buFont typeface="Wingdings" pitchFamily="2" charset="2"/>
              <a:buChar char="Ø"/>
            </a:pPr>
            <a:r>
              <a:rPr lang="zh-CN" altLang="en-US" b="1" dirty="0">
                <a:latin typeface="微软雅黑" pitchFamily="34" charset="-122"/>
                <a:ea typeface="微软雅黑" pitchFamily="34" charset="-122"/>
              </a:rPr>
              <a:t>单线程与多线程</a:t>
            </a:r>
            <a:endParaRPr lang="en-US" altLang="zh-CN" b="1" dirty="0">
              <a:latin typeface="微软雅黑" pitchFamily="34" charset="-122"/>
              <a:ea typeface="微软雅黑" pitchFamily="34" charset="-122"/>
            </a:endParaRPr>
          </a:p>
          <a:p>
            <a:pPr marL="293580" indent="-293580">
              <a:lnSpc>
                <a:spcPct val="200000"/>
              </a:lnSpc>
              <a:buClr>
                <a:srgbClr val="FFC000"/>
              </a:buClr>
              <a:buFont typeface="Wingdings" pitchFamily="2" charset="2"/>
              <a:buChar char="Ø"/>
            </a:pPr>
            <a:r>
              <a:rPr lang="zh-CN" altLang="en-US" b="1" dirty="0">
                <a:latin typeface="微软雅黑" pitchFamily="34" charset="-122"/>
                <a:ea typeface="微软雅黑" pitchFamily="34" charset="-122"/>
              </a:rPr>
              <a:t>并行和并发</a:t>
            </a:r>
            <a:endParaRPr lang="en-US" altLang="zh-CN" b="1" dirty="0">
              <a:latin typeface="微软雅黑" pitchFamily="34" charset="-122"/>
              <a:ea typeface="微软雅黑" pitchFamily="34" charset="-122"/>
            </a:endParaRPr>
          </a:p>
          <a:p>
            <a:r>
              <a:rPr lang="zh-CN" altLang="en-US" dirty="0"/>
              <a:t>并行：垃圾收集的多线程的同时进行。</a:t>
            </a:r>
          </a:p>
          <a:p>
            <a:r>
              <a:rPr lang="zh-CN" altLang="en-US" dirty="0"/>
              <a:t>并发：垃圾收集的多线程和应用的多线程同时进行。</a:t>
            </a:r>
          </a:p>
          <a:p>
            <a:pPr marL="293580" indent="-293580">
              <a:lnSpc>
                <a:spcPct val="200000"/>
              </a:lnSpc>
              <a:buClr>
                <a:srgbClr val="FFC000"/>
              </a:buClr>
              <a:buFont typeface="Wingdings" pitchFamily="2" charset="2"/>
              <a:buChar char="Ø"/>
            </a:pPr>
            <a:endParaRPr lang="zh-CN" altLang="en-US" b="1" dirty="0">
              <a:latin typeface="微软雅黑" pitchFamily="34" charset="-122"/>
              <a:ea typeface="微软雅黑" pitchFamily="34" charset="-122"/>
            </a:endParaRPr>
          </a:p>
        </p:txBody>
      </p:sp>
      <p:pic>
        <p:nvPicPr>
          <p:cNvPr id="1026" name="Picture 2" descr="E:\VIP课\JVM\移动互联网\分代收集.png"/>
          <p:cNvPicPr>
            <a:picLocks noChangeAspect="1" noChangeArrowheads="1"/>
          </p:cNvPicPr>
          <p:nvPr/>
        </p:nvPicPr>
        <p:blipFill>
          <a:blip r:embed="rId4"/>
          <a:srcRect/>
          <a:stretch>
            <a:fillRect/>
          </a:stretch>
        </p:blipFill>
        <p:spPr bwMode="auto">
          <a:xfrm>
            <a:off x="0" y="3905250"/>
            <a:ext cx="6769260" cy="4875096"/>
          </a:xfrm>
          <a:prstGeom prst="rect">
            <a:avLst/>
          </a:prstGeom>
          <a:noFill/>
        </p:spPr>
      </p:pic>
      <p:graphicFrame>
        <p:nvGraphicFramePr>
          <p:cNvPr id="14" name="表格 13"/>
          <p:cNvGraphicFramePr>
            <a:graphicFrameLocks noGrp="1"/>
          </p:cNvGraphicFramePr>
          <p:nvPr/>
        </p:nvGraphicFramePr>
        <p:xfrm>
          <a:off x="6610351" y="2066926"/>
          <a:ext cx="5359242" cy="2048782"/>
        </p:xfrm>
        <a:graphic>
          <a:graphicData uri="http://schemas.openxmlformats.org/drawingml/2006/table">
            <a:tbl>
              <a:tblPr firstRow="1" bandRow="1">
                <a:tableStyleId>{5C22544A-7EE6-4342-B048-85BDC9FD1C3A}</a:tableStyleId>
              </a:tblPr>
              <a:tblGrid>
                <a:gridCol w="1462562">
                  <a:extLst>
                    <a:ext uri="{9D8B030D-6E8A-4147-A177-3AD203B41FA5}">
                      <a16:colId xmlns:a16="http://schemas.microsoft.com/office/drawing/2014/main" val="20000"/>
                    </a:ext>
                  </a:extLst>
                </a:gridCol>
                <a:gridCol w="2172948">
                  <a:extLst>
                    <a:ext uri="{9D8B030D-6E8A-4147-A177-3AD203B41FA5}">
                      <a16:colId xmlns:a16="http://schemas.microsoft.com/office/drawing/2014/main" val="20001"/>
                    </a:ext>
                  </a:extLst>
                </a:gridCol>
                <a:gridCol w="1723732">
                  <a:extLst>
                    <a:ext uri="{9D8B030D-6E8A-4147-A177-3AD203B41FA5}">
                      <a16:colId xmlns:a16="http://schemas.microsoft.com/office/drawing/2014/main" val="20002"/>
                    </a:ext>
                  </a:extLst>
                </a:gridCol>
              </a:tblGrid>
              <a:tr h="373816">
                <a:tc>
                  <a:txBody>
                    <a:bodyPr/>
                    <a:lstStyle/>
                    <a:p>
                      <a:pPr algn="ctr"/>
                      <a:r>
                        <a:rPr lang="zh-CN" altLang="en-US" sz="1700" dirty="0">
                          <a:solidFill>
                            <a:schemeClr val="bg1"/>
                          </a:solidFill>
                          <a:latin typeface="+mn-ea"/>
                          <a:ea typeface="+mn-ea"/>
                        </a:rPr>
                        <a:t>收集器</a:t>
                      </a:r>
                    </a:p>
                  </a:txBody>
                  <a:tcPr marL="92882" marR="92882" marT="55186" marB="55186"/>
                </a:tc>
                <a:tc>
                  <a:txBody>
                    <a:bodyPr/>
                    <a:lstStyle/>
                    <a:p>
                      <a:pPr algn="ctr"/>
                      <a:r>
                        <a:rPr lang="zh-CN" altLang="en-US" sz="1700" dirty="0">
                          <a:solidFill>
                            <a:schemeClr val="bg1"/>
                          </a:solidFill>
                          <a:latin typeface="+mn-ea"/>
                          <a:ea typeface="+mn-ea"/>
                        </a:rPr>
                        <a:t>收集对象和算法</a:t>
                      </a:r>
                    </a:p>
                  </a:txBody>
                  <a:tcPr marL="92882" marR="92882" marT="55186" marB="55186"/>
                </a:tc>
                <a:tc>
                  <a:txBody>
                    <a:bodyPr/>
                    <a:lstStyle/>
                    <a:p>
                      <a:pPr algn="ctr"/>
                      <a:r>
                        <a:rPr lang="zh-CN" altLang="en-US" sz="1700" dirty="0">
                          <a:solidFill>
                            <a:schemeClr val="bg1"/>
                          </a:solidFill>
                          <a:latin typeface="+mn-ea"/>
                          <a:ea typeface="+mn-ea"/>
                        </a:rPr>
                        <a:t>收集器类型</a:t>
                      </a:r>
                    </a:p>
                  </a:txBody>
                  <a:tcPr marL="92882" marR="92882" marT="55186" marB="55186"/>
                </a:tc>
                <a:extLst>
                  <a:ext uri="{0D108BD9-81ED-4DB2-BD59-A6C34878D82A}">
                    <a16:rowId xmlns:a16="http://schemas.microsoft.com/office/drawing/2014/main" val="10000"/>
                  </a:ext>
                </a:extLst>
              </a:tr>
              <a:tr h="403054">
                <a:tc>
                  <a:txBody>
                    <a:bodyPr/>
                    <a:lstStyle/>
                    <a:p>
                      <a:r>
                        <a:rPr lang="en-US" altLang="zh-CN" sz="1700" dirty="0">
                          <a:solidFill>
                            <a:schemeClr val="tx1"/>
                          </a:solidFill>
                          <a:latin typeface="+mn-ea"/>
                          <a:ea typeface="+mn-ea"/>
                        </a:rPr>
                        <a:t>Serial</a:t>
                      </a:r>
                      <a:endParaRPr lang="zh-CN" altLang="en-US" sz="1700" dirty="0">
                        <a:solidFill>
                          <a:schemeClr val="tx1"/>
                        </a:solidFill>
                        <a:latin typeface="+mn-ea"/>
                        <a:ea typeface="+mn-ea"/>
                      </a:endParaRPr>
                    </a:p>
                  </a:txBody>
                  <a:tcPr marL="92882" marR="92882" marT="55186" marB="55186"/>
                </a:tc>
                <a:tc>
                  <a:txBody>
                    <a:bodyPr/>
                    <a:lstStyle/>
                    <a:p>
                      <a:r>
                        <a:rPr lang="zh-CN" altLang="en-US" sz="1700" dirty="0">
                          <a:solidFill>
                            <a:schemeClr val="tx1"/>
                          </a:solidFill>
                          <a:latin typeface="+mn-ea"/>
                          <a:ea typeface="+mn-ea"/>
                        </a:rPr>
                        <a:t>新生代</a:t>
                      </a:r>
                      <a:r>
                        <a:rPr lang="zh-CN" altLang="en-US" sz="1700" baseline="0" dirty="0">
                          <a:solidFill>
                            <a:schemeClr val="tx1"/>
                          </a:solidFill>
                          <a:latin typeface="+mn-ea"/>
                          <a:ea typeface="+mn-ea"/>
                        </a:rPr>
                        <a:t>，复制算法</a:t>
                      </a:r>
                      <a:endParaRPr lang="zh-CN" altLang="en-US" sz="1700" dirty="0">
                        <a:solidFill>
                          <a:schemeClr val="tx1"/>
                        </a:solidFill>
                        <a:latin typeface="+mn-ea"/>
                        <a:ea typeface="+mn-ea"/>
                      </a:endParaRPr>
                    </a:p>
                  </a:txBody>
                  <a:tcPr marL="92882" marR="92882" marT="55186" marB="55186"/>
                </a:tc>
                <a:tc>
                  <a:txBody>
                    <a:bodyPr/>
                    <a:lstStyle/>
                    <a:p>
                      <a:r>
                        <a:rPr lang="zh-CN" altLang="en-US" sz="1700">
                          <a:solidFill>
                            <a:schemeClr val="tx1"/>
                          </a:solidFill>
                          <a:latin typeface="+mn-ea"/>
                          <a:ea typeface="+mn-ea"/>
                        </a:rPr>
                        <a:t>单线程</a:t>
                      </a:r>
                    </a:p>
                  </a:txBody>
                  <a:tcPr marL="92882" marR="92882" marT="55186" marB="55186"/>
                </a:tc>
                <a:extLst>
                  <a:ext uri="{0D108BD9-81ED-4DB2-BD59-A6C34878D82A}">
                    <a16:rowId xmlns:a16="http://schemas.microsoft.com/office/drawing/2014/main" val="10001"/>
                  </a:ext>
                </a:extLst>
              </a:tr>
              <a:tr h="635956">
                <a:tc>
                  <a:txBody>
                    <a:bodyPr/>
                    <a:lstStyle/>
                    <a:p>
                      <a:r>
                        <a:rPr lang="en-US" altLang="zh-CN" sz="1700" dirty="0" err="1">
                          <a:solidFill>
                            <a:schemeClr val="tx1"/>
                          </a:solidFill>
                          <a:latin typeface="+mn-ea"/>
                          <a:ea typeface="+mn-ea"/>
                        </a:rPr>
                        <a:t>ParNew</a:t>
                      </a:r>
                      <a:endParaRPr lang="zh-CN" altLang="en-US" sz="1700" dirty="0">
                        <a:solidFill>
                          <a:schemeClr val="tx1"/>
                        </a:solidFill>
                        <a:latin typeface="+mn-ea"/>
                        <a:ea typeface="+mn-ea"/>
                      </a:endParaRPr>
                    </a:p>
                  </a:txBody>
                  <a:tcPr marL="92882" marR="92882" marT="55186" marB="55186"/>
                </a:tc>
                <a:tc>
                  <a:txBody>
                    <a:bodyPr/>
                    <a:lstStyle/>
                    <a:p>
                      <a:r>
                        <a:rPr lang="zh-CN" altLang="en-US" sz="1700" dirty="0">
                          <a:solidFill>
                            <a:schemeClr val="tx1"/>
                          </a:solidFill>
                          <a:latin typeface="+mn-ea"/>
                          <a:ea typeface="+mn-ea"/>
                        </a:rPr>
                        <a:t>新生代，</a:t>
                      </a:r>
                      <a:r>
                        <a:rPr lang="zh-CN" altLang="en-US" sz="1700" baseline="0" dirty="0">
                          <a:solidFill>
                            <a:schemeClr val="tx1"/>
                          </a:solidFill>
                          <a:latin typeface="+mn-ea"/>
                          <a:ea typeface="+mn-ea"/>
                        </a:rPr>
                        <a:t>复制算法</a:t>
                      </a:r>
                      <a:endParaRPr lang="zh-CN" altLang="en-US" sz="1700" dirty="0">
                        <a:solidFill>
                          <a:schemeClr val="tx1"/>
                        </a:solidFill>
                        <a:latin typeface="+mn-ea"/>
                        <a:ea typeface="+mn-ea"/>
                      </a:endParaRPr>
                    </a:p>
                  </a:txBody>
                  <a:tcPr marL="92882" marR="92882" marT="55186" marB="55186"/>
                </a:tc>
                <a:tc>
                  <a:txBody>
                    <a:bodyPr/>
                    <a:lstStyle/>
                    <a:p>
                      <a:r>
                        <a:rPr lang="zh-CN" altLang="en-US" sz="1700" dirty="0">
                          <a:solidFill>
                            <a:schemeClr val="tx1"/>
                          </a:solidFill>
                          <a:latin typeface="+mn-ea"/>
                          <a:ea typeface="+mn-ea"/>
                        </a:rPr>
                        <a:t>并行的多线程收集器</a:t>
                      </a:r>
                    </a:p>
                  </a:txBody>
                  <a:tcPr marL="92882" marR="92882" marT="55186" marB="55186"/>
                </a:tc>
                <a:extLst>
                  <a:ext uri="{0D108BD9-81ED-4DB2-BD59-A6C34878D82A}">
                    <a16:rowId xmlns:a16="http://schemas.microsoft.com/office/drawing/2014/main" val="10002"/>
                  </a:ext>
                </a:extLst>
              </a:tr>
              <a:tr h="635956">
                <a:tc>
                  <a:txBody>
                    <a:bodyPr/>
                    <a:lstStyle/>
                    <a:p>
                      <a:r>
                        <a:rPr lang="en-US" altLang="zh-CN" sz="1700" dirty="0">
                          <a:solidFill>
                            <a:schemeClr val="tx1"/>
                          </a:solidFill>
                          <a:latin typeface="+mn-ea"/>
                          <a:ea typeface="+mn-ea"/>
                        </a:rPr>
                        <a:t>Parallel Scavenge</a:t>
                      </a:r>
                    </a:p>
                  </a:txBody>
                  <a:tcPr marL="92882" marR="92882" marT="55186" marB="55186"/>
                </a:tc>
                <a:tc>
                  <a:txBody>
                    <a:bodyPr/>
                    <a:lstStyle/>
                    <a:p>
                      <a:r>
                        <a:rPr lang="zh-CN" altLang="en-US" sz="1700" dirty="0">
                          <a:solidFill>
                            <a:schemeClr val="tx1"/>
                          </a:solidFill>
                          <a:latin typeface="+mn-ea"/>
                          <a:ea typeface="+mn-ea"/>
                        </a:rPr>
                        <a:t>新生代，</a:t>
                      </a:r>
                      <a:r>
                        <a:rPr lang="zh-CN" altLang="en-US" sz="1700" baseline="0" dirty="0">
                          <a:solidFill>
                            <a:schemeClr val="tx1"/>
                          </a:solidFill>
                          <a:latin typeface="+mn-ea"/>
                          <a:ea typeface="+mn-ea"/>
                        </a:rPr>
                        <a:t>复制算法</a:t>
                      </a:r>
                      <a:endParaRPr lang="zh-CN" altLang="en-US" sz="1700" dirty="0">
                        <a:solidFill>
                          <a:schemeClr val="tx1"/>
                        </a:solidFill>
                        <a:latin typeface="+mn-ea"/>
                        <a:ea typeface="+mn-ea"/>
                      </a:endParaRPr>
                    </a:p>
                  </a:txBody>
                  <a:tcPr marL="92882" marR="92882" marT="55186" marB="55186"/>
                </a:tc>
                <a:tc>
                  <a:txBody>
                    <a:bodyPr/>
                    <a:lstStyle/>
                    <a:p>
                      <a:r>
                        <a:rPr lang="zh-CN" altLang="en-US" sz="1700" dirty="0">
                          <a:solidFill>
                            <a:schemeClr val="tx1"/>
                          </a:solidFill>
                          <a:latin typeface="+mn-ea"/>
                          <a:ea typeface="+mn-ea"/>
                        </a:rPr>
                        <a:t>并行的多线程收集器</a:t>
                      </a:r>
                    </a:p>
                  </a:txBody>
                  <a:tcPr marL="92882" marR="92882" marT="55186" marB="55186"/>
                </a:tc>
                <a:extLst>
                  <a:ext uri="{0D108BD9-81ED-4DB2-BD59-A6C34878D82A}">
                    <a16:rowId xmlns:a16="http://schemas.microsoft.com/office/drawing/2014/main" val="10003"/>
                  </a:ext>
                </a:extLst>
              </a:tr>
            </a:tbl>
          </a:graphicData>
        </a:graphic>
      </p:graphicFrame>
      <p:graphicFrame>
        <p:nvGraphicFramePr>
          <p:cNvPr id="15" name="表格 14"/>
          <p:cNvGraphicFramePr>
            <a:graphicFrameLocks noGrp="1"/>
          </p:cNvGraphicFramePr>
          <p:nvPr/>
        </p:nvGraphicFramePr>
        <p:xfrm>
          <a:off x="6638925" y="4495801"/>
          <a:ext cx="5320994" cy="3224520"/>
        </p:xfrm>
        <a:graphic>
          <a:graphicData uri="http://schemas.openxmlformats.org/drawingml/2006/table">
            <a:tbl>
              <a:tblPr firstRow="1" bandRow="1">
                <a:tableStyleId>{5C22544A-7EE6-4342-B048-85BDC9FD1C3A}</a:tableStyleId>
              </a:tblPr>
              <a:tblGrid>
                <a:gridCol w="1595965">
                  <a:extLst>
                    <a:ext uri="{9D8B030D-6E8A-4147-A177-3AD203B41FA5}">
                      <a16:colId xmlns:a16="http://schemas.microsoft.com/office/drawing/2014/main" val="20000"/>
                    </a:ext>
                  </a:extLst>
                </a:gridCol>
                <a:gridCol w="1993009">
                  <a:extLst>
                    <a:ext uri="{9D8B030D-6E8A-4147-A177-3AD203B41FA5}">
                      <a16:colId xmlns:a16="http://schemas.microsoft.com/office/drawing/2014/main" val="20001"/>
                    </a:ext>
                  </a:extLst>
                </a:gridCol>
                <a:gridCol w="1732020">
                  <a:extLst>
                    <a:ext uri="{9D8B030D-6E8A-4147-A177-3AD203B41FA5}">
                      <a16:colId xmlns:a16="http://schemas.microsoft.com/office/drawing/2014/main" val="20002"/>
                    </a:ext>
                  </a:extLst>
                </a:gridCol>
              </a:tblGrid>
              <a:tr h="373431">
                <a:tc>
                  <a:txBody>
                    <a:bodyPr/>
                    <a:lstStyle/>
                    <a:p>
                      <a:pPr algn="ctr"/>
                      <a:r>
                        <a:rPr lang="zh-CN" altLang="en-US" sz="1700" dirty="0">
                          <a:solidFill>
                            <a:schemeClr val="bg1"/>
                          </a:solidFill>
                          <a:latin typeface="+mn-ea"/>
                          <a:ea typeface="+mn-ea"/>
                        </a:rPr>
                        <a:t>收集器</a:t>
                      </a:r>
                    </a:p>
                  </a:txBody>
                  <a:tcPr marL="92900" marR="92900" marT="55186" marB="55186"/>
                </a:tc>
                <a:tc>
                  <a:txBody>
                    <a:bodyPr/>
                    <a:lstStyle/>
                    <a:p>
                      <a:pPr algn="ctr"/>
                      <a:r>
                        <a:rPr lang="zh-CN" altLang="en-US" sz="1700" dirty="0">
                          <a:solidFill>
                            <a:schemeClr val="bg1"/>
                          </a:solidFill>
                          <a:latin typeface="+mn-ea"/>
                          <a:ea typeface="+mn-ea"/>
                        </a:rPr>
                        <a:t>收集对象和算法</a:t>
                      </a:r>
                    </a:p>
                  </a:txBody>
                  <a:tcPr marL="92900" marR="92900" marT="55186" marB="55186"/>
                </a:tc>
                <a:tc>
                  <a:txBody>
                    <a:bodyPr/>
                    <a:lstStyle/>
                    <a:p>
                      <a:pPr algn="ctr"/>
                      <a:r>
                        <a:rPr lang="zh-CN" altLang="en-US" sz="1700" dirty="0">
                          <a:solidFill>
                            <a:schemeClr val="bg1"/>
                          </a:solidFill>
                          <a:latin typeface="+mn-ea"/>
                          <a:ea typeface="+mn-ea"/>
                        </a:rPr>
                        <a:t>收集器类型</a:t>
                      </a:r>
                    </a:p>
                  </a:txBody>
                  <a:tcPr marL="92900" marR="92900" marT="55186" marB="55186"/>
                </a:tc>
                <a:extLst>
                  <a:ext uri="{0D108BD9-81ED-4DB2-BD59-A6C34878D82A}">
                    <a16:rowId xmlns:a16="http://schemas.microsoft.com/office/drawing/2014/main" val="10000"/>
                  </a:ext>
                </a:extLst>
              </a:tr>
              <a:tr h="63530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700" dirty="0">
                          <a:solidFill>
                            <a:schemeClr val="tx1"/>
                          </a:solidFill>
                          <a:latin typeface="+mn-ea"/>
                          <a:ea typeface="+mn-ea"/>
                        </a:rPr>
                        <a:t>Serial Old</a:t>
                      </a:r>
                      <a:endParaRPr lang="zh-CN" altLang="en-US" sz="1700" dirty="0">
                        <a:solidFill>
                          <a:schemeClr val="tx1"/>
                        </a:solidFill>
                        <a:latin typeface="+mn-ea"/>
                        <a:ea typeface="+mn-ea"/>
                      </a:endParaRPr>
                    </a:p>
                  </a:txBody>
                  <a:tcPr marL="92900" marR="92900" marT="55186" marB="55186"/>
                </a:tc>
                <a:tc>
                  <a:txBody>
                    <a:bodyPr/>
                    <a:lstStyle/>
                    <a:p>
                      <a:r>
                        <a:rPr lang="zh-CN" altLang="en-US" sz="1700" dirty="0">
                          <a:solidFill>
                            <a:schemeClr val="tx1"/>
                          </a:solidFill>
                          <a:latin typeface="+mn-ea"/>
                          <a:ea typeface="+mn-ea"/>
                        </a:rPr>
                        <a:t>老年代，</a:t>
                      </a:r>
                      <a:r>
                        <a:rPr lang="zh-CN" altLang="en-US" sz="1700" baseline="0" dirty="0">
                          <a:solidFill>
                            <a:schemeClr val="tx1"/>
                          </a:solidFill>
                          <a:latin typeface="+mn-ea"/>
                          <a:ea typeface="+mn-ea"/>
                        </a:rPr>
                        <a:t>标记整理算法</a:t>
                      </a:r>
                      <a:endParaRPr lang="zh-CN" altLang="en-US" sz="1700" dirty="0">
                        <a:solidFill>
                          <a:schemeClr val="tx1"/>
                        </a:solidFill>
                        <a:latin typeface="+mn-ea"/>
                        <a:ea typeface="+mn-ea"/>
                      </a:endParaRPr>
                    </a:p>
                  </a:txBody>
                  <a:tcPr marL="92900" marR="92900" marT="55186" marB="55186"/>
                </a:tc>
                <a:tc>
                  <a:txBody>
                    <a:bodyPr/>
                    <a:lstStyle/>
                    <a:p>
                      <a:r>
                        <a:rPr lang="zh-CN" altLang="en-US" sz="1700" dirty="0">
                          <a:solidFill>
                            <a:schemeClr val="tx1"/>
                          </a:solidFill>
                          <a:latin typeface="+mn-ea"/>
                          <a:ea typeface="+mn-ea"/>
                        </a:rPr>
                        <a:t>单线程</a:t>
                      </a:r>
                    </a:p>
                  </a:txBody>
                  <a:tcPr marL="92900" marR="92900" marT="55186" marB="55186"/>
                </a:tc>
                <a:extLst>
                  <a:ext uri="{0D108BD9-81ED-4DB2-BD59-A6C34878D82A}">
                    <a16:rowId xmlns:a16="http://schemas.microsoft.com/office/drawing/2014/main" val="10001"/>
                  </a:ext>
                </a:extLst>
              </a:tr>
              <a:tr h="635301">
                <a:tc>
                  <a:txBody>
                    <a:bodyPr/>
                    <a:lstStyle/>
                    <a:p>
                      <a:r>
                        <a:rPr lang="en-US" altLang="zh-CN" sz="1700" dirty="0">
                          <a:solidFill>
                            <a:schemeClr val="tx1"/>
                          </a:solidFill>
                          <a:latin typeface="+mn-ea"/>
                          <a:ea typeface="+mn-ea"/>
                        </a:rPr>
                        <a:t>Parallel</a:t>
                      </a:r>
                      <a:r>
                        <a:rPr lang="en-US" altLang="zh-CN" sz="1700" baseline="0" dirty="0">
                          <a:solidFill>
                            <a:schemeClr val="tx1"/>
                          </a:solidFill>
                          <a:latin typeface="+mn-ea"/>
                          <a:ea typeface="+mn-ea"/>
                        </a:rPr>
                        <a:t> Old</a:t>
                      </a:r>
                      <a:endParaRPr lang="zh-CN" altLang="en-US" sz="1700" dirty="0">
                        <a:solidFill>
                          <a:schemeClr val="tx1"/>
                        </a:solidFill>
                        <a:latin typeface="+mn-ea"/>
                        <a:ea typeface="+mn-ea"/>
                      </a:endParaRPr>
                    </a:p>
                  </a:txBody>
                  <a:tcPr marL="92900" marR="92900" marT="55186" marB="5518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700" dirty="0">
                          <a:solidFill>
                            <a:schemeClr val="tx1"/>
                          </a:solidFill>
                          <a:latin typeface="+mn-ea"/>
                          <a:ea typeface="+mn-ea"/>
                        </a:rPr>
                        <a:t>老年代，</a:t>
                      </a:r>
                      <a:r>
                        <a:rPr lang="zh-CN" altLang="en-US" sz="1700" baseline="0" dirty="0">
                          <a:solidFill>
                            <a:schemeClr val="tx1"/>
                          </a:solidFill>
                          <a:latin typeface="+mn-ea"/>
                          <a:ea typeface="+mn-ea"/>
                        </a:rPr>
                        <a:t>标记整理算法</a:t>
                      </a:r>
                      <a:endParaRPr lang="zh-CN" altLang="en-US" sz="1700" dirty="0">
                        <a:solidFill>
                          <a:schemeClr val="tx1"/>
                        </a:solidFill>
                        <a:latin typeface="+mn-ea"/>
                        <a:ea typeface="+mn-ea"/>
                      </a:endParaRPr>
                    </a:p>
                  </a:txBody>
                  <a:tcPr marL="92900" marR="92900" marT="55186" marB="55186"/>
                </a:tc>
                <a:tc>
                  <a:txBody>
                    <a:bodyPr/>
                    <a:lstStyle/>
                    <a:p>
                      <a:r>
                        <a:rPr lang="zh-CN" altLang="en-US" sz="1700" dirty="0">
                          <a:solidFill>
                            <a:schemeClr val="tx1"/>
                          </a:solidFill>
                          <a:latin typeface="+mn-ea"/>
                          <a:ea typeface="+mn-ea"/>
                        </a:rPr>
                        <a:t>并行的多线程收集器</a:t>
                      </a:r>
                    </a:p>
                  </a:txBody>
                  <a:tcPr marL="92900" marR="92900" marT="55186" marB="55186"/>
                </a:tc>
                <a:extLst>
                  <a:ext uri="{0D108BD9-81ED-4DB2-BD59-A6C34878D82A}">
                    <a16:rowId xmlns:a16="http://schemas.microsoft.com/office/drawing/2014/main" val="10002"/>
                  </a:ext>
                </a:extLst>
              </a:tr>
              <a:tr h="683315">
                <a:tc>
                  <a:txBody>
                    <a:bodyPr/>
                    <a:lstStyle/>
                    <a:p>
                      <a:r>
                        <a:rPr lang="en-US" altLang="zh-CN" sz="1700" dirty="0">
                          <a:solidFill>
                            <a:schemeClr val="tx1"/>
                          </a:solidFill>
                          <a:latin typeface="+mn-ea"/>
                          <a:ea typeface="+mn-ea"/>
                        </a:rPr>
                        <a:t>CMS</a:t>
                      </a:r>
                      <a:endParaRPr lang="zh-CN" altLang="en-US" sz="1700" dirty="0">
                        <a:solidFill>
                          <a:schemeClr val="tx1"/>
                        </a:solidFill>
                        <a:latin typeface="+mn-ea"/>
                        <a:ea typeface="+mn-ea"/>
                      </a:endParaRPr>
                    </a:p>
                  </a:txBody>
                  <a:tcPr marL="92900" marR="92900" marT="55186" marB="5518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700" dirty="0">
                          <a:solidFill>
                            <a:schemeClr val="tx1"/>
                          </a:solidFill>
                          <a:latin typeface="+mn-ea"/>
                          <a:ea typeface="+mn-ea"/>
                        </a:rPr>
                        <a:t>老年代，</a:t>
                      </a:r>
                      <a:r>
                        <a:rPr lang="zh-CN" altLang="en-US" sz="1700" baseline="0" dirty="0">
                          <a:solidFill>
                            <a:srgbClr val="FF0000"/>
                          </a:solidFill>
                          <a:latin typeface="+mn-ea"/>
                          <a:ea typeface="+mn-ea"/>
                        </a:rPr>
                        <a:t>标记清除</a:t>
                      </a:r>
                      <a:r>
                        <a:rPr lang="zh-CN" altLang="en-US" sz="1700" baseline="0" dirty="0">
                          <a:solidFill>
                            <a:schemeClr val="tx1"/>
                          </a:solidFill>
                          <a:latin typeface="+mn-ea"/>
                          <a:ea typeface="+mn-ea"/>
                        </a:rPr>
                        <a:t>算法</a:t>
                      </a:r>
                      <a:endParaRPr lang="zh-CN" altLang="en-US" sz="1700" dirty="0">
                        <a:solidFill>
                          <a:schemeClr val="tx1"/>
                        </a:solidFill>
                        <a:latin typeface="+mn-ea"/>
                        <a:ea typeface="+mn-ea"/>
                      </a:endParaRPr>
                    </a:p>
                  </a:txBody>
                  <a:tcPr marL="92900" marR="92900" marT="55186" marB="55186"/>
                </a:tc>
                <a:tc>
                  <a:txBody>
                    <a:bodyPr/>
                    <a:lstStyle/>
                    <a:p>
                      <a:r>
                        <a:rPr lang="zh-CN" altLang="en-US" sz="1700" dirty="0">
                          <a:solidFill>
                            <a:schemeClr val="tx1"/>
                          </a:solidFill>
                          <a:latin typeface="+mn-ea"/>
                          <a:ea typeface="+mn-ea"/>
                        </a:rPr>
                        <a:t>并行与</a:t>
                      </a:r>
                      <a:r>
                        <a:rPr lang="zh-CN" altLang="en-US" sz="1700" dirty="0">
                          <a:solidFill>
                            <a:srgbClr val="FF0000"/>
                          </a:solidFill>
                          <a:latin typeface="+mn-ea"/>
                          <a:ea typeface="+mn-ea"/>
                        </a:rPr>
                        <a:t>并发</a:t>
                      </a:r>
                      <a:r>
                        <a:rPr lang="zh-CN" altLang="en-US" sz="1700" dirty="0">
                          <a:solidFill>
                            <a:schemeClr val="tx1"/>
                          </a:solidFill>
                          <a:latin typeface="+mn-ea"/>
                          <a:ea typeface="+mn-ea"/>
                        </a:rPr>
                        <a:t>收集器</a:t>
                      </a:r>
                    </a:p>
                  </a:txBody>
                  <a:tcPr marL="92900" marR="92900" marT="55186" marB="55186"/>
                </a:tc>
                <a:extLst>
                  <a:ext uri="{0D108BD9-81ED-4DB2-BD59-A6C34878D82A}">
                    <a16:rowId xmlns:a16="http://schemas.microsoft.com/office/drawing/2014/main" val="10003"/>
                  </a:ext>
                </a:extLst>
              </a:tr>
              <a:tr h="897172">
                <a:tc>
                  <a:txBody>
                    <a:bodyPr/>
                    <a:lstStyle/>
                    <a:p>
                      <a:r>
                        <a:rPr lang="en-US" altLang="zh-CN" sz="1700" dirty="0">
                          <a:solidFill>
                            <a:schemeClr val="tx1"/>
                          </a:solidFill>
                          <a:latin typeface="+mn-ea"/>
                          <a:ea typeface="+mn-ea"/>
                        </a:rPr>
                        <a:t>G1</a:t>
                      </a:r>
                      <a:endParaRPr lang="zh-CN" altLang="en-US" sz="1700" dirty="0">
                        <a:solidFill>
                          <a:schemeClr val="tx1"/>
                        </a:solidFill>
                        <a:latin typeface="+mn-ea"/>
                        <a:ea typeface="+mn-ea"/>
                      </a:endParaRPr>
                    </a:p>
                  </a:txBody>
                  <a:tcPr marL="92900" marR="92900" marT="55186" marB="55186"/>
                </a:tc>
                <a:tc>
                  <a:txBody>
                    <a:bodyPr/>
                    <a:lstStyle/>
                    <a:p>
                      <a:r>
                        <a:rPr lang="zh-CN" altLang="en-US" sz="1700" dirty="0">
                          <a:solidFill>
                            <a:schemeClr val="tx1"/>
                          </a:solidFill>
                          <a:latin typeface="+mn-ea"/>
                          <a:ea typeface="+mn-ea"/>
                        </a:rPr>
                        <a:t>跨新生代和老年代；</a:t>
                      </a:r>
                      <a:r>
                        <a:rPr lang="zh-CN" altLang="en-US" sz="1700" dirty="0">
                          <a:solidFill>
                            <a:srgbClr val="FF0000"/>
                          </a:solidFill>
                          <a:latin typeface="+mn-ea"/>
                          <a:ea typeface="+mn-ea"/>
                        </a:rPr>
                        <a:t>标记整理 </a:t>
                      </a:r>
                      <a:r>
                        <a:rPr lang="en-US" altLang="zh-CN" sz="1700" dirty="0">
                          <a:solidFill>
                            <a:schemeClr val="tx1"/>
                          </a:solidFill>
                          <a:latin typeface="+mn-ea"/>
                          <a:ea typeface="+mn-ea"/>
                        </a:rPr>
                        <a:t>+ </a:t>
                      </a:r>
                      <a:r>
                        <a:rPr lang="zh-CN" altLang="en-US" sz="1700" dirty="0">
                          <a:solidFill>
                            <a:schemeClr val="tx1"/>
                          </a:solidFill>
                          <a:latin typeface="+mn-ea"/>
                          <a:ea typeface="+mn-ea"/>
                        </a:rPr>
                        <a:t>化整为零</a:t>
                      </a:r>
                    </a:p>
                  </a:txBody>
                  <a:tcPr marL="92900" marR="92900" marT="55186" marB="55186"/>
                </a:tc>
                <a:tc>
                  <a:txBody>
                    <a:bodyPr/>
                    <a:lstStyle/>
                    <a:p>
                      <a:r>
                        <a:rPr lang="zh-CN" altLang="en-US" sz="1700" dirty="0">
                          <a:solidFill>
                            <a:schemeClr val="tx1"/>
                          </a:solidFill>
                          <a:latin typeface="+mn-ea"/>
                          <a:ea typeface="+mn-ea"/>
                        </a:rPr>
                        <a:t>并行与</a:t>
                      </a:r>
                      <a:r>
                        <a:rPr lang="zh-CN" altLang="en-US" sz="1700" dirty="0">
                          <a:solidFill>
                            <a:srgbClr val="FF0000"/>
                          </a:solidFill>
                          <a:latin typeface="+mn-ea"/>
                          <a:ea typeface="+mn-ea"/>
                        </a:rPr>
                        <a:t>并发</a:t>
                      </a:r>
                      <a:r>
                        <a:rPr lang="zh-CN" altLang="en-US" sz="1700" dirty="0">
                          <a:solidFill>
                            <a:schemeClr val="tx1"/>
                          </a:solidFill>
                          <a:latin typeface="+mn-ea"/>
                          <a:ea typeface="+mn-ea"/>
                        </a:rPr>
                        <a:t>收集器</a:t>
                      </a:r>
                    </a:p>
                  </a:txBody>
                  <a:tcPr marL="92900" marR="92900" marT="55186" marB="55186"/>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347043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63691" y="1126179"/>
            <a:ext cx="1218510" cy="90180"/>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52575"/>
              <a:endParaRPr lang="zh-CN" altLang="en-US" sz="2500" dirty="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52575"/>
              <a:endParaRPr lang="zh-CN" altLang="en-US" sz="2500" dirty="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52575"/>
              <a:endParaRPr lang="zh-CN" altLang="en-US" sz="2500" dirty="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52575"/>
              <a:endParaRPr lang="zh-CN" altLang="en-US" sz="2500" dirty="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63695" y="448000"/>
            <a:ext cx="9557725" cy="429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52575"/>
            <a:r>
              <a:rPr lang="zh-CN" altLang="en-US" sz="2700" dirty="0">
                <a:solidFill>
                  <a:srgbClr val="1D69A3"/>
                </a:solidFill>
                <a:latin typeface="微软雅黑" pitchFamily="34" charset="-122"/>
                <a:ea typeface="微软雅黑" pitchFamily="34" charset="-122"/>
              </a:rPr>
              <a:t>简单的垃圾回收器工作示意图</a:t>
            </a:r>
          </a:p>
        </p:txBody>
      </p:sp>
      <p:sp>
        <p:nvSpPr>
          <p:cNvPr id="31746" name="AutoShape 2" descr="http://img5.imgtn.bdimg.com/it/u=4256283369,3179378958&amp;fm=27&amp;gp=0.jpg"/>
          <p:cNvSpPr>
            <a:spLocks noChangeAspect="1" noChangeArrowheads="1"/>
          </p:cNvSpPr>
          <p:nvPr/>
        </p:nvSpPr>
        <p:spPr bwMode="auto">
          <a:xfrm>
            <a:off x="158046" y="-174424"/>
            <a:ext cx="309642" cy="368019"/>
          </a:xfrm>
          <a:prstGeom prst="rect">
            <a:avLst/>
          </a:prstGeom>
          <a:noFill/>
        </p:spPr>
        <p:txBody>
          <a:bodyPr vert="horz" wrap="square" lIns="93945" tIns="46973" rIns="93945" bIns="46973" numCol="1" anchor="t" anchorCtr="0" compatLnSpc="1">
            <a:prstTxWarp prst="textNoShape">
              <a:avLst/>
            </a:prstTxWarp>
          </a:bodyPr>
          <a:lstStyle/>
          <a:p>
            <a:endParaRPr lang="zh-CN" altLang="en-US"/>
          </a:p>
        </p:txBody>
      </p:sp>
      <p:sp>
        <p:nvSpPr>
          <p:cNvPr id="10" name="矩形 9"/>
          <p:cNvSpPr/>
          <p:nvPr/>
        </p:nvSpPr>
        <p:spPr>
          <a:xfrm>
            <a:off x="435741" y="1899500"/>
            <a:ext cx="1640122" cy="510362"/>
          </a:xfrm>
          <a:prstGeom prst="rect">
            <a:avLst/>
          </a:prstGeom>
        </p:spPr>
        <p:txBody>
          <a:bodyPr wrap="none" lIns="93945" tIns="46973" rIns="93945" bIns="46973">
            <a:spAutoFit/>
          </a:bodyPr>
          <a:lstStyle/>
          <a:p>
            <a:pPr marL="293580" indent="-293580">
              <a:lnSpc>
                <a:spcPct val="150000"/>
              </a:lnSpc>
              <a:buClr>
                <a:srgbClr val="FFC000"/>
              </a:buClr>
              <a:buFont typeface="Wingdings" pitchFamily="2" charset="2"/>
              <a:buChar char="n"/>
            </a:pPr>
            <a:r>
              <a:rPr lang="zh-CN" altLang="en-US" dirty="0">
                <a:latin typeface="微软雅黑" pitchFamily="34" charset="-122"/>
                <a:ea typeface="微软雅黑" pitchFamily="34" charset="-122"/>
              </a:rPr>
              <a:t>单线程收集</a:t>
            </a:r>
            <a:endParaRPr lang="en-US" altLang="zh-CN" dirty="0">
              <a:latin typeface="微软雅黑" pitchFamily="34" charset="-122"/>
              <a:ea typeface="微软雅黑" pitchFamily="34" charset="-122"/>
            </a:endParaRPr>
          </a:p>
        </p:txBody>
      </p:sp>
      <p:sp>
        <p:nvSpPr>
          <p:cNvPr id="12" name="矩形 11"/>
          <p:cNvSpPr/>
          <p:nvPr/>
        </p:nvSpPr>
        <p:spPr>
          <a:xfrm>
            <a:off x="513152" y="5618166"/>
            <a:ext cx="1640122" cy="925860"/>
          </a:xfrm>
          <a:prstGeom prst="rect">
            <a:avLst/>
          </a:prstGeom>
        </p:spPr>
        <p:txBody>
          <a:bodyPr wrap="none" lIns="93945" tIns="46973" rIns="93945" bIns="46973">
            <a:spAutoFit/>
          </a:bodyPr>
          <a:lstStyle/>
          <a:p>
            <a:pPr marL="293580" indent="-293580">
              <a:lnSpc>
                <a:spcPct val="150000"/>
              </a:lnSpc>
              <a:buClr>
                <a:srgbClr val="FFC000"/>
              </a:buClr>
              <a:buFont typeface="Wingdings" pitchFamily="2" charset="2"/>
              <a:buChar char="n"/>
            </a:pPr>
            <a:r>
              <a:rPr lang="zh-CN" altLang="en-US" dirty="0">
                <a:latin typeface="微软雅黑" pitchFamily="34" charset="-122"/>
                <a:ea typeface="微软雅黑" pitchFamily="34" charset="-122"/>
              </a:rPr>
              <a:t>多线程收集</a:t>
            </a:r>
            <a:endParaRPr lang="en-US" altLang="zh-CN" dirty="0">
              <a:latin typeface="微软雅黑" pitchFamily="34" charset="-122"/>
              <a:ea typeface="微软雅黑" pitchFamily="34" charset="-122"/>
            </a:endParaRPr>
          </a:p>
          <a:p>
            <a:pPr marL="293580" indent="-293580">
              <a:lnSpc>
                <a:spcPct val="150000"/>
              </a:lnSpc>
              <a:buClr>
                <a:srgbClr val="FFC000"/>
              </a:buClr>
            </a:pPr>
            <a:r>
              <a:rPr lang="zh-CN" altLang="en-US" dirty="0">
                <a:latin typeface="+mn-ea"/>
              </a:rPr>
              <a:t>并行收集</a:t>
            </a:r>
            <a:endParaRPr lang="en-US" altLang="zh-CN" dirty="0">
              <a:latin typeface="微软雅黑" pitchFamily="34" charset="-122"/>
              <a:ea typeface="微软雅黑" pitchFamily="34" charset="-122"/>
            </a:endParaRPr>
          </a:p>
        </p:txBody>
      </p:sp>
      <p:pic>
        <p:nvPicPr>
          <p:cNvPr id="2050" name="Picture 2" descr="E:\VIP课\JVM\移动互联网\垃圾回收器工作示意图.png"/>
          <p:cNvPicPr>
            <a:picLocks noChangeAspect="1" noChangeArrowheads="1"/>
          </p:cNvPicPr>
          <p:nvPr/>
        </p:nvPicPr>
        <p:blipFill>
          <a:blip r:embed="rId4"/>
          <a:srcRect/>
          <a:stretch>
            <a:fillRect/>
          </a:stretch>
        </p:blipFill>
        <p:spPr bwMode="auto">
          <a:xfrm>
            <a:off x="3209308" y="1209702"/>
            <a:ext cx="8566760" cy="3601523"/>
          </a:xfrm>
          <a:prstGeom prst="rect">
            <a:avLst/>
          </a:prstGeom>
          <a:noFill/>
        </p:spPr>
      </p:pic>
      <p:pic>
        <p:nvPicPr>
          <p:cNvPr id="2051" name="Picture 3" descr="E:\VIP课\JVM\移动互联网\垃圾回收器工作示意图（多线程）.png"/>
          <p:cNvPicPr>
            <a:picLocks noChangeAspect="1" noChangeArrowheads="1"/>
          </p:cNvPicPr>
          <p:nvPr/>
        </p:nvPicPr>
        <p:blipFill>
          <a:blip r:embed="rId5"/>
          <a:srcRect/>
          <a:stretch>
            <a:fillRect/>
          </a:stretch>
        </p:blipFill>
        <p:spPr bwMode="auto">
          <a:xfrm>
            <a:off x="3431864" y="4276271"/>
            <a:ext cx="8218411" cy="3869685"/>
          </a:xfrm>
          <a:prstGeom prst="rect">
            <a:avLst/>
          </a:prstGeom>
          <a:noFill/>
        </p:spPr>
      </p:pic>
      <p:sp>
        <p:nvSpPr>
          <p:cNvPr id="14" name="矩形 13"/>
          <p:cNvSpPr/>
          <p:nvPr/>
        </p:nvSpPr>
        <p:spPr>
          <a:xfrm>
            <a:off x="378591" y="4061675"/>
            <a:ext cx="2531713" cy="420722"/>
          </a:xfrm>
          <a:prstGeom prst="rect">
            <a:avLst/>
          </a:prstGeom>
        </p:spPr>
        <p:txBody>
          <a:bodyPr wrap="none" lIns="93945" tIns="46973" rIns="93945" bIns="46973">
            <a:spAutoFit/>
          </a:bodyPr>
          <a:lstStyle/>
          <a:p>
            <a:pPr marL="293580" indent="-293580">
              <a:lnSpc>
                <a:spcPct val="150000"/>
              </a:lnSpc>
              <a:buClr>
                <a:srgbClr val="FFC000"/>
              </a:buClr>
            </a:pPr>
            <a:r>
              <a:rPr lang="zh-CN" altLang="en-US" sz="1600" dirty="0">
                <a:solidFill>
                  <a:srgbClr val="FF0000"/>
                </a:solidFill>
                <a:latin typeface="微软雅黑" pitchFamily="34" charset="-122"/>
                <a:ea typeface="微软雅黑" pitchFamily="34" charset="-122"/>
              </a:rPr>
              <a:t>注意用户线程与</a:t>
            </a:r>
            <a:r>
              <a:rPr lang="en-US" altLang="zh-CN" sz="1600" dirty="0">
                <a:solidFill>
                  <a:srgbClr val="FF0000"/>
                </a:solidFill>
                <a:latin typeface="微软雅黑" pitchFamily="34" charset="-122"/>
                <a:ea typeface="微软雅黑" pitchFamily="34" charset="-122"/>
              </a:rPr>
              <a:t>GC</a:t>
            </a:r>
            <a:r>
              <a:rPr lang="zh-CN" altLang="en-US" sz="1600" dirty="0">
                <a:solidFill>
                  <a:srgbClr val="FF0000"/>
                </a:solidFill>
                <a:latin typeface="微软雅黑" pitchFamily="34" charset="-122"/>
                <a:ea typeface="微软雅黑" pitchFamily="34" charset="-122"/>
              </a:rPr>
              <a:t>线程！</a:t>
            </a:r>
            <a:endParaRPr lang="en-US" altLang="zh-CN" sz="1600"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15347043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63691" y="1126179"/>
            <a:ext cx="1218510" cy="90180"/>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52575"/>
              <a:endParaRPr lang="zh-CN" altLang="en-US" sz="2500" dirty="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52575"/>
              <a:endParaRPr lang="zh-CN" altLang="en-US" sz="2500" dirty="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52575"/>
              <a:endParaRPr lang="zh-CN" altLang="en-US" sz="2500" dirty="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52575"/>
              <a:endParaRPr lang="zh-CN" altLang="en-US" sz="2500" dirty="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63695" y="448000"/>
            <a:ext cx="9557725" cy="429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52575"/>
            <a:r>
              <a:rPr lang="en-US" altLang="zh-CN" sz="2700" dirty="0">
                <a:solidFill>
                  <a:srgbClr val="1D69A3"/>
                </a:solidFill>
                <a:latin typeface="微软雅黑" pitchFamily="34" charset="-122"/>
                <a:ea typeface="微软雅黑" pitchFamily="34" charset="-122"/>
              </a:rPr>
              <a:t>CMS</a:t>
            </a:r>
            <a:r>
              <a:rPr lang="zh-CN" altLang="en-US" sz="2700" dirty="0">
                <a:solidFill>
                  <a:srgbClr val="1D69A3"/>
                </a:solidFill>
                <a:latin typeface="微软雅黑" pitchFamily="34" charset="-122"/>
                <a:ea typeface="微软雅黑" pitchFamily="34" charset="-122"/>
              </a:rPr>
              <a:t>垃圾回收器工作示意图</a:t>
            </a:r>
          </a:p>
        </p:txBody>
      </p:sp>
      <p:sp>
        <p:nvSpPr>
          <p:cNvPr id="31746" name="AutoShape 2" descr="http://img5.imgtn.bdimg.com/it/u=4256283369,3179378958&amp;fm=27&amp;gp=0.jpg"/>
          <p:cNvSpPr>
            <a:spLocks noChangeAspect="1" noChangeArrowheads="1"/>
          </p:cNvSpPr>
          <p:nvPr/>
        </p:nvSpPr>
        <p:spPr bwMode="auto">
          <a:xfrm>
            <a:off x="158046" y="-174424"/>
            <a:ext cx="309642" cy="368019"/>
          </a:xfrm>
          <a:prstGeom prst="rect">
            <a:avLst/>
          </a:prstGeom>
          <a:noFill/>
        </p:spPr>
        <p:txBody>
          <a:bodyPr vert="horz" wrap="square" lIns="93945" tIns="46973" rIns="93945" bIns="46973" numCol="1" anchor="t" anchorCtr="0" compatLnSpc="1">
            <a:prstTxWarp prst="textNoShape">
              <a:avLst/>
            </a:prstTxWarp>
          </a:bodyPr>
          <a:lstStyle/>
          <a:p>
            <a:endParaRPr lang="zh-CN" altLang="en-US"/>
          </a:p>
        </p:txBody>
      </p:sp>
      <p:sp>
        <p:nvSpPr>
          <p:cNvPr id="12" name="矩形 11"/>
          <p:cNvSpPr/>
          <p:nvPr/>
        </p:nvSpPr>
        <p:spPr>
          <a:xfrm>
            <a:off x="406711" y="1426525"/>
            <a:ext cx="3336614" cy="879694"/>
          </a:xfrm>
          <a:prstGeom prst="rect">
            <a:avLst/>
          </a:prstGeom>
        </p:spPr>
        <p:txBody>
          <a:bodyPr wrap="square" lIns="93945" tIns="46973" rIns="93945" bIns="46973">
            <a:spAutoFit/>
          </a:bodyPr>
          <a:lstStyle/>
          <a:p>
            <a:pPr marL="293580" indent="-293580">
              <a:lnSpc>
                <a:spcPct val="150000"/>
              </a:lnSpc>
              <a:buClr>
                <a:srgbClr val="FFC000"/>
              </a:buClr>
              <a:buFont typeface="Wingdings" pitchFamily="2" charset="2"/>
              <a:buChar char="n"/>
            </a:pPr>
            <a:r>
              <a:rPr lang="en-US" altLang="zh-CN" dirty="0">
                <a:latin typeface="微软雅黑" pitchFamily="34" charset="-122"/>
                <a:ea typeface="微软雅黑" pitchFamily="34" charset="-122"/>
              </a:rPr>
              <a:t>CMS</a:t>
            </a:r>
            <a:r>
              <a:rPr lang="zh-CN" altLang="en-US" dirty="0">
                <a:latin typeface="微软雅黑" pitchFamily="34" charset="-122"/>
                <a:ea typeface="微软雅黑" pitchFamily="34" charset="-122"/>
              </a:rPr>
              <a:t>收集器</a:t>
            </a:r>
            <a:endParaRPr lang="en-US" altLang="zh-CN" dirty="0">
              <a:latin typeface="微软雅黑" pitchFamily="34" charset="-122"/>
              <a:ea typeface="微软雅黑" pitchFamily="34" charset="-122"/>
            </a:endParaRPr>
          </a:p>
          <a:p>
            <a:pPr marL="293580" indent="-293580">
              <a:lnSpc>
                <a:spcPct val="150000"/>
              </a:lnSpc>
              <a:buClr>
                <a:srgbClr val="FFC000"/>
              </a:buClr>
            </a:pPr>
            <a:r>
              <a:rPr lang="zh-CN" altLang="en-US" sz="1600" dirty="0">
                <a:solidFill>
                  <a:srgbClr val="FF0000"/>
                </a:solidFill>
                <a:latin typeface="+mn-ea"/>
              </a:rPr>
              <a:t>标记清除</a:t>
            </a:r>
            <a:r>
              <a:rPr lang="zh-CN" altLang="en-US" sz="1600" dirty="0">
                <a:latin typeface="+mn-ea"/>
              </a:rPr>
              <a:t>算法 </a:t>
            </a:r>
            <a:r>
              <a:rPr lang="en-US" altLang="zh-CN" sz="1600" dirty="0">
                <a:latin typeface="+mn-ea"/>
              </a:rPr>
              <a:t>---</a:t>
            </a:r>
            <a:r>
              <a:rPr lang="zh-CN" altLang="en-US" sz="1600" dirty="0">
                <a:latin typeface="+mn-ea"/>
              </a:rPr>
              <a:t>内存有碎片</a:t>
            </a:r>
            <a:endParaRPr lang="en-US" altLang="zh-CN" sz="1600" dirty="0">
              <a:latin typeface="微软雅黑" pitchFamily="34" charset="-122"/>
              <a:ea typeface="微软雅黑" pitchFamily="34" charset="-122"/>
            </a:endParaRPr>
          </a:p>
        </p:txBody>
      </p:sp>
      <p:sp>
        <p:nvSpPr>
          <p:cNvPr id="14" name="矩形 13"/>
          <p:cNvSpPr/>
          <p:nvPr/>
        </p:nvSpPr>
        <p:spPr>
          <a:xfrm>
            <a:off x="8544487" y="1048181"/>
            <a:ext cx="2709060" cy="458425"/>
          </a:xfrm>
          <a:prstGeom prst="rect">
            <a:avLst/>
          </a:prstGeom>
        </p:spPr>
        <p:txBody>
          <a:bodyPr wrap="square" lIns="93945" tIns="46973" rIns="93945" bIns="46973">
            <a:spAutoFit/>
          </a:bodyPr>
          <a:lstStyle/>
          <a:p>
            <a:pPr marL="293580" indent="-293580">
              <a:lnSpc>
                <a:spcPct val="150000"/>
              </a:lnSpc>
              <a:buClr>
                <a:srgbClr val="FFC000"/>
              </a:buClr>
              <a:buFont typeface="Wingdings" pitchFamily="2" charset="2"/>
              <a:buChar char="n"/>
            </a:pPr>
            <a:r>
              <a:rPr lang="zh-CN" altLang="en-US" b="1" dirty="0">
                <a:latin typeface="+mn-ea"/>
              </a:rPr>
              <a:t>并行收集与</a:t>
            </a:r>
            <a:r>
              <a:rPr lang="zh-CN" altLang="en-US" b="1" dirty="0">
                <a:solidFill>
                  <a:srgbClr val="FF0000"/>
                </a:solidFill>
                <a:latin typeface="+mn-ea"/>
              </a:rPr>
              <a:t>并发收集</a:t>
            </a:r>
            <a:endParaRPr lang="en-US" altLang="zh-CN" b="1" dirty="0">
              <a:solidFill>
                <a:srgbClr val="FF0000"/>
              </a:solidFill>
              <a:latin typeface="微软雅黑" pitchFamily="34" charset="-122"/>
              <a:ea typeface="微软雅黑" pitchFamily="34" charset="-122"/>
            </a:endParaRPr>
          </a:p>
        </p:txBody>
      </p:sp>
      <p:pic>
        <p:nvPicPr>
          <p:cNvPr id="3074" name="Picture 2" descr="E:\VIP课\JVM\移动互联网\垃圾回收器工作示意图（CMS）.png"/>
          <p:cNvPicPr>
            <a:picLocks noChangeAspect="1" noChangeArrowheads="1"/>
          </p:cNvPicPr>
          <p:nvPr/>
        </p:nvPicPr>
        <p:blipFill>
          <a:blip r:embed="rId4"/>
          <a:srcRect/>
          <a:stretch>
            <a:fillRect/>
          </a:stretch>
        </p:blipFill>
        <p:spPr bwMode="auto">
          <a:xfrm>
            <a:off x="0" y="3655656"/>
            <a:ext cx="12385675" cy="4654314"/>
          </a:xfrm>
          <a:prstGeom prst="rect">
            <a:avLst/>
          </a:prstGeom>
          <a:noFill/>
        </p:spPr>
      </p:pic>
      <p:sp>
        <p:nvSpPr>
          <p:cNvPr id="15" name="矩形 14"/>
          <p:cNvSpPr/>
          <p:nvPr/>
        </p:nvSpPr>
        <p:spPr>
          <a:xfrm>
            <a:off x="474445" y="2352468"/>
            <a:ext cx="2738089" cy="1580429"/>
          </a:xfrm>
          <a:prstGeom prst="rect">
            <a:avLst/>
          </a:prstGeom>
        </p:spPr>
        <p:txBody>
          <a:bodyPr wrap="square" lIns="93945" tIns="46973" rIns="93945" bIns="46973">
            <a:spAutoFit/>
          </a:bodyPr>
          <a:lstStyle/>
          <a:p>
            <a:pPr marL="293580" indent="-293580">
              <a:lnSpc>
                <a:spcPct val="150000"/>
              </a:lnSpc>
              <a:buClr>
                <a:srgbClr val="FFC000"/>
              </a:buClr>
              <a:buFont typeface="Wingdings" pitchFamily="2" charset="2"/>
              <a:buChar char="Ø"/>
            </a:pPr>
            <a:r>
              <a:rPr lang="zh-CN" altLang="en-US" sz="1600" dirty="0">
                <a:latin typeface="+mn-ea"/>
              </a:rPr>
              <a:t>初始标记  </a:t>
            </a:r>
            <a:r>
              <a:rPr lang="en-US" altLang="zh-CN" sz="1600" dirty="0">
                <a:latin typeface="+mn-ea"/>
              </a:rPr>
              <a:t>--</a:t>
            </a:r>
            <a:r>
              <a:rPr lang="zh-CN" altLang="en-US" sz="1600" dirty="0">
                <a:latin typeface="+mn-ea"/>
              </a:rPr>
              <a:t>暂停</a:t>
            </a:r>
            <a:endParaRPr lang="en-US" altLang="zh-CN" sz="1600" dirty="0">
              <a:latin typeface="+mn-ea"/>
            </a:endParaRPr>
          </a:p>
          <a:p>
            <a:pPr marL="293580" indent="-293580">
              <a:lnSpc>
                <a:spcPct val="150000"/>
              </a:lnSpc>
              <a:buClr>
                <a:srgbClr val="FFC000"/>
              </a:buClr>
              <a:buFont typeface="Wingdings" pitchFamily="2" charset="2"/>
              <a:buChar char="Ø"/>
            </a:pPr>
            <a:r>
              <a:rPr lang="zh-CN" altLang="en-US" sz="1600" dirty="0">
                <a:latin typeface="+mn-ea"/>
              </a:rPr>
              <a:t>并发标记  </a:t>
            </a:r>
            <a:r>
              <a:rPr lang="en-US" altLang="zh-CN" sz="1600" dirty="0">
                <a:latin typeface="+mn-ea"/>
              </a:rPr>
              <a:t>--</a:t>
            </a:r>
            <a:r>
              <a:rPr lang="zh-CN" altLang="en-US" sz="1600" dirty="0">
                <a:latin typeface="+mn-ea"/>
              </a:rPr>
              <a:t>同时进行</a:t>
            </a:r>
            <a:endParaRPr lang="en-US" altLang="zh-CN" sz="1600" dirty="0">
              <a:latin typeface="+mn-ea"/>
            </a:endParaRPr>
          </a:p>
          <a:p>
            <a:pPr marL="293580" indent="-293580">
              <a:lnSpc>
                <a:spcPct val="150000"/>
              </a:lnSpc>
              <a:buClr>
                <a:srgbClr val="FFC000"/>
              </a:buClr>
              <a:buFont typeface="Wingdings" pitchFamily="2" charset="2"/>
              <a:buChar char="Ø"/>
            </a:pPr>
            <a:r>
              <a:rPr lang="zh-CN" altLang="en-US" sz="1600" dirty="0">
                <a:latin typeface="+mn-ea"/>
              </a:rPr>
              <a:t>重新标记  </a:t>
            </a:r>
            <a:r>
              <a:rPr lang="en-US" altLang="zh-CN" sz="1600" dirty="0">
                <a:latin typeface="+mn-ea"/>
              </a:rPr>
              <a:t>--</a:t>
            </a:r>
            <a:r>
              <a:rPr lang="zh-CN" altLang="en-US" sz="1600" dirty="0">
                <a:latin typeface="+mn-ea"/>
              </a:rPr>
              <a:t>暂停</a:t>
            </a:r>
            <a:endParaRPr lang="en-US" altLang="zh-CN" sz="1600" dirty="0">
              <a:latin typeface="+mn-ea"/>
            </a:endParaRPr>
          </a:p>
          <a:p>
            <a:pPr marL="293580" indent="-293580">
              <a:lnSpc>
                <a:spcPct val="150000"/>
              </a:lnSpc>
              <a:buClr>
                <a:srgbClr val="FFC000"/>
              </a:buClr>
              <a:buFont typeface="Wingdings" pitchFamily="2" charset="2"/>
              <a:buChar char="Ø"/>
            </a:pPr>
            <a:r>
              <a:rPr lang="zh-CN" altLang="en-US" sz="1600" dirty="0">
                <a:latin typeface="+mn-ea"/>
              </a:rPr>
              <a:t>并发清除  </a:t>
            </a:r>
            <a:r>
              <a:rPr lang="en-US" altLang="zh-CN" sz="1600" dirty="0">
                <a:latin typeface="+mn-ea"/>
              </a:rPr>
              <a:t>–</a:t>
            </a:r>
            <a:r>
              <a:rPr lang="zh-CN" altLang="en-US" sz="1600" dirty="0">
                <a:latin typeface="+mn-ea"/>
              </a:rPr>
              <a:t>同时进行</a:t>
            </a:r>
            <a:endParaRPr lang="en-US" altLang="zh-CN" sz="1600" dirty="0">
              <a:latin typeface="+mn-ea"/>
            </a:endParaRPr>
          </a:p>
        </p:txBody>
      </p:sp>
      <p:sp>
        <p:nvSpPr>
          <p:cNvPr id="16" name="矩形 15"/>
          <p:cNvSpPr/>
          <p:nvPr/>
        </p:nvSpPr>
        <p:spPr>
          <a:xfrm>
            <a:off x="8564294" y="2842454"/>
            <a:ext cx="2709060" cy="1341359"/>
          </a:xfrm>
          <a:prstGeom prst="rect">
            <a:avLst/>
          </a:prstGeom>
        </p:spPr>
        <p:txBody>
          <a:bodyPr wrap="square" lIns="93945" tIns="46973" rIns="93945" bIns="46973">
            <a:spAutoFit/>
          </a:bodyPr>
          <a:lstStyle/>
          <a:p>
            <a:pPr marL="293580" indent="-293580">
              <a:lnSpc>
                <a:spcPct val="150000"/>
              </a:lnSpc>
              <a:buClr>
                <a:srgbClr val="FFC000"/>
              </a:buClr>
              <a:buFont typeface="Wingdings" pitchFamily="2" charset="2"/>
              <a:buChar char="Ø"/>
            </a:pPr>
            <a:r>
              <a:rPr lang="en-US" altLang="zh-CN" dirty="0">
                <a:latin typeface="微软雅黑" pitchFamily="34" charset="-122"/>
                <a:ea typeface="微软雅黑" pitchFamily="34" charset="-122"/>
              </a:rPr>
              <a:t>CPU</a:t>
            </a:r>
            <a:r>
              <a:rPr lang="zh-CN" altLang="en-US" dirty="0">
                <a:latin typeface="微软雅黑" pitchFamily="34" charset="-122"/>
                <a:ea typeface="微软雅黑" pitchFamily="34" charset="-122"/>
              </a:rPr>
              <a:t>资源</a:t>
            </a:r>
            <a:endParaRPr lang="en-US" altLang="zh-CN" dirty="0">
              <a:latin typeface="微软雅黑" pitchFamily="34" charset="-122"/>
              <a:ea typeface="微软雅黑" pitchFamily="34" charset="-122"/>
            </a:endParaRPr>
          </a:p>
          <a:p>
            <a:pPr marL="293580" indent="-293580">
              <a:lnSpc>
                <a:spcPct val="150000"/>
              </a:lnSpc>
              <a:buClr>
                <a:srgbClr val="FFC000"/>
              </a:buClr>
              <a:buFont typeface="Wingdings" pitchFamily="2" charset="2"/>
              <a:buChar char="Ø"/>
            </a:pPr>
            <a:r>
              <a:rPr lang="zh-CN" altLang="en-US" dirty="0">
                <a:latin typeface="微软雅黑" pitchFamily="34" charset="-122"/>
                <a:ea typeface="微软雅黑" pitchFamily="34" charset="-122"/>
              </a:rPr>
              <a:t>浮动垃圾</a:t>
            </a:r>
            <a:endParaRPr lang="en-US" altLang="zh-CN" dirty="0">
              <a:latin typeface="微软雅黑" pitchFamily="34" charset="-122"/>
              <a:ea typeface="微软雅黑" pitchFamily="34" charset="-122"/>
            </a:endParaRPr>
          </a:p>
          <a:p>
            <a:pPr marL="293580" indent="-293580">
              <a:lnSpc>
                <a:spcPct val="150000"/>
              </a:lnSpc>
              <a:buClr>
                <a:srgbClr val="FFC000"/>
              </a:buClr>
              <a:buFont typeface="Wingdings" pitchFamily="2" charset="2"/>
              <a:buChar char="Ø"/>
            </a:pPr>
            <a:r>
              <a:rPr lang="zh-CN" altLang="en-US" dirty="0">
                <a:latin typeface="微软雅黑" pitchFamily="34" charset="-122"/>
                <a:ea typeface="微软雅黑" pitchFamily="34" charset="-122"/>
              </a:rPr>
              <a:t>内存碎片</a:t>
            </a:r>
            <a:endParaRPr lang="en-US" altLang="zh-CN" dirty="0">
              <a:latin typeface="微软雅黑" pitchFamily="34" charset="-122"/>
              <a:ea typeface="微软雅黑" pitchFamily="34" charset="-122"/>
            </a:endParaRPr>
          </a:p>
        </p:txBody>
      </p:sp>
    </p:spTree>
    <p:extLst>
      <p:ext uri="{BB962C8B-B14F-4D97-AF65-F5344CB8AC3E}">
        <p14:creationId xmlns:p14="http://schemas.microsoft.com/office/powerpoint/2010/main" val="15347043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C23B089-51A0-A049-AEC8-CC22A7454DFA}"/>
              </a:ext>
            </a:extLst>
          </p:cNvPr>
          <p:cNvSpPr txBox="1"/>
          <p:nvPr/>
        </p:nvSpPr>
        <p:spPr>
          <a:xfrm>
            <a:off x="363415" y="105508"/>
            <a:ext cx="11852031" cy="4801314"/>
          </a:xfrm>
          <a:prstGeom prst="rect">
            <a:avLst/>
          </a:prstGeom>
          <a:noFill/>
        </p:spPr>
        <p:txBody>
          <a:bodyPr wrap="square" rtlCol="0">
            <a:spAutoFit/>
          </a:bodyPr>
          <a:lstStyle/>
          <a:p>
            <a:r>
              <a:rPr kumimoji="1" lang="en-US" altLang="zh-CN" dirty="0">
                <a:solidFill>
                  <a:srgbClr val="FF0000"/>
                </a:solidFill>
              </a:rPr>
              <a:t>CMS</a:t>
            </a:r>
            <a:r>
              <a:rPr kumimoji="1" lang="zh-CN" altLang="en-US" dirty="0">
                <a:solidFill>
                  <a:srgbClr val="FF0000"/>
                </a:solidFill>
              </a:rPr>
              <a:t>收集器：基于标记</a:t>
            </a:r>
            <a:r>
              <a:rPr kumimoji="1" lang="en-US" altLang="zh-CN" dirty="0">
                <a:solidFill>
                  <a:srgbClr val="FF0000"/>
                </a:solidFill>
              </a:rPr>
              <a:t>-</a:t>
            </a:r>
            <a:r>
              <a:rPr kumimoji="1" lang="zh-CN" altLang="en-US" dirty="0">
                <a:solidFill>
                  <a:srgbClr val="FF0000"/>
                </a:solidFill>
              </a:rPr>
              <a:t>清除算法，追求最短的回收停顿时间</a:t>
            </a:r>
            <a:endParaRPr kumimoji="1" lang="en-US" altLang="zh-CN" dirty="0">
              <a:solidFill>
                <a:srgbClr val="FF0000"/>
              </a:solidFill>
            </a:endParaRPr>
          </a:p>
          <a:p>
            <a:endParaRPr kumimoji="1" lang="en-US" altLang="zh-CN" dirty="0">
              <a:solidFill>
                <a:srgbClr val="FF0000"/>
              </a:solidFill>
            </a:endParaRPr>
          </a:p>
          <a:p>
            <a:r>
              <a:rPr kumimoji="1" lang="zh-CN" altLang="en-US" dirty="0"/>
              <a:t>步骤：</a:t>
            </a:r>
            <a:endParaRPr kumimoji="1" lang="en-US" altLang="zh-CN" dirty="0"/>
          </a:p>
          <a:p>
            <a:pPr marL="342900" indent="-342900">
              <a:buFont typeface="+mj-lt"/>
              <a:buAutoNum type="arabicPeriod"/>
            </a:pPr>
            <a:r>
              <a:rPr kumimoji="1" lang="zh-CN" altLang="en-US" dirty="0"/>
              <a:t>初始标记：仅仅标记</a:t>
            </a:r>
            <a:r>
              <a:rPr kumimoji="1" lang="en-US" altLang="zh-CN" dirty="0" err="1"/>
              <a:t>GCRoot</a:t>
            </a:r>
            <a:r>
              <a:rPr kumimoji="1" lang="zh-CN" altLang="en-US" dirty="0"/>
              <a:t>能直接关联到的对象，速度很快。</a:t>
            </a:r>
            <a:r>
              <a:rPr kumimoji="1" lang="zh-CN" altLang="en-US" dirty="0">
                <a:solidFill>
                  <a:srgbClr val="FF0000"/>
                </a:solidFill>
              </a:rPr>
              <a:t>需要</a:t>
            </a:r>
            <a:r>
              <a:rPr kumimoji="1" lang="en-US" altLang="zh-CN" dirty="0">
                <a:solidFill>
                  <a:srgbClr val="FF0000"/>
                </a:solidFill>
              </a:rPr>
              <a:t>Stop</a:t>
            </a:r>
            <a:r>
              <a:rPr kumimoji="1" lang="zh-CN" altLang="en-US" dirty="0">
                <a:solidFill>
                  <a:srgbClr val="FF0000"/>
                </a:solidFill>
              </a:rPr>
              <a:t> </a:t>
            </a:r>
            <a:r>
              <a:rPr kumimoji="1" lang="en-US" altLang="zh-CN" dirty="0">
                <a:solidFill>
                  <a:srgbClr val="FF0000"/>
                </a:solidFill>
              </a:rPr>
              <a:t>The</a:t>
            </a:r>
            <a:r>
              <a:rPr kumimoji="1" lang="zh-CN" altLang="en-US" dirty="0">
                <a:solidFill>
                  <a:srgbClr val="FF0000"/>
                </a:solidFill>
              </a:rPr>
              <a:t> </a:t>
            </a:r>
            <a:r>
              <a:rPr kumimoji="1" lang="en-US" altLang="zh-CN" dirty="0">
                <a:solidFill>
                  <a:srgbClr val="FF0000"/>
                </a:solidFill>
              </a:rPr>
              <a:t>World</a:t>
            </a:r>
          </a:p>
          <a:p>
            <a:pPr marL="342900" indent="-342900">
              <a:buFont typeface="+mj-lt"/>
              <a:buAutoNum type="arabicPeriod"/>
            </a:pPr>
            <a:r>
              <a:rPr kumimoji="1" lang="zh-CN" altLang="en-US" dirty="0"/>
              <a:t>并发标记：进行</a:t>
            </a:r>
            <a:r>
              <a:rPr kumimoji="1" lang="en-US" altLang="zh-CN" dirty="0" err="1"/>
              <a:t>GCRoot</a:t>
            </a:r>
            <a:r>
              <a:rPr kumimoji="1" lang="zh-CN" altLang="en-US" dirty="0"/>
              <a:t> </a:t>
            </a:r>
            <a:r>
              <a:rPr kumimoji="1" lang="en-US" altLang="zh-CN" dirty="0"/>
              <a:t>tracing</a:t>
            </a:r>
            <a:r>
              <a:rPr kumimoji="1" lang="zh-CN" altLang="en-US" dirty="0"/>
              <a:t>可达性分析。与用户进程并发执行，</a:t>
            </a:r>
            <a:r>
              <a:rPr kumimoji="1" lang="zh-CN" altLang="en-US" dirty="0">
                <a:solidFill>
                  <a:srgbClr val="FF0000"/>
                </a:solidFill>
              </a:rPr>
              <a:t>无需</a:t>
            </a:r>
            <a:r>
              <a:rPr kumimoji="1" lang="en-US" altLang="zh-CN" dirty="0">
                <a:solidFill>
                  <a:srgbClr val="FF0000"/>
                </a:solidFill>
              </a:rPr>
              <a:t>Stop</a:t>
            </a:r>
            <a:r>
              <a:rPr kumimoji="1" lang="zh-CN" altLang="en-US" dirty="0">
                <a:solidFill>
                  <a:srgbClr val="FF0000"/>
                </a:solidFill>
              </a:rPr>
              <a:t> </a:t>
            </a:r>
            <a:r>
              <a:rPr kumimoji="1" lang="en-US" altLang="zh-CN" dirty="0">
                <a:solidFill>
                  <a:srgbClr val="FF0000"/>
                </a:solidFill>
              </a:rPr>
              <a:t>The</a:t>
            </a:r>
            <a:r>
              <a:rPr kumimoji="1" lang="zh-CN" altLang="en-US" dirty="0">
                <a:solidFill>
                  <a:srgbClr val="FF0000"/>
                </a:solidFill>
              </a:rPr>
              <a:t> </a:t>
            </a:r>
            <a:r>
              <a:rPr kumimoji="1" lang="en-US" altLang="zh-CN" dirty="0">
                <a:solidFill>
                  <a:srgbClr val="FF0000"/>
                </a:solidFill>
              </a:rPr>
              <a:t>World</a:t>
            </a:r>
            <a:endParaRPr kumimoji="1" lang="en-US" altLang="zh-CN" dirty="0"/>
          </a:p>
          <a:p>
            <a:pPr marL="342900" indent="-342900">
              <a:buFont typeface="+mj-lt"/>
              <a:buAutoNum type="arabicPeriod"/>
            </a:pPr>
            <a:r>
              <a:rPr kumimoji="1" lang="zh-CN" altLang="en-US" dirty="0"/>
              <a:t>重新标记：修正并发标记期间由于用户程序继续运行而产生的变动，</a:t>
            </a:r>
            <a:r>
              <a:rPr kumimoji="1" lang="zh-CN" altLang="en-US" dirty="0">
                <a:solidFill>
                  <a:srgbClr val="FF0000"/>
                </a:solidFill>
              </a:rPr>
              <a:t>需要</a:t>
            </a:r>
            <a:r>
              <a:rPr kumimoji="1" lang="en-US" altLang="zh-CN" dirty="0">
                <a:solidFill>
                  <a:srgbClr val="FF0000"/>
                </a:solidFill>
              </a:rPr>
              <a:t>Stop</a:t>
            </a:r>
            <a:r>
              <a:rPr kumimoji="1" lang="zh-CN" altLang="en-US" dirty="0">
                <a:solidFill>
                  <a:srgbClr val="FF0000"/>
                </a:solidFill>
              </a:rPr>
              <a:t> </a:t>
            </a:r>
            <a:r>
              <a:rPr kumimoji="1" lang="en-US" altLang="zh-CN" dirty="0">
                <a:solidFill>
                  <a:srgbClr val="FF0000"/>
                </a:solidFill>
              </a:rPr>
              <a:t>The</a:t>
            </a:r>
            <a:r>
              <a:rPr kumimoji="1" lang="zh-CN" altLang="en-US" dirty="0">
                <a:solidFill>
                  <a:srgbClr val="FF0000"/>
                </a:solidFill>
              </a:rPr>
              <a:t> </a:t>
            </a:r>
            <a:r>
              <a:rPr kumimoji="1" lang="en-US" altLang="zh-CN" dirty="0">
                <a:solidFill>
                  <a:srgbClr val="FF0000"/>
                </a:solidFill>
              </a:rPr>
              <a:t>World</a:t>
            </a:r>
            <a:r>
              <a:rPr kumimoji="1" lang="zh-CN" altLang="en-US" dirty="0">
                <a:solidFill>
                  <a:srgbClr val="FF0000"/>
                </a:solidFill>
              </a:rPr>
              <a:t>，停顿时间比初始标记稍长。</a:t>
            </a:r>
            <a:endParaRPr kumimoji="1" lang="en-US" altLang="zh-CN" dirty="0">
              <a:solidFill>
                <a:srgbClr val="FF0000"/>
              </a:solidFill>
            </a:endParaRPr>
          </a:p>
          <a:p>
            <a:pPr marL="342900" indent="-342900">
              <a:buFont typeface="+mj-lt"/>
              <a:buAutoNum type="arabicPeriod"/>
            </a:pPr>
            <a:r>
              <a:rPr kumimoji="1" lang="zh-CN" altLang="en-US" dirty="0"/>
              <a:t>并发清除：进行垃圾对象的清除</a:t>
            </a:r>
            <a:endParaRPr kumimoji="1" lang="en-US" altLang="zh-CN" dirty="0"/>
          </a:p>
          <a:p>
            <a:pPr marL="342900" indent="-342900">
              <a:buFont typeface="+mj-lt"/>
              <a:buAutoNum type="arabicPeriod"/>
            </a:pPr>
            <a:endParaRPr kumimoji="1" lang="en-US" altLang="zh-CN" dirty="0"/>
          </a:p>
          <a:p>
            <a:pPr marL="342900" indent="-342900">
              <a:buFont typeface="+mj-lt"/>
              <a:buAutoNum type="arabicPeriod"/>
            </a:pPr>
            <a:endParaRPr kumimoji="1" lang="en-US" altLang="zh-CN" dirty="0"/>
          </a:p>
          <a:p>
            <a:endParaRPr kumimoji="1" lang="en-US" altLang="zh-CN" dirty="0"/>
          </a:p>
          <a:p>
            <a:r>
              <a:rPr kumimoji="1" lang="zh-CN" altLang="en-US" dirty="0"/>
              <a:t>缺点：</a:t>
            </a:r>
            <a:endParaRPr kumimoji="1" lang="en-US" altLang="zh-CN" dirty="0"/>
          </a:p>
          <a:p>
            <a:pPr marL="342900" indent="-342900">
              <a:buFont typeface="+mj-lt"/>
              <a:buAutoNum type="arabicPeriod"/>
            </a:pPr>
            <a:r>
              <a:rPr kumimoji="1" lang="en-US" altLang="zh-CN" dirty="0"/>
              <a:t>CMS</a:t>
            </a:r>
            <a:r>
              <a:rPr kumimoji="1" lang="zh-CN" altLang="en-US" dirty="0"/>
              <a:t>对</a:t>
            </a:r>
            <a:r>
              <a:rPr kumimoji="1" lang="en-US" altLang="zh-CN" dirty="0"/>
              <a:t>CPU</a:t>
            </a:r>
            <a:r>
              <a:rPr kumimoji="1" lang="zh-CN" altLang="en-US" dirty="0"/>
              <a:t>资源十分敏感：并发清除时会因为占用一部分</a:t>
            </a:r>
            <a:r>
              <a:rPr kumimoji="1" lang="en-US" altLang="zh-CN" dirty="0"/>
              <a:t>CPU</a:t>
            </a:r>
            <a:r>
              <a:rPr kumimoji="1" lang="zh-CN" altLang="en-US" dirty="0"/>
              <a:t>资源，而导致用户程序变慢，总吞吐量降低。</a:t>
            </a:r>
            <a:endParaRPr kumimoji="1" lang="en-US" altLang="zh-CN" dirty="0"/>
          </a:p>
          <a:p>
            <a:pPr marL="342900" indent="-342900">
              <a:buFont typeface="+mj-lt"/>
              <a:buAutoNum type="arabicPeriod"/>
            </a:pPr>
            <a:r>
              <a:rPr kumimoji="1" lang="zh-CN" altLang="en-US" dirty="0"/>
              <a:t>浮动垃圾问题：由于</a:t>
            </a:r>
            <a:r>
              <a:rPr kumimoji="1" lang="en-US" altLang="zh-CN" dirty="0"/>
              <a:t>CMS</a:t>
            </a:r>
            <a:r>
              <a:rPr kumimoji="1" lang="zh-CN" altLang="en-US" dirty="0"/>
              <a:t>的并发清除阶段用户程序还在运行，就会不断产生新的垃圾对象，这些垃圾对象只能等到下一次</a:t>
            </a:r>
            <a:r>
              <a:rPr kumimoji="1" lang="en-US" altLang="zh-CN" dirty="0"/>
              <a:t>GC</a:t>
            </a:r>
            <a:r>
              <a:rPr kumimoji="1" lang="zh-CN" altLang="en-US" dirty="0"/>
              <a:t>的时候再进行标记清除。这部分垃圾称为</a:t>
            </a:r>
            <a:r>
              <a:rPr kumimoji="1" lang="en-US" altLang="zh-CN" dirty="0"/>
              <a:t>“</a:t>
            </a:r>
            <a:r>
              <a:rPr kumimoji="1" lang="zh-CN" altLang="en-US" dirty="0"/>
              <a:t>浮动垃圾</a:t>
            </a:r>
            <a:r>
              <a:rPr kumimoji="1" lang="en-US" altLang="zh-CN" dirty="0"/>
              <a:t>”</a:t>
            </a:r>
            <a:r>
              <a:rPr kumimoji="1" lang="zh-CN" altLang="en-US" dirty="0"/>
              <a:t>。</a:t>
            </a:r>
            <a:endParaRPr kumimoji="1" lang="en-US" altLang="zh-CN" dirty="0"/>
          </a:p>
          <a:p>
            <a:pPr marL="342900" indent="-342900">
              <a:buFont typeface="+mj-lt"/>
              <a:buAutoNum type="arabicPeriod"/>
            </a:pPr>
            <a:r>
              <a:rPr kumimoji="1" lang="zh-CN" altLang="en-US" dirty="0"/>
              <a:t>空间碎片问题：由于</a:t>
            </a:r>
            <a:r>
              <a:rPr kumimoji="1" lang="en-US" altLang="zh-CN" dirty="0"/>
              <a:t>CMS</a:t>
            </a:r>
            <a:r>
              <a:rPr kumimoji="1" lang="zh-CN" altLang="en-US" dirty="0"/>
              <a:t>基于标记</a:t>
            </a:r>
            <a:r>
              <a:rPr kumimoji="1" lang="en-US" altLang="zh-CN" dirty="0"/>
              <a:t>-</a:t>
            </a:r>
            <a:r>
              <a:rPr kumimoji="1" lang="zh-CN" altLang="en-US" dirty="0"/>
              <a:t>清除算法，并没有进行整理，因此可能产生大量的空间碎片，使得无法分配足够多的连续空间给大对象，不得不提前触发一次</a:t>
            </a:r>
            <a:r>
              <a:rPr kumimoji="1" lang="en-US" altLang="zh-CN" dirty="0"/>
              <a:t>Full</a:t>
            </a:r>
            <a:r>
              <a:rPr kumimoji="1" lang="zh-CN" altLang="en-US" dirty="0"/>
              <a:t> </a:t>
            </a:r>
            <a:r>
              <a:rPr kumimoji="1" lang="en-US" altLang="zh-CN" dirty="0"/>
              <a:t>GC</a:t>
            </a:r>
            <a:r>
              <a:rPr kumimoji="1" lang="zh-CN" altLang="en-US" dirty="0"/>
              <a:t>。</a:t>
            </a:r>
          </a:p>
        </p:txBody>
      </p:sp>
    </p:spTree>
    <p:extLst>
      <p:ext uri="{BB962C8B-B14F-4D97-AF65-F5344CB8AC3E}">
        <p14:creationId xmlns:p14="http://schemas.microsoft.com/office/powerpoint/2010/main" val="1124780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63691" y="1126179"/>
            <a:ext cx="1218510" cy="90180"/>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52575"/>
              <a:endParaRPr lang="zh-CN" altLang="en-US" sz="2500" dirty="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52575"/>
              <a:endParaRPr lang="zh-CN" altLang="en-US" sz="2500" dirty="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52575"/>
              <a:endParaRPr lang="zh-CN" altLang="en-US" sz="2500" dirty="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52575"/>
              <a:endParaRPr lang="zh-CN" altLang="en-US" sz="2500" dirty="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63696" y="447999"/>
            <a:ext cx="350348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52575"/>
            <a:r>
              <a:rPr lang="en-US" altLang="zh-CN" sz="2700" dirty="0">
                <a:solidFill>
                  <a:srgbClr val="1D69A3"/>
                </a:solidFill>
                <a:latin typeface="微软雅黑" pitchFamily="34" charset="-122"/>
                <a:ea typeface="微软雅黑" pitchFamily="34" charset="-122"/>
              </a:rPr>
              <a:t>G1</a:t>
            </a:r>
            <a:r>
              <a:rPr lang="zh-CN" altLang="en-US" sz="2700" dirty="0">
                <a:solidFill>
                  <a:srgbClr val="1D69A3"/>
                </a:solidFill>
                <a:latin typeface="微软雅黑" pitchFamily="34" charset="-122"/>
                <a:ea typeface="微软雅黑" pitchFamily="34" charset="-122"/>
              </a:rPr>
              <a:t>垃圾回收器</a:t>
            </a:r>
          </a:p>
        </p:txBody>
      </p:sp>
      <p:sp>
        <p:nvSpPr>
          <p:cNvPr id="31746" name="AutoShape 2" descr="http://img5.imgtn.bdimg.com/it/u=4256283369,3179378958&amp;fm=27&amp;gp=0.jpg"/>
          <p:cNvSpPr>
            <a:spLocks noChangeAspect="1" noChangeArrowheads="1"/>
          </p:cNvSpPr>
          <p:nvPr/>
        </p:nvSpPr>
        <p:spPr bwMode="auto">
          <a:xfrm>
            <a:off x="158046" y="-174424"/>
            <a:ext cx="309642" cy="368019"/>
          </a:xfrm>
          <a:prstGeom prst="rect">
            <a:avLst/>
          </a:prstGeom>
          <a:noFill/>
        </p:spPr>
        <p:txBody>
          <a:bodyPr vert="horz" wrap="square" lIns="93945" tIns="46973" rIns="93945" bIns="46973" numCol="1" anchor="t" anchorCtr="0" compatLnSpc="1">
            <a:prstTxWarp prst="textNoShape">
              <a:avLst/>
            </a:prstTxWarp>
          </a:bodyPr>
          <a:lstStyle/>
          <a:p>
            <a:endParaRPr lang="zh-CN" altLang="en-US"/>
          </a:p>
        </p:txBody>
      </p:sp>
      <p:pic>
        <p:nvPicPr>
          <p:cNvPr id="14" name="Picture 45"/>
          <p:cNvPicPr>
            <a:picLocks noChangeAspect="1" noChangeArrowheads="1"/>
          </p:cNvPicPr>
          <p:nvPr/>
        </p:nvPicPr>
        <p:blipFill>
          <a:blip r:embed="rId4"/>
          <a:srcRect/>
          <a:stretch>
            <a:fillRect/>
          </a:stretch>
        </p:blipFill>
        <p:spPr bwMode="auto">
          <a:xfrm>
            <a:off x="6320575" y="984264"/>
            <a:ext cx="5850318" cy="2516703"/>
          </a:xfrm>
          <a:prstGeom prst="rect">
            <a:avLst/>
          </a:prstGeom>
          <a:noFill/>
          <a:ln w="9525">
            <a:noFill/>
            <a:miter lim="800000"/>
            <a:headEnd/>
            <a:tailEnd/>
          </a:ln>
        </p:spPr>
      </p:pic>
      <p:sp>
        <p:nvSpPr>
          <p:cNvPr id="11" name="矩形 10"/>
          <p:cNvSpPr>
            <a:spLocks noChangeArrowheads="1"/>
          </p:cNvSpPr>
          <p:nvPr/>
        </p:nvSpPr>
        <p:spPr bwMode="auto">
          <a:xfrm>
            <a:off x="337669" y="1319554"/>
            <a:ext cx="5758331" cy="3626599"/>
          </a:xfrm>
          <a:prstGeom prst="rect">
            <a:avLst/>
          </a:prstGeom>
          <a:noFill/>
          <a:ln w="9525">
            <a:noFill/>
            <a:miter lim="800000"/>
            <a:headEnd/>
            <a:tailEnd/>
          </a:ln>
        </p:spPr>
        <p:txBody>
          <a:bodyPr wrap="square" lIns="93945" tIns="46973" rIns="93945" bIns="46973">
            <a:spAutoFit/>
          </a:bodyPr>
          <a:lstStyle/>
          <a:p>
            <a:pPr marL="293580" indent="-293580">
              <a:lnSpc>
                <a:spcPct val="150000"/>
              </a:lnSpc>
              <a:buClr>
                <a:srgbClr val="FFC000"/>
              </a:buClr>
              <a:buFont typeface="Wingdings" pitchFamily="2" charset="2"/>
              <a:buChar char="n"/>
            </a:pPr>
            <a:r>
              <a:rPr lang="zh-CN" altLang="en-US" sz="2100" dirty="0">
                <a:latin typeface="微软雅黑" pitchFamily="34" charset="-122"/>
                <a:ea typeface="微软雅黑" pitchFamily="34" charset="-122"/>
              </a:rPr>
              <a:t>内存布局改变</a:t>
            </a:r>
            <a:endParaRPr lang="en-US" altLang="zh-CN" sz="2100" dirty="0">
              <a:latin typeface="微软雅黑" pitchFamily="34" charset="-122"/>
              <a:ea typeface="微软雅黑" pitchFamily="34" charset="-122"/>
            </a:endParaRPr>
          </a:p>
          <a:p>
            <a:pPr marL="293580" indent="-293580">
              <a:lnSpc>
                <a:spcPct val="150000"/>
              </a:lnSpc>
              <a:buClr>
                <a:srgbClr val="FFC000"/>
              </a:buClr>
            </a:pPr>
            <a:endParaRPr lang="en-US" altLang="zh-CN" sz="2100" dirty="0">
              <a:latin typeface="微软雅黑" pitchFamily="34" charset="-122"/>
              <a:ea typeface="微软雅黑" pitchFamily="34" charset="-122"/>
            </a:endParaRPr>
          </a:p>
          <a:p>
            <a:pPr marL="293580" indent="-293580">
              <a:lnSpc>
                <a:spcPct val="150000"/>
              </a:lnSpc>
              <a:buClr>
                <a:srgbClr val="FFC000"/>
              </a:buClr>
              <a:buFont typeface="Wingdings" pitchFamily="2" charset="2"/>
              <a:buChar char="n"/>
            </a:pPr>
            <a:r>
              <a:rPr lang="zh-CN" altLang="en-US" sz="2100" dirty="0">
                <a:latin typeface="微软雅黑" pitchFamily="34" charset="-122"/>
                <a:ea typeface="微软雅黑" pitchFamily="34" charset="-122"/>
              </a:rPr>
              <a:t>特点</a:t>
            </a:r>
            <a:endParaRPr lang="en-US" altLang="zh-CN" sz="2100" dirty="0">
              <a:latin typeface="微软雅黑" pitchFamily="34" charset="-122"/>
              <a:ea typeface="微软雅黑" pitchFamily="34" charset="-122"/>
            </a:endParaRPr>
          </a:p>
          <a:p>
            <a:pPr>
              <a:buFont typeface="Wingdings" pitchFamily="2" charset="2"/>
              <a:buChar char="Ø"/>
            </a:pPr>
            <a:r>
              <a:rPr lang="zh-CN" altLang="en-US" dirty="0"/>
              <a:t>空间整合，不会产生内存碎片</a:t>
            </a:r>
          </a:p>
          <a:p>
            <a:pPr>
              <a:buFont typeface="Wingdings" pitchFamily="2" charset="2"/>
              <a:buChar char="Ø"/>
            </a:pPr>
            <a:r>
              <a:rPr lang="zh-CN" altLang="en-US" dirty="0"/>
              <a:t>可预测的停顿   </a:t>
            </a:r>
            <a:r>
              <a:rPr lang="en-US" altLang="zh-CN" dirty="0"/>
              <a:t>1000</a:t>
            </a:r>
            <a:r>
              <a:rPr lang="zh-CN" altLang="en-US" dirty="0"/>
              <a:t>区域  一个区域</a:t>
            </a:r>
            <a:r>
              <a:rPr lang="en-US" altLang="zh-CN" dirty="0"/>
              <a:t>10m * 100</a:t>
            </a:r>
            <a:r>
              <a:rPr lang="zh-CN" altLang="en-US" dirty="0"/>
              <a:t>个（急需回收） </a:t>
            </a:r>
            <a:r>
              <a:rPr lang="en-US" altLang="zh-CN"/>
              <a:t>First.</a:t>
            </a:r>
            <a:endParaRPr lang="en-US" altLang="zh-CN" dirty="0"/>
          </a:p>
          <a:p>
            <a:endParaRPr lang="zh-CN" altLang="en-US" dirty="0"/>
          </a:p>
          <a:p>
            <a:pPr marL="293580" indent="-293580">
              <a:lnSpc>
                <a:spcPct val="150000"/>
              </a:lnSpc>
              <a:buClr>
                <a:srgbClr val="FFC000"/>
              </a:buClr>
            </a:pPr>
            <a:endParaRPr lang="en-US" altLang="zh-CN" sz="2100" dirty="0">
              <a:latin typeface="微软雅黑" pitchFamily="34" charset="-122"/>
              <a:ea typeface="微软雅黑" pitchFamily="34" charset="-122"/>
            </a:endParaRPr>
          </a:p>
          <a:p>
            <a:pPr marL="293580" indent="-293580">
              <a:lnSpc>
                <a:spcPct val="150000"/>
              </a:lnSpc>
              <a:buClr>
                <a:srgbClr val="FFC000"/>
              </a:buClr>
            </a:pPr>
            <a:endParaRPr lang="en-US" altLang="zh-CN" sz="2100" dirty="0">
              <a:latin typeface="微软雅黑" pitchFamily="34" charset="-122"/>
              <a:ea typeface="微软雅黑" pitchFamily="34" charset="-122"/>
            </a:endParaRPr>
          </a:p>
        </p:txBody>
      </p:sp>
      <p:sp>
        <p:nvSpPr>
          <p:cNvPr id="15" name="矩形 14"/>
          <p:cNvSpPr/>
          <p:nvPr/>
        </p:nvSpPr>
        <p:spPr>
          <a:xfrm>
            <a:off x="431799" y="3874438"/>
            <a:ext cx="5178425" cy="4247317"/>
          </a:xfrm>
          <a:prstGeom prst="rect">
            <a:avLst/>
          </a:prstGeom>
        </p:spPr>
        <p:txBody>
          <a:bodyPr wrap="square">
            <a:spAutoFit/>
          </a:bodyPr>
          <a:lstStyle/>
          <a:p>
            <a:pPr marL="293580" indent="-293580">
              <a:lnSpc>
                <a:spcPct val="150000"/>
              </a:lnSpc>
              <a:buClr>
                <a:srgbClr val="FFC000"/>
              </a:buClr>
              <a:buFont typeface="Wingdings" pitchFamily="2" charset="2"/>
              <a:buChar char="n"/>
            </a:pPr>
            <a:r>
              <a:rPr lang="en-US" b="1" dirty="0"/>
              <a:t>G1 GC</a:t>
            </a:r>
            <a:r>
              <a:rPr lang="zh-CN" altLang="en-US" b="1" dirty="0"/>
              <a:t>模式</a:t>
            </a:r>
            <a:endParaRPr lang="en-US" altLang="zh-CN" b="1" dirty="0"/>
          </a:p>
          <a:p>
            <a:pPr marL="293580" indent="-293580">
              <a:lnSpc>
                <a:spcPct val="150000"/>
              </a:lnSpc>
              <a:buClr>
                <a:srgbClr val="FFC000"/>
              </a:buClr>
              <a:buFont typeface="Wingdings" pitchFamily="2" charset="2"/>
              <a:buChar char="Ø"/>
            </a:pPr>
            <a:r>
              <a:rPr lang="en-US" dirty="0"/>
              <a:t>Young GC</a:t>
            </a:r>
          </a:p>
          <a:p>
            <a:pPr marL="293580" indent="-293580">
              <a:lnSpc>
                <a:spcPct val="150000"/>
              </a:lnSpc>
              <a:buClr>
                <a:srgbClr val="FFC000"/>
              </a:buClr>
              <a:buFont typeface="Wingdings" pitchFamily="2" charset="2"/>
              <a:buChar char="Ø"/>
            </a:pPr>
            <a:r>
              <a:rPr lang="en-US" dirty="0"/>
              <a:t>Mixed GC </a:t>
            </a:r>
            <a:endParaRPr lang="zh-CN" altLang="en-US" dirty="0">
              <a:latin typeface="微软雅黑" pitchFamily="34" charset="-122"/>
              <a:ea typeface="微软雅黑" pitchFamily="34" charset="-122"/>
            </a:endParaRPr>
          </a:p>
          <a:p>
            <a:pPr marL="293580" indent="-293580">
              <a:lnSpc>
                <a:spcPct val="150000"/>
              </a:lnSpc>
              <a:buClr>
                <a:srgbClr val="FFC000"/>
              </a:buClr>
            </a:pPr>
            <a:endParaRPr lang="en-US" altLang="zh-CN" dirty="0">
              <a:latin typeface="微软雅黑" pitchFamily="34" charset="-122"/>
              <a:ea typeface="微软雅黑" pitchFamily="34" charset="-122"/>
            </a:endParaRPr>
          </a:p>
          <a:p>
            <a:pPr marL="293580" indent="-293580">
              <a:lnSpc>
                <a:spcPct val="150000"/>
              </a:lnSpc>
              <a:buClr>
                <a:srgbClr val="FFC000"/>
              </a:buClr>
              <a:buFont typeface="Wingdings" pitchFamily="2" charset="2"/>
              <a:buChar char="n"/>
            </a:pPr>
            <a:r>
              <a:rPr lang="zh-CN" altLang="en-US" dirty="0"/>
              <a:t>全局并发标记</a:t>
            </a:r>
            <a:r>
              <a:rPr lang="en-US" altLang="zh-CN" dirty="0"/>
              <a:t>(G</a:t>
            </a:r>
            <a:r>
              <a:rPr lang="en-US" dirty="0"/>
              <a:t>lobal </a:t>
            </a:r>
            <a:r>
              <a:rPr lang="en-US" altLang="zh-CN" dirty="0"/>
              <a:t>C</a:t>
            </a:r>
            <a:r>
              <a:rPr lang="en-US" dirty="0"/>
              <a:t>oncurrent </a:t>
            </a:r>
            <a:r>
              <a:rPr lang="en-US" altLang="zh-CN" dirty="0"/>
              <a:t>M</a:t>
            </a:r>
            <a:r>
              <a:rPr lang="en-US" dirty="0"/>
              <a:t>arking</a:t>
            </a:r>
            <a:r>
              <a:rPr lang="en-US" altLang="zh-CN" dirty="0"/>
              <a:t>)</a:t>
            </a:r>
            <a:endParaRPr lang="en-US" altLang="zh-CN" dirty="0">
              <a:latin typeface="微软雅黑" pitchFamily="34" charset="-122"/>
              <a:ea typeface="微软雅黑" pitchFamily="34" charset="-122"/>
            </a:endParaRPr>
          </a:p>
          <a:p>
            <a:pPr marL="293580" indent="-293580">
              <a:lnSpc>
                <a:spcPct val="150000"/>
              </a:lnSpc>
              <a:buClr>
                <a:srgbClr val="FFC000"/>
              </a:buClr>
              <a:buFont typeface="Wingdings" pitchFamily="2" charset="2"/>
              <a:buChar char="Ø"/>
            </a:pPr>
            <a:r>
              <a:rPr lang="zh-CN" altLang="en-US" dirty="0"/>
              <a:t>初始标记</a:t>
            </a:r>
            <a:endParaRPr lang="en-US" altLang="zh-CN" dirty="0"/>
          </a:p>
          <a:p>
            <a:pPr marL="293580" indent="-293580">
              <a:lnSpc>
                <a:spcPct val="150000"/>
              </a:lnSpc>
              <a:buClr>
                <a:srgbClr val="FFC000"/>
              </a:buClr>
              <a:buFont typeface="Wingdings" pitchFamily="2" charset="2"/>
              <a:buChar char="Ø"/>
            </a:pPr>
            <a:r>
              <a:rPr lang="zh-CN" altLang="en-US" dirty="0"/>
              <a:t>并发标记</a:t>
            </a:r>
            <a:endParaRPr lang="en-US" altLang="zh-CN" dirty="0"/>
          </a:p>
          <a:p>
            <a:pPr marL="293580" indent="-293580">
              <a:lnSpc>
                <a:spcPct val="150000"/>
              </a:lnSpc>
              <a:buClr>
                <a:srgbClr val="FFC000"/>
              </a:buClr>
              <a:buFont typeface="Wingdings" pitchFamily="2" charset="2"/>
              <a:buChar char="Ø"/>
            </a:pPr>
            <a:r>
              <a:rPr lang="zh-CN" altLang="en-US" dirty="0"/>
              <a:t>最终标记</a:t>
            </a:r>
            <a:endParaRPr lang="en-US" altLang="zh-CN" dirty="0"/>
          </a:p>
          <a:p>
            <a:pPr marL="293580" indent="-293580">
              <a:lnSpc>
                <a:spcPct val="150000"/>
              </a:lnSpc>
              <a:buClr>
                <a:srgbClr val="FFC000"/>
              </a:buClr>
              <a:buFont typeface="Wingdings" pitchFamily="2" charset="2"/>
              <a:buChar char="Ø"/>
            </a:pPr>
            <a:r>
              <a:rPr lang="zh-CN" altLang="en-US" dirty="0"/>
              <a:t>回收</a:t>
            </a:r>
            <a:endParaRPr lang="en-US" altLang="zh-CN" dirty="0"/>
          </a:p>
          <a:p>
            <a:pPr marL="293580" indent="-293580">
              <a:lnSpc>
                <a:spcPct val="150000"/>
              </a:lnSpc>
              <a:buClr>
                <a:srgbClr val="FFC000"/>
              </a:buClr>
              <a:buFont typeface="Wingdings" pitchFamily="2" charset="2"/>
              <a:buChar char="Ø"/>
            </a:pPr>
            <a:endParaRPr lang="en-US" altLang="zh-CN" dirty="0"/>
          </a:p>
        </p:txBody>
      </p:sp>
      <p:pic>
        <p:nvPicPr>
          <p:cNvPr id="1026" name="Picture 2" descr="E:\VIP二期\JVM\第三节课\垃圾回收器工作示意图（G1）.png"/>
          <p:cNvPicPr>
            <a:picLocks noChangeAspect="1" noChangeArrowheads="1"/>
          </p:cNvPicPr>
          <p:nvPr/>
        </p:nvPicPr>
        <p:blipFill>
          <a:blip r:embed="rId5"/>
          <a:srcRect/>
          <a:stretch>
            <a:fillRect/>
          </a:stretch>
        </p:blipFill>
        <p:spPr bwMode="auto">
          <a:xfrm>
            <a:off x="5559425" y="4448175"/>
            <a:ext cx="6826250" cy="3536950"/>
          </a:xfrm>
          <a:prstGeom prst="rect">
            <a:avLst/>
          </a:prstGeom>
          <a:noFill/>
        </p:spPr>
      </p:pic>
    </p:spTree>
    <p:extLst>
      <p:ext uri="{BB962C8B-B14F-4D97-AF65-F5344CB8AC3E}">
        <p14:creationId xmlns:p14="http://schemas.microsoft.com/office/powerpoint/2010/main" val="15347043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30AE036-14CA-934C-B1F8-25F5CC30C685}"/>
              </a:ext>
            </a:extLst>
          </p:cNvPr>
          <p:cNvSpPr txBox="1"/>
          <p:nvPr/>
        </p:nvSpPr>
        <p:spPr>
          <a:xfrm>
            <a:off x="410308" y="175846"/>
            <a:ext cx="11687907" cy="7294305"/>
          </a:xfrm>
          <a:prstGeom prst="rect">
            <a:avLst/>
          </a:prstGeom>
          <a:noFill/>
        </p:spPr>
        <p:txBody>
          <a:bodyPr wrap="square" rtlCol="0">
            <a:spAutoFit/>
          </a:bodyPr>
          <a:lstStyle/>
          <a:p>
            <a:r>
              <a:rPr kumimoji="1" lang="en-US" altLang="zh-CN" dirty="0"/>
              <a:t>G1</a:t>
            </a:r>
            <a:r>
              <a:rPr kumimoji="1" lang="zh-CN" altLang="en-US" dirty="0"/>
              <a:t>收集器</a:t>
            </a:r>
            <a:endParaRPr kumimoji="1" lang="en-US" altLang="zh-CN" dirty="0"/>
          </a:p>
          <a:p>
            <a:endParaRPr kumimoji="1" lang="en-US" altLang="zh-CN" dirty="0"/>
          </a:p>
          <a:p>
            <a:r>
              <a:rPr kumimoji="1" lang="zh-CN" altLang="en-US" dirty="0"/>
              <a:t>特点：</a:t>
            </a:r>
            <a:endParaRPr kumimoji="1" lang="en-US" altLang="zh-CN" dirty="0"/>
          </a:p>
          <a:p>
            <a:pPr marL="342900" indent="-342900">
              <a:buFont typeface="+mj-lt"/>
              <a:buAutoNum type="arabicPeriod"/>
            </a:pPr>
            <a:r>
              <a:rPr kumimoji="1" lang="zh-CN" altLang="en-US" dirty="0"/>
              <a:t>并行与并发：</a:t>
            </a:r>
            <a:r>
              <a:rPr kumimoji="1" lang="en-US" altLang="zh-CN" dirty="0"/>
              <a:t>G1</a:t>
            </a:r>
            <a:r>
              <a:rPr kumimoji="1" lang="zh-CN" altLang="en-US" dirty="0"/>
              <a:t>能充分利用多核</a:t>
            </a:r>
            <a:r>
              <a:rPr kumimoji="1" lang="en-US" altLang="zh-CN" dirty="0"/>
              <a:t>CPU</a:t>
            </a:r>
            <a:r>
              <a:rPr kumimoji="1" lang="zh-CN" altLang="en-US" dirty="0"/>
              <a:t>的优势，通过并发的方式进行垃圾回收，用户程序可正常运行，有效降低</a:t>
            </a:r>
            <a:r>
              <a:rPr kumimoji="1" lang="en-US" altLang="zh-CN" dirty="0"/>
              <a:t>Stop</a:t>
            </a:r>
            <a:r>
              <a:rPr kumimoji="1" lang="zh-CN" altLang="en-US" dirty="0"/>
              <a:t> </a:t>
            </a:r>
            <a:r>
              <a:rPr kumimoji="1" lang="en-US" altLang="zh-CN" dirty="0"/>
              <a:t>The</a:t>
            </a:r>
            <a:r>
              <a:rPr kumimoji="1" lang="zh-CN" altLang="en-US" dirty="0"/>
              <a:t> </a:t>
            </a:r>
            <a:r>
              <a:rPr kumimoji="1" lang="en-US" altLang="zh-CN" dirty="0"/>
              <a:t>World</a:t>
            </a:r>
            <a:r>
              <a:rPr kumimoji="1" lang="zh-CN" altLang="en-US" dirty="0"/>
              <a:t>停顿时间。</a:t>
            </a:r>
            <a:endParaRPr kumimoji="1" lang="en-US" altLang="zh-CN" dirty="0"/>
          </a:p>
          <a:p>
            <a:pPr marL="342900" indent="-342900">
              <a:buFont typeface="+mj-lt"/>
              <a:buAutoNum type="arabicPeriod"/>
            </a:pPr>
            <a:r>
              <a:rPr kumimoji="1" lang="zh-CN" altLang="en-US" dirty="0"/>
              <a:t>分代收集：可以采用不同的策略去处理新创建的对象、存活了一段时间的对象和经历多次</a:t>
            </a:r>
            <a:r>
              <a:rPr kumimoji="1" lang="en-US" altLang="zh-CN" dirty="0"/>
              <a:t>GC</a:t>
            </a:r>
            <a:r>
              <a:rPr kumimoji="1" lang="zh-CN" altLang="en-US" dirty="0"/>
              <a:t>的对象。</a:t>
            </a:r>
            <a:endParaRPr kumimoji="1" lang="en-US" altLang="zh-CN" dirty="0"/>
          </a:p>
          <a:p>
            <a:pPr marL="342900" indent="-342900">
              <a:buFont typeface="+mj-lt"/>
              <a:buAutoNum type="arabicPeriod"/>
            </a:pPr>
            <a:r>
              <a:rPr kumimoji="1" lang="zh-CN" altLang="en-US" dirty="0"/>
              <a:t>空间整合：基于标记</a:t>
            </a:r>
            <a:r>
              <a:rPr kumimoji="1" lang="en-US" altLang="zh-CN" dirty="0"/>
              <a:t>-</a:t>
            </a:r>
            <a:r>
              <a:rPr kumimoji="1" lang="zh-CN" altLang="en-US" dirty="0"/>
              <a:t>整理算法，不会产生内存空间碎片。</a:t>
            </a:r>
            <a:endParaRPr kumimoji="1" lang="en-US" altLang="zh-CN" dirty="0"/>
          </a:p>
          <a:p>
            <a:pPr marL="342900" indent="-342900">
              <a:buFont typeface="+mj-lt"/>
              <a:buAutoNum type="arabicPeriod"/>
            </a:pPr>
            <a:r>
              <a:rPr kumimoji="1" lang="zh-CN" altLang="en-US" dirty="0"/>
              <a:t>可预测的停顿</a:t>
            </a:r>
            <a:endParaRPr kumimoji="1" lang="en-US" altLang="zh-CN" dirty="0"/>
          </a:p>
          <a:p>
            <a:endParaRPr kumimoji="1" lang="en-US" altLang="zh-CN" dirty="0"/>
          </a:p>
          <a:p>
            <a:pPr marL="342900" indent="-342900">
              <a:buFont typeface="+mj-lt"/>
              <a:buAutoNum type="arabicPeriod"/>
            </a:pPr>
            <a:endParaRPr kumimoji="1" lang="en-US" altLang="zh-CN" dirty="0"/>
          </a:p>
          <a:p>
            <a:endParaRPr kumimoji="1" lang="en-US" altLang="zh-CN" dirty="0"/>
          </a:p>
          <a:p>
            <a:r>
              <a:rPr kumimoji="1" lang="zh-CN" altLang="en-US" dirty="0"/>
              <a:t>思想：</a:t>
            </a:r>
            <a:endParaRPr kumimoji="1" lang="en-US" altLang="zh-CN" dirty="0"/>
          </a:p>
          <a:p>
            <a:pPr marL="342900" indent="-342900">
              <a:buFont typeface="+mj-lt"/>
              <a:buAutoNum type="arabicPeriod"/>
            </a:pPr>
            <a:r>
              <a:rPr kumimoji="1" lang="zh-CN" altLang="en-US" dirty="0">
                <a:solidFill>
                  <a:srgbClr val="FF0000"/>
                </a:solidFill>
              </a:rPr>
              <a:t>划分</a:t>
            </a:r>
            <a:r>
              <a:rPr kumimoji="1" lang="en-US" altLang="zh-CN" dirty="0">
                <a:solidFill>
                  <a:srgbClr val="FF0000"/>
                </a:solidFill>
              </a:rPr>
              <a:t>Region</a:t>
            </a:r>
            <a:r>
              <a:rPr kumimoji="1" lang="zh-CN" altLang="en-US" dirty="0"/>
              <a:t>：不再基于新生代和老年代进行回收</a:t>
            </a:r>
            <a:r>
              <a:rPr kumimoji="1" lang="en-US" altLang="zh-CN" dirty="0"/>
              <a:t>(</a:t>
            </a:r>
            <a:r>
              <a:rPr kumimoji="1" lang="zh-CN" altLang="en-US" dirty="0"/>
              <a:t>仍保留新生代、老年代的概念</a:t>
            </a:r>
            <a:r>
              <a:rPr kumimoji="1" lang="en-US" altLang="zh-CN" dirty="0"/>
              <a:t>)</a:t>
            </a:r>
            <a:r>
              <a:rPr kumimoji="1" lang="zh-CN" altLang="en-US" dirty="0"/>
              <a:t>，而是将整个堆划分成多个大小相等的独立区域</a:t>
            </a:r>
            <a:r>
              <a:rPr kumimoji="1" lang="en-US" altLang="zh-CN" dirty="0"/>
              <a:t>(Region)</a:t>
            </a:r>
            <a:r>
              <a:rPr kumimoji="1" lang="zh-CN" altLang="en-US" dirty="0"/>
              <a:t>，新生代和老年代不再是物理隔离的了。</a:t>
            </a:r>
            <a:endParaRPr kumimoji="1" lang="en-US" altLang="zh-CN" dirty="0"/>
          </a:p>
          <a:p>
            <a:pPr marL="342900" indent="-342900">
              <a:buFont typeface="+mj-lt"/>
              <a:buAutoNum type="arabicPeriod"/>
            </a:pPr>
            <a:r>
              <a:rPr kumimoji="1" lang="zh-CN" altLang="en-US" dirty="0">
                <a:solidFill>
                  <a:srgbClr val="FF0000"/>
                </a:solidFill>
              </a:rPr>
              <a:t>化零为整</a:t>
            </a:r>
            <a:r>
              <a:rPr kumimoji="1" lang="zh-CN" altLang="en-US" dirty="0"/>
              <a:t>：</a:t>
            </a:r>
            <a:r>
              <a:rPr kumimoji="1" lang="en-US" altLang="zh-CN" dirty="0"/>
              <a:t>G1</a:t>
            </a:r>
            <a:r>
              <a:rPr kumimoji="1" lang="zh-CN" altLang="en-US" dirty="0"/>
              <a:t>跟踪各个</a:t>
            </a:r>
            <a:r>
              <a:rPr kumimoji="1" lang="en-US" altLang="zh-CN" dirty="0"/>
              <a:t>Region</a:t>
            </a:r>
            <a:r>
              <a:rPr kumimoji="1" lang="zh-CN" altLang="en-US" dirty="0"/>
              <a:t>里面的垃圾堆积的价值大小</a:t>
            </a:r>
            <a:r>
              <a:rPr kumimoji="1" lang="en-US" altLang="zh-CN" dirty="0"/>
              <a:t>(</a:t>
            </a:r>
            <a:r>
              <a:rPr kumimoji="1" lang="zh-CN" altLang="en-US" dirty="0"/>
              <a:t>回收所获得的空间大小以及回收所需要的时间</a:t>
            </a:r>
            <a:r>
              <a:rPr kumimoji="1" lang="en-US" altLang="zh-CN" dirty="0"/>
              <a:t>)</a:t>
            </a:r>
            <a:r>
              <a:rPr kumimoji="1" lang="zh-CN" altLang="en-US" dirty="0"/>
              <a:t>，在后台维护一个优先级列表，每次优先回收价值最大的</a:t>
            </a:r>
            <a:r>
              <a:rPr kumimoji="1" lang="en-US" altLang="zh-CN" dirty="0"/>
              <a:t>Region</a:t>
            </a:r>
            <a:r>
              <a:rPr kumimoji="1" lang="zh-CN" altLang="en-US" dirty="0"/>
              <a:t>。</a:t>
            </a:r>
            <a:endParaRPr kumimoji="1" lang="en-US" altLang="zh-CN" dirty="0"/>
          </a:p>
          <a:p>
            <a:pPr marL="342900" indent="-342900">
              <a:buFont typeface="+mj-lt"/>
              <a:buAutoNum type="arabicPeriod"/>
            </a:pPr>
            <a:endParaRPr kumimoji="1" lang="en-US" altLang="zh-CN" dirty="0"/>
          </a:p>
          <a:p>
            <a:pPr marL="342900" indent="-342900">
              <a:buFont typeface="+mj-lt"/>
              <a:buAutoNum type="arabicPeriod"/>
            </a:pPr>
            <a:endParaRPr kumimoji="1" lang="en-US" altLang="zh-CN" dirty="0"/>
          </a:p>
          <a:p>
            <a:pPr marL="342900" indent="-342900">
              <a:buFont typeface="+mj-lt"/>
              <a:buAutoNum type="arabicPeriod"/>
            </a:pPr>
            <a:endParaRPr kumimoji="1" lang="en-US" altLang="zh-CN" dirty="0"/>
          </a:p>
          <a:p>
            <a:r>
              <a:rPr kumimoji="1" lang="zh-CN" altLang="en-US" dirty="0"/>
              <a:t>步骤：</a:t>
            </a:r>
            <a:endParaRPr kumimoji="1" lang="en-US" altLang="zh-CN" dirty="0"/>
          </a:p>
          <a:p>
            <a:pPr marL="342900" indent="-342900">
              <a:buFont typeface="+mj-lt"/>
              <a:buAutoNum type="arabicPeriod"/>
            </a:pPr>
            <a:r>
              <a:rPr kumimoji="1" lang="zh-CN" altLang="en-US" dirty="0"/>
              <a:t>初始标记：仅仅标记一下</a:t>
            </a:r>
            <a:r>
              <a:rPr kumimoji="1" lang="en-US" altLang="zh-CN" dirty="0" err="1"/>
              <a:t>GCRoot</a:t>
            </a:r>
            <a:r>
              <a:rPr kumimoji="1" lang="zh-CN" altLang="en-US" dirty="0"/>
              <a:t>能直接关联到的对象。</a:t>
            </a:r>
            <a:r>
              <a:rPr kumimoji="1" lang="zh-CN" altLang="en-US" dirty="0">
                <a:solidFill>
                  <a:srgbClr val="FF0000"/>
                </a:solidFill>
              </a:rPr>
              <a:t>需要停顿线程，但耗时很短</a:t>
            </a:r>
            <a:r>
              <a:rPr kumimoji="1" lang="zh-CN" altLang="en-US" dirty="0"/>
              <a:t>。</a:t>
            </a:r>
            <a:endParaRPr kumimoji="1" lang="en-US" altLang="zh-CN" dirty="0"/>
          </a:p>
          <a:p>
            <a:pPr marL="342900" indent="-342900">
              <a:buFont typeface="+mj-lt"/>
              <a:buAutoNum type="arabicPeriod"/>
            </a:pPr>
            <a:r>
              <a:rPr kumimoji="1" lang="zh-CN" altLang="en-US" dirty="0"/>
              <a:t>并发标记：进行</a:t>
            </a:r>
            <a:r>
              <a:rPr kumimoji="1" lang="en-US" altLang="zh-CN" dirty="0" err="1"/>
              <a:t>GCRoot</a:t>
            </a:r>
            <a:r>
              <a:rPr kumimoji="1" lang="zh-CN" altLang="en-US" dirty="0"/>
              <a:t>可达性分析，耗时较长，但是</a:t>
            </a:r>
            <a:r>
              <a:rPr kumimoji="1" lang="zh-CN" altLang="en-US" dirty="0">
                <a:solidFill>
                  <a:srgbClr val="FF0000"/>
                </a:solidFill>
              </a:rPr>
              <a:t>可与用户线程并发执行，无需停顿</a:t>
            </a:r>
            <a:r>
              <a:rPr kumimoji="1" lang="zh-CN" altLang="en-US" dirty="0"/>
              <a:t>。</a:t>
            </a:r>
            <a:endParaRPr kumimoji="1" lang="en-US" altLang="zh-CN" dirty="0"/>
          </a:p>
          <a:p>
            <a:pPr marL="342900" indent="-342900">
              <a:buFont typeface="+mj-lt"/>
              <a:buAutoNum type="arabicPeriod"/>
            </a:pPr>
            <a:r>
              <a:rPr kumimoji="1" lang="zh-CN" altLang="en-US" dirty="0"/>
              <a:t>最终标记：修正在并发标记期间由于用户程序继续运行而导致标记变动的那一部分。</a:t>
            </a:r>
            <a:r>
              <a:rPr kumimoji="1" lang="zh-CN" altLang="en-US" dirty="0">
                <a:solidFill>
                  <a:srgbClr val="FF0000"/>
                </a:solidFill>
              </a:rPr>
              <a:t>需要停顿线程。</a:t>
            </a:r>
            <a:endParaRPr kumimoji="1" lang="en-US" altLang="zh-CN" dirty="0">
              <a:solidFill>
                <a:srgbClr val="FF0000"/>
              </a:solidFill>
            </a:endParaRPr>
          </a:p>
          <a:p>
            <a:pPr marL="342900" indent="-342900">
              <a:buFont typeface="+mj-lt"/>
              <a:buAutoNum type="arabicPeriod"/>
            </a:pPr>
            <a:r>
              <a:rPr kumimoji="1" lang="zh-CN" altLang="en-US" dirty="0"/>
              <a:t>筛选回收：回收价值最大的那一部分</a:t>
            </a:r>
            <a:r>
              <a:rPr kumimoji="1" lang="en-US" altLang="zh-CN" dirty="0"/>
              <a:t>Region</a:t>
            </a:r>
            <a:r>
              <a:rPr kumimoji="1" lang="zh-CN" altLang="en-US" dirty="0"/>
              <a:t>。时间可由用户控制。</a:t>
            </a:r>
            <a:endParaRPr kumimoji="1" lang="en-US" altLang="zh-CN" dirty="0"/>
          </a:p>
          <a:p>
            <a:pPr marL="342900" indent="-342900">
              <a:buFont typeface="+mj-lt"/>
              <a:buAutoNum type="arabicPeriod"/>
            </a:pPr>
            <a:endParaRPr kumimoji="1" lang="zh-CN" altLang="en-US" dirty="0"/>
          </a:p>
        </p:txBody>
      </p:sp>
    </p:spTree>
    <p:extLst>
      <p:ext uri="{BB962C8B-B14F-4D97-AF65-F5344CB8AC3E}">
        <p14:creationId xmlns:p14="http://schemas.microsoft.com/office/powerpoint/2010/main" val="1564449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63691" y="1126179"/>
            <a:ext cx="1218510" cy="90180"/>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52575"/>
              <a:endParaRPr lang="zh-CN" altLang="en-US" sz="2500" dirty="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52575"/>
              <a:endParaRPr lang="zh-CN" altLang="en-US" sz="2500" dirty="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52575"/>
              <a:endParaRPr lang="zh-CN" altLang="en-US" sz="2500" dirty="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52575"/>
              <a:endParaRPr lang="zh-CN" altLang="en-US" sz="2500" dirty="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63695" y="448000"/>
            <a:ext cx="9557725" cy="429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52575"/>
            <a:r>
              <a:rPr lang="en-US" altLang="zh-CN" sz="2700" dirty="0">
                <a:solidFill>
                  <a:srgbClr val="1D69A3"/>
                </a:solidFill>
                <a:latin typeface="微软雅黑" pitchFamily="34" charset="-122"/>
                <a:ea typeface="微软雅黑" pitchFamily="34" charset="-122"/>
              </a:rPr>
              <a:t>Stop The World</a:t>
            </a:r>
            <a:r>
              <a:rPr lang="zh-CN" altLang="en-US" sz="2700" dirty="0">
                <a:solidFill>
                  <a:srgbClr val="1D69A3"/>
                </a:solidFill>
                <a:latin typeface="微软雅黑" pitchFamily="34" charset="-122"/>
                <a:ea typeface="微软雅黑" pitchFamily="34" charset="-122"/>
              </a:rPr>
              <a:t>现象</a:t>
            </a:r>
            <a:endParaRPr lang="en-US" altLang="zh-CN" sz="2700" dirty="0">
              <a:solidFill>
                <a:srgbClr val="1D69A3"/>
              </a:solidFill>
              <a:latin typeface="微软雅黑" pitchFamily="34" charset="-122"/>
              <a:ea typeface="微软雅黑" pitchFamily="34" charset="-122"/>
            </a:endParaRPr>
          </a:p>
        </p:txBody>
      </p:sp>
      <p:sp>
        <p:nvSpPr>
          <p:cNvPr id="31746" name="AutoShape 2" descr="http://img5.imgtn.bdimg.com/it/u=4256283369,3179378958&amp;fm=27&amp;gp=0.jpg"/>
          <p:cNvSpPr>
            <a:spLocks noChangeAspect="1" noChangeArrowheads="1"/>
          </p:cNvSpPr>
          <p:nvPr/>
        </p:nvSpPr>
        <p:spPr bwMode="auto">
          <a:xfrm>
            <a:off x="158046" y="-174424"/>
            <a:ext cx="309642" cy="368019"/>
          </a:xfrm>
          <a:prstGeom prst="rect">
            <a:avLst/>
          </a:prstGeom>
          <a:noFill/>
        </p:spPr>
        <p:txBody>
          <a:bodyPr vert="horz" wrap="square" lIns="93945" tIns="46973" rIns="93945" bIns="46973" numCol="1" anchor="t" anchorCtr="0" compatLnSpc="1">
            <a:prstTxWarp prst="textNoShape">
              <a:avLst/>
            </a:prstTxWarp>
          </a:bodyPr>
          <a:lstStyle/>
          <a:p>
            <a:endParaRPr lang="zh-CN" altLang="en-US"/>
          </a:p>
        </p:txBody>
      </p:sp>
      <p:pic>
        <p:nvPicPr>
          <p:cNvPr id="1026" name="Picture 2" descr="https://timgsa.baidu.com/timg?image&amp;quality=80&amp;size=b9999_10000&amp;sec=1528220414197&amp;di=dbae557ccfa668427c0d56dd7f9bb93c&amp;imgtype=0&amp;src=http%3A%2F%2Fwww.reader8.cn%2Fuploadfile%2Fjiaocheng%2F20140122%2F2615%2F2014012612155715760.gif"/>
          <p:cNvPicPr>
            <a:picLocks noChangeAspect="1" noChangeArrowheads="1"/>
          </p:cNvPicPr>
          <p:nvPr/>
        </p:nvPicPr>
        <p:blipFill>
          <a:blip r:embed="rId4"/>
          <a:srcRect/>
          <a:stretch>
            <a:fillRect/>
          </a:stretch>
        </p:blipFill>
        <p:spPr bwMode="auto">
          <a:xfrm>
            <a:off x="535424" y="1420318"/>
            <a:ext cx="5047808" cy="3154161"/>
          </a:xfrm>
          <a:prstGeom prst="rect">
            <a:avLst/>
          </a:prstGeom>
          <a:noFill/>
        </p:spPr>
      </p:pic>
      <p:pic>
        <p:nvPicPr>
          <p:cNvPr id="15" name="Picture 2" descr="E:\VIP课\JVM\移动互联网\垃圾回收器工作示意图.png"/>
          <p:cNvPicPr>
            <a:picLocks noChangeAspect="1" noChangeArrowheads="1"/>
          </p:cNvPicPr>
          <p:nvPr/>
        </p:nvPicPr>
        <p:blipFill>
          <a:blip r:embed="rId5"/>
          <a:srcRect/>
          <a:stretch>
            <a:fillRect/>
          </a:stretch>
        </p:blipFill>
        <p:spPr bwMode="auto">
          <a:xfrm>
            <a:off x="3702800" y="5152433"/>
            <a:ext cx="8566760" cy="3601523"/>
          </a:xfrm>
          <a:prstGeom prst="rect">
            <a:avLst/>
          </a:prstGeom>
          <a:noFill/>
        </p:spPr>
      </p:pic>
    </p:spTree>
    <p:extLst>
      <p:ext uri="{BB962C8B-B14F-4D97-AF65-F5344CB8AC3E}">
        <p14:creationId xmlns:p14="http://schemas.microsoft.com/office/powerpoint/2010/main" val="15347043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63691" y="1126179"/>
            <a:ext cx="1218510" cy="90180"/>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52575"/>
              <a:endParaRPr lang="zh-CN" altLang="en-US" sz="2500" dirty="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52575"/>
              <a:endParaRPr lang="zh-CN" altLang="en-US" sz="2500" dirty="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52575"/>
              <a:endParaRPr lang="zh-CN" altLang="en-US" sz="2500" dirty="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52575"/>
              <a:endParaRPr lang="zh-CN" altLang="en-US" sz="2500" dirty="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63695" y="448000"/>
            <a:ext cx="5474323" cy="429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52575"/>
            <a:r>
              <a:rPr lang="zh-CN" altLang="en-US" sz="2700" dirty="0">
                <a:solidFill>
                  <a:srgbClr val="1D69A3"/>
                </a:solidFill>
                <a:latin typeface="微软雅黑" pitchFamily="34" charset="-122"/>
                <a:ea typeface="微软雅黑" pitchFamily="34" charset="-122"/>
              </a:rPr>
              <a:t>课程回溯</a:t>
            </a:r>
          </a:p>
        </p:txBody>
      </p:sp>
      <p:cxnSp>
        <p:nvCxnSpPr>
          <p:cNvPr id="17" name="直接连接符 2"/>
          <p:cNvCxnSpPr>
            <a:cxnSpLocks noChangeShapeType="1"/>
          </p:cNvCxnSpPr>
          <p:nvPr/>
        </p:nvCxnSpPr>
        <p:spPr bwMode="auto">
          <a:xfrm flipV="1">
            <a:off x="3227" y="1207558"/>
            <a:ext cx="12382450" cy="61338"/>
          </a:xfrm>
          <a:prstGeom prst="line">
            <a:avLst/>
          </a:prstGeom>
          <a:noFill/>
          <a:ln w="9525" algn="ctr">
            <a:solidFill>
              <a:srgbClr val="00B0F0">
                <a:alpha val="34117"/>
              </a:srgbClr>
            </a:solidFill>
            <a:prstDash val="dash"/>
            <a:round/>
            <a:headEnd/>
            <a:tailEnd/>
          </a:ln>
        </p:spPr>
      </p:cxnSp>
      <p:cxnSp>
        <p:nvCxnSpPr>
          <p:cNvPr id="18" name="直接连接符 26"/>
          <p:cNvCxnSpPr>
            <a:cxnSpLocks noChangeShapeType="1"/>
          </p:cNvCxnSpPr>
          <p:nvPr/>
        </p:nvCxnSpPr>
        <p:spPr bwMode="auto">
          <a:xfrm flipH="1">
            <a:off x="4805900" y="1401153"/>
            <a:ext cx="12902" cy="6879249"/>
          </a:xfrm>
          <a:prstGeom prst="line">
            <a:avLst/>
          </a:prstGeom>
          <a:noFill/>
          <a:ln w="9525" algn="ctr">
            <a:solidFill>
              <a:srgbClr val="00B0F0">
                <a:alpha val="34117"/>
              </a:srgbClr>
            </a:solidFill>
            <a:prstDash val="dash"/>
            <a:round/>
            <a:headEnd/>
            <a:tailEnd/>
          </a:ln>
        </p:spPr>
      </p:cxnSp>
      <p:sp>
        <p:nvSpPr>
          <p:cNvPr id="23" name="矩形 10"/>
          <p:cNvSpPr>
            <a:spLocks noChangeArrowheads="1"/>
          </p:cNvSpPr>
          <p:nvPr/>
        </p:nvSpPr>
        <p:spPr bwMode="auto">
          <a:xfrm>
            <a:off x="5059098" y="1531492"/>
            <a:ext cx="4980251" cy="579612"/>
          </a:xfrm>
          <a:prstGeom prst="rect">
            <a:avLst/>
          </a:prstGeom>
          <a:noFill/>
          <a:ln w="9525">
            <a:noFill/>
            <a:miter lim="800000"/>
            <a:headEnd/>
            <a:tailEnd/>
          </a:ln>
        </p:spPr>
        <p:txBody>
          <a:bodyPr wrap="square" lIns="93945" tIns="46973" rIns="93945" bIns="46973">
            <a:spAutoFit/>
          </a:bodyPr>
          <a:lstStyle/>
          <a:p>
            <a:pPr marL="293580" indent="-293580">
              <a:lnSpc>
                <a:spcPct val="150000"/>
              </a:lnSpc>
              <a:buClr>
                <a:srgbClr val="FFC000"/>
              </a:buClr>
              <a:buFont typeface="Wingdings" pitchFamily="2" charset="2"/>
              <a:buChar char="n"/>
            </a:pPr>
            <a:r>
              <a:rPr lang="zh-CN" altLang="en-US" sz="2100" b="1" dirty="0">
                <a:latin typeface="微软雅黑" pitchFamily="34" charset="-122"/>
                <a:ea typeface="微软雅黑" pitchFamily="34" charset="-122"/>
              </a:rPr>
              <a:t>打个“响指” 就能够把对象进行回收</a:t>
            </a:r>
          </a:p>
        </p:txBody>
      </p:sp>
      <p:pic>
        <p:nvPicPr>
          <p:cNvPr id="1027" name="Picture 3"/>
          <p:cNvPicPr>
            <a:picLocks noChangeAspect="1" noChangeArrowheads="1"/>
          </p:cNvPicPr>
          <p:nvPr/>
        </p:nvPicPr>
        <p:blipFill>
          <a:blip r:embed="rId4"/>
          <a:srcRect/>
          <a:stretch>
            <a:fillRect/>
          </a:stretch>
        </p:blipFill>
        <p:spPr bwMode="auto">
          <a:xfrm>
            <a:off x="633413" y="2644775"/>
            <a:ext cx="3429508" cy="2127250"/>
          </a:xfrm>
          <a:prstGeom prst="rect">
            <a:avLst/>
          </a:prstGeom>
          <a:noFill/>
          <a:ln w="9525">
            <a:noFill/>
            <a:miter lim="800000"/>
            <a:headEnd/>
            <a:tailEnd/>
          </a:ln>
          <a:effectLst/>
        </p:spPr>
      </p:pic>
      <p:sp>
        <p:nvSpPr>
          <p:cNvPr id="24" name="矩形 10"/>
          <p:cNvSpPr>
            <a:spLocks noChangeArrowheads="1"/>
          </p:cNvSpPr>
          <p:nvPr/>
        </p:nvSpPr>
        <p:spPr bwMode="auto">
          <a:xfrm>
            <a:off x="582349" y="1560067"/>
            <a:ext cx="3594748" cy="522481"/>
          </a:xfrm>
          <a:prstGeom prst="rect">
            <a:avLst/>
          </a:prstGeom>
          <a:noFill/>
          <a:ln w="9525">
            <a:noFill/>
            <a:miter lim="800000"/>
            <a:headEnd/>
            <a:tailEnd/>
          </a:ln>
        </p:spPr>
        <p:txBody>
          <a:bodyPr lIns="93945" tIns="46973" rIns="93945" bIns="46973">
            <a:spAutoFit/>
          </a:bodyPr>
          <a:lstStyle/>
          <a:p>
            <a:pPr marL="293580" indent="-293580">
              <a:lnSpc>
                <a:spcPct val="150000"/>
              </a:lnSpc>
              <a:buClr>
                <a:srgbClr val="FFC000"/>
              </a:buClr>
              <a:buFont typeface="Wingdings" pitchFamily="2" charset="2"/>
              <a:buChar char="n"/>
            </a:pPr>
            <a:r>
              <a:rPr lang="en-US" altLang="zh-CN" sz="2100" b="1" dirty="0">
                <a:latin typeface="微软雅黑" pitchFamily="34" charset="-122"/>
                <a:ea typeface="微软雅黑" pitchFamily="34" charset="-122"/>
              </a:rPr>
              <a:t>JVM</a:t>
            </a:r>
            <a:r>
              <a:rPr lang="zh-CN" altLang="en-US" sz="2100" b="1" dirty="0">
                <a:latin typeface="微软雅黑" pitchFamily="34" charset="-122"/>
                <a:ea typeface="微软雅黑" pitchFamily="34" charset="-122"/>
              </a:rPr>
              <a:t>不断的分配对象</a:t>
            </a:r>
          </a:p>
        </p:txBody>
      </p:sp>
      <p:pic>
        <p:nvPicPr>
          <p:cNvPr id="1028" name="Picture 4"/>
          <p:cNvPicPr>
            <a:picLocks noChangeAspect="1" noChangeArrowheads="1"/>
          </p:cNvPicPr>
          <p:nvPr/>
        </p:nvPicPr>
        <p:blipFill>
          <a:blip r:embed="rId5"/>
          <a:srcRect/>
          <a:stretch>
            <a:fillRect/>
          </a:stretch>
        </p:blipFill>
        <p:spPr bwMode="auto">
          <a:xfrm>
            <a:off x="5272089" y="2543176"/>
            <a:ext cx="3312504" cy="2305049"/>
          </a:xfrm>
          <a:prstGeom prst="rect">
            <a:avLst/>
          </a:prstGeom>
          <a:noFill/>
          <a:ln w="9525">
            <a:noFill/>
            <a:miter lim="800000"/>
            <a:headEnd/>
            <a:tailEnd/>
          </a:ln>
          <a:effectLst/>
        </p:spPr>
      </p:pic>
      <p:pic>
        <p:nvPicPr>
          <p:cNvPr id="1031" name="Picture 7"/>
          <p:cNvPicPr>
            <a:picLocks noChangeAspect="1" noChangeArrowheads="1"/>
          </p:cNvPicPr>
          <p:nvPr/>
        </p:nvPicPr>
        <p:blipFill>
          <a:blip r:embed="rId6"/>
          <a:srcRect/>
          <a:stretch>
            <a:fillRect/>
          </a:stretch>
        </p:blipFill>
        <p:spPr bwMode="auto">
          <a:xfrm>
            <a:off x="3617913" y="5372100"/>
            <a:ext cx="2690812" cy="2087563"/>
          </a:xfrm>
          <a:prstGeom prst="rect">
            <a:avLst/>
          </a:prstGeom>
          <a:noFill/>
          <a:ln w="9525">
            <a:noFill/>
            <a:miter lim="800000"/>
            <a:headEnd/>
            <a:tailEnd/>
          </a:ln>
          <a:effectLst/>
        </p:spPr>
      </p:pic>
    </p:spTree>
    <p:extLst>
      <p:ext uri="{BB962C8B-B14F-4D97-AF65-F5344CB8AC3E}">
        <p14:creationId xmlns:p14="http://schemas.microsoft.com/office/powerpoint/2010/main" val="15347043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63691" y="1126179"/>
            <a:ext cx="1218510" cy="90180"/>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52575"/>
              <a:endParaRPr lang="zh-CN" altLang="en-US" sz="2500" dirty="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52575"/>
              <a:endParaRPr lang="zh-CN" altLang="en-US" sz="2500" dirty="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52575"/>
              <a:endParaRPr lang="zh-CN" altLang="en-US" sz="2500" dirty="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52575"/>
              <a:endParaRPr lang="zh-CN" altLang="en-US" sz="2500" dirty="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63695" y="448000"/>
            <a:ext cx="5474323" cy="429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52575"/>
            <a:r>
              <a:rPr lang="zh-CN" altLang="en-US" sz="2700" dirty="0">
                <a:solidFill>
                  <a:srgbClr val="1D69A3"/>
                </a:solidFill>
                <a:latin typeface="微软雅黑" pitchFamily="34" charset="-122"/>
                <a:ea typeface="微软雅黑" pitchFamily="34" charset="-122"/>
              </a:rPr>
              <a:t>学习垃圾回收的意义</a:t>
            </a:r>
          </a:p>
        </p:txBody>
      </p:sp>
      <p:cxnSp>
        <p:nvCxnSpPr>
          <p:cNvPr id="17" name="直接连接符 2"/>
          <p:cNvCxnSpPr>
            <a:cxnSpLocks noChangeShapeType="1"/>
          </p:cNvCxnSpPr>
          <p:nvPr/>
        </p:nvCxnSpPr>
        <p:spPr bwMode="auto">
          <a:xfrm flipV="1">
            <a:off x="3227" y="1207558"/>
            <a:ext cx="12382450" cy="61338"/>
          </a:xfrm>
          <a:prstGeom prst="line">
            <a:avLst/>
          </a:prstGeom>
          <a:noFill/>
          <a:ln w="9525" algn="ctr">
            <a:solidFill>
              <a:srgbClr val="00B0F0">
                <a:alpha val="34117"/>
              </a:srgbClr>
            </a:solidFill>
            <a:prstDash val="dash"/>
            <a:round/>
            <a:headEnd/>
            <a:tailEnd/>
          </a:ln>
        </p:spPr>
      </p:cxnSp>
      <p:cxnSp>
        <p:nvCxnSpPr>
          <p:cNvPr id="18" name="直接连接符 26"/>
          <p:cNvCxnSpPr>
            <a:cxnSpLocks noChangeShapeType="1"/>
          </p:cNvCxnSpPr>
          <p:nvPr/>
        </p:nvCxnSpPr>
        <p:spPr bwMode="auto">
          <a:xfrm flipH="1">
            <a:off x="4805900" y="1401153"/>
            <a:ext cx="12902" cy="6879249"/>
          </a:xfrm>
          <a:prstGeom prst="line">
            <a:avLst/>
          </a:prstGeom>
          <a:noFill/>
          <a:ln w="9525" algn="ctr">
            <a:solidFill>
              <a:srgbClr val="00B0F0">
                <a:alpha val="34117"/>
              </a:srgbClr>
            </a:solidFill>
            <a:prstDash val="dash"/>
            <a:round/>
            <a:headEnd/>
            <a:tailEnd/>
          </a:ln>
        </p:spPr>
      </p:cxnSp>
      <p:sp>
        <p:nvSpPr>
          <p:cNvPr id="19" name="矩形 10"/>
          <p:cNvSpPr>
            <a:spLocks noChangeArrowheads="1"/>
          </p:cNvSpPr>
          <p:nvPr/>
        </p:nvSpPr>
        <p:spPr bwMode="auto">
          <a:xfrm>
            <a:off x="5059099" y="1531492"/>
            <a:ext cx="3594748" cy="579612"/>
          </a:xfrm>
          <a:prstGeom prst="rect">
            <a:avLst/>
          </a:prstGeom>
          <a:noFill/>
          <a:ln w="9525">
            <a:noFill/>
            <a:miter lim="800000"/>
            <a:headEnd/>
            <a:tailEnd/>
          </a:ln>
        </p:spPr>
        <p:txBody>
          <a:bodyPr lIns="93945" tIns="46973" rIns="93945" bIns="46973">
            <a:spAutoFit/>
          </a:bodyPr>
          <a:lstStyle/>
          <a:p>
            <a:pPr marL="293580" indent="-293580">
              <a:lnSpc>
                <a:spcPct val="150000"/>
              </a:lnSpc>
              <a:buClr>
                <a:srgbClr val="FFC000"/>
              </a:buClr>
              <a:buFont typeface="Wingdings" pitchFamily="2" charset="2"/>
              <a:buChar char="n"/>
            </a:pPr>
            <a:r>
              <a:rPr lang="en-US" altLang="zh-CN" sz="2100" b="1" dirty="0">
                <a:latin typeface="微软雅黑" pitchFamily="34" charset="-122"/>
                <a:ea typeface="微软雅黑" pitchFamily="34" charset="-122"/>
              </a:rPr>
              <a:t>GC</a:t>
            </a:r>
            <a:r>
              <a:rPr lang="zh-CN" altLang="en-US" sz="2100" b="1" dirty="0">
                <a:latin typeface="微软雅黑" pitchFamily="34" charset="-122"/>
                <a:ea typeface="微软雅黑" pitchFamily="34" charset="-122"/>
              </a:rPr>
              <a:t>要做的事</a:t>
            </a:r>
          </a:p>
        </p:txBody>
      </p:sp>
      <p:sp>
        <p:nvSpPr>
          <p:cNvPr id="20" name="矩形 10"/>
          <p:cNvSpPr>
            <a:spLocks noChangeArrowheads="1"/>
          </p:cNvSpPr>
          <p:nvPr/>
        </p:nvSpPr>
        <p:spPr bwMode="auto">
          <a:xfrm>
            <a:off x="5083288" y="4615556"/>
            <a:ext cx="5144571" cy="579612"/>
          </a:xfrm>
          <a:prstGeom prst="rect">
            <a:avLst/>
          </a:prstGeom>
          <a:noFill/>
          <a:ln w="9525">
            <a:noFill/>
            <a:miter lim="800000"/>
            <a:headEnd/>
            <a:tailEnd/>
          </a:ln>
        </p:spPr>
        <p:txBody>
          <a:bodyPr wrap="square" lIns="93945" tIns="46973" rIns="93945" bIns="46973">
            <a:spAutoFit/>
          </a:bodyPr>
          <a:lstStyle/>
          <a:p>
            <a:pPr marL="293580" indent="-293580">
              <a:lnSpc>
                <a:spcPct val="150000"/>
              </a:lnSpc>
              <a:buClr>
                <a:srgbClr val="FFC000"/>
              </a:buClr>
              <a:buFont typeface="Wingdings" pitchFamily="2" charset="2"/>
              <a:buChar char="n"/>
            </a:pPr>
            <a:r>
              <a:rPr lang="zh-CN" altLang="en-US" sz="2100" b="1" dirty="0">
                <a:latin typeface="微软雅黑" pitchFamily="34" charset="-122"/>
                <a:ea typeface="微软雅黑" pitchFamily="34" charset="-122"/>
              </a:rPr>
              <a:t>为什么我们要去了解</a:t>
            </a:r>
            <a:r>
              <a:rPr lang="en-US" altLang="zh-CN" sz="2100" b="1" dirty="0">
                <a:latin typeface="微软雅黑" pitchFamily="34" charset="-122"/>
                <a:ea typeface="微软雅黑" pitchFamily="34" charset="-122"/>
              </a:rPr>
              <a:t>GC</a:t>
            </a:r>
            <a:r>
              <a:rPr lang="zh-CN" altLang="en-US" sz="2100" b="1" dirty="0">
                <a:latin typeface="微软雅黑" pitchFamily="34" charset="-122"/>
                <a:ea typeface="微软雅黑" pitchFamily="34" charset="-122"/>
              </a:rPr>
              <a:t>和内存分配？</a:t>
            </a:r>
          </a:p>
        </p:txBody>
      </p:sp>
      <p:sp>
        <p:nvSpPr>
          <p:cNvPr id="21" name="矩形 38"/>
          <p:cNvSpPr>
            <a:spLocks noChangeArrowheads="1"/>
          </p:cNvSpPr>
          <p:nvPr/>
        </p:nvSpPr>
        <p:spPr bwMode="auto">
          <a:xfrm>
            <a:off x="5389705" y="2376782"/>
            <a:ext cx="3088356" cy="1341359"/>
          </a:xfrm>
          <a:prstGeom prst="rect">
            <a:avLst/>
          </a:prstGeom>
          <a:noFill/>
          <a:ln w="9525">
            <a:noFill/>
            <a:miter lim="800000"/>
            <a:headEnd/>
            <a:tailEnd/>
          </a:ln>
        </p:spPr>
        <p:txBody>
          <a:bodyPr lIns="93945" tIns="46973" rIns="93945" bIns="46973">
            <a:spAutoFit/>
          </a:bodyPr>
          <a:lstStyle/>
          <a:p>
            <a:pPr>
              <a:lnSpc>
                <a:spcPct val="150000"/>
              </a:lnSpc>
            </a:pPr>
            <a:r>
              <a:rPr lang="en-US" altLang="zh-CN" b="1" dirty="0">
                <a:solidFill>
                  <a:schemeClr val="accent3">
                    <a:lumMod val="50000"/>
                  </a:schemeClr>
                </a:solidFill>
                <a:latin typeface="微软雅黑" pitchFamily="34" charset="-122"/>
                <a:ea typeface="微软雅黑" pitchFamily="34" charset="-122"/>
                <a:sym typeface="微软雅黑" pitchFamily="34" charset="-122"/>
              </a:rPr>
              <a:t>1</a:t>
            </a:r>
            <a:r>
              <a:rPr lang="zh-CN" altLang="en-US" b="1" dirty="0">
                <a:solidFill>
                  <a:schemeClr val="accent3">
                    <a:lumMod val="50000"/>
                  </a:schemeClr>
                </a:solidFill>
                <a:latin typeface="微软雅黑" pitchFamily="34" charset="-122"/>
                <a:ea typeface="微软雅黑" pitchFamily="34" charset="-122"/>
                <a:sym typeface="微软雅黑" pitchFamily="34" charset="-122"/>
              </a:rPr>
              <a:t>、</a:t>
            </a:r>
            <a:r>
              <a:rPr lang="en-US" altLang="zh-CN" b="1" dirty="0">
                <a:solidFill>
                  <a:schemeClr val="accent3">
                    <a:lumMod val="50000"/>
                  </a:schemeClr>
                </a:solidFill>
                <a:latin typeface="微软雅黑" pitchFamily="34" charset="-122"/>
                <a:ea typeface="微软雅黑" pitchFamily="34" charset="-122"/>
                <a:sym typeface="微软雅黑" pitchFamily="34" charset="-122"/>
              </a:rPr>
              <a:t>Where/Which</a:t>
            </a:r>
            <a:r>
              <a:rPr lang="zh-CN" altLang="en-US" b="1" dirty="0">
                <a:solidFill>
                  <a:schemeClr val="accent3">
                    <a:lumMod val="50000"/>
                  </a:schemeClr>
                </a:solidFill>
                <a:latin typeface="微软雅黑" pitchFamily="34" charset="-122"/>
                <a:ea typeface="微软雅黑" pitchFamily="34" charset="-122"/>
                <a:sym typeface="微软雅黑" pitchFamily="34" charset="-122"/>
              </a:rPr>
              <a:t>？</a:t>
            </a:r>
          </a:p>
          <a:p>
            <a:pPr>
              <a:lnSpc>
                <a:spcPct val="150000"/>
              </a:lnSpc>
            </a:pPr>
            <a:r>
              <a:rPr lang="en-US" altLang="zh-CN" b="1" dirty="0">
                <a:solidFill>
                  <a:schemeClr val="accent3">
                    <a:lumMod val="50000"/>
                  </a:schemeClr>
                </a:solidFill>
                <a:latin typeface="微软雅黑" pitchFamily="34" charset="-122"/>
                <a:ea typeface="微软雅黑" pitchFamily="34" charset="-122"/>
                <a:sym typeface="微软雅黑" pitchFamily="34" charset="-122"/>
              </a:rPr>
              <a:t>2</a:t>
            </a:r>
            <a:r>
              <a:rPr lang="zh-CN" altLang="en-US" b="1" dirty="0">
                <a:solidFill>
                  <a:schemeClr val="accent3">
                    <a:lumMod val="50000"/>
                  </a:schemeClr>
                </a:solidFill>
                <a:latin typeface="微软雅黑" pitchFamily="34" charset="-122"/>
                <a:ea typeface="微软雅黑" pitchFamily="34" charset="-122"/>
                <a:sym typeface="微软雅黑" pitchFamily="34" charset="-122"/>
              </a:rPr>
              <a:t>、</a:t>
            </a:r>
            <a:r>
              <a:rPr lang="en-US" altLang="zh-CN" b="1" dirty="0">
                <a:solidFill>
                  <a:schemeClr val="accent3">
                    <a:lumMod val="50000"/>
                  </a:schemeClr>
                </a:solidFill>
                <a:latin typeface="微软雅黑" pitchFamily="34" charset="-122"/>
                <a:ea typeface="微软雅黑" pitchFamily="34" charset="-122"/>
                <a:sym typeface="微软雅黑" pitchFamily="34" charset="-122"/>
              </a:rPr>
              <a:t>When</a:t>
            </a:r>
            <a:r>
              <a:rPr lang="zh-CN" altLang="en-US" b="1" dirty="0">
                <a:solidFill>
                  <a:schemeClr val="accent3">
                    <a:lumMod val="50000"/>
                  </a:schemeClr>
                </a:solidFill>
                <a:latin typeface="微软雅黑" pitchFamily="34" charset="-122"/>
                <a:ea typeface="微软雅黑" pitchFamily="34" charset="-122"/>
                <a:sym typeface="微软雅黑" pitchFamily="34" charset="-122"/>
              </a:rPr>
              <a:t>？</a:t>
            </a:r>
          </a:p>
          <a:p>
            <a:pPr>
              <a:lnSpc>
                <a:spcPct val="150000"/>
              </a:lnSpc>
            </a:pPr>
            <a:r>
              <a:rPr lang="en-US" altLang="zh-CN" b="1" dirty="0">
                <a:solidFill>
                  <a:schemeClr val="accent3">
                    <a:lumMod val="50000"/>
                  </a:schemeClr>
                </a:solidFill>
                <a:latin typeface="微软雅黑" pitchFamily="34" charset="-122"/>
                <a:ea typeface="微软雅黑" pitchFamily="34" charset="-122"/>
                <a:sym typeface="微软雅黑" pitchFamily="34" charset="-122"/>
              </a:rPr>
              <a:t>3</a:t>
            </a:r>
            <a:r>
              <a:rPr lang="zh-CN" altLang="en-US" b="1" dirty="0">
                <a:solidFill>
                  <a:schemeClr val="accent3">
                    <a:lumMod val="50000"/>
                  </a:schemeClr>
                </a:solidFill>
                <a:latin typeface="微软雅黑" pitchFamily="34" charset="-122"/>
                <a:ea typeface="微软雅黑" pitchFamily="34" charset="-122"/>
                <a:sym typeface="微软雅黑" pitchFamily="34" charset="-122"/>
              </a:rPr>
              <a:t>、</a:t>
            </a:r>
            <a:r>
              <a:rPr lang="en-US" altLang="zh-CN" b="1" dirty="0">
                <a:solidFill>
                  <a:schemeClr val="accent3">
                    <a:lumMod val="50000"/>
                  </a:schemeClr>
                </a:solidFill>
                <a:latin typeface="微软雅黑" pitchFamily="34" charset="-122"/>
                <a:ea typeface="微软雅黑" pitchFamily="34" charset="-122"/>
                <a:sym typeface="微软雅黑" pitchFamily="34" charset="-122"/>
              </a:rPr>
              <a:t>How</a:t>
            </a:r>
            <a:r>
              <a:rPr lang="zh-CN" altLang="en-US" b="1" dirty="0">
                <a:solidFill>
                  <a:schemeClr val="accent3">
                    <a:lumMod val="50000"/>
                  </a:schemeClr>
                </a:solidFill>
                <a:latin typeface="微软雅黑" pitchFamily="34" charset="-122"/>
                <a:ea typeface="微软雅黑" pitchFamily="34" charset="-122"/>
                <a:sym typeface="微软雅黑" pitchFamily="34" charset="-122"/>
              </a:rPr>
              <a:t>？</a:t>
            </a:r>
            <a:endParaRPr lang="zh-CN" altLang="en-US" b="1" dirty="0">
              <a:solidFill>
                <a:schemeClr val="accent3">
                  <a:lumMod val="50000"/>
                </a:schemeClr>
              </a:solidFill>
            </a:endParaRPr>
          </a:p>
        </p:txBody>
      </p:sp>
      <p:sp>
        <p:nvSpPr>
          <p:cNvPr id="22" name="矩形 10"/>
          <p:cNvSpPr>
            <a:spLocks noChangeArrowheads="1"/>
          </p:cNvSpPr>
          <p:nvPr/>
        </p:nvSpPr>
        <p:spPr bwMode="auto">
          <a:xfrm>
            <a:off x="246746" y="6102961"/>
            <a:ext cx="4420504" cy="1549108"/>
          </a:xfrm>
          <a:prstGeom prst="rect">
            <a:avLst/>
          </a:prstGeom>
          <a:noFill/>
          <a:ln w="9525">
            <a:noFill/>
            <a:miter lim="800000"/>
            <a:headEnd/>
            <a:tailEnd/>
          </a:ln>
        </p:spPr>
        <p:txBody>
          <a:bodyPr wrap="square" lIns="93945" tIns="46973" rIns="93945" bIns="46973">
            <a:spAutoFit/>
          </a:bodyPr>
          <a:lstStyle/>
          <a:p>
            <a:pPr marL="293580" indent="-293580">
              <a:lnSpc>
                <a:spcPct val="150000"/>
              </a:lnSpc>
              <a:buClr>
                <a:srgbClr val="FFC000"/>
              </a:buClr>
              <a:buFont typeface="Wingdings" pitchFamily="2" charset="2"/>
              <a:buChar char="n"/>
            </a:pPr>
            <a:r>
              <a:rPr lang="zh-CN" altLang="en-US" sz="2100" b="1" dirty="0">
                <a:latin typeface="微软雅黑" pitchFamily="34" charset="-122"/>
                <a:ea typeface="微软雅黑" pitchFamily="34" charset="-122"/>
              </a:rPr>
              <a:t>谁需要</a:t>
            </a:r>
            <a:r>
              <a:rPr lang="en-US" altLang="zh-CN" sz="2100" b="1" dirty="0">
                <a:latin typeface="微软雅黑" pitchFamily="34" charset="-122"/>
                <a:ea typeface="微软雅黑" pitchFamily="34" charset="-122"/>
              </a:rPr>
              <a:t>GC</a:t>
            </a:r>
            <a:r>
              <a:rPr lang="zh-CN" altLang="en-US" sz="2100" b="1" dirty="0">
                <a:latin typeface="微软雅黑" pitchFamily="34" charset="-122"/>
                <a:ea typeface="微软雅黑" pitchFamily="34" charset="-122"/>
              </a:rPr>
              <a:t>？</a:t>
            </a:r>
            <a:endParaRPr lang="en-US" altLang="zh-CN" sz="2100" b="1" dirty="0">
              <a:latin typeface="微软雅黑" pitchFamily="34" charset="-122"/>
              <a:ea typeface="微软雅黑" pitchFamily="34" charset="-122"/>
            </a:endParaRPr>
          </a:p>
          <a:p>
            <a:pPr marL="293580" indent="-293580">
              <a:lnSpc>
                <a:spcPct val="150000"/>
              </a:lnSpc>
              <a:buClr>
                <a:srgbClr val="FFC000"/>
              </a:buClr>
              <a:buFont typeface="Wingdings" pitchFamily="2" charset="2"/>
              <a:buChar char="n"/>
            </a:pPr>
            <a:r>
              <a:rPr lang="zh-CN" altLang="en-US" sz="2100" b="1" dirty="0">
                <a:latin typeface="微软雅黑" pitchFamily="34" charset="-122"/>
                <a:ea typeface="微软雅黑" pitchFamily="34" charset="-122"/>
              </a:rPr>
              <a:t>栈（线程）</a:t>
            </a:r>
            <a:r>
              <a:rPr lang="en-US" altLang="zh-CN" sz="2100" b="1" dirty="0">
                <a:latin typeface="微软雅黑" pitchFamily="34" charset="-122"/>
                <a:ea typeface="微软雅黑" pitchFamily="34" charset="-122"/>
              </a:rPr>
              <a:t>—</a:t>
            </a:r>
            <a:r>
              <a:rPr lang="zh-CN" altLang="en-US" sz="2100" b="1" dirty="0">
                <a:latin typeface="微软雅黑" pitchFamily="34" charset="-122"/>
                <a:ea typeface="微软雅黑" pitchFamily="34" charset="-122"/>
              </a:rPr>
              <a:t>不需要</a:t>
            </a:r>
            <a:endParaRPr lang="en-US" altLang="zh-CN" sz="2100" b="1" dirty="0">
              <a:latin typeface="微软雅黑" pitchFamily="34" charset="-122"/>
              <a:ea typeface="微软雅黑" pitchFamily="34" charset="-122"/>
            </a:endParaRPr>
          </a:p>
          <a:p>
            <a:pPr marL="293580" indent="-293580">
              <a:lnSpc>
                <a:spcPct val="150000"/>
              </a:lnSpc>
              <a:buClr>
                <a:srgbClr val="FFC000"/>
              </a:buClr>
              <a:buFont typeface="Wingdings" pitchFamily="2" charset="2"/>
              <a:buChar char="n"/>
            </a:pPr>
            <a:r>
              <a:rPr lang="zh-CN" altLang="en-US" sz="2100" b="1" dirty="0">
                <a:latin typeface="微软雅黑" pitchFamily="34" charset="-122"/>
                <a:ea typeface="微软雅黑" pitchFamily="34" charset="-122"/>
              </a:rPr>
              <a:t>堆（对象）、方法区（效率低）。</a:t>
            </a:r>
            <a:endParaRPr lang="en-US" altLang="zh-CN" sz="2100" b="1" dirty="0">
              <a:latin typeface="微软雅黑" pitchFamily="34" charset="-122"/>
              <a:ea typeface="微软雅黑" pitchFamily="34" charset="-122"/>
            </a:endParaRPr>
          </a:p>
        </p:txBody>
      </p:sp>
      <p:sp>
        <p:nvSpPr>
          <p:cNvPr id="14" name="矩形 10"/>
          <p:cNvSpPr>
            <a:spLocks noChangeArrowheads="1"/>
          </p:cNvSpPr>
          <p:nvPr/>
        </p:nvSpPr>
        <p:spPr bwMode="auto">
          <a:xfrm>
            <a:off x="254810" y="1567909"/>
            <a:ext cx="5144571" cy="579612"/>
          </a:xfrm>
          <a:prstGeom prst="rect">
            <a:avLst/>
          </a:prstGeom>
          <a:noFill/>
          <a:ln w="9525">
            <a:noFill/>
            <a:miter lim="800000"/>
            <a:headEnd/>
            <a:tailEnd/>
          </a:ln>
        </p:spPr>
        <p:txBody>
          <a:bodyPr wrap="square" lIns="93945" tIns="46973" rIns="93945" bIns="46973">
            <a:spAutoFit/>
          </a:bodyPr>
          <a:lstStyle/>
          <a:p>
            <a:pPr marL="293580" indent="-293580">
              <a:lnSpc>
                <a:spcPct val="150000"/>
              </a:lnSpc>
              <a:buClr>
                <a:srgbClr val="FFC000"/>
              </a:buClr>
              <a:buFont typeface="Wingdings" pitchFamily="2" charset="2"/>
              <a:buChar char="n"/>
            </a:pPr>
            <a:r>
              <a:rPr lang="en-US" altLang="zh-CN" sz="2100" b="1" dirty="0">
                <a:latin typeface="微软雅黑" pitchFamily="34" charset="-122"/>
                <a:ea typeface="微软雅黑" pitchFamily="34" charset="-122"/>
              </a:rPr>
              <a:t>Java</a:t>
            </a:r>
            <a:r>
              <a:rPr lang="zh-CN" altLang="en-US" sz="2100" b="1" dirty="0">
                <a:latin typeface="微软雅黑" pitchFamily="34" charset="-122"/>
                <a:ea typeface="微软雅黑" pitchFamily="34" charset="-122"/>
              </a:rPr>
              <a:t>与</a:t>
            </a:r>
            <a:r>
              <a:rPr lang="en-US" altLang="zh-CN" sz="2100" b="1" dirty="0">
                <a:latin typeface="微软雅黑" pitchFamily="34" charset="-122"/>
                <a:ea typeface="微软雅黑" pitchFamily="34" charset="-122"/>
              </a:rPr>
              <a:t>C++</a:t>
            </a:r>
            <a:r>
              <a:rPr lang="zh-CN" altLang="en-US" sz="2100" b="1" dirty="0">
                <a:latin typeface="微软雅黑" pitchFamily="34" charset="-122"/>
                <a:ea typeface="微软雅黑" pitchFamily="34" charset="-122"/>
              </a:rPr>
              <a:t>之间的区别</a:t>
            </a:r>
          </a:p>
        </p:txBody>
      </p:sp>
      <p:sp>
        <p:nvSpPr>
          <p:cNvPr id="15" name="矩形 10"/>
          <p:cNvSpPr>
            <a:spLocks noChangeArrowheads="1"/>
          </p:cNvSpPr>
          <p:nvPr/>
        </p:nvSpPr>
        <p:spPr bwMode="auto">
          <a:xfrm>
            <a:off x="216105" y="5236586"/>
            <a:ext cx="5144571" cy="579612"/>
          </a:xfrm>
          <a:prstGeom prst="rect">
            <a:avLst/>
          </a:prstGeom>
          <a:noFill/>
          <a:ln w="9525">
            <a:noFill/>
            <a:miter lim="800000"/>
            <a:headEnd/>
            <a:tailEnd/>
          </a:ln>
        </p:spPr>
        <p:txBody>
          <a:bodyPr wrap="square" lIns="93945" tIns="46973" rIns="93945" bIns="46973">
            <a:spAutoFit/>
          </a:bodyPr>
          <a:lstStyle/>
          <a:p>
            <a:pPr marL="293580" indent="-293580">
              <a:lnSpc>
                <a:spcPct val="150000"/>
              </a:lnSpc>
              <a:buClr>
                <a:srgbClr val="FFC000"/>
              </a:buClr>
              <a:buFont typeface="Wingdings" pitchFamily="2" charset="2"/>
              <a:buChar char="n"/>
            </a:pPr>
            <a:r>
              <a:rPr lang="en-US" altLang="zh-CN" sz="2100" b="1" dirty="0">
                <a:latin typeface="微软雅黑" pitchFamily="34" charset="-122"/>
                <a:ea typeface="微软雅黑" pitchFamily="34" charset="-122"/>
              </a:rPr>
              <a:t>GC</a:t>
            </a:r>
            <a:r>
              <a:rPr lang="zh-CN" altLang="en-US" sz="2100" b="1" dirty="0">
                <a:latin typeface="微软雅黑" pitchFamily="34" charset="-122"/>
                <a:ea typeface="微软雅黑" pitchFamily="34" charset="-122"/>
              </a:rPr>
              <a:t>的“自动化”时代</a:t>
            </a:r>
          </a:p>
        </p:txBody>
      </p:sp>
      <p:sp>
        <p:nvSpPr>
          <p:cNvPr id="16" name="矩形 10"/>
          <p:cNvSpPr>
            <a:spLocks noChangeArrowheads="1"/>
          </p:cNvSpPr>
          <p:nvPr/>
        </p:nvSpPr>
        <p:spPr bwMode="auto">
          <a:xfrm>
            <a:off x="225781" y="3454000"/>
            <a:ext cx="5144571" cy="1013405"/>
          </a:xfrm>
          <a:prstGeom prst="rect">
            <a:avLst/>
          </a:prstGeom>
          <a:noFill/>
          <a:ln w="9525">
            <a:noFill/>
            <a:miter lim="800000"/>
            <a:headEnd/>
            <a:tailEnd/>
          </a:ln>
        </p:spPr>
        <p:txBody>
          <a:bodyPr wrap="square" lIns="93945" tIns="46973" rIns="93945" bIns="46973">
            <a:spAutoFit/>
          </a:bodyPr>
          <a:lstStyle/>
          <a:p>
            <a:pPr marL="293580" indent="-293580">
              <a:lnSpc>
                <a:spcPct val="150000"/>
              </a:lnSpc>
              <a:buClr>
                <a:srgbClr val="FFC000"/>
              </a:buClr>
              <a:buFont typeface="Wingdings" pitchFamily="2" charset="2"/>
              <a:buChar char="n"/>
            </a:pPr>
            <a:r>
              <a:rPr lang="en-US" altLang="zh-CN" sz="2100" b="1" dirty="0">
                <a:latin typeface="微软雅黑" pitchFamily="34" charset="-122"/>
                <a:ea typeface="微软雅黑" pitchFamily="34" charset="-122"/>
              </a:rPr>
              <a:t>GC</a:t>
            </a:r>
          </a:p>
          <a:p>
            <a:pPr marL="293580" indent="-293580">
              <a:lnSpc>
                <a:spcPct val="150000"/>
              </a:lnSpc>
              <a:buClr>
                <a:srgbClr val="FFC000"/>
              </a:buClr>
            </a:pPr>
            <a:r>
              <a:rPr lang="en-US" altLang="zh-CN" dirty="0">
                <a:latin typeface="宋体" pitchFamily="2" charset="-122"/>
                <a:ea typeface="宋体" pitchFamily="2" charset="-122"/>
              </a:rPr>
              <a:t>Garbage Collection</a:t>
            </a:r>
            <a:endParaRPr lang="zh-CN" altLang="en-US" dirty="0">
              <a:latin typeface="宋体" pitchFamily="2" charset="-122"/>
              <a:ea typeface="宋体" pitchFamily="2" charset="-122"/>
            </a:endParaRPr>
          </a:p>
        </p:txBody>
      </p:sp>
    </p:spTree>
    <p:extLst>
      <p:ext uri="{BB962C8B-B14F-4D97-AF65-F5344CB8AC3E}">
        <p14:creationId xmlns:p14="http://schemas.microsoft.com/office/powerpoint/2010/main" val="15347043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63691" y="1126179"/>
            <a:ext cx="1218510" cy="90180"/>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52575"/>
              <a:endParaRPr lang="zh-CN" altLang="en-US" sz="2500" dirty="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52575"/>
              <a:endParaRPr lang="zh-CN" altLang="en-US" sz="2500" dirty="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52575"/>
              <a:endParaRPr lang="zh-CN" altLang="en-US" sz="2500" dirty="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52575"/>
              <a:endParaRPr lang="zh-CN" altLang="en-US" sz="2500" dirty="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63693" y="448000"/>
            <a:ext cx="7070914" cy="429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52575"/>
            <a:r>
              <a:rPr lang="en-US" altLang="zh-CN" sz="2700" dirty="0">
                <a:solidFill>
                  <a:srgbClr val="1D69A3"/>
                </a:solidFill>
                <a:latin typeface="微软雅黑" pitchFamily="34" charset="-122"/>
                <a:ea typeface="微软雅黑" pitchFamily="34" charset="-122"/>
              </a:rPr>
              <a:t>GC</a:t>
            </a:r>
            <a:r>
              <a:rPr lang="zh-CN" altLang="en-US" sz="2700" dirty="0">
                <a:solidFill>
                  <a:srgbClr val="1D69A3"/>
                </a:solidFill>
                <a:latin typeface="微软雅黑" pitchFamily="34" charset="-122"/>
                <a:ea typeface="微软雅黑" pitchFamily="34" charset="-122"/>
              </a:rPr>
              <a:t>如何判断对象的存活</a:t>
            </a:r>
          </a:p>
        </p:txBody>
      </p:sp>
      <p:sp>
        <p:nvSpPr>
          <p:cNvPr id="14" name="矩形 10"/>
          <p:cNvSpPr>
            <a:spLocks noChangeArrowheads="1"/>
          </p:cNvSpPr>
          <p:nvPr/>
        </p:nvSpPr>
        <p:spPr bwMode="auto">
          <a:xfrm>
            <a:off x="336159" y="1465516"/>
            <a:ext cx="4095164" cy="1960220"/>
          </a:xfrm>
          <a:prstGeom prst="rect">
            <a:avLst/>
          </a:prstGeom>
          <a:noFill/>
          <a:ln w="9525">
            <a:noFill/>
            <a:miter lim="800000"/>
            <a:headEnd/>
            <a:tailEnd/>
          </a:ln>
        </p:spPr>
        <p:txBody>
          <a:bodyPr wrap="square" lIns="93945" tIns="46973" rIns="93945" bIns="46973">
            <a:spAutoFit/>
          </a:bodyPr>
          <a:lstStyle/>
          <a:p>
            <a:pPr marL="293580" indent="-293580">
              <a:lnSpc>
                <a:spcPct val="150000"/>
              </a:lnSpc>
              <a:buClr>
                <a:srgbClr val="FFC000"/>
              </a:buClr>
              <a:buFont typeface="Wingdings" pitchFamily="2" charset="2"/>
              <a:buChar char="n"/>
            </a:pPr>
            <a:r>
              <a:rPr lang="zh-CN" altLang="en-US" sz="2100" b="1" dirty="0">
                <a:latin typeface="微软雅黑" pitchFamily="34" charset="-122"/>
                <a:ea typeface="微软雅黑" pitchFamily="34" charset="-122"/>
              </a:rPr>
              <a:t>引用计数算法</a:t>
            </a:r>
            <a:r>
              <a:rPr lang="en-US" altLang="zh-CN" sz="2100" b="1" dirty="0">
                <a:latin typeface="微软雅黑" pitchFamily="34" charset="-122"/>
                <a:ea typeface="微软雅黑" pitchFamily="34" charset="-122"/>
              </a:rPr>
              <a:t>(</a:t>
            </a:r>
            <a:r>
              <a:rPr lang="zh-CN" altLang="en-US" sz="2100" b="1" dirty="0">
                <a:latin typeface="微软雅黑" pitchFamily="34" charset="-122"/>
                <a:ea typeface="微软雅黑" pitchFamily="34" charset="-122"/>
              </a:rPr>
              <a:t>无法处理循环引用，</a:t>
            </a:r>
            <a:r>
              <a:rPr lang="en-US" altLang="zh-CN" sz="2100" b="1" dirty="0">
                <a:latin typeface="微软雅黑" pitchFamily="34" charset="-122"/>
                <a:ea typeface="微软雅黑" pitchFamily="34" charset="-122"/>
              </a:rPr>
              <a:t>Java</a:t>
            </a:r>
            <a:r>
              <a:rPr lang="zh-CN" altLang="en-US" sz="2100" b="1" dirty="0">
                <a:latin typeface="微软雅黑" pitchFamily="34" charset="-122"/>
                <a:ea typeface="微软雅黑" pitchFamily="34" charset="-122"/>
              </a:rPr>
              <a:t>中已废弃</a:t>
            </a:r>
            <a:r>
              <a:rPr lang="en-US" altLang="zh-CN" sz="2100" b="1" dirty="0">
                <a:latin typeface="微软雅黑" pitchFamily="34" charset="-122"/>
                <a:ea typeface="微软雅黑" pitchFamily="34" charset="-122"/>
              </a:rPr>
              <a:t>)</a:t>
            </a:r>
          </a:p>
          <a:p>
            <a:pPr marL="293580" indent="-293580">
              <a:lnSpc>
                <a:spcPct val="150000"/>
              </a:lnSpc>
              <a:buClr>
                <a:srgbClr val="FFC000"/>
              </a:buClr>
              <a:buFont typeface="Wingdings" pitchFamily="2" charset="2"/>
              <a:buChar char="n"/>
            </a:pPr>
            <a:r>
              <a:rPr lang="zh-CN" altLang="en-US" sz="2100" b="1" dirty="0">
                <a:latin typeface="微软雅黑" pitchFamily="34" charset="-122"/>
                <a:ea typeface="微软雅黑" pitchFamily="34" charset="-122"/>
              </a:rPr>
              <a:t>可达性分析</a:t>
            </a:r>
            <a:r>
              <a:rPr lang="en-US" altLang="zh-CN" sz="2100" b="1" dirty="0">
                <a:latin typeface="微软雅黑" pitchFamily="34" charset="-122"/>
                <a:ea typeface="微软雅黑" pitchFamily="34" charset="-122"/>
              </a:rPr>
              <a:t>(</a:t>
            </a:r>
            <a:r>
              <a:rPr lang="zh-CN" altLang="en-US" sz="2100" b="1" dirty="0">
                <a:latin typeface="微软雅黑" pitchFamily="34" charset="-122"/>
                <a:ea typeface="微软雅黑" pitchFamily="34" charset="-122"/>
              </a:rPr>
              <a:t>目前</a:t>
            </a:r>
            <a:r>
              <a:rPr lang="en-US" altLang="zh-CN" sz="2100" b="1" dirty="0">
                <a:latin typeface="微软雅黑" pitchFamily="34" charset="-122"/>
                <a:ea typeface="微软雅黑" pitchFamily="34" charset="-122"/>
              </a:rPr>
              <a:t>Java</a:t>
            </a:r>
            <a:r>
              <a:rPr lang="zh-CN" altLang="en-US" sz="2100" b="1" dirty="0">
                <a:latin typeface="微软雅黑" pitchFamily="34" charset="-122"/>
                <a:ea typeface="微软雅黑" pitchFamily="34" charset="-122"/>
              </a:rPr>
              <a:t>中使用</a:t>
            </a:r>
            <a:r>
              <a:rPr lang="en-US" altLang="zh-CN" sz="2100" b="1" dirty="0">
                <a:latin typeface="微软雅黑" pitchFamily="34" charset="-122"/>
                <a:ea typeface="微软雅黑" pitchFamily="34" charset="-122"/>
              </a:rPr>
              <a:t>)</a:t>
            </a:r>
            <a:endParaRPr lang="zh-CN" altLang="en-US" sz="2100" b="1" dirty="0">
              <a:latin typeface="微软雅黑" pitchFamily="34" charset="-122"/>
              <a:ea typeface="微软雅黑" pitchFamily="34" charset="-122"/>
            </a:endParaRPr>
          </a:p>
          <a:p>
            <a:pPr marL="293580" indent="-293580">
              <a:lnSpc>
                <a:spcPct val="150000"/>
              </a:lnSpc>
              <a:buClr>
                <a:srgbClr val="FFC000"/>
              </a:buClr>
              <a:buFont typeface="Wingdings" pitchFamily="2" charset="2"/>
              <a:buChar char="n"/>
            </a:pPr>
            <a:endParaRPr lang="zh-CN" altLang="en-US" sz="2100" b="1" dirty="0">
              <a:latin typeface="微软雅黑" pitchFamily="34" charset="-122"/>
              <a:ea typeface="微软雅黑" pitchFamily="34" charset="-122"/>
            </a:endParaRPr>
          </a:p>
        </p:txBody>
      </p:sp>
      <p:pic>
        <p:nvPicPr>
          <p:cNvPr id="11" name="Picture 2" descr="http://7xrgh9.com1.z0.glb.clouddn.com/16-11-8/4240985.jpg"/>
          <p:cNvPicPr>
            <a:picLocks noChangeAspect="1" noChangeArrowheads="1"/>
          </p:cNvPicPr>
          <p:nvPr/>
        </p:nvPicPr>
        <p:blipFill>
          <a:blip r:embed="rId4"/>
          <a:srcRect/>
          <a:stretch>
            <a:fillRect/>
          </a:stretch>
        </p:blipFill>
        <p:spPr bwMode="auto">
          <a:xfrm>
            <a:off x="5822340" y="2266950"/>
            <a:ext cx="6177184" cy="4099938"/>
          </a:xfrm>
          <a:prstGeom prst="rect">
            <a:avLst/>
          </a:prstGeom>
          <a:noFill/>
          <a:ln w="9525">
            <a:noFill/>
            <a:miter lim="800000"/>
            <a:headEnd/>
            <a:tailEnd/>
          </a:ln>
        </p:spPr>
      </p:pic>
      <p:sp>
        <p:nvSpPr>
          <p:cNvPr id="15" name="TextBox 14"/>
          <p:cNvSpPr txBox="1"/>
          <p:nvPr/>
        </p:nvSpPr>
        <p:spPr>
          <a:xfrm>
            <a:off x="386151" y="3054022"/>
            <a:ext cx="4565798" cy="2172355"/>
          </a:xfrm>
          <a:prstGeom prst="rect">
            <a:avLst/>
          </a:prstGeom>
          <a:noFill/>
        </p:spPr>
        <p:txBody>
          <a:bodyPr wrap="square" lIns="93945" tIns="46973" rIns="93945" bIns="46973">
            <a:spAutoFit/>
          </a:bodyPr>
          <a:lstStyle/>
          <a:p>
            <a:pPr>
              <a:lnSpc>
                <a:spcPct val="150000"/>
              </a:lnSpc>
              <a:defRPr/>
            </a:pPr>
            <a:r>
              <a:rPr lang="zh-CN" altLang="en-US" dirty="0">
                <a:solidFill>
                  <a:srgbClr val="000000"/>
                </a:solidFill>
                <a:latin typeface="微软雅黑" panose="020B0503020204020204" pitchFamily="34" charset="-122"/>
                <a:ea typeface="微软雅黑" panose="020B0503020204020204" pitchFamily="34" charset="-122"/>
              </a:rPr>
              <a:t>在</a:t>
            </a:r>
            <a:r>
              <a:rPr lang="en-US" altLang="zh-CN" dirty="0">
                <a:solidFill>
                  <a:srgbClr val="000000"/>
                </a:solidFill>
                <a:latin typeface="微软雅黑" panose="020B0503020204020204" pitchFamily="34" charset="-122"/>
                <a:ea typeface="微软雅黑" panose="020B0503020204020204" pitchFamily="34" charset="-122"/>
              </a:rPr>
              <a:t>Java, </a:t>
            </a:r>
            <a:r>
              <a:rPr lang="zh-CN" altLang="en-US" dirty="0">
                <a:solidFill>
                  <a:srgbClr val="000000"/>
                </a:solidFill>
                <a:latin typeface="微软雅黑" panose="020B0503020204020204" pitchFamily="34" charset="-122"/>
                <a:ea typeface="微软雅黑" panose="020B0503020204020204" pitchFamily="34" charset="-122"/>
              </a:rPr>
              <a:t>可作为</a:t>
            </a:r>
            <a:r>
              <a:rPr lang="en-US" altLang="zh-CN" b="1" dirty="0">
                <a:solidFill>
                  <a:srgbClr val="000000"/>
                </a:solidFill>
                <a:latin typeface="微软雅黑" panose="020B0503020204020204" pitchFamily="34" charset="-122"/>
                <a:ea typeface="微软雅黑" panose="020B0503020204020204" pitchFamily="34" charset="-122"/>
              </a:rPr>
              <a:t>GC Roots</a:t>
            </a:r>
            <a:r>
              <a:rPr lang="zh-CN" altLang="en-US" dirty="0">
                <a:solidFill>
                  <a:srgbClr val="000000"/>
                </a:solidFill>
                <a:latin typeface="微软雅黑" panose="020B0503020204020204" pitchFamily="34" charset="-122"/>
                <a:ea typeface="微软雅黑" panose="020B0503020204020204" pitchFamily="34" charset="-122"/>
              </a:rPr>
              <a:t>的对象包括</a:t>
            </a:r>
            <a:r>
              <a:rPr lang="en-US" altLang="zh-CN" dirty="0">
                <a:solidFill>
                  <a:srgbClr val="000000"/>
                </a:solidFill>
                <a:latin typeface="微软雅黑" panose="020B0503020204020204" pitchFamily="34" charset="-122"/>
                <a:ea typeface="微软雅黑" panose="020B0503020204020204" pitchFamily="34" charset="-122"/>
              </a:rPr>
              <a:t>:</a:t>
            </a:r>
          </a:p>
          <a:p>
            <a:pPr>
              <a:lnSpc>
                <a:spcPct val="150000"/>
              </a:lnSpc>
              <a:buFont typeface="+mj-lt"/>
              <a:buAutoNum type="arabicPeriod"/>
              <a:defRPr/>
            </a:pPr>
            <a:r>
              <a:rPr lang="zh-CN" altLang="en-US" dirty="0">
                <a:solidFill>
                  <a:srgbClr val="FF0000"/>
                </a:solidFill>
                <a:latin typeface="微软雅黑" panose="020B0503020204020204" pitchFamily="34" charset="-122"/>
                <a:ea typeface="微软雅黑" panose="020B0503020204020204" pitchFamily="34" charset="-122"/>
              </a:rPr>
              <a:t>方法区中类静态属性引用的对象。</a:t>
            </a:r>
            <a:endParaRPr lang="en-US" altLang="zh-CN" dirty="0">
              <a:solidFill>
                <a:srgbClr val="FF0000"/>
              </a:solidFill>
              <a:latin typeface="微软雅黑" panose="020B0503020204020204" pitchFamily="34" charset="-122"/>
              <a:ea typeface="微软雅黑" panose="020B0503020204020204" pitchFamily="34" charset="-122"/>
            </a:endParaRPr>
          </a:p>
          <a:p>
            <a:pPr>
              <a:lnSpc>
                <a:spcPct val="150000"/>
              </a:lnSpc>
              <a:buFont typeface="+mj-lt"/>
              <a:buAutoNum type="arabicPeriod"/>
              <a:defRPr/>
            </a:pPr>
            <a:r>
              <a:rPr lang="zh-CN" altLang="en-US" dirty="0">
                <a:solidFill>
                  <a:srgbClr val="FF0000"/>
                </a:solidFill>
                <a:latin typeface="微软雅黑" panose="020B0503020204020204" pitchFamily="34" charset="-122"/>
                <a:ea typeface="微软雅黑" panose="020B0503020204020204" pitchFamily="34" charset="-122"/>
              </a:rPr>
              <a:t>方法区中常量引用的对象。</a:t>
            </a:r>
            <a:endParaRPr lang="en-US" altLang="zh-CN" dirty="0">
              <a:solidFill>
                <a:srgbClr val="FF0000"/>
              </a:solidFill>
              <a:latin typeface="微软雅黑" panose="020B0503020204020204" pitchFamily="34" charset="-122"/>
              <a:ea typeface="微软雅黑" panose="020B0503020204020204" pitchFamily="34" charset="-122"/>
            </a:endParaRPr>
          </a:p>
          <a:p>
            <a:pPr>
              <a:lnSpc>
                <a:spcPct val="150000"/>
              </a:lnSpc>
              <a:buFont typeface="+mj-lt"/>
              <a:buAutoNum type="arabicPeriod"/>
              <a:defRPr/>
            </a:pPr>
            <a:r>
              <a:rPr lang="zh-CN" altLang="en-US" dirty="0">
                <a:solidFill>
                  <a:srgbClr val="FF0000"/>
                </a:solidFill>
                <a:latin typeface="微软雅黑" panose="020B0503020204020204" pitchFamily="34" charset="-122"/>
                <a:ea typeface="微软雅黑" panose="020B0503020204020204" pitchFamily="34" charset="-122"/>
              </a:rPr>
              <a:t>虚拟机栈</a:t>
            </a:r>
            <a:r>
              <a:rPr lang="en-US" altLang="zh-CN" dirty="0">
                <a:solidFill>
                  <a:srgbClr val="FF0000"/>
                </a:solidFill>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本地变量表</a:t>
            </a:r>
            <a:r>
              <a:rPr lang="en-US" altLang="zh-CN" dirty="0">
                <a:solidFill>
                  <a:srgbClr val="FF0000"/>
                </a:solidFill>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中引用的对象。</a:t>
            </a:r>
            <a:endParaRPr lang="en-US" altLang="zh-CN" dirty="0">
              <a:solidFill>
                <a:srgbClr val="FF0000"/>
              </a:solidFill>
              <a:latin typeface="微软雅黑" panose="020B0503020204020204" pitchFamily="34" charset="-122"/>
              <a:ea typeface="微软雅黑" panose="020B0503020204020204" pitchFamily="34" charset="-122"/>
            </a:endParaRPr>
          </a:p>
          <a:p>
            <a:pPr>
              <a:lnSpc>
                <a:spcPct val="150000"/>
              </a:lnSpc>
              <a:buFont typeface="+mj-lt"/>
              <a:buAutoNum type="arabicPeriod"/>
              <a:defRPr/>
            </a:pPr>
            <a:r>
              <a:rPr lang="zh-CN" altLang="en-US" dirty="0">
                <a:solidFill>
                  <a:srgbClr val="FF0000"/>
                </a:solidFill>
                <a:latin typeface="微软雅黑" panose="020B0503020204020204" pitchFamily="34" charset="-122"/>
                <a:ea typeface="微软雅黑" panose="020B0503020204020204" pitchFamily="34" charset="-122"/>
              </a:rPr>
              <a:t>本地方法栈</a:t>
            </a:r>
            <a:r>
              <a:rPr lang="en-US" altLang="zh-CN" dirty="0">
                <a:solidFill>
                  <a:srgbClr val="FF0000"/>
                </a:solidFill>
                <a:latin typeface="微软雅黑" panose="020B0503020204020204" pitchFamily="34" charset="-122"/>
                <a:ea typeface="微软雅黑" panose="020B0503020204020204" pitchFamily="34" charset="-122"/>
              </a:rPr>
              <a:t>JNI(Native</a:t>
            </a:r>
            <a:r>
              <a:rPr lang="zh-CN" altLang="en-US" dirty="0">
                <a:solidFill>
                  <a:srgbClr val="FF0000"/>
                </a:solidFill>
                <a:latin typeface="微软雅黑" panose="020B0503020204020204" pitchFamily="34" charset="-122"/>
                <a:ea typeface="微软雅黑" panose="020B0503020204020204" pitchFamily="34" charset="-122"/>
              </a:rPr>
              <a:t>方法</a:t>
            </a:r>
            <a:r>
              <a:rPr lang="en-US" altLang="zh-CN" dirty="0">
                <a:solidFill>
                  <a:srgbClr val="FF0000"/>
                </a:solidFill>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中引用的对象</a:t>
            </a:r>
            <a:r>
              <a:rPr lang="zh-CN" altLang="en-US" dirty="0">
                <a:solidFill>
                  <a:srgbClr val="000000"/>
                </a:solidFill>
                <a:latin typeface="微软雅黑" panose="020B0503020204020204" pitchFamily="34" charset="-122"/>
                <a:ea typeface="微软雅黑" panose="020B0503020204020204" pitchFamily="34" charset="-122"/>
              </a:rPr>
              <a:t>。</a:t>
            </a:r>
          </a:p>
        </p:txBody>
      </p:sp>
      <p:sp>
        <p:nvSpPr>
          <p:cNvPr id="12" name="矩形 10"/>
          <p:cNvSpPr>
            <a:spLocks noChangeArrowheads="1"/>
          </p:cNvSpPr>
          <p:nvPr/>
        </p:nvSpPr>
        <p:spPr bwMode="auto">
          <a:xfrm>
            <a:off x="355210" y="5687636"/>
            <a:ext cx="3594748" cy="522481"/>
          </a:xfrm>
          <a:prstGeom prst="rect">
            <a:avLst/>
          </a:prstGeom>
          <a:noFill/>
          <a:ln w="9525">
            <a:noFill/>
            <a:miter lim="800000"/>
            <a:headEnd/>
            <a:tailEnd/>
          </a:ln>
        </p:spPr>
        <p:txBody>
          <a:bodyPr lIns="93945" tIns="46973" rIns="93945" bIns="46973">
            <a:spAutoFit/>
          </a:bodyPr>
          <a:lstStyle/>
          <a:p>
            <a:pPr marL="293580" indent="-293580">
              <a:lnSpc>
                <a:spcPct val="150000"/>
              </a:lnSpc>
              <a:buClr>
                <a:srgbClr val="FFC000"/>
              </a:buClr>
              <a:buFont typeface="Wingdings" pitchFamily="2" charset="2"/>
              <a:buChar char="n"/>
            </a:pPr>
            <a:r>
              <a:rPr lang="zh-CN" altLang="en-US" sz="2100" b="1" dirty="0">
                <a:latin typeface="微软雅黑" pitchFamily="34" charset="-122"/>
                <a:ea typeface="微软雅黑" pitchFamily="34" charset="-122"/>
              </a:rPr>
              <a:t>请忘记“</a:t>
            </a:r>
            <a:r>
              <a:rPr lang="en-US" altLang="zh-CN" sz="2100" b="1" dirty="0">
                <a:latin typeface="微软雅黑" pitchFamily="34" charset="-122"/>
                <a:ea typeface="微软雅黑" pitchFamily="34" charset="-122"/>
              </a:rPr>
              <a:t>finalize</a:t>
            </a:r>
            <a:r>
              <a:rPr lang="zh-CN" altLang="en-US" sz="2100" b="1" dirty="0">
                <a:latin typeface="微软雅黑" pitchFamily="34" charset="-122"/>
                <a:ea typeface="微软雅黑" pitchFamily="34" charset="-122"/>
              </a:rPr>
              <a:t>”</a:t>
            </a:r>
            <a:endParaRPr lang="en-US" altLang="zh-CN" sz="2100" b="1" dirty="0">
              <a:latin typeface="微软雅黑" pitchFamily="34" charset="-122"/>
              <a:ea typeface="微软雅黑" pitchFamily="34" charset="-122"/>
            </a:endParaRPr>
          </a:p>
        </p:txBody>
      </p:sp>
    </p:spTree>
    <p:extLst>
      <p:ext uri="{BB962C8B-B14F-4D97-AF65-F5344CB8AC3E}">
        <p14:creationId xmlns:p14="http://schemas.microsoft.com/office/powerpoint/2010/main" val="15347043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63691" y="1126179"/>
            <a:ext cx="1218510" cy="90180"/>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52575"/>
              <a:endParaRPr lang="zh-CN" altLang="en-US" sz="2500" dirty="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52575"/>
              <a:endParaRPr lang="zh-CN" altLang="en-US" sz="2500" dirty="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52575"/>
              <a:endParaRPr lang="zh-CN" altLang="en-US" sz="2500" dirty="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52575"/>
              <a:endParaRPr lang="zh-CN" altLang="en-US" sz="2500" dirty="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63693" y="448000"/>
            <a:ext cx="7070914" cy="429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52575"/>
            <a:r>
              <a:rPr lang="zh-CN" altLang="en-US" sz="2700" dirty="0">
                <a:solidFill>
                  <a:srgbClr val="1D69A3"/>
                </a:solidFill>
                <a:latin typeface="微软雅黑" pitchFamily="34" charset="-122"/>
                <a:ea typeface="微软雅黑" pitchFamily="34" charset="-122"/>
              </a:rPr>
              <a:t>各种引用</a:t>
            </a:r>
            <a:r>
              <a:rPr lang="en-US" altLang="zh-CN" sz="2700" dirty="0">
                <a:solidFill>
                  <a:srgbClr val="1D69A3"/>
                </a:solidFill>
                <a:latin typeface="微软雅黑" pitchFamily="34" charset="-122"/>
                <a:ea typeface="微软雅黑" pitchFamily="34" charset="-122"/>
              </a:rPr>
              <a:t>(Reference)</a:t>
            </a:r>
            <a:endParaRPr lang="zh-CN" altLang="en-US" sz="2700" dirty="0">
              <a:solidFill>
                <a:srgbClr val="1D69A3"/>
              </a:solidFill>
              <a:latin typeface="微软雅黑" pitchFamily="34" charset="-122"/>
              <a:ea typeface="微软雅黑" pitchFamily="34" charset="-122"/>
            </a:endParaRPr>
          </a:p>
        </p:txBody>
      </p:sp>
      <p:sp>
        <p:nvSpPr>
          <p:cNvPr id="12" name="矩形 11"/>
          <p:cNvSpPr>
            <a:spLocks noChangeArrowheads="1"/>
          </p:cNvSpPr>
          <p:nvPr/>
        </p:nvSpPr>
        <p:spPr bwMode="auto">
          <a:xfrm>
            <a:off x="951504" y="1694417"/>
            <a:ext cx="9024770" cy="4746714"/>
          </a:xfrm>
          <a:prstGeom prst="rect">
            <a:avLst/>
          </a:prstGeom>
          <a:noFill/>
          <a:ln w="9525">
            <a:noFill/>
            <a:miter lim="800000"/>
            <a:headEnd/>
            <a:tailEnd/>
          </a:ln>
        </p:spPr>
        <p:txBody>
          <a:bodyPr wrap="square" lIns="93945" tIns="46973" rIns="93945" bIns="46973">
            <a:spAutoFit/>
          </a:bodyPr>
          <a:lstStyle/>
          <a:p>
            <a:pPr marL="293580" indent="-293580">
              <a:lnSpc>
                <a:spcPct val="150000"/>
              </a:lnSpc>
              <a:buClr>
                <a:srgbClr val="FFC000"/>
              </a:buClr>
              <a:buFont typeface="Wingdings" pitchFamily="2" charset="2"/>
              <a:buChar char="n"/>
            </a:pPr>
            <a:r>
              <a:rPr lang="zh-CN" altLang="en-US" sz="2100" dirty="0">
                <a:latin typeface="微软雅黑" pitchFamily="34" charset="-122"/>
                <a:ea typeface="微软雅黑" pitchFamily="34" charset="-122"/>
              </a:rPr>
              <a:t>强引用：</a:t>
            </a:r>
            <a:r>
              <a:rPr lang="zh-CN" altLang="zh-CN" dirty="0"/>
              <a:t>垃圾回收器绝对不会回收它，当内存不足时宁愿抛出</a:t>
            </a:r>
            <a:r>
              <a:rPr lang="en-US" altLang="zh-CN" dirty="0"/>
              <a:t> OOM </a:t>
            </a:r>
            <a:r>
              <a:rPr lang="zh-CN" altLang="zh-CN" dirty="0"/>
              <a:t>错误</a:t>
            </a:r>
            <a:r>
              <a:rPr lang="zh-CN" altLang="zh-CN" sz="2400" dirty="0"/>
              <a:t> </a:t>
            </a:r>
            <a:endParaRPr lang="en-US" altLang="zh-CN" sz="2100" dirty="0">
              <a:latin typeface="微软雅黑" pitchFamily="34" charset="-122"/>
              <a:ea typeface="微软雅黑" pitchFamily="34" charset="-122"/>
            </a:endParaRPr>
          </a:p>
          <a:p>
            <a:pPr>
              <a:lnSpc>
                <a:spcPct val="150000"/>
              </a:lnSpc>
              <a:buClr>
                <a:srgbClr val="FFC000"/>
              </a:buClr>
            </a:pPr>
            <a:endParaRPr lang="en-US" altLang="zh-CN" sz="2100" dirty="0">
              <a:latin typeface="微软雅黑" pitchFamily="34" charset="-122"/>
              <a:ea typeface="微软雅黑" pitchFamily="34" charset="-122"/>
            </a:endParaRPr>
          </a:p>
          <a:p>
            <a:pPr marL="293580" indent="-293580">
              <a:lnSpc>
                <a:spcPct val="150000"/>
              </a:lnSpc>
              <a:buClr>
                <a:srgbClr val="FFC000"/>
              </a:buClr>
              <a:buFont typeface="Wingdings" pitchFamily="2" charset="2"/>
              <a:buChar char="n"/>
            </a:pPr>
            <a:r>
              <a:rPr lang="zh-CN" altLang="en-US" sz="2100" dirty="0">
                <a:latin typeface="微软雅黑" pitchFamily="34" charset="-122"/>
                <a:ea typeface="微软雅黑" pitchFamily="34" charset="-122"/>
              </a:rPr>
              <a:t>软引用 </a:t>
            </a:r>
            <a:r>
              <a:rPr lang="en-US" altLang="zh-CN" sz="2100" dirty="0" err="1">
                <a:latin typeface="微软雅黑" pitchFamily="34" charset="-122"/>
                <a:ea typeface="微软雅黑" pitchFamily="34" charset="-122"/>
              </a:rPr>
              <a:t>SoftReference</a:t>
            </a:r>
            <a:r>
              <a:rPr lang="zh-CN" altLang="en-US" sz="2100" dirty="0">
                <a:latin typeface="微软雅黑" pitchFamily="34" charset="-122"/>
                <a:ea typeface="微软雅黑" pitchFamily="34" charset="-122"/>
              </a:rPr>
              <a:t>：</a:t>
            </a:r>
            <a:r>
              <a:rPr lang="zh-CN" altLang="zh-CN" dirty="0"/>
              <a:t>垃圾回收器在内存充足的时候不会回收它，而在内存不足时会回收它</a:t>
            </a:r>
            <a:r>
              <a:rPr lang="zh-CN" altLang="en-US" dirty="0"/>
              <a:t>。</a:t>
            </a:r>
            <a:r>
              <a:rPr lang="zh-CN" altLang="zh-CN" dirty="0"/>
              <a:t>软引用非常适合于创建缓存。当系统内存不足的时候，缓存中的内容是可以被释放的。</a:t>
            </a:r>
            <a:endParaRPr lang="en-US" altLang="zh-CN" sz="2100" dirty="0">
              <a:latin typeface="微软雅黑" pitchFamily="34" charset="-122"/>
              <a:ea typeface="微软雅黑" pitchFamily="34" charset="-122"/>
            </a:endParaRPr>
          </a:p>
          <a:p>
            <a:pPr marL="293580" indent="-293580">
              <a:lnSpc>
                <a:spcPct val="150000"/>
              </a:lnSpc>
              <a:buClr>
                <a:srgbClr val="FFC000"/>
              </a:buClr>
              <a:buFont typeface="Wingdings" pitchFamily="2" charset="2"/>
              <a:buChar char="n"/>
            </a:pPr>
            <a:endParaRPr lang="en-US" altLang="zh-CN" sz="2100" dirty="0">
              <a:latin typeface="微软雅黑" pitchFamily="34" charset="-122"/>
              <a:ea typeface="微软雅黑" pitchFamily="34" charset="-122"/>
            </a:endParaRPr>
          </a:p>
          <a:p>
            <a:pPr marL="293580" indent="-293580">
              <a:lnSpc>
                <a:spcPct val="150000"/>
              </a:lnSpc>
              <a:buClr>
                <a:srgbClr val="FFC000"/>
              </a:buClr>
              <a:buFont typeface="Wingdings" pitchFamily="2" charset="2"/>
              <a:buChar char="n"/>
            </a:pPr>
            <a:r>
              <a:rPr lang="zh-CN" altLang="en-US" sz="2100" dirty="0">
                <a:latin typeface="微软雅黑" pitchFamily="34" charset="-122"/>
                <a:ea typeface="微软雅黑" pitchFamily="34" charset="-122"/>
              </a:rPr>
              <a:t>弱引用 </a:t>
            </a:r>
            <a:r>
              <a:rPr lang="en-US" altLang="zh-CN" sz="2100" dirty="0" err="1">
                <a:latin typeface="微软雅黑" pitchFamily="34" charset="-122"/>
                <a:ea typeface="微软雅黑" pitchFamily="34" charset="-122"/>
              </a:rPr>
              <a:t>WeakReference</a:t>
            </a:r>
            <a:r>
              <a:rPr lang="zh-CN" altLang="en-US" sz="2100" dirty="0">
                <a:latin typeface="微软雅黑" pitchFamily="34" charset="-122"/>
                <a:ea typeface="微软雅黑" pitchFamily="34" charset="-122"/>
              </a:rPr>
              <a:t>：</a:t>
            </a:r>
            <a:r>
              <a:rPr lang="zh-CN" altLang="zh-CN" dirty="0"/>
              <a:t>垃圾回收器在扫描到该对象时，无论内存充足与否，都会回收该对象的内存。</a:t>
            </a:r>
            <a:endParaRPr lang="en-US" altLang="zh-CN" sz="2100" dirty="0">
              <a:latin typeface="微软雅黑" pitchFamily="34" charset="-122"/>
              <a:ea typeface="微软雅黑" pitchFamily="34" charset="-122"/>
            </a:endParaRPr>
          </a:p>
          <a:p>
            <a:pPr marL="293580" indent="-293580">
              <a:lnSpc>
                <a:spcPct val="150000"/>
              </a:lnSpc>
              <a:buClr>
                <a:srgbClr val="FFC000"/>
              </a:buClr>
              <a:buFont typeface="Wingdings" pitchFamily="2" charset="2"/>
              <a:buChar char="n"/>
            </a:pPr>
            <a:endParaRPr lang="en-US" altLang="zh-CN" sz="2100" dirty="0">
              <a:latin typeface="微软雅黑" pitchFamily="34" charset="-122"/>
              <a:ea typeface="微软雅黑" pitchFamily="34" charset="-122"/>
            </a:endParaRPr>
          </a:p>
          <a:p>
            <a:pPr marL="293580" indent="-293580">
              <a:lnSpc>
                <a:spcPct val="150000"/>
              </a:lnSpc>
              <a:buClr>
                <a:srgbClr val="FFC000"/>
              </a:buClr>
              <a:buFont typeface="Wingdings" pitchFamily="2" charset="2"/>
              <a:buChar char="n"/>
            </a:pPr>
            <a:r>
              <a:rPr lang="zh-CN" altLang="en-US" sz="2100" dirty="0">
                <a:latin typeface="微软雅黑" pitchFamily="34" charset="-122"/>
                <a:ea typeface="微软雅黑" pitchFamily="34" charset="-122"/>
              </a:rPr>
              <a:t>虚引用 </a:t>
            </a:r>
            <a:r>
              <a:rPr lang="en-US" altLang="zh-CN" sz="2100" dirty="0" err="1">
                <a:latin typeface="微软雅黑" pitchFamily="34" charset="-122"/>
                <a:ea typeface="微软雅黑" pitchFamily="34" charset="-122"/>
              </a:rPr>
              <a:t>PhantomReference</a:t>
            </a:r>
            <a:endParaRPr lang="en-US" altLang="zh-CN" sz="2100" dirty="0">
              <a:latin typeface="微软雅黑" pitchFamily="34" charset="-122"/>
              <a:ea typeface="微软雅黑" pitchFamily="34" charset="-122"/>
            </a:endParaRPr>
          </a:p>
        </p:txBody>
      </p:sp>
    </p:spTree>
    <p:extLst>
      <p:ext uri="{BB962C8B-B14F-4D97-AF65-F5344CB8AC3E}">
        <p14:creationId xmlns:p14="http://schemas.microsoft.com/office/powerpoint/2010/main" val="15347043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63691" y="1126179"/>
            <a:ext cx="1218510" cy="90180"/>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52575"/>
              <a:endParaRPr lang="zh-CN" altLang="en-US" sz="2500" dirty="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52575"/>
              <a:endParaRPr lang="zh-CN" altLang="en-US" sz="2500" dirty="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52575"/>
              <a:endParaRPr lang="zh-CN" altLang="en-US" sz="2500" dirty="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52575"/>
              <a:endParaRPr lang="zh-CN" altLang="en-US" sz="2500" dirty="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63693" y="448000"/>
            <a:ext cx="7070914" cy="429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52575"/>
            <a:r>
              <a:rPr lang="en-US" altLang="zh-CN" sz="2700" dirty="0">
                <a:solidFill>
                  <a:srgbClr val="1D69A3"/>
                </a:solidFill>
                <a:latin typeface="微软雅黑" pitchFamily="34" charset="-122"/>
                <a:ea typeface="微软雅黑" pitchFamily="34" charset="-122"/>
              </a:rPr>
              <a:t>GC——Garbage collection</a:t>
            </a:r>
            <a:endParaRPr lang="zh-CN" altLang="en-US" sz="2700" dirty="0">
              <a:solidFill>
                <a:srgbClr val="1D69A3"/>
              </a:solidFill>
              <a:latin typeface="微软雅黑" pitchFamily="34" charset="-122"/>
              <a:ea typeface="微软雅黑" pitchFamily="34" charset="-122"/>
            </a:endParaRPr>
          </a:p>
        </p:txBody>
      </p:sp>
      <p:sp>
        <p:nvSpPr>
          <p:cNvPr id="14" name="矩形 10"/>
          <p:cNvSpPr>
            <a:spLocks noChangeArrowheads="1"/>
          </p:cNvSpPr>
          <p:nvPr/>
        </p:nvSpPr>
        <p:spPr bwMode="auto">
          <a:xfrm>
            <a:off x="288534" y="1620461"/>
            <a:ext cx="5997965" cy="4261966"/>
          </a:xfrm>
          <a:prstGeom prst="rect">
            <a:avLst/>
          </a:prstGeom>
          <a:noFill/>
          <a:ln w="9525">
            <a:noFill/>
            <a:miter lim="800000"/>
            <a:headEnd/>
            <a:tailEnd/>
          </a:ln>
        </p:spPr>
        <p:txBody>
          <a:bodyPr wrap="square" lIns="93945" tIns="46973" rIns="93945" bIns="46973">
            <a:spAutoFit/>
          </a:bodyPr>
          <a:lstStyle/>
          <a:p>
            <a:pPr marL="293580" indent="-293580">
              <a:lnSpc>
                <a:spcPct val="150000"/>
              </a:lnSpc>
              <a:buClr>
                <a:srgbClr val="FFC000"/>
              </a:buClr>
              <a:buFont typeface="Wingdings" pitchFamily="2" charset="2"/>
              <a:buChar char="n"/>
            </a:pPr>
            <a:r>
              <a:rPr lang="en-US" altLang="zh-CN" sz="2400" b="1" dirty="0">
                <a:solidFill>
                  <a:srgbClr val="FF0000"/>
                </a:solidFill>
              </a:rPr>
              <a:t>GC</a:t>
            </a:r>
            <a:r>
              <a:rPr lang="zh-CN" altLang="en-US" sz="2400" b="1" dirty="0">
                <a:solidFill>
                  <a:srgbClr val="FF0000"/>
                </a:solidFill>
              </a:rPr>
              <a:t>在</a:t>
            </a:r>
            <a:r>
              <a:rPr lang="en-US" altLang="zh-CN" sz="2400" b="1" dirty="0">
                <a:solidFill>
                  <a:srgbClr val="FF0000"/>
                </a:solidFill>
              </a:rPr>
              <a:t>JVM</a:t>
            </a:r>
            <a:r>
              <a:rPr lang="zh-CN" altLang="en-US" sz="2400" b="1" dirty="0">
                <a:solidFill>
                  <a:srgbClr val="FF0000"/>
                </a:solidFill>
              </a:rPr>
              <a:t>内存不足时发生</a:t>
            </a:r>
            <a:endParaRPr lang="en-US" sz="2400" b="1" dirty="0"/>
          </a:p>
          <a:p>
            <a:pPr marL="293580" indent="-293580">
              <a:lnSpc>
                <a:spcPct val="150000"/>
              </a:lnSpc>
              <a:buClr>
                <a:srgbClr val="FFC000"/>
              </a:buClr>
              <a:buFont typeface="Wingdings" pitchFamily="2" charset="2"/>
              <a:buChar char="Ø"/>
            </a:pPr>
            <a:r>
              <a:rPr lang="en-US" sz="2400" b="1" dirty="0"/>
              <a:t>Minor GC</a:t>
            </a:r>
            <a:r>
              <a:rPr lang="zh-CN" altLang="en-US" sz="2400" b="1" dirty="0"/>
              <a:t>：</a:t>
            </a:r>
            <a:r>
              <a:rPr lang="zh-CN" altLang="zh-CN" dirty="0"/>
              <a:t>发生在新生代上，发生的较频繁，执行速度较快</a:t>
            </a:r>
            <a:r>
              <a:rPr lang="zh-CN" altLang="zh-CN" sz="2400" dirty="0"/>
              <a:t> </a:t>
            </a:r>
            <a:endParaRPr lang="en-US" sz="2400" b="1" dirty="0"/>
          </a:p>
          <a:p>
            <a:pPr marL="293580" indent="-293580">
              <a:lnSpc>
                <a:spcPct val="150000"/>
              </a:lnSpc>
              <a:buClr>
                <a:srgbClr val="FFC000"/>
              </a:buClr>
              <a:buFont typeface="Wingdings" pitchFamily="2" charset="2"/>
              <a:buChar char="Ø"/>
            </a:pPr>
            <a:r>
              <a:rPr lang="en-US" altLang="zh-CN" sz="2400" b="1" dirty="0"/>
              <a:t>Full GC</a:t>
            </a:r>
            <a:r>
              <a:rPr lang="zh-CN" altLang="en-US" sz="2400" b="1" dirty="0"/>
              <a:t>：</a:t>
            </a:r>
            <a:r>
              <a:rPr lang="zh-CN" altLang="zh-CN" dirty="0"/>
              <a:t>主要发生在老年代上（新生代也会回收），较少发生，执行速度较慢</a:t>
            </a:r>
            <a:endParaRPr lang="en-US" altLang="zh-CN" sz="2400" b="1" dirty="0"/>
          </a:p>
          <a:p>
            <a:pPr marL="293580" indent="-293580">
              <a:lnSpc>
                <a:spcPct val="150000"/>
              </a:lnSpc>
              <a:buClr>
                <a:srgbClr val="FFC000"/>
              </a:buClr>
              <a:buFont typeface="Wingdings" pitchFamily="2" charset="2"/>
              <a:buChar char="Ø"/>
            </a:pPr>
            <a:endParaRPr lang="en-US" altLang="zh-CN" sz="2400" b="1" dirty="0">
              <a:latin typeface="微软雅黑" pitchFamily="34" charset="-122"/>
              <a:ea typeface="微软雅黑" pitchFamily="34" charset="-122"/>
            </a:endParaRPr>
          </a:p>
          <a:p>
            <a:pPr marL="293580" indent="-293580">
              <a:lnSpc>
                <a:spcPct val="150000"/>
              </a:lnSpc>
              <a:buClr>
                <a:srgbClr val="FFC000"/>
              </a:buClr>
            </a:pPr>
            <a:r>
              <a:rPr lang="zh-CN" altLang="en-US" sz="2400" b="1" dirty="0">
                <a:latin typeface="微软雅黑" pitchFamily="34" charset="-122"/>
                <a:ea typeface="微软雅黑" pitchFamily="34" charset="-122"/>
              </a:rPr>
              <a:t>要想了解</a:t>
            </a:r>
            <a:r>
              <a:rPr lang="en-US" altLang="zh-CN" sz="2400" b="1" dirty="0">
                <a:latin typeface="微软雅黑" pitchFamily="34" charset="-122"/>
                <a:ea typeface="微软雅黑" pitchFamily="34" charset="-122"/>
              </a:rPr>
              <a:t>GC,</a:t>
            </a:r>
            <a:r>
              <a:rPr lang="zh-CN" altLang="en-US" sz="2400" b="1" dirty="0">
                <a:latin typeface="微软雅黑" pitchFamily="34" charset="-122"/>
                <a:ea typeface="微软雅黑" pitchFamily="34" charset="-122"/>
              </a:rPr>
              <a:t>先需了解</a:t>
            </a:r>
            <a:r>
              <a:rPr lang="en-US" altLang="zh-CN" sz="2400" b="1" dirty="0">
                <a:latin typeface="微软雅黑" pitchFamily="34" charset="-122"/>
                <a:ea typeface="微软雅黑" pitchFamily="34" charset="-122"/>
              </a:rPr>
              <a:t>GC</a:t>
            </a:r>
            <a:r>
              <a:rPr lang="zh-CN" altLang="en-US" sz="2400" b="1" dirty="0">
                <a:latin typeface="微软雅黑" pitchFamily="34" charset="-122"/>
                <a:ea typeface="微软雅黑" pitchFamily="34" charset="-122"/>
              </a:rPr>
              <a:t>算法</a:t>
            </a:r>
            <a:endParaRPr lang="zh-CN" altLang="en-US" sz="2100" b="1" dirty="0">
              <a:latin typeface="微软雅黑" pitchFamily="34" charset="-122"/>
              <a:ea typeface="微软雅黑" pitchFamily="34" charset="-122"/>
            </a:endParaRPr>
          </a:p>
          <a:p>
            <a:pPr marL="293580" indent="-293580">
              <a:lnSpc>
                <a:spcPct val="150000"/>
              </a:lnSpc>
              <a:buClr>
                <a:srgbClr val="FFC000"/>
              </a:buClr>
              <a:buFont typeface="Wingdings" pitchFamily="2" charset="2"/>
              <a:buChar char="n"/>
            </a:pPr>
            <a:endParaRPr lang="zh-CN" altLang="en-US" sz="2100" b="1" dirty="0">
              <a:latin typeface="微软雅黑" pitchFamily="34" charset="-122"/>
              <a:ea typeface="微软雅黑" pitchFamily="34" charset="-122"/>
            </a:endParaRPr>
          </a:p>
        </p:txBody>
      </p:sp>
    </p:spTree>
    <p:extLst>
      <p:ext uri="{BB962C8B-B14F-4D97-AF65-F5344CB8AC3E}">
        <p14:creationId xmlns:p14="http://schemas.microsoft.com/office/powerpoint/2010/main" val="15347043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63691" y="1126179"/>
            <a:ext cx="1218510" cy="90180"/>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52575"/>
              <a:endParaRPr lang="zh-CN" altLang="en-US" sz="2500" dirty="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52575"/>
              <a:endParaRPr lang="zh-CN" altLang="en-US" sz="2500" dirty="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52575"/>
              <a:endParaRPr lang="zh-CN" altLang="en-US" sz="2500" dirty="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52575"/>
              <a:endParaRPr lang="zh-CN" altLang="en-US" sz="2500" dirty="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63695" y="448000"/>
            <a:ext cx="9557725" cy="429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52575"/>
            <a:r>
              <a:rPr lang="zh-CN" altLang="en-US" sz="2700" dirty="0">
                <a:solidFill>
                  <a:srgbClr val="1D69A3"/>
                </a:solidFill>
                <a:latin typeface="微软雅黑" pitchFamily="34" charset="-122"/>
                <a:ea typeface="微软雅黑" pitchFamily="34" charset="-122"/>
              </a:rPr>
              <a:t>复制算法（</a:t>
            </a:r>
            <a:r>
              <a:rPr lang="en-US" altLang="zh-CN" sz="2700" dirty="0">
                <a:solidFill>
                  <a:srgbClr val="1D69A3"/>
                </a:solidFill>
                <a:latin typeface="微软雅黑" pitchFamily="34" charset="-122"/>
                <a:ea typeface="微软雅黑" pitchFamily="34" charset="-122"/>
              </a:rPr>
              <a:t>Copying</a:t>
            </a:r>
            <a:r>
              <a:rPr lang="zh-CN" altLang="en-US" sz="2700" dirty="0">
                <a:solidFill>
                  <a:srgbClr val="1D69A3"/>
                </a:solidFill>
                <a:latin typeface="微软雅黑" pitchFamily="34" charset="-122"/>
                <a:ea typeface="微软雅黑" pitchFamily="34" charset="-122"/>
              </a:rPr>
              <a:t>）</a:t>
            </a:r>
          </a:p>
        </p:txBody>
      </p:sp>
      <p:sp>
        <p:nvSpPr>
          <p:cNvPr id="31746" name="AutoShape 2" descr="http://img5.imgtn.bdimg.com/it/u=4256283369,3179378958&amp;fm=27&amp;gp=0.jpg"/>
          <p:cNvSpPr>
            <a:spLocks noChangeAspect="1" noChangeArrowheads="1"/>
          </p:cNvSpPr>
          <p:nvPr/>
        </p:nvSpPr>
        <p:spPr bwMode="auto">
          <a:xfrm>
            <a:off x="158046" y="-174424"/>
            <a:ext cx="309642" cy="368019"/>
          </a:xfrm>
          <a:prstGeom prst="rect">
            <a:avLst/>
          </a:prstGeom>
          <a:noFill/>
        </p:spPr>
        <p:txBody>
          <a:bodyPr vert="horz" wrap="square" lIns="93945" tIns="46973" rIns="93945" bIns="46973" numCol="1" anchor="t" anchorCtr="0" compatLnSpc="1">
            <a:prstTxWarp prst="textNoShape">
              <a:avLst/>
            </a:prstTxWarp>
          </a:bodyPr>
          <a:lstStyle/>
          <a:p>
            <a:endParaRPr lang="zh-CN" altLang="en-US"/>
          </a:p>
        </p:txBody>
      </p:sp>
      <p:sp>
        <p:nvSpPr>
          <p:cNvPr id="11" name="矩形 10"/>
          <p:cNvSpPr>
            <a:spLocks noChangeArrowheads="1"/>
          </p:cNvSpPr>
          <p:nvPr/>
        </p:nvSpPr>
        <p:spPr bwMode="auto">
          <a:xfrm>
            <a:off x="390278" y="1878425"/>
            <a:ext cx="4863958" cy="2726353"/>
          </a:xfrm>
          <a:prstGeom prst="rect">
            <a:avLst/>
          </a:prstGeom>
          <a:noFill/>
          <a:ln w="9525">
            <a:noFill/>
            <a:miter lim="800000"/>
            <a:headEnd/>
            <a:tailEnd/>
          </a:ln>
        </p:spPr>
        <p:txBody>
          <a:bodyPr wrap="square" lIns="93945" tIns="46973" rIns="93945" bIns="46973">
            <a:spAutoFit/>
          </a:bodyPr>
          <a:lstStyle/>
          <a:p>
            <a:pPr marL="293580" indent="-293580">
              <a:lnSpc>
                <a:spcPct val="150000"/>
              </a:lnSpc>
              <a:buClr>
                <a:srgbClr val="FFC000"/>
              </a:buClr>
              <a:buFont typeface="Wingdings" pitchFamily="2" charset="2"/>
              <a:buChar char="n"/>
            </a:pPr>
            <a:r>
              <a:rPr lang="zh-CN" altLang="en-US" sz="2100" dirty="0">
                <a:latin typeface="微软雅黑" pitchFamily="34" charset="-122"/>
                <a:ea typeface="微软雅黑" pitchFamily="34" charset="-122"/>
              </a:rPr>
              <a:t>优点</a:t>
            </a:r>
            <a:endParaRPr lang="en-US" altLang="zh-CN" sz="2100" dirty="0">
              <a:latin typeface="微软雅黑" pitchFamily="34" charset="-122"/>
              <a:ea typeface="微软雅黑" pitchFamily="34" charset="-122"/>
            </a:endParaRPr>
          </a:p>
          <a:p>
            <a:pPr marL="293580" indent="-293580">
              <a:lnSpc>
                <a:spcPct val="200000"/>
              </a:lnSpc>
              <a:buClr>
                <a:srgbClr val="FFC000"/>
              </a:buClr>
              <a:buFont typeface="Wingdings" pitchFamily="2" charset="2"/>
              <a:buChar char="Ø"/>
            </a:pPr>
            <a:r>
              <a:rPr lang="zh-CN" altLang="en-US" dirty="0">
                <a:latin typeface="宋体" pitchFamily="2" charset="-122"/>
                <a:ea typeface="宋体" pitchFamily="2" charset="-122"/>
              </a:rPr>
              <a:t>简单高效，不会出现内存碎片问题</a:t>
            </a:r>
            <a:endParaRPr lang="en-US" altLang="zh-CN" dirty="0">
              <a:latin typeface="宋体" pitchFamily="2" charset="-122"/>
              <a:ea typeface="宋体" pitchFamily="2" charset="-122"/>
            </a:endParaRPr>
          </a:p>
          <a:p>
            <a:pPr marL="293580" indent="-293580">
              <a:lnSpc>
                <a:spcPct val="150000"/>
              </a:lnSpc>
              <a:buClr>
                <a:srgbClr val="FFC000"/>
              </a:buClr>
              <a:buFont typeface="Wingdings" pitchFamily="2" charset="2"/>
              <a:buChar char="n"/>
            </a:pPr>
            <a:r>
              <a:rPr lang="zh-CN" altLang="en-US" sz="2100" dirty="0">
                <a:latin typeface="微软雅黑" pitchFamily="34" charset="-122"/>
                <a:ea typeface="微软雅黑" pitchFamily="34" charset="-122"/>
              </a:rPr>
              <a:t>缺点</a:t>
            </a:r>
            <a:endParaRPr lang="en-US" altLang="zh-CN" sz="2100" dirty="0">
              <a:latin typeface="微软雅黑" pitchFamily="34" charset="-122"/>
              <a:ea typeface="微软雅黑" pitchFamily="34" charset="-122"/>
            </a:endParaRPr>
          </a:p>
          <a:p>
            <a:pPr marL="293580" indent="-293580">
              <a:lnSpc>
                <a:spcPct val="200000"/>
              </a:lnSpc>
              <a:buClr>
                <a:srgbClr val="FFC000"/>
              </a:buClr>
              <a:buFont typeface="Wingdings" pitchFamily="2" charset="2"/>
              <a:buChar char="Ø"/>
            </a:pPr>
            <a:r>
              <a:rPr lang="zh-CN" altLang="en-US" dirty="0"/>
              <a:t>内存利用率低，</a:t>
            </a:r>
            <a:r>
              <a:rPr lang="zh-CN" altLang="en-US" dirty="0">
                <a:latin typeface="宋体" pitchFamily="2" charset="-122"/>
                <a:ea typeface="宋体" pitchFamily="2" charset="-122"/>
              </a:rPr>
              <a:t>只有一半</a:t>
            </a:r>
            <a:endParaRPr lang="en-US" altLang="zh-CN" dirty="0"/>
          </a:p>
          <a:p>
            <a:pPr marL="293580" indent="-293580">
              <a:lnSpc>
                <a:spcPct val="200000"/>
              </a:lnSpc>
              <a:buClr>
                <a:srgbClr val="FFC000"/>
              </a:buClr>
              <a:buFont typeface="Wingdings" pitchFamily="2" charset="2"/>
              <a:buChar char="Ø"/>
            </a:pPr>
            <a:r>
              <a:rPr lang="zh-CN" altLang="en-US" dirty="0"/>
              <a:t>存活对象较多时效率明显会降低</a:t>
            </a:r>
            <a:endParaRPr lang="en-US" altLang="zh-CN" dirty="0"/>
          </a:p>
        </p:txBody>
      </p:sp>
      <p:sp>
        <p:nvSpPr>
          <p:cNvPr id="12" name="矩形 11"/>
          <p:cNvSpPr>
            <a:spLocks noChangeArrowheads="1"/>
          </p:cNvSpPr>
          <p:nvPr/>
        </p:nvSpPr>
        <p:spPr bwMode="auto">
          <a:xfrm>
            <a:off x="322543" y="5420595"/>
            <a:ext cx="5078131" cy="3003352"/>
          </a:xfrm>
          <a:prstGeom prst="rect">
            <a:avLst/>
          </a:prstGeom>
          <a:noFill/>
          <a:ln w="9525">
            <a:noFill/>
            <a:miter lim="800000"/>
            <a:headEnd/>
            <a:tailEnd/>
          </a:ln>
        </p:spPr>
        <p:txBody>
          <a:bodyPr wrap="square" lIns="93945" tIns="46973" rIns="93945" bIns="46973">
            <a:spAutoFit/>
          </a:bodyPr>
          <a:lstStyle/>
          <a:p>
            <a:pPr marL="293580" indent="-293580">
              <a:lnSpc>
                <a:spcPct val="150000"/>
              </a:lnSpc>
              <a:buClr>
                <a:srgbClr val="FFC000"/>
              </a:buClr>
            </a:pPr>
            <a:r>
              <a:rPr lang="zh-CN" altLang="en-US" sz="2100" dirty="0">
                <a:latin typeface="宋体" pitchFamily="2" charset="-122"/>
                <a:ea typeface="宋体" pitchFamily="2" charset="-122"/>
              </a:rPr>
              <a:t>新生代使用（</a:t>
            </a:r>
            <a:r>
              <a:rPr lang="en-US" altLang="zh-CN" sz="2100" dirty="0">
                <a:latin typeface="宋体" pitchFamily="2" charset="-122"/>
                <a:ea typeface="宋体" pitchFamily="2" charset="-122"/>
              </a:rPr>
              <a:t>From To </a:t>
            </a:r>
            <a:r>
              <a:rPr lang="zh-CN" altLang="en-US" sz="2100" dirty="0">
                <a:latin typeface="宋体" pitchFamily="2" charset="-122"/>
                <a:ea typeface="宋体" pitchFamily="2" charset="-122"/>
              </a:rPr>
              <a:t>）</a:t>
            </a:r>
            <a:endParaRPr lang="en-US" altLang="zh-CN" sz="2100" dirty="0">
              <a:latin typeface="宋体" pitchFamily="2" charset="-122"/>
              <a:ea typeface="宋体" pitchFamily="2" charset="-122"/>
            </a:endParaRPr>
          </a:p>
          <a:p>
            <a:pPr marL="293580" indent="-293580">
              <a:lnSpc>
                <a:spcPct val="150000"/>
              </a:lnSpc>
              <a:buClr>
                <a:srgbClr val="FFC000"/>
              </a:buClr>
            </a:pPr>
            <a:r>
              <a:rPr lang="zh-CN" altLang="en-US" sz="2100" dirty="0">
                <a:latin typeface="宋体" pitchFamily="2" charset="-122"/>
                <a:ea typeface="宋体" pitchFamily="2" charset="-122"/>
              </a:rPr>
              <a:t>新生代</a:t>
            </a:r>
            <a:r>
              <a:rPr lang="en-US" altLang="zh-CN" sz="2100" dirty="0">
                <a:latin typeface="宋体" pitchFamily="2" charset="-122"/>
                <a:ea typeface="宋体" pitchFamily="2" charset="-122"/>
              </a:rPr>
              <a:t>Eden  from to 8:1:1</a:t>
            </a:r>
          </a:p>
          <a:p>
            <a:pPr marL="293580" indent="-293580">
              <a:lnSpc>
                <a:spcPct val="150000"/>
              </a:lnSpc>
              <a:buClr>
                <a:srgbClr val="FFC000"/>
              </a:buClr>
            </a:pPr>
            <a:r>
              <a:rPr lang="en-US" altLang="zh-CN" sz="2100" dirty="0">
                <a:latin typeface="宋体" pitchFamily="2" charset="-122"/>
                <a:ea typeface="宋体" pitchFamily="2" charset="-122"/>
              </a:rPr>
              <a:t>Java</a:t>
            </a:r>
            <a:r>
              <a:rPr lang="zh-CN" altLang="en-US" sz="2100" dirty="0">
                <a:latin typeface="宋体" pitchFamily="2" charset="-122"/>
                <a:ea typeface="宋体" pitchFamily="2" charset="-122"/>
              </a:rPr>
              <a:t>中大部分对象朝生夕死。</a:t>
            </a:r>
            <a:r>
              <a:rPr lang="en-US" altLang="zh-CN" sz="2100" dirty="0">
                <a:latin typeface="宋体" pitchFamily="2" charset="-122"/>
                <a:ea typeface="宋体" pitchFamily="2" charset="-122"/>
              </a:rPr>
              <a:t>10%</a:t>
            </a:r>
          </a:p>
          <a:p>
            <a:pPr marL="293580" indent="-293580">
              <a:lnSpc>
                <a:spcPct val="150000"/>
              </a:lnSpc>
              <a:buClr>
                <a:srgbClr val="FFC000"/>
              </a:buClr>
            </a:pPr>
            <a:r>
              <a:rPr lang="en-US" altLang="zh-CN" sz="2100" dirty="0">
                <a:latin typeface="宋体" pitchFamily="2" charset="-122"/>
                <a:ea typeface="宋体" pitchFamily="2" charset="-122"/>
              </a:rPr>
              <a:t>10%</a:t>
            </a:r>
            <a:r>
              <a:rPr lang="zh-CN" altLang="en-US" sz="2100" dirty="0">
                <a:latin typeface="宋体" pitchFamily="2" charset="-122"/>
                <a:ea typeface="宋体" pitchFamily="2" charset="-122"/>
              </a:rPr>
              <a:t>的对象不需要回收 </a:t>
            </a:r>
            <a:r>
              <a:rPr lang="en-US" altLang="zh-CN" sz="2100" dirty="0">
                <a:latin typeface="宋体" pitchFamily="2" charset="-122"/>
                <a:ea typeface="宋体" pitchFamily="2" charset="-122"/>
              </a:rPr>
              <a:t>10%</a:t>
            </a:r>
            <a:r>
              <a:rPr lang="zh-CN" altLang="en-US" sz="2100" dirty="0">
                <a:latin typeface="宋体" pitchFamily="2" charset="-122"/>
                <a:ea typeface="宋体" pitchFamily="2" charset="-122"/>
              </a:rPr>
              <a:t>（</a:t>
            </a:r>
            <a:r>
              <a:rPr lang="en-US" altLang="zh-CN" sz="2100" dirty="0">
                <a:latin typeface="宋体" pitchFamily="2" charset="-122"/>
                <a:ea typeface="宋体" pitchFamily="2" charset="-122"/>
              </a:rPr>
              <a:t>from</a:t>
            </a:r>
            <a:r>
              <a:rPr lang="zh-CN" altLang="en-US" sz="2100" dirty="0">
                <a:latin typeface="宋体" pitchFamily="2" charset="-122"/>
                <a:ea typeface="宋体" pitchFamily="2" charset="-122"/>
              </a:rPr>
              <a:t>）</a:t>
            </a:r>
            <a:r>
              <a:rPr lang="en-US" altLang="zh-CN" sz="2100" dirty="0">
                <a:latin typeface="宋体" pitchFamily="2" charset="-122"/>
                <a:ea typeface="宋体" pitchFamily="2" charset="-122"/>
              </a:rPr>
              <a:t> + 10%</a:t>
            </a:r>
            <a:r>
              <a:rPr lang="zh-CN" altLang="en-US" sz="2100" dirty="0">
                <a:latin typeface="宋体" pitchFamily="2" charset="-122"/>
                <a:ea typeface="宋体" pitchFamily="2" charset="-122"/>
              </a:rPr>
              <a:t>（</a:t>
            </a:r>
            <a:r>
              <a:rPr lang="en-US" altLang="zh-CN" sz="2100" dirty="0">
                <a:latin typeface="宋体" pitchFamily="2" charset="-122"/>
                <a:ea typeface="宋体" pitchFamily="2" charset="-122"/>
              </a:rPr>
              <a:t>to</a:t>
            </a:r>
            <a:r>
              <a:rPr lang="zh-CN" altLang="en-US" sz="2100" dirty="0">
                <a:latin typeface="宋体" pitchFamily="2" charset="-122"/>
                <a:ea typeface="宋体" pitchFamily="2" charset="-122"/>
              </a:rPr>
              <a:t>）（预留）</a:t>
            </a:r>
            <a:endParaRPr lang="en-US" altLang="zh-CN" sz="2100" dirty="0">
              <a:latin typeface="宋体" pitchFamily="2" charset="-122"/>
              <a:ea typeface="宋体" pitchFamily="2" charset="-122"/>
            </a:endParaRPr>
          </a:p>
          <a:p>
            <a:pPr marL="293580" indent="-293580">
              <a:lnSpc>
                <a:spcPct val="150000"/>
              </a:lnSpc>
              <a:buClr>
                <a:srgbClr val="FFC000"/>
              </a:buClr>
            </a:pPr>
            <a:endParaRPr lang="en-US" altLang="zh-CN" sz="2100" dirty="0">
              <a:latin typeface="宋体" pitchFamily="2" charset="-122"/>
              <a:ea typeface="宋体" pitchFamily="2" charset="-122"/>
            </a:endParaRPr>
          </a:p>
        </p:txBody>
      </p:sp>
      <p:pic>
        <p:nvPicPr>
          <p:cNvPr id="1027" name="Picture 3" descr="E:\VIP课\JVM\移动互联网\img\复制回收算法.png"/>
          <p:cNvPicPr>
            <a:picLocks noChangeAspect="1" noChangeArrowheads="1"/>
          </p:cNvPicPr>
          <p:nvPr/>
        </p:nvPicPr>
        <p:blipFill>
          <a:blip r:embed="rId4"/>
          <a:srcRect/>
          <a:stretch>
            <a:fillRect/>
          </a:stretch>
        </p:blipFill>
        <p:spPr bwMode="auto">
          <a:xfrm>
            <a:off x="5086513" y="693303"/>
            <a:ext cx="7299162" cy="7096117"/>
          </a:xfrm>
          <a:prstGeom prst="rect">
            <a:avLst/>
          </a:prstGeom>
          <a:noFill/>
        </p:spPr>
      </p:pic>
    </p:spTree>
    <p:extLst>
      <p:ext uri="{BB962C8B-B14F-4D97-AF65-F5344CB8AC3E}">
        <p14:creationId xmlns:p14="http://schemas.microsoft.com/office/powerpoint/2010/main" val="15347043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63691" y="1126179"/>
            <a:ext cx="1218510" cy="90180"/>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52575"/>
              <a:endParaRPr lang="zh-CN" altLang="en-US" sz="2500" dirty="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52575"/>
              <a:endParaRPr lang="zh-CN" altLang="en-US" sz="2500" dirty="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52575"/>
              <a:endParaRPr lang="zh-CN" altLang="en-US" sz="2500" dirty="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52575"/>
              <a:endParaRPr lang="zh-CN" altLang="en-US" sz="2500" dirty="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63695" y="448000"/>
            <a:ext cx="9557725" cy="429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52575"/>
            <a:r>
              <a:rPr lang="zh-CN" altLang="en-US" sz="2700" dirty="0">
                <a:solidFill>
                  <a:srgbClr val="1D69A3"/>
                </a:solidFill>
                <a:latin typeface="微软雅黑" pitchFamily="34" charset="-122"/>
                <a:ea typeface="微软雅黑" pitchFamily="34" charset="-122"/>
              </a:rPr>
              <a:t>标记</a:t>
            </a:r>
            <a:r>
              <a:rPr lang="en-US" altLang="zh-CN" sz="2700" dirty="0">
                <a:solidFill>
                  <a:srgbClr val="1D69A3"/>
                </a:solidFill>
                <a:latin typeface="微软雅黑" pitchFamily="34" charset="-122"/>
                <a:ea typeface="微软雅黑" pitchFamily="34" charset="-122"/>
              </a:rPr>
              <a:t>-</a:t>
            </a:r>
            <a:r>
              <a:rPr lang="zh-CN" altLang="en-US" sz="2700" dirty="0">
                <a:solidFill>
                  <a:srgbClr val="1D69A3"/>
                </a:solidFill>
                <a:latin typeface="微软雅黑" pitchFamily="34" charset="-122"/>
                <a:ea typeface="微软雅黑" pitchFamily="34" charset="-122"/>
              </a:rPr>
              <a:t>清除算法（</a:t>
            </a:r>
            <a:r>
              <a:rPr lang="en-US" altLang="zh-CN" sz="2700" dirty="0">
                <a:solidFill>
                  <a:srgbClr val="1D69A3"/>
                </a:solidFill>
                <a:latin typeface="微软雅黑" pitchFamily="34" charset="-122"/>
                <a:ea typeface="微软雅黑" pitchFamily="34" charset="-122"/>
              </a:rPr>
              <a:t>Mark-Sweep</a:t>
            </a:r>
            <a:r>
              <a:rPr lang="zh-CN" altLang="en-US" sz="2700" dirty="0">
                <a:solidFill>
                  <a:srgbClr val="1D69A3"/>
                </a:solidFill>
                <a:latin typeface="微软雅黑" pitchFamily="34" charset="-122"/>
                <a:ea typeface="微软雅黑" pitchFamily="34" charset="-122"/>
              </a:rPr>
              <a:t>）</a:t>
            </a:r>
          </a:p>
        </p:txBody>
      </p:sp>
      <p:sp>
        <p:nvSpPr>
          <p:cNvPr id="31746" name="AutoShape 2" descr="http://img5.imgtn.bdimg.com/it/u=4256283369,3179378958&amp;fm=27&amp;gp=0.jpg"/>
          <p:cNvSpPr>
            <a:spLocks noChangeAspect="1" noChangeArrowheads="1"/>
          </p:cNvSpPr>
          <p:nvPr/>
        </p:nvSpPr>
        <p:spPr bwMode="auto">
          <a:xfrm>
            <a:off x="158046" y="-174424"/>
            <a:ext cx="309642" cy="368019"/>
          </a:xfrm>
          <a:prstGeom prst="rect">
            <a:avLst/>
          </a:prstGeom>
          <a:noFill/>
        </p:spPr>
        <p:txBody>
          <a:bodyPr vert="horz" wrap="square" lIns="93945" tIns="46973" rIns="93945" bIns="46973" numCol="1" anchor="t" anchorCtr="0" compatLnSpc="1">
            <a:prstTxWarp prst="textNoShape">
              <a:avLst/>
            </a:prstTxWarp>
          </a:bodyPr>
          <a:lstStyle/>
          <a:p>
            <a:endParaRPr lang="zh-CN" altLang="en-US"/>
          </a:p>
        </p:txBody>
      </p:sp>
      <p:sp>
        <p:nvSpPr>
          <p:cNvPr id="11" name="矩形 10"/>
          <p:cNvSpPr>
            <a:spLocks noChangeArrowheads="1"/>
          </p:cNvSpPr>
          <p:nvPr/>
        </p:nvSpPr>
        <p:spPr bwMode="auto">
          <a:xfrm>
            <a:off x="390278" y="1878425"/>
            <a:ext cx="4863958" cy="2726353"/>
          </a:xfrm>
          <a:prstGeom prst="rect">
            <a:avLst/>
          </a:prstGeom>
          <a:noFill/>
          <a:ln w="9525">
            <a:noFill/>
            <a:miter lim="800000"/>
            <a:headEnd/>
            <a:tailEnd/>
          </a:ln>
        </p:spPr>
        <p:txBody>
          <a:bodyPr wrap="square" lIns="93945" tIns="46973" rIns="93945" bIns="46973">
            <a:spAutoFit/>
          </a:bodyPr>
          <a:lstStyle/>
          <a:p>
            <a:pPr marL="293580" indent="-293580">
              <a:lnSpc>
                <a:spcPct val="150000"/>
              </a:lnSpc>
              <a:buClr>
                <a:srgbClr val="FFC000"/>
              </a:buClr>
              <a:buFont typeface="Wingdings" pitchFamily="2" charset="2"/>
              <a:buChar char="n"/>
            </a:pPr>
            <a:r>
              <a:rPr lang="zh-CN" altLang="en-US" sz="2100" dirty="0">
                <a:latin typeface="微软雅黑" pitchFamily="34" charset="-122"/>
                <a:ea typeface="微软雅黑" pitchFamily="34" charset="-122"/>
              </a:rPr>
              <a:t>优点</a:t>
            </a:r>
            <a:endParaRPr lang="en-US" altLang="zh-CN" sz="2100" dirty="0">
              <a:latin typeface="微软雅黑" pitchFamily="34" charset="-122"/>
              <a:ea typeface="微软雅黑" pitchFamily="34" charset="-122"/>
            </a:endParaRPr>
          </a:p>
          <a:p>
            <a:pPr marL="293580" indent="-293580">
              <a:lnSpc>
                <a:spcPct val="200000"/>
              </a:lnSpc>
              <a:buClr>
                <a:srgbClr val="FFC000"/>
              </a:buClr>
              <a:buFont typeface="Wingdings" pitchFamily="2" charset="2"/>
              <a:buChar char="Ø"/>
            </a:pPr>
            <a:r>
              <a:rPr lang="zh-CN" altLang="en-US" dirty="0">
                <a:latin typeface="宋体" pitchFamily="2" charset="-122"/>
                <a:ea typeface="宋体" pitchFamily="2" charset="-122"/>
              </a:rPr>
              <a:t>利用率百分之百</a:t>
            </a:r>
            <a:endParaRPr lang="en-US" altLang="zh-CN" dirty="0">
              <a:latin typeface="宋体" pitchFamily="2" charset="-122"/>
              <a:ea typeface="宋体" pitchFamily="2" charset="-122"/>
            </a:endParaRPr>
          </a:p>
          <a:p>
            <a:pPr marL="293580" indent="-293580">
              <a:lnSpc>
                <a:spcPct val="150000"/>
              </a:lnSpc>
              <a:buClr>
                <a:srgbClr val="FFC000"/>
              </a:buClr>
              <a:buFont typeface="Wingdings" pitchFamily="2" charset="2"/>
              <a:buChar char="n"/>
            </a:pPr>
            <a:r>
              <a:rPr lang="zh-CN" altLang="en-US" sz="2100" dirty="0">
                <a:latin typeface="微软雅黑" pitchFamily="34" charset="-122"/>
                <a:ea typeface="微软雅黑" pitchFamily="34" charset="-122"/>
              </a:rPr>
              <a:t>缺点</a:t>
            </a:r>
            <a:endParaRPr lang="en-US" altLang="zh-CN" sz="2100" dirty="0">
              <a:latin typeface="微软雅黑" pitchFamily="34" charset="-122"/>
              <a:ea typeface="微软雅黑" pitchFamily="34" charset="-122"/>
            </a:endParaRPr>
          </a:p>
          <a:p>
            <a:pPr marL="293580" indent="-293580">
              <a:lnSpc>
                <a:spcPct val="200000"/>
              </a:lnSpc>
              <a:buClr>
                <a:srgbClr val="FFC000"/>
              </a:buClr>
              <a:buFont typeface="Wingdings" pitchFamily="2" charset="2"/>
              <a:buChar char="Ø"/>
            </a:pPr>
            <a:r>
              <a:rPr lang="zh-CN" altLang="en-US" dirty="0"/>
              <a:t>标记和清除的效率都不高（比对复制算法）</a:t>
            </a:r>
            <a:endParaRPr lang="en-US" altLang="zh-CN" dirty="0">
              <a:latin typeface="宋体" pitchFamily="2" charset="-122"/>
              <a:ea typeface="宋体" pitchFamily="2" charset="-122"/>
            </a:endParaRPr>
          </a:p>
          <a:p>
            <a:pPr marL="293580" indent="-293580">
              <a:lnSpc>
                <a:spcPct val="200000"/>
              </a:lnSpc>
              <a:buClr>
                <a:srgbClr val="FFC000"/>
              </a:buClr>
              <a:buFont typeface="Wingdings" pitchFamily="2" charset="2"/>
              <a:buChar char="Ø"/>
            </a:pPr>
            <a:r>
              <a:rPr lang="zh-CN" altLang="en-US" dirty="0"/>
              <a:t>会产生大量的不连续的内存碎片</a:t>
            </a:r>
            <a:endParaRPr lang="en-US" altLang="zh-CN" dirty="0">
              <a:latin typeface="宋体" pitchFamily="2" charset="-122"/>
              <a:ea typeface="宋体" pitchFamily="2" charset="-122"/>
            </a:endParaRPr>
          </a:p>
        </p:txBody>
      </p:sp>
      <p:pic>
        <p:nvPicPr>
          <p:cNvPr id="2051" name="Picture 3" descr="E:\VIP课\JVM\移动互联网\img\标记清除算法.png"/>
          <p:cNvPicPr>
            <a:picLocks noChangeAspect="1" noChangeArrowheads="1"/>
          </p:cNvPicPr>
          <p:nvPr/>
        </p:nvPicPr>
        <p:blipFill>
          <a:blip r:embed="rId4"/>
          <a:srcRect/>
          <a:stretch>
            <a:fillRect/>
          </a:stretch>
        </p:blipFill>
        <p:spPr bwMode="auto">
          <a:xfrm>
            <a:off x="5541300" y="1472071"/>
            <a:ext cx="6905873" cy="6808329"/>
          </a:xfrm>
          <a:prstGeom prst="rect">
            <a:avLst/>
          </a:prstGeom>
          <a:noFill/>
        </p:spPr>
      </p:pic>
    </p:spTree>
    <p:extLst>
      <p:ext uri="{BB962C8B-B14F-4D97-AF65-F5344CB8AC3E}">
        <p14:creationId xmlns:p14="http://schemas.microsoft.com/office/powerpoint/2010/main" val="15347043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63691" y="1126179"/>
            <a:ext cx="1218510" cy="90180"/>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52575"/>
              <a:endParaRPr lang="zh-CN" altLang="en-US" sz="2500" dirty="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52575"/>
              <a:endParaRPr lang="zh-CN" altLang="en-US" sz="2500" dirty="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52575"/>
              <a:endParaRPr lang="zh-CN" altLang="en-US" sz="2500" dirty="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52575"/>
              <a:endParaRPr lang="zh-CN" altLang="en-US" sz="2500" dirty="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63695" y="448000"/>
            <a:ext cx="9557725" cy="429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52575"/>
            <a:r>
              <a:rPr lang="zh-CN" altLang="en-US" sz="2700" dirty="0">
                <a:solidFill>
                  <a:srgbClr val="1D69A3"/>
                </a:solidFill>
                <a:latin typeface="微软雅黑" pitchFamily="34" charset="-122"/>
                <a:ea typeface="微软雅黑" pitchFamily="34" charset="-122"/>
              </a:rPr>
              <a:t>标记</a:t>
            </a:r>
            <a:r>
              <a:rPr lang="en-US" altLang="zh-CN" sz="2700" dirty="0">
                <a:solidFill>
                  <a:srgbClr val="1D69A3"/>
                </a:solidFill>
                <a:latin typeface="微软雅黑" pitchFamily="34" charset="-122"/>
                <a:ea typeface="微软雅黑" pitchFamily="34" charset="-122"/>
              </a:rPr>
              <a:t>-</a:t>
            </a:r>
            <a:r>
              <a:rPr lang="zh-CN" altLang="en-US" sz="2700" dirty="0">
                <a:solidFill>
                  <a:srgbClr val="1D69A3"/>
                </a:solidFill>
                <a:latin typeface="微软雅黑" pitchFamily="34" charset="-122"/>
                <a:ea typeface="微软雅黑" pitchFamily="34" charset="-122"/>
              </a:rPr>
              <a:t>整理算法（</a:t>
            </a:r>
            <a:r>
              <a:rPr lang="en-US" altLang="zh-CN" sz="2700" dirty="0">
                <a:solidFill>
                  <a:srgbClr val="1D69A3"/>
                </a:solidFill>
                <a:latin typeface="微软雅黑" pitchFamily="34" charset="-122"/>
                <a:ea typeface="微软雅黑" pitchFamily="34" charset="-122"/>
              </a:rPr>
              <a:t>Mark-Compact</a:t>
            </a:r>
            <a:r>
              <a:rPr lang="zh-CN" altLang="en-US" sz="2700" dirty="0">
                <a:solidFill>
                  <a:srgbClr val="1D69A3"/>
                </a:solidFill>
                <a:latin typeface="微软雅黑" pitchFamily="34" charset="-122"/>
                <a:ea typeface="微软雅黑" pitchFamily="34" charset="-122"/>
              </a:rPr>
              <a:t>）</a:t>
            </a:r>
          </a:p>
        </p:txBody>
      </p:sp>
      <p:sp>
        <p:nvSpPr>
          <p:cNvPr id="31746" name="AutoShape 2" descr="http://img5.imgtn.bdimg.com/it/u=4256283369,3179378958&amp;fm=27&amp;gp=0.jpg"/>
          <p:cNvSpPr>
            <a:spLocks noChangeAspect="1" noChangeArrowheads="1"/>
          </p:cNvSpPr>
          <p:nvPr/>
        </p:nvSpPr>
        <p:spPr bwMode="auto">
          <a:xfrm>
            <a:off x="158046" y="-174424"/>
            <a:ext cx="309642" cy="368019"/>
          </a:xfrm>
          <a:prstGeom prst="rect">
            <a:avLst/>
          </a:prstGeom>
          <a:noFill/>
        </p:spPr>
        <p:txBody>
          <a:bodyPr vert="horz" wrap="square" lIns="93945" tIns="46973" rIns="93945" bIns="46973" numCol="1" anchor="t" anchorCtr="0" compatLnSpc="1">
            <a:prstTxWarp prst="textNoShape">
              <a:avLst/>
            </a:prstTxWarp>
          </a:bodyPr>
          <a:lstStyle/>
          <a:p>
            <a:endParaRPr lang="zh-CN" altLang="en-US"/>
          </a:p>
        </p:txBody>
      </p:sp>
      <p:pic>
        <p:nvPicPr>
          <p:cNvPr id="3074" name="Picture 2" descr="E:\VIP课\JVM\移动互联网\img\标记整理算法.png"/>
          <p:cNvPicPr>
            <a:picLocks noChangeAspect="1" noChangeArrowheads="1"/>
          </p:cNvPicPr>
          <p:nvPr/>
        </p:nvPicPr>
        <p:blipFill>
          <a:blip r:embed="rId4"/>
          <a:srcRect/>
          <a:stretch>
            <a:fillRect/>
          </a:stretch>
        </p:blipFill>
        <p:spPr bwMode="auto">
          <a:xfrm>
            <a:off x="5398143" y="1391567"/>
            <a:ext cx="6987532" cy="6888834"/>
          </a:xfrm>
          <a:prstGeom prst="rect">
            <a:avLst/>
          </a:prstGeom>
          <a:noFill/>
        </p:spPr>
      </p:pic>
      <p:sp>
        <p:nvSpPr>
          <p:cNvPr id="12" name="矩形 11"/>
          <p:cNvSpPr>
            <a:spLocks noChangeArrowheads="1"/>
          </p:cNvSpPr>
          <p:nvPr/>
        </p:nvSpPr>
        <p:spPr bwMode="auto">
          <a:xfrm>
            <a:off x="390278" y="1878425"/>
            <a:ext cx="4863958" cy="3280351"/>
          </a:xfrm>
          <a:prstGeom prst="rect">
            <a:avLst/>
          </a:prstGeom>
          <a:noFill/>
          <a:ln w="9525">
            <a:noFill/>
            <a:miter lim="800000"/>
            <a:headEnd/>
            <a:tailEnd/>
          </a:ln>
        </p:spPr>
        <p:txBody>
          <a:bodyPr wrap="square" lIns="93945" tIns="46973" rIns="93945" bIns="46973">
            <a:spAutoFit/>
          </a:bodyPr>
          <a:lstStyle/>
          <a:p>
            <a:pPr marL="293580" indent="-293580">
              <a:lnSpc>
                <a:spcPct val="150000"/>
              </a:lnSpc>
              <a:buClr>
                <a:srgbClr val="FFC000"/>
              </a:buClr>
              <a:buFont typeface="Wingdings" pitchFamily="2" charset="2"/>
              <a:buChar char="n"/>
            </a:pPr>
            <a:r>
              <a:rPr lang="zh-CN" altLang="en-US" sz="2100" dirty="0">
                <a:latin typeface="微软雅黑" pitchFamily="34" charset="-122"/>
                <a:ea typeface="微软雅黑" pitchFamily="34" charset="-122"/>
              </a:rPr>
              <a:t>优点</a:t>
            </a:r>
            <a:endParaRPr lang="en-US" altLang="zh-CN" sz="2100" dirty="0">
              <a:latin typeface="微软雅黑" pitchFamily="34" charset="-122"/>
              <a:ea typeface="微软雅黑" pitchFamily="34" charset="-122"/>
            </a:endParaRPr>
          </a:p>
          <a:p>
            <a:pPr marL="293580" indent="-293580">
              <a:lnSpc>
                <a:spcPct val="200000"/>
              </a:lnSpc>
              <a:buClr>
                <a:srgbClr val="FFC000"/>
              </a:buClr>
              <a:buFont typeface="Wingdings" pitchFamily="2" charset="2"/>
              <a:buChar char="Ø"/>
            </a:pPr>
            <a:r>
              <a:rPr lang="zh-CN" altLang="en-US" dirty="0">
                <a:latin typeface="宋体" pitchFamily="2" charset="-122"/>
                <a:ea typeface="宋体" pitchFamily="2" charset="-122"/>
              </a:rPr>
              <a:t>利用率百分之百</a:t>
            </a:r>
            <a:endParaRPr lang="en-US" altLang="zh-CN" dirty="0">
              <a:latin typeface="宋体" pitchFamily="2" charset="-122"/>
              <a:ea typeface="宋体" pitchFamily="2" charset="-122"/>
            </a:endParaRPr>
          </a:p>
          <a:p>
            <a:pPr marL="293580" indent="-293580">
              <a:lnSpc>
                <a:spcPct val="200000"/>
              </a:lnSpc>
              <a:buClr>
                <a:srgbClr val="FFC000"/>
              </a:buClr>
              <a:buFont typeface="Wingdings" pitchFamily="2" charset="2"/>
              <a:buChar char="Ø"/>
            </a:pPr>
            <a:r>
              <a:rPr lang="zh-CN" altLang="en-US" dirty="0">
                <a:latin typeface="宋体" pitchFamily="2" charset="-122"/>
                <a:ea typeface="宋体" pitchFamily="2" charset="-122"/>
              </a:rPr>
              <a:t>没有内存碎片</a:t>
            </a:r>
            <a:endParaRPr lang="en-US" altLang="zh-CN" dirty="0">
              <a:latin typeface="宋体" pitchFamily="2" charset="-122"/>
              <a:ea typeface="宋体" pitchFamily="2" charset="-122"/>
            </a:endParaRPr>
          </a:p>
          <a:p>
            <a:pPr marL="293580" indent="-293580">
              <a:lnSpc>
                <a:spcPct val="150000"/>
              </a:lnSpc>
              <a:buClr>
                <a:srgbClr val="FFC000"/>
              </a:buClr>
              <a:buFont typeface="Wingdings" pitchFamily="2" charset="2"/>
              <a:buChar char="n"/>
            </a:pPr>
            <a:r>
              <a:rPr lang="zh-CN" altLang="en-US" sz="2100" dirty="0">
                <a:latin typeface="微软雅黑" pitchFamily="34" charset="-122"/>
                <a:ea typeface="微软雅黑" pitchFamily="34" charset="-122"/>
              </a:rPr>
              <a:t>缺点</a:t>
            </a:r>
            <a:endParaRPr lang="en-US" altLang="zh-CN" sz="2100" dirty="0">
              <a:latin typeface="微软雅黑" pitchFamily="34" charset="-122"/>
              <a:ea typeface="微软雅黑" pitchFamily="34" charset="-122"/>
            </a:endParaRPr>
          </a:p>
          <a:p>
            <a:pPr marL="293580" indent="-293580">
              <a:lnSpc>
                <a:spcPct val="200000"/>
              </a:lnSpc>
              <a:buClr>
                <a:srgbClr val="FFC000"/>
              </a:buClr>
              <a:buFont typeface="Wingdings" pitchFamily="2" charset="2"/>
              <a:buChar char="Ø"/>
            </a:pPr>
            <a:r>
              <a:rPr lang="zh-CN" altLang="en-US" dirty="0"/>
              <a:t>标记和清除的效率都不高</a:t>
            </a:r>
            <a:endParaRPr lang="en-US" altLang="zh-CN" dirty="0"/>
          </a:p>
          <a:p>
            <a:pPr marL="293580" indent="-293580">
              <a:lnSpc>
                <a:spcPct val="200000"/>
              </a:lnSpc>
              <a:buClr>
                <a:srgbClr val="FFC000"/>
              </a:buClr>
              <a:buFont typeface="Wingdings" pitchFamily="2" charset="2"/>
              <a:buChar char="Ø"/>
            </a:pPr>
            <a:r>
              <a:rPr lang="zh-CN" altLang="en-US" dirty="0">
                <a:latin typeface="宋体" pitchFamily="2" charset="-122"/>
                <a:ea typeface="宋体" pitchFamily="2" charset="-122"/>
              </a:rPr>
              <a:t>效率相对标记</a:t>
            </a:r>
            <a:r>
              <a:rPr lang="en-US" altLang="zh-CN" dirty="0">
                <a:latin typeface="宋体" pitchFamily="2" charset="-122"/>
                <a:ea typeface="宋体" pitchFamily="2" charset="-122"/>
              </a:rPr>
              <a:t>-</a:t>
            </a:r>
            <a:r>
              <a:rPr lang="zh-CN" altLang="en-US" dirty="0">
                <a:latin typeface="宋体" pitchFamily="2" charset="-122"/>
                <a:ea typeface="宋体" pitchFamily="2" charset="-122"/>
              </a:rPr>
              <a:t>清除要低</a:t>
            </a:r>
            <a:endParaRPr lang="en-US" altLang="zh-CN" dirty="0">
              <a:latin typeface="宋体" pitchFamily="2" charset="-122"/>
              <a:ea typeface="宋体" pitchFamily="2" charset="-122"/>
            </a:endParaRPr>
          </a:p>
        </p:txBody>
      </p:sp>
    </p:spTree>
    <p:extLst>
      <p:ext uri="{BB962C8B-B14F-4D97-AF65-F5344CB8AC3E}">
        <p14:creationId xmlns:p14="http://schemas.microsoft.com/office/powerpoint/2010/main" val="15347043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4.1.3"/>
</p:tagLst>
</file>

<file path=ppt/tags/tag10.xml><?xml version="1.0" encoding="utf-8"?>
<p:tagLst xmlns:a="http://schemas.openxmlformats.org/drawingml/2006/main" xmlns:r="http://schemas.openxmlformats.org/officeDocument/2006/relationships" xmlns:p="http://schemas.openxmlformats.org/presentationml/2006/main">
  <p:tag name="PA" val="v4.1.3"/>
</p:tagLst>
</file>

<file path=ppt/tags/tag11.xml><?xml version="1.0" encoding="utf-8"?>
<p:tagLst xmlns:a="http://schemas.openxmlformats.org/drawingml/2006/main" xmlns:r="http://schemas.openxmlformats.org/officeDocument/2006/relationships" xmlns:p="http://schemas.openxmlformats.org/presentationml/2006/main">
  <p:tag name="PA" val="v4.1.3"/>
</p:tagLst>
</file>

<file path=ppt/tags/tag12.xml><?xml version="1.0" encoding="utf-8"?>
<p:tagLst xmlns:a="http://schemas.openxmlformats.org/drawingml/2006/main" xmlns:r="http://schemas.openxmlformats.org/officeDocument/2006/relationships" xmlns:p="http://schemas.openxmlformats.org/presentationml/2006/main">
  <p:tag name="PA" val="v4.1.3"/>
</p:tagLst>
</file>

<file path=ppt/tags/tag13.xml><?xml version="1.0" encoding="utf-8"?>
<p:tagLst xmlns:a="http://schemas.openxmlformats.org/drawingml/2006/main" xmlns:r="http://schemas.openxmlformats.org/officeDocument/2006/relationships" xmlns:p="http://schemas.openxmlformats.org/presentationml/2006/main">
  <p:tag name="PA" val="v4.1.3"/>
</p:tagLst>
</file>

<file path=ppt/tags/tag14.xml><?xml version="1.0" encoding="utf-8"?>
<p:tagLst xmlns:a="http://schemas.openxmlformats.org/drawingml/2006/main" xmlns:r="http://schemas.openxmlformats.org/officeDocument/2006/relationships" xmlns:p="http://schemas.openxmlformats.org/presentationml/2006/main">
  <p:tag name="PA" val="v4.1.3"/>
</p:tagLst>
</file>

<file path=ppt/tags/tag15.xml><?xml version="1.0" encoding="utf-8"?>
<p:tagLst xmlns:a="http://schemas.openxmlformats.org/drawingml/2006/main" xmlns:r="http://schemas.openxmlformats.org/officeDocument/2006/relationships" xmlns:p="http://schemas.openxmlformats.org/presentationml/2006/main">
  <p:tag name="PA" val="v4.1.3"/>
</p:tagLst>
</file>

<file path=ppt/tags/tag16.xml><?xml version="1.0" encoding="utf-8"?>
<p:tagLst xmlns:a="http://schemas.openxmlformats.org/drawingml/2006/main" xmlns:r="http://schemas.openxmlformats.org/officeDocument/2006/relationships" xmlns:p="http://schemas.openxmlformats.org/presentationml/2006/main">
  <p:tag name="PA" val="v4.1.3"/>
</p:tagLst>
</file>

<file path=ppt/tags/tag17.xml><?xml version="1.0" encoding="utf-8"?>
<p:tagLst xmlns:a="http://schemas.openxmlformats.org/drawingml/2006/main" xmlns:r="http://schemas.openxmlformats.org/officeDocument/2006/relationships" xmlns:p="http://schemas.openxmlformats.org/presentationml/2006/main">
  <p:tag name="PA" val="v4.1.3"/>
</p:tagLst>
</file>

<file path=ppt/tags/tag18.xml><?xml version="1.0" encoding="utf-8"?>
<p:tagLst xmlns:a="http://schemas.openxmlformats.org/drawingml/2006/main" xmlns:r="http://schemas.openxmlformats.org/officeDocument/2006/relationships" xmlns:p="http://schemas.openxmlformats.org/presentationml/2006/main">
  <p:tag name="PA" val="v4.1.3"/>
</p:tagLst>
</file>

<file path=ppt/tags/tag19.xml><?xml version="1.0" encoding="utf-8"?>
<p:tagLst xmlns:a="http://schemas.openxmlformats.org/drawingml/2006/main" xmlns:r="http://schemas.openxmlformats.org/officeDocument/2006/relationships" xmlns:p="http://schemas.openxmlformats.org/presentationml/2006/main">
  <p:tag name="PA" val="v4.1.3"/>
</p:tagLst>
</file>

<file path=ppt/tags/tag2.xml><?xml version="1.0" encoding="utf-8"?>
<p:tagLst xmlns:a="http://schemas.openxmlformats.org/drawingml/2006/main" xmlns:r="http://schemas.openxmlformats.org/officeDocument/2006/relationships" xmlns:p="http://schemas.openxmlformats.org/presentationml/2006/main">
  <p:tag name="PA" val="v4.1.3"/>
</p:tagLst>
</file>

<file path=ppt/tags/tag20.xml><?xml version="1.0" encoding="utf-8"?>
<p:tagLst xmlns:a="http://schemas.openxmlformats.org/drawingml/2006/main" xmlns:r="http://schemas.openxmlformats.org/officeDocument/2006/relationships" xmlns:p="http://schemas.openxmlformats.org/presentationml/2006/main">
  <p:tag name="PA" val="v4.1.3"/>
</p:tagLst>
</file>

<file path=ppt/tags/tag21.xml><?xml version="1.0" encoding="utf-8"?>
<p:tagLst xmlns:a="http://schemas.openxmlformats.org/drawingml/2006/main" xmlns:r="http://schemas.openxmlformats.org/officeDocument/2006/relationships" xmlns:p="http://schemas.openxmlformats.org/presentationml/2006/main">
  <p:tag name="PA" val="v4.1.3"/>
</p:tagLst>
</file>

<file path=ppt/tags/tag22.xml><?xml version="1.0" encoding="utf-8"?>
<p:tagLst xmlns:a="http://schemas.openxmlformats.org/drawingml/2006/main" xmlns:r="http://schemas.openxmlformats.org/officeDocument/2006/relationships" xmlns:p="http://schemas.openxmlformats.org/presentationml/2006/main">
  <p:tag name="PA" val="v4.1.3"/>
</p:tagLst>
</file>

<file path=ppt/tags/tag23.xml><?xml version="1.0" encoding="utf-8"?>
<p:tagLst xmlns:a="http://schemas.openxmlformats.org/drawingml/2006/main" xmlns:r="http://schemas.openxmlformats.org/officeDocument/2006/relationships" xmlns:p="http://schemas.openxmlformats.org/presentationml/2006/main">
  <p:tag name="PA" val="v4.1.3"/>
</p:tagLst>
</file>

<file path=ppt/tags/tag24.xml><?xml version="1.0" encoding="utf-8"?>
<p:tagLst xmlns:a="http://schemas.openxmlformats.org/drawingml/2006/main" xmlns:r="http://schemas.openxmlformats.org/officeDocument/2006/relationships" xmlns:p="http://schemas.openxmlformats.org/presentationml/2006/main">
  <p:tag name="PA" val="v4.1.3"/>
</p:tagLst>
</file>

<file path=ppt/tags/tag25.xml><?xml version="1.0" encoding="utf-8"?>
<p:tagLst xmlns:a="http://schemas.openxmlformats.org/drawingml/2006/main" xmlns:r="http://schemas.openxmlformats.org/officeDocument/2006/relationships" xmlns:p="http://schemas.openxmlformats.org/presentationml/2006/main">
  <p:tag name="PA" val="v4.1.3"/>
</p:tagLst>
</file>

<file path=ppt/tags/tag26.xml><?xml version="1.0" encoding="utf-8"?>
<p:tagLst xmlns:a="http://schemas.openxmlformats.org/drawingml/2006/main" xmlns:r="http://schemas.openxmlformats.org/officeDocument/2006/relationships" xmlns:p="http://schemas.openxmlformats.org/presentationml/2006/main">
  <p:tag name="PA" val="v4.1.3"/>
</p:tagLst>
</file>

<file path=ppt/tags/tag27.xml><?xml version="1.0" encoding="utf-8"?>
<p:tagLst xmlns:a="http://schemas.openxmlformats.org/drawingml/2006/main" xmlns:r="http://schemas.openxmlformats.org/officeDocument/2006/relationships" xmlns:p="http://schemas.openxmlformats.org/presentationml/2006/main">
  <p:tag name="PA" val="v4.1.3"/>
</p:tagLst>
</file>

<file path=ppt/tags/tag28.xml><?xml version="1.0" encoding="utf-8"?>
<p:tagLst xmlns:a="http://schemas.openxmlformats.org/drawingml/2006/main" xmlns:r="http://schemas.openxmlformats.org/officeDocument/2006/relationships" xmlns:p="http://schemas.openxmlformats.org/presentationml/2006/main">
  <p:tag name="PA" val="v4.1.3"/>
</p:tagLst>
</file>

<file path=ppt/tags/tag29.xml><?xml version="1.0" encoding="utf-8"?>
<p:tagLst xmlns:a="http://schemas.openxmlformats.org/drawingml/2006/main" xmlns:r="http://schemas.openxmlformats.org/officeDocument/2006/relationships" xmlns:p="http://schemas.openxmlformats.org/presentationml/2006/main">
  <p:tag name="PA" val="v4.1.3"/>
</p:tagLst>
</file>

<file path=ppt/tags/tag3.xml><?xml version="1.0" encoding="utf-8"?>
<p:tagLst xmlns:a="http://schemas.openxmlformats.org/drawingml/2006/main" xmlns:r="http://schemas.openxmlformats.org/officeDocument/2006/relationships" xmlns:p="http://schemas.openxmlformats.org/presentationml/2006/main">
  <p:tag name="PA" val="v4.1.3"/>
</p:tagLst>
</file>

<file path=ppt/tags/tag30.xml><?xml version="1.0" encoding="utf-8"?>
<p:tagLst xmlns:a="http://schemas.openxmlformats.org/drawingml/2006/main" xmlns:r="http://schemas.openxmlformats.org/officeDocument/2006/relationships" xmlns:p="http://schemas.openxmlformats.org/presentationml/2006/main">
  <p:tag name="PA" val="v4.1.3"/>
</p:tagLst>
</file>

<file path=ppt/tags/tag4.xml><?xml version="1.0" encoding="utf-8"?>
<p:tagLst xmlns:a="http://schemas.openxmlformats.org/drawingml/2006/main" xmlns:r="http://schemas.openxmlformats.org/officeDocument/2006/relationships" xmlns:p="http://schemas.openxmlformats.org/presentationml/2006/main">
  <p:tag name="PA" val="v4.1.3"/>
</p:tagLst>
</file>

<file path=ppt/tags/tag5.xml><?xml version="1.0" encoding="utf-8"?>
<p:tagLst xmlns:a="http://schemas.openxmlformats.org/drawingml/2006/main" xmlns:r="http://schemas.openxmlformats.org/officeDocument/2006/relationships" xmlns:p="http://schemas.openxmlformats.org/presentationml/2006/main">
  <p:tag name="PA" val="v4.1.3"/>
</p:tagLst>
</file>

<file path=ppt/tags/tag6.xml><?xml version="1.0" encoding="utf-8"?>
<p:tagLst xmlns:a="http://schemas.openxmlformats.org/drawingml/2006/main" xmlns:r="http://schemas.openxmlformats.org/officeDocument/2006/relationships" xmlns:p="http://schemas.openxmlformats.org/presentationml/2006/main">
  <p:tag name="PA" val="v4.1.3"/>
</p:tagLst>
</file>

<file path=ppt/tags/tag7.xml><?xml version="1.0" encoding="utf-8"?>
<p:tagLst xmlns:a="http://schemas.openxmlformats.org/drawingml/2006/main" xmlns:r="http://schemas.openxmlformats.org/officeDocument/2006/relationships" xmlns:p="http://schemas.openxmlformats.org/presentationml/2006/main">
  <p:tag name="PA" val="v4.1.3"/>
</p:tagLst>
</file>

<file path=ppt/tags/tag8.xml><?xml version="1.0" encoding="utf-8"?>
<p:tagLst xmlns:a="http://schemas.openxmlformats.org/drawingml/2006/main" xmlns:r="http://schemas.openxmlformats.org/officeDocument/2006/relationships" xmlns:p="http://schemas.openxmlformats.org/presentationml/2006/main">
  <p:tag name="PA" val="v4.1.3"/>
</p:tagLst>
</file>

<file path=ppt/tags/tag9.xml><?xml version="1.0" encoding="utf-8"?>
<p:tagLst xmlns:a="http://schemas.openxmlformats.org/drawingml/2006/main" xmlns:r="http://schemas.openxmlformats.org/officeDocument/2006/relationships" xmlns:p="http://schemas.openxmlformats.org/presentationml/2006/main">
  <p:tag name="PA" val="v4.1.3"/>
</p:tagLst>
</file>

<file path=ppt/theme/theme1.xml><?xml version="1.0" encoding="utf-8"?>
<a:theme xmlns:a="http://schemas.openxmlformats.org/drawingml/2006/main" name="1_Office 主题​​">
  <a:themeElements>
    <a:clrScheme name="自定义 1">
      <a:dk1>
        <a:srgbClr val="333333"/>
      </a:dk1>
      <a:lt1>
        <a:srgbClr val="FFFFFF"/>
      </a:lt1>
      <a:dk2>
        <a:srgbClr val="333333"/>
      </a:dk2>
      <a:lt2>
        <a:srgbClr val="FFFFFF"/>
      </a:lt2>
      <a:accent1>
        <a:srgbClr val="1D69A3"/>
      </a:accent1>
      <a:accent2>
        <a:srgbClr val="84CBC3"/>
      </a:accent2>
      <a:accent3>
        <a:srgbClr val="F8D158"/>
      </a:accent3>
      <a:accent4>
        <a:srgbClr val="F57365"/>
      </a:accent4>
      <a:accent5>
        <a:srgbClr val="7FC9EC"/>
      </a:accent5>
      <a:accent6>
        <a:srgbClr val="8689D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14167</TotalTime>
  <Words>1282</Words>
  <Application>Microsoft Macintosh PowerPoint</Application>
  <PresentationFormat>自定义</PresentationFormat>
  <Paragraphs>168</Paragraphs>
  <Slides>16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等线</vt:lpstr>
      <vt:lpstr>宋体</vt:lpstr>
      <vt:lpstr>微软雅黑</vt:lpstr>
      <vt:lpstr>Arial</vt:lpstr>
      <vt:lpstr>Calibri</vt:lpstr>
      <vt:lpstr>Wingdings</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锐旗设计;https://9ppt.taobao.com</dc:creator>
  <cp:keywords>锐旗设计; https:/9ppt.taobao.com</cp:keywords>
  <cp:lastModifiedBy>Microsoft Office User</cp:lastModifiedBy>
  <cp:revision>3175</cp:revision>
  <dcterms:created xsi:type="dcterms:W3CDTF">2016-08-30T15:34:45Z</dcterms:created>
  <dcterms:modified xsi:type="dcterms:W3CDTF">2019-09-09T07:59:01Z</dcterms:modified>
  <cp:category>锐旗设计;https://9ppt.taobao.com</cp:category>
</cp:coreProperties>
</file>