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6" r:id="rId4"/>
    <p:sldId id="282" r:id="rId5"/>
    <p:sldId id="286" r:id="rId6"/>
    <p:sldId id="260" r:id="rId7"/>
    <p:sldId id="261" r:id="rId8"/>
    <p:sldId id="263" r:id="rId9"/>
    <p:sldId id="262" r:id="rId10"/>
    <p:sldId id="287" r:id="rId11"/>
    <p:sldId id="294" r:id="rId12"/>
    <p:sldId id="266" r:id="rId13"/>
    <p:sldId id="289" r:id="rId14"/>
    <p:sldId id="290" r:id="rId15"/>
    <p:sldId id="291" r:id="rId16"/>
    <p:sldId id="292" r:id="rId17"/>
    <p:sldId id="269" r:id="rId18"/>
    <p:sldId id="268" r:id="rId19"/>
    <p:sldId id="272" r:id="rId20"/>
    <p:sldId id="270" r:id="rId21"/>
    <p:sldId id="283" r:id="rId22"/>
    <p:sldId id="284" r:id="rId23"/>
    <p:sldId id="293" r:id="rId24"/>
    <p:sldId id="285" r:id="rId25"/>
    <p:sldId id="277" r:id="rId26"/>
    <p:sldId id="275" r:id="rId27"/>
    <p:sldId id="278" r:id="rId28"/>
    <p:sldId id="276" r:id="rId29"/>
    <p:sldId id="279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590"/>
  </p:normalViewPr>
  <p:slideViewPr>
    <p:cSldViewPr snapToGrid="0" snapToObjects="1">
      <p:cViewPr>
        <p:scale>
          <a:sx n="100" d="100"/>
          <a:sy n="100" d="100"/>
        </p:scale>
        <p:origin x="46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4C5B2-E67E-4D44-880A-4A8969D9E680}" type="doc">
      <dgm:prSet loTypeId="urn:microsoft.com/office/officeart/2005/8/layout/cycle7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7CDD1B-E091-EC4E-93FE-3EAF28006C96}">
      <dgm:prSet phldrT="[Text]"/>
      <dgm:spPr/>
      <dgm:t>
        <a:bodyPr/>
        <a:lstStyle/>
        <a:p>
          <a:r>
            <a:rPr lang="en-US" altLang="zh-CN" dirty="0" smtClean="0"/>
            <a:t>Large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vocabulary</a:t>
          </a:r>
          <a:endParaRPr lang="en-US" dirty="0"/>
        </a:p>
      </dgm:t>
    </dgm:pt>
    <dgm:pt modelId="{8F60538E-204D-5E42-89A9-BD1B9B309592}" type="parTrans" cxnId="{09324F60-7B87-3F44-A986-92B89B609C9F}">
      <dgm:prSet/>
      <dgm:spPr/>
      <dgm:t>
        <a:bodyPr/>
        <a:lstStyle/>
        <a:p>
          <a:endParaRPr lang="en-US"/>
        </a:p>
      </dgm:t>
    </dgm:pt>
    <dgm:pt modelId="{CD42C359-DA20-FC45-8B3D-5C689B5408E7}" type="sibTrans" cxnId="{09324F60-7B87-3F44-A986-92B89B609C9F}">
      <dgm:prSet/>
      <dgm:spPr/>
      <dgm:t>
        <a:bodyPr/>
        <a:lstStyle/>
        <a:p>
          <a:endParaRPr lang="en-US"/>
        </a:p>
      </dgm:t>
    </dgm:pt>
    <dgm:pt modelId="{08A05A12-F26F-A74A-8C91-BE49CE1422B7}">
      <dgm:prSet phldrT="[Text]"/>
      <dgm:spPr/>
      <dgm:t>
        <a:bodyPr/>
        <a:lstStyle/>
        <a:p>
          <a:r>
            <a:rPr lang="en-US" altLang="zh-CN" dirty="0" smtClean="0"/>
            <a:t>Syntactic</a:t>
          </a:r>
          <a:r>
            <a:rPr lang="zh-CN" altLang="en-US" dirty="0" smtClean="0"/>
            <a:t> </a:t>
          </a:r>
          <a:r>
            <a:rPr lang="en-US" altLang="zh-CN" dirty="0" smtClean="0"/>
            <a:t>order</a:t>
          </a:r>
          <a:endParaRPr lang="en-US" dirty="0"/>
        </a:p>
      </dgm:t>
    </dgm:pt>
    <dgm:pt modelId="{0F19D6E3-B159-8141-B633-D176E29005E6}" type="parTrans" cxnId="{8F7856A0-4F01-3B42-AFCA-2C0A490A7FBC}">
      <dgm:prSet/>
      <dgm:spPr/>
      <dgm:t>
        <a:bodyPr/>
        <a:lstStyle/>
        <a:p>
          <a:endParaRPr lang="en-US"/>
        </a:p>
      </dgm:t>
    </dgm:pt>
    <dgm:pt modelId="{E11BD4DD-6A62-F14F-A1E2-9C51AC8CB6D8}" type="sibTrans" cxnId="{8F7856A0-4F01-3B42-AFCA-2C0A490A7FBC}">
      <dgm:prSet/>
      <dgm:spPr/>
      <dgm:t>
        <a:bodyPr/>
        <a:lstStyle/>
        <a:p>
          <a:endParaRPr lang="en-US"/>
        </a:p>
      </dgm:t>
    </dgm:pt>
    <dgm:pt modelId="{D5FC66B1-3FC6-C64C-8C66-0EAE6026959E}">
      <dgm:prSet phldrT="[Text]"/>
      <dgm:spPr/>
      <dgm:t>
        <a:bodyPr/>
        <a:lstStyle/>
        <a:p>
          <a:r>
            <a:rPr lang="en-US" altLang="zh-CN" dirty="0" smtClean="0"/>
            <a:t>Low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resource</a:t>
          </a:r>
          <a:endParaRPr lang="en-US" dirty="0"/>
        </a:p>
      </dgm:t>
    </dgm:pt>
    <dgm:pt modelId="{C6089A4E-E768-EA4B-B8A4-D66BE9A02E2C}" type="sibTrans" cxnId="{4CB73E5D-8590-1948-B790-7D70F1044A9A}">
      <dgm:prSet/>
      <dgm:spPr/>
      <dgm:t>
        <a:bodyPr/>
        <a:lstStyle/>
        <a:p>
          <a:endParaRPr lang="en-US"/>
        </a:p>
      </dgm:t>
    </dgm:pt>
    <dgm:pt modelId="{3B732D59-442A-2043-92FE-18326847D604}" type="parTrans" cxnId="{4CB73E5D-8590-1948-B790-7D70F1044A9A}">
      <dgm:prSet/>
      <dgm:spPr/>
      <dgm:t>
        <a:bodyPr/>
        <a:lstStyle/>
        <a:p>
          <a:endParaRPr lang="en-US"/>
        </a:p>
      </dgm:t>
    </dgm:pt>
    <dgm:pt modelId="{28854745-30B4-6D4D-B03B-883F1175F608}" type="pres">
      <dgm:prSet presAssocID="{BBA4C5B2-E67E-4D44-880A-4A8969D9E6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78A8F6-A65C-C944-9C9B-FD3C99CE4ED9}" type="pres">
      <dgm:prSet presAssocID="{D5FC66B1-3FC6-C64C-8C66-0EAE6026959E}" presName="node" presStyleLbl="node1" presStyleIdx="0" presStyleCnt="3" custRadScaleRad="103811" custRadScaleInc="-53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8ED66-E594-764A-A73E-6E95EAF0331C}" type="pres">
      <dgm:prSet presAssocID="{C6089A4E-E768-EA4B-B8A4-D66BE9A02E2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B2E6EC0-2D28-0046-A013-0B4B0119E4ED}" type="pres">
      <dgm:prSet presAssocID="{C6089A4E-E768-EA4B-B8A4-D66BE9A02E2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5D78616-1828-5642-BA92-47038D9053BA}" type="pres">
      <dgm:prSet presAssocID="{8B7CDD1B-E091-EC4E-93FE-3EAF28006C9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12AE3-76C2-2D4D-BEFA-70BE8FA2E80B}" type="pres">
      <dgm:prSet presAssocID="{CD42C359-DA20-FC45-8B3D-5C689B5408E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BE0E0DA-9C42-784D-B9B7-99715EB22F15}" type="pres">
      <dgm:prSet presAssocID="{CD42C359-DA20-FC45-8B3D-5C689B5408E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8920A1E-AAE2-E046-96BB-CBE3E2B176AF}" type="pres">
      <dgm:prSet presAssocID="{08A05A12-F26F-A74A-8C91-BE49CE1422B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B8377-6164-494C-AD2A-C7C40706C4C2}" type="pres">
      <dgm:prSet presAssocID="{E11BD4DD-6A62-F14F-A1E2-9C51AC8CB6D8}" presName="sibTrans" presStyleLbl="sibTrans2D1" presStyleIdx="2" presStyleCnt="3" custLinFactNeighborY="-6393"/>
      <dgm:spPr/>
      <dgm:t>
        <a:bodyPr/>
        <a:lstStyle/>
        <a:p>
          <a:endParaRPr lang="en-US"/>
        </a:p>
      </dgm:t>
    </dgm:pt>
    <dgm:pt modelId="{647FB9D4-005F-164B-BC9E-1C5FCBAD20B4}" type="pres">
      <dgm:prSet presAssocID="{E11BD4DD-6A62-F14F-A1E2-9C51AC8CB6D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9324F60-7B87-3F44-A986-92B89B609C9F}" srcId="{BBA4C5B2-E67E-4D44-880A-4A8969D9E680}" destId="{8B7CDD1B-E091-EC4E-93FE-3EAF28006C96}" srcOrd="1" destOrd="0" parTransId="{8F60538E-204D-5E42-89A9-BD1B9B309592}" sibTransId="{CD42C359-DA20-FC45-8B3D-5C689B5408E7}"/>
    <dgm:cxn modelId="{FBDBB974-809F-CC4F-915D-24BA182F177D}" type="presOf" srcId="{D5FC66B1-3FC6-C64C-8C66-0EAE6026959E}" destId="{7478A8F6-A65C-C944-9C9B-FD3C99CE4ED9}" srcOrd="0" destOrd="0" presId="urn:microsoft.com/office/officeart/2005/8/layout/cycle7"/>
    <dgm:cxn modelId="{348A6A47-F82E-3C42-A1AA-E21E2C77AF58}" type="presOf" srcId="{C6089A4E-E768-EA4B-B8A4-D66BE9A02E2C}" destId="{EB2E6EC0-2D28-0046-A013-0B4B0119E4ED}" srcOrd="1" destOrd="0" presId="urn:microsoft.com/office/officeart/2005/8/layout/cycle7"/>
    <dgm:cxn modelId="{BC07A699-4505-1D47-8D6B-3C81E3C1C584}" type="presOf" srcId="{C6089A4E-E768-EA4B-B8A4-D66BE9A02E2C}" destId="{E7D8ED66-E594-764A-A73E-6E95EAF0331C}" srcOrd="0" destOrd="0" presId="urn:microsoft.com/office/officeart/2005/8/layout/cycle7"/>
    <dgm:cxn modelId="{DBC2DD22-D2BE-E54B-A024-2FD6C839B6DE}" type="presOf" srcId="{BBA4C5B2-E67E-4D44-880A-4A8969D9E680}" destId="{28854745-30B4-6D4D-B03B-883F1175F608}" srcOrd="0" destOrd="0" presId="urn:microsoft.com/office/officeart/2005/8/layout/cycle7"/>
    <dgm:cxn modelId="{0A485868-A93C-6C41-9895-1BEC37EAF70D}" type="presOf" srcId="{8B7CDD1B-E091-EC4E-93FE-3EAF28006C96}" destId="{D5D78616-1828-5642-BA92-47038D9053BA}" srcOrd="0" destOrd="0" presId="urn:microsoft.com/office/officeart/2005/8/layout/cycle7"/>
    <dgm:cxn modelId="{07744305-D364-DB40-88E2-3D3928175142}" type="presOf" srcId="{E11BD4DD-6A62-F14F-A1E2-9C51AC8CB6D8}" destId="{384B8377-6164-494C-AD2A-C7C40706C4C2}" srcOrd="0" destOrd="0" presId="urn:microsoft.com/office/officeart/2005/8/layout/cycle7"/>
    <dgm:cxn modelId="{C15BB3CA-CF12-8446-B834-4B8515692656}" type="presOf" srcId="{CD42C359-DA20-FC45-8B3D-5C689B5408E7}" destId="{CBE0E0DA-9C42-784D-B9B7-99715EB22F15}" srcOrd="1" destOrd="0" presId="urn:microsoft.com/office/officeart/2005/8/layout/cycle7"/>
    <dgm:cxn modelId="{4CB73E5D-8590-1948-B790-7D70F1044A9A}" srcId="{BBA4C5B2-E67E-4D44-880A-4A8969D9E680}" destId="{D5FC66B1-3FC6-C64C-8C66-0EAE6026959E}" srcOrd="0" destOrd="0" parTransId="{3B732D59-442A-2043-92FE-18326847D604}" sibTransId="{C6089A4E-E768-EA4B-B8A4-D66BE9A02E2C}"/>
    <dgm:cxn modelId="{17286FDB-ADFE-5F4A-B185-1A1B9544A9AE}" type="presOf" srcId="{CD42C359-DA20-FC45-8B3D-5C689B5408E7}" destId="{BE112AE3-76C2-2D4D-BEFA-70BE8FA2E80B}" srcOrd="0" destOrd="0" presId="urn:microsoft.com/office/officeart/2005/8/layout/cycle7"/>
    <dgm:cxn modelId="{8F7856A0-4F01-3B42-AFCA-2C0A490A7FBC}" srcId="{BBA4C5B2-E67E-4D44-880A-4A8969D9E680}" destId="{08A05A12-F26F-A74A-8C91-BE49CE1422B7}" srcOrd="2" destOrd="0" parTransId="{0F19D6E3-B159-8141-B633-D176E29005E6}" sibTransId="{E11BD4DD-6A62-F14F-A1E2-9C51AC8CB6D8}"/>
    <dgm:cxn modelId="{E4E0D6D6-2C78-064B-8B27-17A376D2F0CC}" type="presOf" srcId="{08A05A12-F26F-A74A-8C91-BE49CE1422B7}" destId="{98920A1E-AAE2-E046-96BB-CBE3E2B176AF}" srcOrd="0" destOrd="0" presId="urn:microsoft.com/office/officeart/2005/8/layout/cycle7"/>
    <dgm:cxn modelId="{681F8E55-EFD4-2B4F-A737-8BAC5E47FB73}" type="presOf" srcId="{E11BD4DD-6A62-F14F-A1E2-9C51AC8CB6D8}" destId="{647FB9D4-005F-164B-BC9E-1C5FCBAD20B4}" srcOrd="1" destOrd="0" presId="urn:microsoft.com/office/officeart/2005/8/layout/cycle7"/>
    <dgm:cxn modelId="{0F81B4C8-AEAF-BB49-BA72-CF43FEDF371E}" type="presParOf" srcId="{28854745-30B4-6D4D-B03B-883F1175F608}" destId="{7478A8F6-A65C-C944-9C9B-FD3C99CE4ED9}" srcOrd="0" destOrd="0" presId="urn:microsoft.com/office/officeart/2005/8/layout/cycle7"/>
    <dgm:cxn modelId="{3939AAE0-5E38-CE44-9007-95E14738C6B8}" type="presParOf" srcId="{28854745-30B4-6D4D-B03B-883F1175F608}" destId="{E7D8ED66-E594-764A-A73E-6E95EAF0331C}" srcOrd="1" destOrd="0" presId="urn:microsoft.com/office/officeart/2005/8/layout/cycle7"/>
    <dgm:cxn modelId="{1C7F45A1-8156-AE46-B15E-32B568C07321}" type="presParOf" srcId="{E7D8ED66-E594-764A-A73E-6E95EAF0331C}" destId="{EB2E6EC0-2D28-0046-A013-0B4B0119E4ED}" srcOrd="0" destOrd="0" presId="urn:microsoft.com/office/officeart/2005/8/layout/cycle7"/>
    <dgm:cxn modelId="{BA04FFD8-17E9-F84C-9F9C-9AF526B8FA80}" type="presParOf" srcId="{28854745-30B4-6D4D-B03B-883F1175F608}" destId="{D5D78616-1828-5642-BA92-47038D9053BA}" srcOrd="2" destOrd="0" presId="urn:microsoft.com/office/officeart/2005/8/layout/cycle7"/>
    <dgm:cxn modelId="{912D8BE6-C80D-FF47-85DB-3781DEA2A792}" type="presParOf" srcId="{28854745-30B4-6D4D-B03B-883F1175F608}" destId="{BE112AE3-76C2-2D4D-BEFA-70BE8FA2E80B}" srcOrd="3" destOrd="0" presId="urn:microsoft.com/office/officeart/2005/8/layout/cycle7"/>
    <dgm:cxn modelId="{C5C2C33D-F878-B041-AA2C-D439A7D7AAA6}" type="presParOf" srcId="{BE112AE3-76C2-2D4D-BEFA-70BE8FA2E80B}" destId="{CBE0E0DA-9C42-784D-B9B7-99715EB22F15}" srcOrd="0" destOrd="0" presId="urn:microsoft.com/office/officeart/2005/8/layout/cycle7"/>
    <dgm:cxn modelId="{CA872447-885C-FF41-BC4D-D89377D14C47}" type="presParOf" srcId="{28854745-30B4-6D4D-B03B-883F1175F608}" destId="{98920A1E-AAE2-E046-96BB-CBE3E2B176AF}" srcOrd="4" destOrd="0" presId="urn:microsoft.com/office/officeart/2005/8/layout/cycle7"/>
    <dgm:cxn modelId="{C8BF6F9A-541E-B044-B7C7-57B952E854A1}" type="presParOf" srcId="{28854745-30B4-6D4D-B03B-883F1175F608}" destId="{384B8377-6164-494C-AD2A-C7C40706C4C2}" srcOrd="5" destOrd="0" presId="urn:microsoft.com/office/officeart/2005/8/layout/cycle7"/>
    <dgm:cxn modelId="{C525F8A1-5E08-244F-B556-49178EFCD8A4}" type="presParOf" srcId="{384B8377-6164-494C-AD2A-C7C40706C4C2}" destId="{647FB9D4-005F-164B-BC9E-1C5FCBAD20B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8A8F6-A65C-C944-9C9B-FD3C99CE4ED9}">
      <dsp:nvSpPr>
        <dsp:cNvPr id="0" name=""/>
        <dsp:cNvSpPr/>
      </dsp:nvSpPr>
      <dsp:spPr>
        <a:xfrm>
          <a:off x="1474510" y="0"/>
          <a:ext cx="1632458" cy="81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Low</a:t>
          </a:r>
          <a:r>
            <a:rPr lang="zh-CN" altLang="en-US" sz="2100" kern="1200" baseline="0" dirty="0" smtClean="0"/>
            <a:t> </a:t>
          </a:r>
          <a:r>
            <a:rPr lang="en-US" altLang="zh-CN" sz="2100" kern="1200" baseline="0" dirty="0" smtClean="0"/>
            <a:t>resource</a:t>
          </a:r>
          <a:endParaRPr lang="en-US" sz="2100" kern="1200" dirty="0"/>
        </a:p>
      </dsp:txBody>
      <dsp:txXfrm>
        <a:off x="1498417" y="23907"/>
        <a:ext cx="1584644" cy="768415"/>
      </dsp:txXfrm>
    </dsp:sp>
    <dsp:sp modelId="{E7D8ED66-E594-764A-A73E-6E95EAF0331C}">
      <dsp:nvSpPr>
        <dsp:cNvPr id="0" name=""/>
        <dsp:cNvSpPr/>
      </dsp:nvSpPr>
      <dsp:spPr>
        <a:xfrm rot="3502048">
          <a:off x="2584899" y="1432051"/>
          <a:ext cx="849118" cy="28568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670603" y="1489187"/>
        <a:ext cx="677710" cy="171408"/>
      </dsp:txXfrm>
    </dsp:sp>
    <dsp:sp modelId="{D5D78616-1828-5642-BA92-47038D9053BA}">
      <dsp:nvSpPr>
        <dsp:cNvPr id="0" name=""/>
        <dsp:cNvSpPr/>
      </dsp:nvSpPr>
      <dsp:spPr>
        <a:xfrm>
          <a:off x="2911949" y="2333553"/>
          <a:ext cx="1632458" cy="81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Large</a:t>
          </a:r>
          <a:r>
            <a:rPr lang="zh-CN" altLang="en-US" sz="2100" kern="1200" baseline="0" dirty="0" smtClean="0"/>
            <a:t> </a:t>
          </a:r>
          <a:r>
            <a:rPr lang="en-US" altLang="zh-CN" sz="2100" kern="1200" baseline="0" dirty="0" smtClean="0"/>
            <a:t>vocabulary</a:t>
          </a:r>
          <a:endParaRPr lang="en-US" sz="2100" kern="1200" dirty="0"/>
        </a:p>
      </dsp:txBody>
      <dsp:txXfrm>
        <a:off x="2935856" y="2357460"/>
        <a:ext cx="1584644" cy="768415"/>
      </dsp:txXfrm>
    </dsp:sp>
    <dsp:sp modelId="{BE112AE3-76C2-2D4D-BEFA-70BE8FA2E80B}">
      <dsp:nvSpPr>
        <dsp:cNvPr id="0" name=""/>
        <dsp:cNvSpPr/>
      </dsp:nvSpPr>
      <dsp:spPr>
        <a:xfrm rot="10800000">
          <a:off x="1956690" y="2598828"/>
          <a:ext cx="849118" cy="28568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042394" y="2655964"/>
        <a:ext cx="677710" cy="171408"/>
      </dsp:txXfrm>
    </dsp:sp>
    <dsp:sp modelId="{98920A1E-AAE2-E046-96BB-CBE3E2B176AF}">
      <dsp:nvSpPr>
        <dsp:cNvPr id="0" name=""/>
        <dsp:cNvSpPr/>
      </dsp:nvSpPr>
      <dsp:spPr>
        <a:xfrm>
          <a:off x="218092" y="2333553"/>
          <a:ext cx="1632458" cy="81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Syntactic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order</a:t>
          </a:r>
          <a:endParaRPr lang="en-US" sz="2100" kern="1200" dirty="0"/>
        </a:p>
      </dsp:txBody>
      <dsp:txXfrm>
        <a:off x="241999" y="2357460"/>
        <a:ext cx="1584644" cy="768415"/>
      </dsp:txXfrm>
    </dsp:sp>
    <dsp:sp modelId="{384B8377-6164-494C-AD2A-C7C40706C4C2}">
      <dsp:nvSpPr>
        <dsp:cNvPr id="0" name=""/>
        <dsp:cNvSpPr/>
      </dsp:nvSpPr>
      <dsp:spPr>
        <a:xfrm rot="17897918">
          <a:off x="1237971" y="1413787"/>
          <a:ext cx="849118" cy="28568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23675" y="1470923"/>
        <a:ext cx="677710" cy="171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E4CE-7BE2-E94B-A1A6-4BD6F71C23C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F3984-FFA9-644D-B381-89ED7CA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F3984-FFA9-644D-B381-89ED7CA342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F3984-FFA9-644D-B381-89ED7CA342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6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F3984-FFA9-644D-B381-89ED7CA342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4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249A-9AC7-5A44-87C2-B2DB474CFFB5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808D-FC23-2E44-A214-DB9A9834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.xml"/><Relationship Id="rId12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diagramData" Target="../diagrams/data1.xml"/><Relationship Id="rId9" Type="http://schemas.openxmlformats.org/officeDocument/2006/relationships/diagramLayout" Target="../diagrams/layout1.xml"/><Relationship Id="rId10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5.tiff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Memory-augmented Chinese-Uyghur Neural</a:t>
            </a:r>
            <a:br>
              <a:rPr lang="en-US" sz="5400" dirty="0"/>
            </a:br>
            <a:r>
              <a:rPr lang="en-US" sz="5400" dirty="0"/>
              <a:t>Machine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017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Shiyue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</a:t>
            </a:r>
          </a:p>
          <a:p>
            <a:r>
              <a:rPr lang="en-US" altLang="zh-CN" dirty="0" smtClean="0"/>
              <a:t>CSLT,</a:t>
            </a:r>
            <a:r>
              <a:rPr lang="zh-CN" altLang="en-US" dirty="0" smtClean="0"/>
              <a:t> </a:t>
            </a:r>
            <a:r>
              <a:rPr lang="en-US" altLang="zh-CN" dirty="0" smtClean="0"/>
              <a:t>Tsinghua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University;</a:t>
            </a:r>
            <a:r>
              <a:rPr lang="zh-CN" altLang="en-US" dirty="0" smtClean="0"/>
              <a:t> </a:t>
            </a:r>
            <a:r>
              <a:rPr lang="en-US" altLang="zh-CN" dirty="0" smtClean="0"/>
              <a:t>Xinjiang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</a:p>
          <a:p>
            <a:r>
              <a:rPr lang="en-US" altLang="zh-CN" dirty="0" smtClean="0"/>
              <a:t>Co-work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i="1" dirty="0" err="1"/>
              <a:t>Gulnigar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Mahmut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Dong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Wang,</a:t>
            </a:r>
            <a:r>
              <a:rPr lang="zh-CN" altLang="en-US" i="1" dirty="0" smtClean="0"/>
              <a:t> </a:t>
            </a:r>
            <a:r>
              <a:rPr lang="en-US" i="1" dirty="0" err="1"/>
              <a:t>Askar</a:t>
            </a:r>
            <a:r>
              <a:rPr lang="en-US" i="1" dirty="0"/>
              <a:t> </a:t>
            </a:r>
            <a:r>
              <a:rPr lang="en-US" i="1" dirty="0" err="1" smtClean="0"/>
              <a:t>Hamdulla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982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Attention-based</a:t>
            </a:r>
            <a:r>
              <a:rPr lang="zh-CN" altLang="en-US" dirty="0"/>
              <a:t> </a:t>
            </a:r>
            <a:r>
              <a:rPr lang="en-US" altLang="zh-CN" dirty="0"/>
              <a:t>NMT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95646" y="3732324"/>
                <a:ext cx="49123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𝐴𝑡𝑡𝑒𝑛𝑡𝑖𝑜𝑛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𝑤𝑒𝑖𝑔h𝑡𝑠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=[0.05,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0.1,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0.05,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0.8]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46" y="3732324"/>
                <a:ext cx="4912307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744" t="-143137" r="-1489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14659" y="3029049"/>
                <a:ext cx="68588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𝑐𝑜𝑛𝑡𝑒𝑥𝑡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𝑣𝑒𝑐𝑡𝑜𝑟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=0.05∗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+0.1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+0.05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+0.8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9" y="3029049"/>
                <a:ext cx="685886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67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581" y="1469273"/>
            <a:ext cx="1158172" cy="442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156339"/>
            <a:ext cx="3327065" cy="4101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0" y="1936138"/>
            <a:ext cx="3186802" cy="42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Attention-based</a:t>
            </a:r>
            <a:r>
              <a:rPr lang="zh-CN" altLang="en-US" dirty="0"/>
              <a:t> </a:t>
            </a:r>
            <a:r>
              <a:rPr lang="en-US" altLang="zh-CN" dirty="0"/>
              <a:t>NMT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95646" y="3732324"/>
                <a:ext cx="50079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𝐴𝑡𝑡𝑒𝑛𝑡𝑖𝑜𝑛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𝑤𝑒𝑖𝑔h𝑡𝑠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=[0.8,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0.05,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0.1,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0.05]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46" y="3732324"/>
                <a:ext cx="5007974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143137" r="-487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14659" y="3029049"/>
                <a:ext cx="68588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𝑐𝑜𝑛𝑡𝑒𝑥𝑡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𝑣𝑒𝑐𝑡𝑜𝑟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=0.8∗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+0.05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+0.1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+0.05</m:t>
                      </m:r>
                      <m:r>
                        <a:rPr lang="zh-CN" alt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9" y="3029049"/>
                <a:ext cx="685886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67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61" y="1469273"/>
            <a:ext cx="1158172" cy="442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156339"/>
            <a:ext cx="3327065" cy="410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0" y="1975571"/>
            <a:ext cx="3166235" cy="41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Attention-based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b="1" dirty="0" smtClean="0"/>
              <a:t>Memory-augmented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NMT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Conclusions</a:t>
            </a:r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Memory-augmented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37041" cy="4366831"/>
              </a:xfrm>
            </p:spPr>
            <p:txBody>
              <a:bodyPr/>
              <a:lstStyle/>
              <a:p>
                <a:r>
                  <a:rPr lang="en-US" altLang="zh-CN" sz="2000" b="1" dirty="0" smtClean="0"/>
                  <a:t>Memory</a:t>
                </a:r>
                <a:r>
                  <a:rPr lang="zh-CN" altLang="en-US" sz="2000" b="1" dirty="0" smtClean="0"/>
                  <a:t> </a:t>
                </a:r>
                <a:r>
                  <a:rPr lang="en-US" altLang="zh-CN" sz="2000" b="1" dirty="0" smtClean="0"/>
                  <a:t>construction:</a:t>
                </a:r>
                <a:r>
                  <a:rPr lang="zh-CN" altLang="en-US" sz="2000" b="1" dirty="0" smtClean="0"/>
                  <a:t> </a:t>
                </a:r>
                <a:r>
                  <a:rPr lang="en-US" altLang="zh-CN" sz="2000" b="1" dirty="0" smtClean="0"/>
                  <a:t>3</a:t>
                </a:r>
                <a:r>
                  <a:rPr lang="zh-CN" altLang="en-US" sz="2000" b="1" dirty="0" smtClean="0"/>
                  <a:t> </a:t>
                </a:r>
                <a:r>
                  <a:rPr lang="en-US" altLang="zh-CN" sz="2000" b="1" dirty="0" smtClean="0"/>
                  <a:t>steps</a:t>
                </a:r>
              </a:p>
              <a:p>
                <a:r>
                  <a:rPr lang="en-US" altLang="zh-CN" sz="2000" i="1" dirty="0" smtClean="0"/>
                  <a:t>Global</a:t>
                </a:r>
                <a:r>
                  <a:rPr lang="zh-CN" altLang="en-US" sz="2000" i="1" dirty="0" smtClean="0"/>
                  <a:t> </a:t>
                </a:r>
                <a:r>
                  <a:rPr lang="en-US" altLang="zh-CN" sz="2000" i="1" dirty="0" smtClean="0"/>
                  <a:t>memory</a:t>
                </a:r>
                <a:r>
                  <a:rPr lang="en-US" altLang="zh-CN" sz="2000" dirty="0" smtClean="0"/>
                  <a:t>:</a:t>
                </a:r>
              </a:p>
              <a:p>
                <a:pPr lvl="1"/>
                <a:r>
                  <a:rPr lang="en-US" altLang="zh-CN" sz="2000" dirty="0" smtClean="0"/>
                  <a:t>Source-target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word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mappings</a:t>
                </a:r>
              </a:p>
              <a:p>
                <a:pPr lvl="1"/>
                <a:r>
                  <a:rPr lang="en-US" altLang="zh-CN" sz="2000" dirty="0" smtClean="0"/>
                  <a:t>Obtained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from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SMT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or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human-defined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dictionary</a:t>
                </a:r>
              </a:p>
              <a:p>
                <a:r>
                  <a:rPr lang="en-US" altLang="zh-CN" sz="2000" dirty="0" smtClean="0"/>
                  <a:t>Local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memory:</a:t>
                </a:r>
              </a:p>
              <a:p>
                <a:pPr lvl="1"/>
                <a:r>
                  <a:rPr lang="en-US" altLang="zh-CN" sz="2000" dirty="0" smtClean="0"/>
                  <a:t>Select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elements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from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global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memory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based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on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each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input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sentence,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and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the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selection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in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the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order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of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ffectLst/>
                  </a:rPr>
                  <a:t> </a:t>
                </a:r>
                <a:endParaRPr lang="en-US" altLang="zh-CN" sz="2000" dirty="0" smtClean="0"/>
              </a:p>
              <a:p>
                <a:pPr lvl="1"/>
                <a:r>
                  <a:rPr lang="en-US" altLang="zh-CN" sz="2000" dirty="0" smtClean="0"/>
                  <a:t>Replace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</a:rPr>
                  <a:t> </a:t>
                </a:r>
                <a:r>
                  <a:rPr lang="en-US" altLang="zh-CN" sz="2000" dirty="0" smtClean="0">
                    <a:effectLst/>
                  </a:rPr>
                  <a:t>by</a:t>
                </a:r>
                <a:r>
                  <a:rPr lang="zh-CN" altLang="en-US" sz="200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</a:rPr>
                  <a:t> </a:t>
                </a:r>
                <a:endParaRPr lang="en-US" sz="2000" dirty="0" smtClean="0">
                  <a:effectLst/>
                </a:endParaRPr>
              </a:p>
              <a:p>
                <a:r>
                  <a:rPr lang="en-US" altLang="zh-CN" sz="2000" dirty="0" smtClean="0"/>
                  <a:t>Merged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memory:</a:t>
                </a:r>
              </a:p>
              <a:p>
                <a:pPr lvl="1"/>
                <a:r>
                  <a:rPr lang="en-US" altLang="zh-CN" sz="2000" dirty="0" smtClean="0"/>
                  <a:t>Merge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repeated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target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words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 smtClean="0"/>
                  <a:t>local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memory</a:t>
                </a:r>
              </a:p>
              <a:p>
                <a:pPr lvl="1"/>
                <a:endParaRPr lang="en-US" altLang="zh-CN" sz="2000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37041" cy="4366831"/>
              </a:xfrm>
              <a:blipFill rotWithShape="0">
                <a:blip r:embed="rId2"/>
                <a:stretch>
                  <a:fillRect l="-866" t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../../../../Downloads/model_jy%20(5)%20(5)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 bwMode="auto">
          <a:xfrm>
            <a:off x="7905646" y="258838"/>
            <a:ext cx="3343982" cy="18477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43976" y="487333"/>
            <a:ext cx="1805652" cy="1686728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578" y="2525260"/>
            <a:ext cx="4081636" cy="42189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Down Arrow 7"/>
          <p:cNvSpPr/>
          <p:nvPr/>
        </p:nvSpPr>
        <p:spPr>
          <a:xfrm>
            <a:off x="10232021" y="2228800"/>
            <a:ext cx="405114" cy="2289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06799" y="5758651"/>
                <a:ext cx="3113095" cy="867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i="0">
                                        <a:latin typeface="Cambria Math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99" y="5758651"/>
                <a:ext cx="3113095" cy="8676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92200" y="2228800"/>
            <a:ext cx="1866900" cy="40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2200" y="5758651"/>
            <a:ext cx="4302014" cy="985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000" y="3272416"/>
            <a:ext cx="1866900" cy="40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05645" y="4432300"/>
            <a:ext cx="3448155" cy="116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4100" y="4924746"/>
            <a:ext cx="1866900" cy="40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05645" y="3140469"/>
            <a:ext cx="3448155" cy="116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5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Memory-augmented</a:t>
            </a:r>
            <a:r>
              <a:rPr lang="zh-CN" altLang="en-US" dirty="0"/>
              <a:t> </a:t>
            </a:r>
            <a:r>
              <a:rPr lang="en-US" altLang="zh-CN" dirty="0"/>
              <a:t>NMT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2222" r="28333" b="19445"/>
          <a:stretch/>
        </p:blipFill>
        <p:spPr>
          <a:xfrm>
            <a:off x="1511300" y="1690688"/>
            <a:ext cx="3289300" cy="392799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96340"/>
              </p:ext>
            </p:extLst>
          </p:nvPr>
        </p:nvGraphicFramePr>
        <p:xfrm>
          <a:off x="4435472" y="5521994"/>
          <a:ext cx="6337303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8"/>
                <a:gridCol w="496071"/>
                <a:gridCol w="520874"/>
                <a:gridCol w="542299"/>
                <a:gridCol w="586262"/>
                <a:gridCol w="558079"/>
                <a:gridCol w="508473"/>
                <a:gridCol w="853650"/>
                <a:gridCol w="1071848"/>
                <a:gridCol w="401943"/>
                <a:gridCol w="388546"/>
              </a:tblGrid>
              <a:tr h="43180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you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your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love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Beijing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Shanghai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我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我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我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你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你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爱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爱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北京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上海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啊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42"/>
              </p:ext>
            </p:extLst>
          </p:nvPr>
        </p:nvGraphicFramePr>
        <p:xfrm>
          <a:off x="5400675" y="3989244"/>
          <a:ext cx="4114800" cy="856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18"/>
                <a:gridCol w="524989"/>
                <a:gridCol w="551239"/>
                <a:gridCol w="590613"/>
                <a:gridCol w="712656"/>
                <a:gridCol w="870385"/>
                <a:gridCol w="431800"/>
              </a:tblGrid>
              <a:tr h="434713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love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Beijing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180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16844"/>
              </p:ext>
            </p:extLst>
          </p:nvPr>
        </p:nvGraphicFramePr>
        <p:xfrm>
          <a:off x="5110162" y="2526164"/>
          <a:ext cx="4813300" cy="84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520700"/>
                <a:gridCol w="558800"/>
                <a:gridCol w="609600"/>
                <a:gridCol w="571500"/>
                <a:gridCol w="965200"/>
              </a:tblGrid>
              <a:tr h="426181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love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Beijing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180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</a:t>
                      </a:r>
                      <a:r>
                        <a:rPr lang="zh-CN" altLang="en-US" sz="1600" dirty="0" smtClean="0"/>
                        <a:t>*</a:t>
                      </a:r>
                      <a:r>
                        <a:rPr lang="en-US" altLang="zh-CN" sz="1600" dirty="0" smtClean="0"/>
                        <a:t>h1+((1-a)</a:t>
                      </a:r>
                      <a:r>
                        <a:rPr lang="zh-CN" altLang="en-US" sz="1600" dirty="0" smtClean="0"/>
                        <a:t>*</a:t>
                      </a:r>
                      <a:r>
                        <a:rPr lang="en-US" altLang="zh-CN" sz="1600" dirty="0" smtClean="0"/>
                        <a:t>h4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72775" y="5586178"/>
            <a:ext cx="11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</a:t>
            </a:r>
          </a:p>
          <a:p>
            <a:r>
              <a:rPr lang="en-US" altLang="zh-CN" dirty="0" smtClean="0"/>
              <a:t>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93274" y="4124907"/>
            <a:ext cx="11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</a:t>
            </a:r>
          </a:p>
          <a:p>
            <a:r>
              <a:rPr lang="en-US" altLang="zh-CN" dirty="0" smtClean="0"/>
              <a:t>memory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000500" y="4448072"/>
            <a:ext cx="1138237" cy="587518"/>
          </a:xfrm>
          <a:prstGeom prst="curved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33000" y="2584632"/>
            <a:ext cx="11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merged</a:t>
            </a:r>
          </a:p>
          <a:p>
            <a:r>
              <a:rPr lang="en-US" altLang="zh-CN" dirty="0" smtClean="0"/>
              <a:t>memory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05337" y="4845763"/>
            <a:ext cx="817563" cy="6762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43500" y="4845763"/>
            <a:ext cx="762000" cy="6762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22924" y="4845763"/>
            <a:ext cx="847725" cy="6762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124700" y="4845763"/>
            <a:ext cx="50800" cy="6762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659687" y="4845763"/>
            <a:ext cx="141288" cy="6762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394700" y="4845763"/>
            <a:ext cx="101600" cy="6762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9182100" y="4880885"/>
            <a:ext cx="850900" cy="641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540376" y="3374151"/>
            <a:ext cx="98424" cy="6150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754687" y="3408066"/>
            <a:ext cx="3443289" cy="5811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Memory-augmented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766368" cy="353345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 smtClean="0"/>
                  <a:t>Memory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attention</a:t>
                </a:r>
              </a:p>
              <a:p>
                <a:pPr lvl="1"/>
                <a:r>
                  <a:rPr lang="en-US" altLang="zh-CN" sz="2000" dirty="0" smtClean="0"/>
                  <a:t>Similar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to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original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attention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mechanism</a:t>
                </a:r>
              </a:p>
              <a:p>
                <a:pPr lvl="1"/>
                <a:r>
                  <a:rPr lang="en-US" altLang="zh-CN" sz="2000" dirty="0" smtClean="0"/>
                  <a:t>Decide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which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memory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slots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to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attend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to</a:t>
                </a:r>
                <a:endParaRPr lang="en-US" altLang="zh-CN" sz="2000" i="1" dirty="0" smtClean="0"/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𝑖𝑘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zh-CN" altLang="en-US" sz="2000" b="0" i="0" smtClean="0">
                          <a:latin typeface="Cambria Math" charset="0"/>
                        </a:rPr>
                        <m:t>   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𝑖𝑘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charset="0"/>
                        </a:rPr>
                        <m:t>𝑎</m:t>
                      </m:r>
                      <m:d>
                        <m:dPr>
                          <m:endChr m:val="]"/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charset="0"/>
                        </a:rPr>
                        <m:t>,</m:t>
                      </m:r>
                      <m:r>
                        <a:rPr lang="zh-CN" altLang="en-US" sz="20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lvl="1"/>
                <a:r>
                  <a:rPr lang="en-US" altLang="zh-CN" sz="2000" dirty="0" smtClean="0"/>
                  <a:t>We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directly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take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𝑖𝑘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as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the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posterior,</a:t>
                </a:r>
                <a:r>
                  <a:rPr lang="zh-CN" altLang="en-US" sz="2000" dirty="0"/>
                  <a:t> </a:t>
                </a:r>
                <a:r>
                  <a:rPr lang="en-US" altLang="zh-CN" sz="2000" dirty="0" smtClean="0"/>
                  <a:t>and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combine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with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posterior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produced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by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neural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model,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altLang="zh-CN" sz="2000" dirty="0" smtClean="0"/>
                  <a:t>=1/3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 </m:t>
                      </m:r>
                      <m:r>
                        <a:rPr lang="en-US" sz="2000" i="1">
                          <a:latin typeface="Cambria Math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𝑖𝑘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𝑝</m:t>
                      </m:r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766368" cy="3533454"/>
              </a:xfrm>
              <a:blipFill rotWithShape="0">
                <a:blip r:embed="rId2"/>
                <a:stretch>
                  <a:fillRect l="-1171"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../../../../Downloads/model_jy%20(5)%20(5)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 bwMode="auto">
          <a:xfrm>
            <a:off x="7213600" y="2222339"/>
            <a:ext cx="4777771" cy="31367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9005104" y="2222339"/>
            <a:ext cx="2685325" cy="972274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Memory-augmented</a:t>
            </a:r>
            <a:r>
              <a:rPr lang="zh-CN" altLang="en-US" dirty="0"/>
              <a:t> </a:t>
            </a:r>
            <a:r>
              <a:rPr lang="en-US" altLang="zh-CN" dirty="0"/>
              <a:t>NMT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32877" r="28333" b="19445"/>
          <a:stretch/>
        </p:blipFill>
        <p:spPr>
          <a:xfrm>
            <a:off x="1447800" y="4117306"/>
            <a:ext cx="3289300" cy="274069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36935"/>
              </p:ext>
            </p:extLst>
          </p:nvPr>
        </p:nvGraphicFramePr>
        <p:xfrm>
          <a:off x="6210300" y="4358941"/>
          <a:ext cx="4813300" cy="75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520700"/>
                <a:gridCol w="558800"/>
                <a:gridCol w="609600"/>
                <a:gridCol w="571500"/>
                <a:gridCol w="9652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love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Beijing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180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</a:t>
                      </a:r>
                      <a:r>
                        <a:rPr lang="zh-CN" altLang="en-US" sz="1600" dirty="0" smtClean="0"/>
                        <a:t>*</a:t>
                      </a:r>
                      <a:r>
                        <a:rPr lang="en-US" altLang="zh-CN" sz="1600" dirty="0" smtClean="0"/>
                        <a:t>h1+((1-a)</a:t>
                      </a:r>
                      <a:r>
                        <a:rPr lang="zh-CN" altLang="en-US" sz="1600" dirty="0" smtClean="0"/>
                        <a:t>*</a:t>
                      </a:r>
                      <a:r>
                        <a:rPr lang="en-US" altLang="zh-CN" sz="1600" dirty="0" smtClean="0"/>
                        <a:t>h4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2605" r="28333" b="79869"/>
          <a:stretch/>
        </p:blipFill>
        <p:spPr>
          <a:xfrm>
            <a:off x="3613150" y="1258076"/>
            <a:ext cx="3289300" cy="43261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96358"/>
              </p:ext>
            </p:extLst>
          </p:nvPr>
        </p:nvGraphicFramePr>
        <p:xfrm>
          <a:off x="95250" y="3407645"/>
          <a:ext cx="5651500" cy="6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09600"/>
                <a:gridCol w="635000"/>
                <a:gridCol w="711200"/>
                <a:gridCol w="609600"/>
                <a:gridCol w="749300"/>
                <a:gridCol w="1028700"/>
                <a:gridCol w="673100"/>
              </a:tblGrid>
              <a:tr h="3262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0.001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0.001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0.003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0.005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0.28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15697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my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my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love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like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Beijing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Shanghai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6157"/>
              </p:ext>
            </p:extLst>
          </p:nvPr>
        </p:nvGraphicFramePr>
        <p:xfrm>
          <a:off x="6210300" y="3396008"/>
          <a:ext cx="5651500" cy="6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09600"/>
                <a:gridCol w="635000"/>
                <a:gridCol w="711200"/>
                <a:gridCol w="609600"/>
                <a:gridCol w="749300"/>
                <a:gridCol w="1028700"/>
                <a:gridCol w="673100"/>
              </a:tblGrid>
              <a:tr h="3262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0.05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15697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my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my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love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like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Beijing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Shanghai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88702"/>
              </p:ext>
            </p:extLst>
          </p:nvPr>
        </p:nvGraphicFramePr>
        <p:xfrm>
          <a:off x="2679700" y="1843353"/>
          <a:ext cx="5651500" cy="6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09600"/>
                <a:gridCol w="635000"/>
                <a:gridCol w="711200"/>
                <a:gridCol w="609600"/>
                <a:gridCol w="749300"/>
                <a:gridCol w="1028700"/>
                <a:gridCol w="673100"/>
              </a:tblGrid>
              <a:tr h="3262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0.034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0.004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0.012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0.02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0.46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0.26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0.19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15697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my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my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love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like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Beijing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Shanghai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20010" r="28333" b="68805"/>
          <a:stretch/>
        </p:blipFill>
        <p:spPr>
          <a:xfrm>
            <a:off x="3556000" y="2614069"/>
            <a:ext cx="3289300" cy="6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Memory-augmented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en-US" altLang="zh-CN" sz="2400" dirty="0" smtClean="0"/>
              <a:t>OOV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treatment</a:t>
            </a:r>
          </a:p>
          <a:p>
            <a:pPr lvl="1"/>
            <a:r>
              <a:rPr lang="en-US" altLang="zh-CN" sz="2000" dirty="0" smtClean="0"/>
              <a:t>Represent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OOV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similar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vocabulary</a:t>
            </a:r>
          </a:p>
          <a:p>
            <a:pPr lvl="1"/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example:</a:t>
            </a:r>
          </a:p>
          <a:p>
            <a:pPr marL="914400" lvl="2" indent="0">
              <a:buNone/>
            </a:pPr>
            <a:r>
              <a:rPr lang="en-US" altLang="zh-CN" dirty="0" err="1" smtClean="0"/>
              <a:t>Src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0680" t="16153" r="32657" b="67729"/>
          <a:stretch/>
        </p:blipFill>
        <p:spPr>
          <a:xfrm>
            <a:off x="2293881" y="2953705"/>
            <a:ext cx="2849616" cy="2947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58" y="3444463"/>
            <a:ext cx="850900" cy="330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154" y="3431763"/>
            <a:ext cx="774700" cy="355600"/>
          </a:xfrm>
          <a:prstGeom prst="rect">
            <a:avLst/>
          </a:prstGeom>
        </p:spPr>
      </p:pic>
      <p:sp>
        <p:nvSpPr>
          <p:cNvPr id="17" name="Left-Right Arrow 16"/>
          <p:cNvSpPr/>
          <p:nvPr/>
        </p:nvSpPr>
        <p:spPr>
          <a:xfrm>
            <a:off x="3446745" y="3505979"/>
            <a:ext cx="437322" cy="20716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60852" y="3859736"/>
            <a:ext cx="7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OOV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3297" y="3818912"/>
            <a:ext cx="7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OOV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2703393" y="4314141"/>
            <a:ext cx="174537" cy="47611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111" y="5003628"/>
            <a:ext cx="1435100" cy="317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077" y="4914728"/>
            <a:ext cx="749300" cy="406400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3576555" y="5025922"/>
            <a:ext cx="426177" cy="1840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4445727" y="4229068"/>
            <a:ext cx="107925" cy="45084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60061" y="3317175"/>
            <a:ext cx="410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</a:t>
            </a:r>
            <a:endParaRPr lang="en-US" altLang="zh-CN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78" y="2401504"/>
            <a:ext cx="3985163" cy="32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Attention-based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dirty="0" smtClean="0"/>
              <a:t>Memory-augmented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b="1" dirty="0" smtClean="0"/>
              <a:t>Experiments</a:t>
            </a:r>
          </a:p>
          <a:p>
            <a:r>
              <a:rPr lang="en-US" altLang="zh-CN" dirty="0" smtClean="0"/>
              <a:t>Conclusions</a:t>
            </a:r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49" y="35355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49" y="167911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180k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sentence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pairs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~170,000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Uyghur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~130,000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</a:p>
          <a:p>
            <a:pPr lvl="1"/>
            <a:r>
              <a:rPr lang="en-US" altLang="zh-CN" b="1" dirty="0" smtClean="0"/>
              <a:t>Biggest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far.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4011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71800"/>
            <a:ext cx="6219556" cy="35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</a:p>
          <a:p>
            <a:r>
              <a:rPr lang="en-US" altLang="zh-CN" dirty="0" smtClean="0"/>
              <a:t>Attention-based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dirty="0" smtClean="0"/>
              <a:t>Memory-augmented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Conclusions</a:t>
            </a:r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</a:p>
          <a:p>
            <a:r>
              <a:rPr lang="en-US" altLang="zh-CN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5932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Systems:</a:t>
            </a:r>
          </a:p>
          <a:p>
            <a:pPr lvl="1"/>
            <a:r>
              <a:rPr lang="en-US" altLang="zh-CN" dirty="0" smtClean="0"/>
              <a:t>SMT: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Moses</a:t>
            </a:r>
          </a:p>
          <a:p>
            <a:pPr lvl="1"/>
            <a:r>
              <a:rPr lang="en-US" altLang="zh-CN" dirty="0" smtClean="0"/>
              <a:t>NMT</a:t>
            </a:r>
          </a:p>
          <a:p>
            <a:pPr lvl="1"/>
            <a:r>
              <a:rPr lang="en-US" altLang="zh-CN" dirty="0" smtClean="0"/>
              <a:t>M-NMT</a:t>
            </a:r>
          </a:p>
          <a:p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metrics:</a:t>
            </a:r>
          </a:p>
          <a:p>
            <a:pPr lvl="1"/>
            <a:r>
              <a:rPr lang="en-US" altLang="zh-CN" dirty="0" smtClean="0"/>
              <a:t>BLEU: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1-4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grams</a:t>
            </a:r>
            <a:r>
              <a:rPr lang="zh-CN" altLang="en-US" dirty="0" smtClean="0"/>
              <a:t> </a:t>
            </a:r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penalty</a:t>
            </a:r>
          </a:p>
        </p:txBody>
      </p:sp>
    </p:spTree>
    <p:extLst>
      <p:ext uri="{BB962C8B-B14F-4D97-AF65-F5344CB8AC3E}">
        <p14:creationId xmlns:p14="http://schemas.microsoft.com/office/powerpoint/2010/main" val="19071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8" y="1627408"/>
            <a:ext cx="6268037" cy="2481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26" y="3995528"/>
            <a:ext cx="6477000" cy="2120900"/>
          </a:xfrm>
          <a:prstGeom prst="rect">
            <a:avLst/>
          </a:prstGeom>
        </p:spPr>
      </p:pic>
      <p:sp>
        <p:nvSpPr>
          <p:cNvPr id="6" name="Curved Right Arrow 5"/>
          <p:cNvSpPr/>
          <p:nvPr/>
        </p:nvSpPr>
        <p:spPr>
          <a:xfrm>
            <a:off x="2226366" y="3091069"/>
            <a:ext cx="735495" cy="1649895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75" y="2118226"/>
            <a:ext cx="6140450" cy="39238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75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070600" y="5118100"/>
            <a:ext cx="1117600" cy="317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8412" y="5118100"/>
            <a:ext cx="1117600" cy="317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2000" y="4318000"/>
            <a:ext cx="4216400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10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65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634"/>
              </p:ext>
            </p:extLst>
          </p:nvPr>
        </p:nvGraphicFramePr>
        <p:xfrm>
          <a:off x="3806497" y="2341141"/>
          <a:ext cx="3661103" cy="153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389"/>
                <a:gridCol w="2645714"/>
              </a:tblGrid>
              <a:tr h="4218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Recalled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words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3704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3680/6666</a:t>
                      </a:r>
                      <a:endParaRPr lang="en-US" b="0" dirty="0"/>
                    </a:p>
                  </a:txBody>
                  <a:tcPr/>
                </a:tc>
              </a:tr>
              <a:tr h="370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NMT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3509/6666</a:t>
                      </a:r>
                      <a:endParaRPr lang="en-US" dirty="0"/>
                    </a:p>
                  </a:txBody>
                  <a:tcPr/>
                </a:tc>
              </a:tr>
              <a:tr h="3704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M-NMT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3560/6666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70317" y="4034638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6666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46" y="2159707"/>
            <a:ext cx="8711710" cy="260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6105" y="4119292"/>
            <a:ext cx="6440795" cy="445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493581"/>
            <a:ext cx="9103154" cy="2141919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75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OOV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entities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Attention-based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dirty="0" smtClean="0"/>
              <a:t>Memory-augmented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b="1" dirty="0" smtClean="0"/>
              <a:t>Conclusions</a:t>
            </a:r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Biggest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parallel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</a:t>
            </a:r>
          </a:p>
          <a:p>
            <a:r>
              <a:rPr lang="en-US" altLang="zh-CN" b="1" dirty="0" smtClean="0"/>
              <a:t>Best</a:t>
            </a:r>
            <a:r>
              <a:rPr lang="zh-CN" altLang="en-US" b="1" dirty="0" smtClean="0"/>
              <a:t> </a:t>
            </a:r>
            <a:r>
              <a:rPr lang="en-US" b="1" dirty="0"/>
              <a:t>Chinese-Uyghur</a:t>
            </a:r>
            <a:r>
              <a:rPr lang="en-US" altLang="zh-CN" b="1" dirty="0"/>
              <a:t>/</a:t>
            </a:r>
            <a:r>
              <a:rPr lang="en-US" b="1" dirty="0"/>
              <a:t>Uyghur</a:t>
            </a:r>
            <a:r>
              <a:rPr lang="en-US" altLang="zh-CN" b="1" dirty="0"/>
              <a:t>-Chinese</a:t>
            </a:r>
            <a:r>
              <a:rPr lang="zh-CN" altLang="en-US" b="1" dirty="0"/>
              <a:t> </a:t>
            </a:r>
            <a:r>
              <a:rPr lang="en-US" altLang="zh-CN" b="1" dirty="0" smtClean="0"/>
              <a:t>translation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performance</a:t>
            </a:r>
            <a:endParaRPr lang="en-US" altLang="zh-CN" b="1" dirty="0"/>
          </a:p>
          <a:p>
            <a:r>
              <a:rPr lang="en-US" altLang="zh-CN" dirty="0" smtClean="0"/>
              <a:t>M-NMT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alleviates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under-translation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NMT.</a:t>
            </a:r>
          </a:p>
          <a:p>
            <a:r>
              <a:rPr lang="en-US" altLang="zh-CN" dirty="0" smtClean="0"/>
              <a:t>M-NMT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provides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way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OOV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problem.</a:t>
            </a:r>
          </a:p>
          <a:p>
            <a:r>
              <a:rPr lang="en-US" altLang="zh-CN" dirty="0" smtClean="0"/>
              <a:t>M-NMT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brings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stable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improvement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especially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consistent.</a:t>
            </a:r>
          </a:p>
        </p:txBody>
      </p:sp>
    </p:spTree>
    <p:extLst>
      <p:ext uri="{BB962C8B-B14F-4D97-AF65-F5344CB8AC3E}">
        <p14:creationId xmlns:p14="http://schemas.microsoft.com/office/powerpoint/2010/main" val="17650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Attention-based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dirty="0" smtClean="0"/>
              <a:t>Memory-augmented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Conclusions</a:t>
            </a:r>
          </a:p>
          <a:p>
            <a:r>
              <a:rPr lang="en-US" altLang="zh-CN" b="1" dirty="0" smtClean="0"/>
              <a:t>Future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03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OOV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treatment?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replacement</a:t>
            </a:r>
          </a:p>
          <a:p>
            <a:pPr lvl="1"/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r>
              <a:rPr lang="en-US" altLang="zh-CN" dirty="0" smtClean="0"/>
              <a:t>Phrase-based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memory?</a:t>
            </a:r>
          </a:p>
        </p:txBody>
      </p:sp>
    </p:spTree>
    <p:extLst>
      <p:ext uri="{BB962C8B-B14F-4D97-AF65-F5344CB8AC3E}">
        <p14:creationId xmlns:p14="http://schemas.microsoft.com/office/powerpoint/2010/main" val="20880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588063"/>
            <a:ext cx="5554717" cy="1325563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r>
              <a:rPr lang="zh-CN" altLang="en-US" dirty="0" smtClean="0"/>
              <a:t> </a:t>
            </a:r>
            <a:r>
              <a:rPr lang="en-US" altLang="zh-CN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773" y="1690688"/>
            <a:ext cx="10515600" cy="13989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Uyghur is a minority language in China, mainly used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dirty="0" smtClean="0"/>
              <a:t>Xinjiang Province</a:t>
            </a:r>
          </a:p>
          <a:p>
            <a:r>
              <a:rPr lang="en-US" dirty="0" smtClean="0"/>
              <a:t>Chinese-Uyghur</a:t>
            </a:r>
            <a:r>
              <a:rPr lang="en-US" altLang="zh-CN" dirty="0" smtClean="0"/>
              <a:t>/</a:t>
            </a:r>
            <a:r>
              <a:rPr lang="en-US" dirty="0" smtClean="0"/>
              <a:t>Uyghur</a:t>
            </a:r>
            <a:r>
              <a:rPr lang="en-US" altLang="zh-CN" dirty="0" smtClean="0"/>
              <a:t>-Chinese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</a:t>
            </a:r>
          </a:p>
          <a:p>
            <a:r>
              <a:rPr lang="en-US" altLang="zh-CN" dirty="0" smtClean="0"/>
              <a:t>Challenges: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893" y="4266718"/>
            <a:ext cx="3162300" cy="442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359" y="4819862"/>
            <a:ext cx="946358" cy="282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090" y="4753712"/>
            <a:ext cx="2856254" cy="380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030" y="4797415"/>
            <a:ext cx="432210" cy="383095"/>
          </a:xfrm>
          <a:prstGeom prst="rect">
            <a:avLst/>
          </a:prstGeom>
        </p:spPr>
      </p:pic>
      <p:sp>
        <p:nvSpPr>
          <p:cNvPr id="10" name="Cross 9"/>
          <p:cNvSpPr/>
          <p:nvPr/>
        </p:nvSpPr>
        <p:spPr>
          <a:xfrm>
            <a:off x="7795228" y="4819862"/>
            <a:ext cx="334758" cy="306202"/>
          </a:xfrm>
          <a:prstGeom prst="plus">
            <a:avLst>
              <a:gd name="adj" fmla="val 41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642" y="4026729"/>
            <a:ext cx="3661851" cy="1238307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510515375"/>
              </p:ext>
            </p:extLst>
          </p:nvPr>
        </p:nvGraphicFramePr>
        <p:xfrm>
          <a:off x="3190003" y="2884478"/>
          <a:ext cx="4762500" cy="3150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36585" y="2544012"/>
            <a:ext cx="33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minority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1493" y="6357608"/>
            <a:ext cx="33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16200000" flipH="1">
            <a:off x="5421990" y="4820590"/>
            <a:ext cx="298526" cy="2751295"/>
          </a:xfrm>
          <a:prstGeom prst="rightBrace">
            <a:avLst>
              <a:gd name="adj1" fmla="val 8333"/>
              <a:gd name="adj2" fmla="val 49548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94237" y="32967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dirty="0"/>
              <a:t>Uyghur:</a:t>
            </a:r>
            <a:r>
              <a:rPr lang="zh-CN" altLang="en-US" dirty="0"/>
              <a:t> </a:t>
            </a:r>
            <a:r>
              <a:rPr lang="en-US" altLang="zh-CN" dirty="0"/>
              <a:t>Subject-object-verb</a:t>
            </a:r>
            <a:r>
              <a:rPr lang="zh-CN" altLang="en-US" dirty="0"/>
              <a:t> </a:t>
            </a:r>
            <a:r>
              <a:rPr lang="en-US" altLang="zh-CN" dirty="0"/>
              <a:t>(SOV)</a:t>
            </a:r>
          </a:p>
          <a:p>
            <a:pPr lvl="2"/>
            <a:r>
              <a:rPr lang="en-US" altLang="zh-CN" dirty="0"/>
              <a:t>Chinese:</a:t>
            </a:r>
            <a:r>
              <a:rPr lang="zh-CN" altLang="en-US" dirty="0"/>
              <a:t> </a:t>
            </a:r>
            <a:r>
              <a:rPr lang="en-US" altLang="zh-CN" dirty="0"/>
              <a:t>Subject-verb-object</a:t>
            </a:r>
            <a:r>
              <a:rPr lang="zh-CN" altLang="en-US" dirty="0"/>
              <a:t> </a:t>
            </a:r>
            <a:r>
              <a:rPr lang="en-US" altLang="zh-CN" dirty="0"/>
              <a:t>(SVO)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64573" y="3781024"/>
            <a:ext cx="6094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dirty="0"/>
              <a:t>30,000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prefixes,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suffixes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0508" y="3423493"/>
            <a:ext cx="3536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Agglutinative</a:t>
            </a:r>
            <a:r>
              <a:rPr lang="zh-CN" altLang="en-US" dirty="0"/>
              <a:t> </a:t>
            </a:r>
            <a:r>
              <a:rPr lang="en-US" altLang="zh-CN" dirty="0"/>
              <a:t>nature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Uyghur</a:t>
            </a:r>
          </a:p>
        </p:txBody>
      </p:sp>
    </p:spTree>
    <p:extLst>
      <p:ext uri="{BB962C8B-B14F-4D97-AF65-F5344CB8AC3E}">
        <p14:creationId xmlns:p14="http://schemas.microsoft.com/office/powerpoint/2010/main" val="16419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8A8F6-A65C-C944-9C9B-FD3C99CE4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7D8ED66-E594-764A-A73E-6E95EAF03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5D78616-1828-5642-BA92-47038D905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E112AE3-76C2-2D4D-BEFA-70BE8FA2E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8920A1E-AAE2-E046-96BB-CBE3E2B17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84B8377-6164-494C-AD2A-C7C40706C4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Graphic spid="12" grpId="0">
        <p:bldSub>
          <a:bldDgm/>
        </p:bldSub>
      </p:bldGraphic>
      <p:bldP spid="4" grpId="0"/>
      <p:bldP spid="13" grpId="0"/>
      <p:bldP spid="14" grpId="0" animBg="1"/>
      <p:bldP spid="6" grpId="0"/>
      <p:bldP spid="6" grpId="1"/>
      <p:bldP spid="15" grpId="0"/>
      <p:bldP spid="15" grpId="1"/>
      <p:bldP spid="16" grpId="0"/>
      <p:bldP spid="1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OOV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treatment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7" t="32877" r="35459" b="28061"/>
          <a:stretch/>
        </p:blipFill>
        <p:spPr>
          <a:xfrm>
            <a:off x="1435100" y="3716985"/>
            <a:ext cx="2705100" cy="224539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47212"/>
              </p:ext>
            </p:extLst>
          </p:nvPr>
        </p:nvGraphicFramePr>
        <p:xfrm>
          <a:off x="6191250" y="4632103"/>
          <a:ext cx="4813300" cy="75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520700"/>
                <a:gridCol w="558800"/>
                <a:gridCol w="609600"/>
                <a:gridCol w="571500"/>
                <a:gridCol w="965200"/>
              </a:tblGrid>
              <a:tr h="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1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h1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27439"/>
              </p:ext>
            </p:extLst>
          </p:nvPr>
        </p:nvGraphicFramePr>
        <p:xfrm>
          <a:off x="95250" y="3142061"/>
          <a:ext cx="5651500" cy="6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09600"/>
                <a:gridCol w="635000"/>
                <a:gridCol w="711200"/>
                <a:gridCol w="609600"/>
                <a:gridCol w="749300"/>
                <a:gridCol w="1028700"/>
                <a:gridCol w="673100"/>
              </a:tblGrid>
              <a:tr h="3262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156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32957"/>
              </p:ext>
            </p:extLst>
          </p:nvPr>
        </p:nvGraphicFramePr>
        <p:xfrm>
          <a:off x="2679700" y="1843353"/>
          <a:ext cx="5651500" cy="6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09600"/>
                <a:gridCol w="635000"/>
                <a:gridCol w="711200"/>
                <a:gridCol w="609600"/>
                <a:gridCol w="749300"/>
                <a:gridCol w="1028700"/>
                <a:gridCol w="673100"/>
              </a:tblGrid>
              <a:tr h="3262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0.46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156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0680" t="16153" r="32657" b="67729"/>
          <a:stretch/>
        </p:blipFill>
        <p:spPr>
          <a:xfrm>
            <a:off x="1343792" y="5933104"/>
            <a:ext cx="3683198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96" y="6553200"/>
            <a:ext cx="1435100" cy="31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750" y="4632103"/>
            <a:ext cx="749300" cy="33216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1808546" y="6314104"/>
            <a:ext cx="0" cy="239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800" y="3470614"/>
            <a:ext cx="749300" cy="4064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28" idx="1"/>
          </p:cNvCxnSpPr>
          <p:nvPr/>
        </p:nvCxnSpPr>
        <p:spPr>
          <a:xfrm>
            <a:off x="3806825" y="3784016"/>
            <a:ext cx="1220165" cy="343876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990" y="3950092"/>
            <a:ext cx="774700" cy="355600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7991"/>
              </p:ext>
            </p:extLst>
          </p:nvPr>
        </p:nvGraphicFramePr>
        <p:xfrm>
          <a:off x="6196330" y="3147240"/>
          <a:ext cx="4808220" cy="6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/>
                <a:gridCol w="558800"/>
                <a:gridCol w="533400"/>
                <a:gridCol w="711200"/>
                <a:gridCol w="457200"/>
                <a:gridCol w="1029970"/>
              </a:tblGrid>
              <a:tr h="326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156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233" y="3479479"/>
            <a:ext cx="749300" cy="406400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2" idx="1"/>
          </p:cNvCxnSpPr>
          <p:nvPr/>
        </p:nvCxnSpPr>
        <p:spPr>
          <a:xfrm flipH="1">
            <a:off x="5905500" y="3682679"/>
            <a:ext cx="697733" cy="44521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690" y="2182936"/>
            <a:ext cx="749300" cy="406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650" y="1320885"/>
            <a:ext cx="774700" cy="35560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5727700" y="2589336"/>
            <a:ext cx="368300" cy="1287678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2535" y="3294314"/>
            <a:ext cx="2489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en-US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1637430"/>
            <a:ext cx="5383880" cy="212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Statistical Machine Translation(SMT)</a:t>
            </a:r>
          </a:p>
          <a:p>
            <a:pPr lvl="1"/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b="1" dirty="0" smtClean="0"/>
              <a:t>Phrase-based</a:t>
            </a:r>
            <a:r>
              <a:rPr lang="en-US" altLang="zh-CN" dirty="0" smtClean="0"/>
              <a:t> Machine Translation</a:t>
            </a:r>
          </a:p>
          <a:p>
            <a:pPr lvl="1"/>
            <a:r>
              <a:rPr lang="en-US" altLang="zh-CN" dirty="0" smtClean="0"/>
              <a:t>Phrase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mappings +</a:t>
            </a:r>
            <a:r>
              <a:rPr lang="zh-CN" altLang="en-US" dirty="0" smtClean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altLang="zh-CN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886294"/>
            <a:ext cx="5544831" cy="178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choice: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Neural Machine Translation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(NMT)</a:t>
            </a:r>
          </a:p>
          <a:p>
            <a:pPr lvl="1"/>
            <a:r>
              <a:rPr lang="en-US" altLang="zh-CN" b="1" dirty="0" smtClean="0"/>
              <a:t>Attention-based</a:t>
            </a:r>
            <a:r>
              <a:rPr lang="en-US" altLang="zh-CN" dirty="0" smtClean="0"/>
              <a:t> NMT</a:t>
            </a:r>
          </a:p>
          <a:p>
            <a:pPr lvl="1"/>
            <a:r>
              <a:rPr lang="en-US" altLang="zh-CN" dirty="0" smtClean="0"/>
              <a:t>Meaning-oriented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19849" y="2098118"/>
            <a:ext cx="14629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8704820" y="3587852"/>
            <a:ext cx="457200" cy="24424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267" y="3533652"/>
            <a:ext cx="922295" cy="35264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939" y="1039008"/>
            <a:ext cx="1120962" cy="4286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255" y="5553463"/>
            <a:ext cx="3508438" cy="432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554" y="1833180"/>
            <a:ext cx="3267138" cy="1104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14" y="1490661"/>
            <a:ext cx="3418816" cy="41943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98084" y="5769737"/>
            <a:ext cx="2522037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Not</a:t>
            </a:r>
            <a:r>
              <a:rPr lang="zh-CN" alt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perfect!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9" grpId="0" animBg="1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024"/>
            <a:ext cx="10515600" cy="123839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Out</a:t>
            </a:r>
            <a:r>
              <a:rPr lang="zh-CN" altLang="en-US" b="1" dirty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Vocabulary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(OOV)</a:t>
            </a:r>
          </a:p>
          <a:p>
            <a:r>
              <a:rPr lang="en-US" altLang="zh-CN" dirty="0" smtClean="0"/>
              <a:t>Let’s</a:t>
            </a:r>
            <a:r>
              <a:rPr lang="zh-CN" altLang="en-US" dirty="0" smtClean="0"/>
              <a:t> </a:t>
            </a:r>
            <a:r>
              <a:rPr lang="en-US" altLang="zh-CN" dirty="0"/>
              <a:t>say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smtClean="0"/>
              <a:t>130,000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5217" y="3372200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64060"/>
              </p:ext>
            </p:extLst>
          </p:nvPr>
        </p:nvGraphicFramePr>
        <p:xfrm>
          <a:off x="2198584" y="3310584"/>
          <a:ext cx="5105070" cy="422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07"/>
                <a:gridCol w="510507"/>
                <a:gridCol w="510507"/>
                <a:gridCol w="510507"/>
                <a:gridCol w="510507"/>
                <a:gridCol w="510507"/>
                <a:gridCol w="510507"/>
                <a:gridCol w="510507"/>
                <a:gridCol w="510507"/>
                <a:gridCol w="510507"/>
              </a:tblGrid>
              <a:tr h="4227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4613062" y="1385405"/>
            <a:ext cx="253025" cy="5081980"/>
          </a:xfrm>
          <a:prstGeom prst="leftBrace">
            <a:avLst>
              <a:gd name="adj1" fmla="val 8333"/>
              <a:gd name="adj2" fmla="val 50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74750" y="401836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Vocabulary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130,000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8226" y="4712397"/>
            <a:ext cx="6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MT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03253"/>
              </p:ext>
            </p:extLst>
          </p:nvPr>
        </p:nvGraphicFramePr>
        <p:xfrm>
          <a:off x="2187039" y="4719369"/>
          <a:ext cx="5105070" cy="422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07"/>
                <a:gridCol w="510507"/>
                <a:gridCol w="510507"/>
                <a:gridCol w="510507"/>
                <a:gridCol w="510507"/>
                <a:gridCol w="510507"/>
                <a:gridCol w="510507"/>
                <a:gridCol w="510507"/>
                <a:gridCol w="510507"/>
                <a:gridCol w="510507"/>
              </a:tblGrid>
              <a:tr h="4227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16200000">
            <a:off x="2833488" y="4506167"/>
            <a:ext cx="261450" cy="1554348"/>
          </a:xfrm>
          <a:prstGeom prst="leftBrace">
            <a:avLst>
              <a:gd name="adj1" fmla="val 8333"/>
              <a:gd name="adj2" fmla="val 50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8652" y="5443957"/>
            <a:ext cx="22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Vocabulary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30,000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5400150" y="3524113"/>
            <a:ext cx="256286" cy="3527632"/>
          </a:xfrm>
          <a:prstGeom prst="leftBrace">
            <a:avLst>
              <a:gd name="adj1" fmla="val 8333"/>
              <a:gd name="adj2" fmla="val 50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15416" y="5439227"/>
            <a:ext cx="88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”UNK”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8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  <p:bldP spid="12" grpId="0" animBg="1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6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Rare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NMT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drifts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/>
              <a:t>Overfits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frequent</a:t>
            </a:r>
            <a:r>
              <a:rPr lang="zh-CN" altLang="en-US" dirty="0"/>
              <a:t> </a:t>
            </a:r>
            <a:r>
              <a:rPr lang="en-US" altLang="zh-CN" dirty="0"/>
              <a:t>observations,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overlooks</a:t>
            </a:r>
            <a:r>
              <a:rPr lang="zh-CN" altLang="en-US" dirty="0"/>
              <a:t> </a:t>
            </a:r>
            <a:r>
              <a:rPr lang="en-US" altLang="zh-CN" dirty="0" smtClean="0"/>
              <a:t>rare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experiment:</a:t>
            </a:r>
            <a:r>
              <a:rPr lang="zh-CN" altLang="en-US" dirty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30,000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vocabulary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shrinks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26911.</a:t>
            </a:r>
            <a:r>
              <a:rPr lang="zh-CN" altLang="en-US" dirty="0"/>
              <a:t> </a:t>
            </a:r>
            <a:r>
              <a:rPr lang="en-US" altLang="zh-CN" dirty="0" smtClean="0"/>
              <a:t>~3,000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rare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smoothed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out.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19" t="22848" r="3725" b="4215"/>
          <a:stretch/>
        </p:blipFill>
        <p:spPr>
          <a:xfrm>
            <a:off x="1950688" y="2386939"/>
            <a:ext cx="7630886" cy="14913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1635" y="2954481"/>
            <a:ext cx="1959429" cy="356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9795" y="2207407"/>
            <a:ext cx="4412671" cy="2895600"/>
          </a:xfrm>
          <a:prstGeom prst="rect">
            <a:avLst/>
          </a:prstGeom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Chinese-Uyghur</a:t>
            </a:r>
            <a:r>
              <a:rPr lang="en-US" altLang="zh-CN" sz="2400" dirty="0"/>
              <a:t>/</a:t>
            </a:r>
            <a:r>
              <a:rPr lang="en-US" sz="2400" dirty="0"/>
              <a:t>Uyghur</a:t>
            </a:r>
            <a:r>
              <a:rPr lang="en-US" altLang="zh-CN" sz="2400" dirty="0"/>
              <a:t>-Chinese</a:t>
            </a:r>
            <a:r>
              <a:rPr lang="zh-CN" altLang="en-US" sz="2400" dirty="0"/>
              <a:t> </a:t>
            </a:r>
            <a:r>
              <a:rPr lang="en-US" altLang="zh-CN" sz="2400" dirty="0"/>
              <a:t>translation</a:t>
            </a:r>
          </a:p>
          <a:p>
            <a:pPr algn="ctr"/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aggravate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OOV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8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794"/>
            <a:ext cx="8966200" cy="938212"/>
          </a:xfrm>
        </p:spPr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aim: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OOV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pic>
        <p:nvPicPr>
          <p:cNvPr id="4" name="Picture 3" descr="../../../../Downloads/model_jy%20(5)%20(5)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 bwMode="auto">
          <a:xfrm>
            <a:off x="1016197" y="3383866"/>
            <a:ext cx="4874181" cy="32963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79" y="4210841"/>
            <a:ext cx="2383379" cy="189786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8998723" y="4939503"/>
            <a:ext cx="401651" cy="403225"/>
          </a:xfrm>
          <a:prstGeom prst="plus">
            <a:avLst>
              <a:gd name="adj" fmla="val 3790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539" y="4686295"/>
            <a:ext cx="1459534" cy="90963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077237"/>
            <a:ext cx="9880600" cy="163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augment</a:t>
            </a:r>
            <a:r>
              <a:rPr lang="zh-CN" altLang="en-US" dirty="0"/>
              <a:t> </a:t>
            </a:r>
            <a:r>
              <a:rPr lang="en-US" altLang="zh-CN" dirty="0"/>
              <a:t>NMT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memorizes</a:t>
            </a:r>
            <a:r>
              <a:rPr lang="zh-CN" altLang="en-US" dirty="0"/>
              <a:t> </a:t>
            </a:r>
            <a:r>
              <a:rPr lang="en-US" altLang="zh-CN" dirty="0"/>
              <a:t>source-target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mappings.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840315"/>
            <a:ext cx="9321800" cy="163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It’s</a:t>
            </a:r>
            <a:r>
              <a:rPr lang="zh-CN" altLang="en-US" b="1" dirty="0"/>
              <a:t> </a:t>
            </a:r>
            <a:r>
              <a:rPr lang="en-US" altLang="zh-CN" b="1" dirty="0"/>
              <a:t>like</a:t>
            </a:r>
            <a:r>
              <a:rPr lang="zh-CN" altLang="en-US" b="1" dirty="0"/>
              <a:t> </a:t>
            </a:r>
            <a:r>
              <a:rPr lang="en-US" altLang="zh-CN" b="1" dirty="0"/>
              <a:t>equipping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translator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dictionary.</a:t>
            </a:r>
            <a:r>
              <a:rPr lang="zh-CN" altLang="en-US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3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b="1" dirty="0" smtClean="0"/>
              <a:t>Attention-based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NMT</a:t>
            </a:r>
          </a:p>
          <a:p>
            <a:r>
              <a:rPr lang="en-US" altLang="zh-CN" dirty="0" smtClean="0"/>
              <a:t>Memory-augmented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Conclusions</a:t>
            </a:r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314954" cy="4130676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Encoder-decoder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architecture</a:t>
                </a:r>
              </a:p>
              <a:p>
                <a:r>
                  <a:rPr lang="en-US" altLang="zh-CN" sz="2400" dirty="0" smtClean="0"/>
                  <a:t>Encoder: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bi-directional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RNN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r>
                  <a:rPr lang="en-US" altLang="zh-CN" sz="2400" dirty="0" smtClean="0">
                    <a:effectLst/>
                  </a:rPr>
                  <a:t>Attention</a:t>
                </a:r>
                <a:r>
                  <a:rPr lang="zh-CN" altLang="en-US" sz="2400" dirty="0" smtClean="0">
                    <a:effectLst/>
                  </a:rPr>
                  <a:t> </a:t>
                </a:r>
                <a:r>
                  <a:rPr lang="en-US" altLang="zh-CN" sz="2400" dirty="0" smtClean="0"/>
                  <a:t>mechanism</a:t>
                </a:r>
                <a:r>
                  <a:rPr lang="en-US" altLang="zh-CN" sz="2400" dirty="0"/>
                  <a:t>:</a:t>
                </a:r>
                <a:endParaRPr lang="en-US" sz="2400" dirty="0" smtClean="0"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i="1">
                        <a:latin typeface="Cambria Math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altLang="zh-CN" sz="2400" dirty="0"/>
                  <a:t>Decoder: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RNN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altLang="zh-CN" sz="2400" dirty="0"/>
                  <a:t>-&gt;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</a:rPr>
                      <m:t>𝜎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314954" cy="4130676"/>
              </a:xfrm>
              <a:blipFill rotWithShape="0">
                <a:blip r:embed="rId2"/>
                <a:stretch>
                  <a:fillRect l="-135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../../../../Downloads/model_jy%20(5)%20(5)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 bwMode="auto">
          <a:xfrm>
            <a:off x="7905646" y="258838"/>
            <a:ext cx="3343982" cy="18477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01474" y="138896"/>
            <a:ext cx="1805652" cy="1686728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740" y="2647619"/>
            <a:ext cx="3540888" cy="38260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Down Arrow 7"/>
          <p:cNvSpPr/>
          <p:nvPr/>
        </p:nvSpPr>
        <p:spPr>
          <a:xfrm>
            <a:off x="8380071" y="2051853"/>
            <a:ext cx="544010" cy="3706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78350" y="3213100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7300" y="3717368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757</Words>
  <Application>Microsoft Macintosh PowerPoint</Application>
  <PresentationFormat>Widescreen</PresentationFormat>
  <Paragraphs>322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Cambria Math</vt:lpstr>
      <vt:lpstr>DengXian</vt:lpstr>
      <vt:lpstr>DengXian Light</vt:lpstr>
      <vt:lpstr>Arial</vt:lpstr>
      <vt:lpstr>Office Theme</vt:lpstr>
      <vt:lpstr>Memory-augmented Chinese-Uyghur Neural Machine Translation</vt:lpstr>
      <vt:lpstr>Outline</vt:lpstr>
      <vt:lpstr>Introduction</vt:lpstr>
      <vt:lpstr>Introduction</vt:lpstr>
      <vt:lpstr>Introduction</vt:lpstr>
      <vt:lpstr>Introduction</vt:lpstr>
      <vt:lpstr>Introduction</vt:lpstr>
      <vt:lpstr>Outline</vt:lpstr>
      <vt:lpstr>Attention-based NMT</vt:lpstr>
      <vt:lpstr>Attention-based NMT</vt:lpstr>
      <vt:lpstr>Attention-based NMT</vt:lpstr>
      <vt:lpstr>Outline</vt:lpstr>
      <vt:lpstr>Memory-augmented NMT</vt:lpstr>
      <vt:lpstr>Memory-augmented NMT</vt:lpstr>
      <vt:lpstr>Memory-augmented NMT</vt:lpstr>
      <vt:lpstr>Memory-augmented NMT</vt:lpstr>
      <vt:lpstr>Memory-augmented NMT</vt:lpstr>
      <vt:lpstr>Outline</vt:lpstr>
      <vt:lpstr>Experiments</vt:lpstr>
      <vt:lpstr>Experiments</vt:lpstr>
      <vt:lpstr>Experiments</vt:lpstr>
      <vt:lpstr>Experiments</vt:lpstr>
      <vt:lpstr>Experiments</vt:lpstr>
      <vt:lpstr>Experiments</vt:lpstr>
      <vt:lpstr>Outline</vt:lpstr>
      <vt:lpstr>Conclusions</vt:lpstr>
      <vt:lpstr>Outline</vt:lpstr>
      <vt:lpstr>Future work</vt:lpstr>
      <vt:lpstr>Thanks! Q&amp;A</vt:lpstr>
      <vt:lpstr>OOV treatment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Memory-augmented Neural Machine Translation </dc:title>
  <dc:creator>shiyue zhang</dc:creator>
  <cp:lastModifiedBy>Microsoft Office User</cp:lastModifiedBy>
  <cp:revision>130</cp:revision>
  <dcterms:created xsi:type="dcterms:W3CDTF">2017-06-11T06:39:36Z</dcterms:created>
  <dcterms:modified xsi:type="dcterms:W3CDTF">2017-12-14T03:46:42Z</dcterms:modified>
</cp:coreProperties>
</file>