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9" r:id="rId3"/>
    <p:sldId id="257" r:id="rId5"/>
    <p:sldId id="258" r:id="rId6"/>
    <p:sldId id="278" r:id="rId7"/>
    <p:sldId id="267" r:id="rId8"/>
    <p:sldId id="259" r:id="rId9"/>
    <p:sldId id="265" r:id="rId10"/>
    <p:sldId id="337" r:id="rId11"/>
    <p:sldId id="260" r:id="rId12"/>
    <p:sldId id="264" r:id="rId13"/>
    <p:sldId id="269" r:id="rId14"/>
    <p:sldId id="338" r:id="rId15"/>
    <p:sldId id="340" r:id="rId16"/>
    <p:sldId id="339" r:id="rId17"/>
    <p:sldId id="262" r:id="rId18"/>
    <p:sldId id="341" r:id="rId19"/>
    <p:sldId id="266" r:id="rId20"/>
    <p:sldId id="268" r:id="rId21"/>
    <p:sldId id="30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D69"/>
    <a:srgbClr val="F2F2F2"/>
    <a:srgbClr val="9C4490"/>
    <a:srgbClr val="D9D9D9"/>
    <a:srgbClr val="8F2B62"/>
    <a:srgbClr val="7E0C6E"/>
    <a:srgbClr val="CB9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518" autoAdjust="0"/>
  </p:normalViewPr>
  <p:slideViewPr>
    <p:cSldViewPr snapToGrid="0">
      <p:cViewPr varScale="1">
        <p:scale>
          <a:sx n="64" d="100"/>
          <a:sy n="64" d="100"/>
        </p:scale>
        <p:origin x="66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8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2729C-7ACD-4AF3-AFC6-F2DC613D885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F5305-FED7-4912-9D96-627A6D5B4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E1BF-6543-4926-ACB3-E99603E3FEE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9E270-D645-4D97-B33A-42EA3683B7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DD761AA-3BBA-4A9F-A881-CD0856553DB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E98E1BF-6543-4926-ACB3-E99603E3FE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F79E270-D645-4D97-B33A-42EA3683B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E98E1BF-6543-4926-ACB3-E99603E3FE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F79E270-D645-4D97-B33A-42EA3683B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7C0A422-84D0-4D6C-8CBB-8F90115FA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H="1">
            <a:off x="-3653" y="0"/>
            <a:ext cx="12192000" cy="593618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rgbClr val="7E0C6E">
                  <a:alpha val="39000"/>
                </a:srgbClr>
              </a:gs>
              <a:gs pos="100000">
                <a:srgbClr val="7E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650800"/>
            <a:ext cx="12192000" cy="207199"/>
          </a:xfrm>
          <a:prstGeom prst="rect">
            <a:avLst/>
          </a:prstGeom>
          <a:gradFill>
            <a:gsLst>
              <a:gs pos="0">
                <a:srgbClr val="7E0C6E"/>
              </a:gs>
              <a:gs pos="100000">
                <a:srgbClr val="7E0C6E">
                  <a:alpha val="2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28289" y="6552870"/>
            <a:ext cx="2366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6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</a:t>
            </a:r>
            <a:endParaRPr lang="zh-CN" altLang="en-US" sz="1400" spc="6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827" y="135560"/>
            <a:ext cx="1392982" cy="4025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537139" y="366542"/>
            <a:ext cx="6761050" cy="6285521"/>
          </a:xfrm>
          <a:custGeom>
            <a:avLst/>
            <a:gdLst>
              <a:gd name="connsiteX0" fmla="*/ 6555513 w 6761050"/>
              <a:gd name="connsiteY0" fmla="*/ 0 h 6285521"/>
              <a:gd name="connsiteX1" fmla="*/ 6761050 w 6761050"/>
              <a:gd name="connsiteY1" fmla="*/ 0 h 6285521"/>
              <a:gd name="connsiteX2" fmla="*/ 6761050 w 6761050"/>
              <a:gd name="connsiteY2" fmla="*/ 6285521 h 6285521"/>
              <a:gd name="connsiteX3" fmla="*/ 6555513 w 6761050"/>
              <a:gd name="connsiteY3" fmla="*/ 6285521 h 6285521"/>
              <a:gd name="connsiteX4" fmla="*/ 0 w 6761050"/>
              <a:gd name="connsiteY4" fmla="*/ 0 h 6285521"/>
              <a:gd name="connsiteX5" fmla="*/ 5704625 w 6761050"/>
              <a:gd name="connsiteY5" fmla="*/ 0 h 6285521"/>
              <a:gd name="connsiteX6" fmla="*/ 5704625 w 6761050"/>
              <a:gd name="connsiteY6" fmla="*/ 6285521 h 6285521"/>
              <a:gd name="connsiteX7" fmla="*/ 0 w 6761050"/>
              <a:gd name="connsiteY7" fmla="*/ 6285521 h 628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1050" h="6285521">
                <a:moveTo>
                  <a:pt x="6555513" y="0"/>
                </a:moveTo>
                <a:lnTo>
                  <a:pt x="6761050" y="0"/>
                </a:lnTo>
                <a:lnTo>
                  <a:pt x="6761050" y="6285521"/>
                </a:lnTo>
                <a:lnTo>
                  <a:pt x="6555513" y="6285521"/>
                </a:lnTo>
                <a:close/>
                <a:moveTo>
                  <a:pt x="0" y="0"/>
                </a:moveTo>
                <a:lnTo>
                  <a:pt x="5704625" y="0"/>
                </a:lnTo>
                <a:lnTo>
                  <a:pt x="5704625" y="6285521"/>
                </a:lnTo>
                <a:lnTo>
                  <a:pt x="0" y="6285521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8644" y="6261038"/>
            <a:ext cx="2743200" cy="365125"/>
          </a:xfrm>
        </p:spPr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rcRect l="64209"/>
          <a:stretch>
            <a:fillRect/>
          </a:stretch>
        </p:blipFill>
        <p:spPr>
          <a:xfrm>
            <a:off x="0" y="234948"/>
            <a:ext cx="905546" cy="609653"/>
          </a:xfrm>
          <a:custGeom>
            <a:avLst/>
            <a:gdLst>
              <a:gd name="connsiteX0" fmla="*/ 0 w 905546"/>
              <a:gd name="connsiteY0" fmla="*/ 0 h 609653"/>
              <a:gd name="connsiteX1" fmla="*/ 905546 w 905546"/>
              <a:gd name="connsiteY1" fmla="*/ 0 h 609653"/>
              <a:gd name="connsiteX2" fmla="*/ 905546 w 905546"/>
              <a:gd name="connsiteY2" fmla="*/ 609653 h 609653"/>
              <a:gd name="connsiteX3" fmla="*/ 0 w 905546"/>
              <a:gd name="connsiteY3" fmla="*/ 609653 h 60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5546" h="609653">
                <a:moveTo>
                  <a:pt x="0" y="0"/>
                </a:moveTo>
                <a:lnTo>
                  <a:pt x="905546" y="0"/>
                </a:lnTo>
                <a:lnTo>
                  <a:pt x="905546" y="609653"/>
                </a:lnTo>
                <a:lnTo>
                  <a:pt x="0" y="609653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54" y="234948"/>
            <a:ext cx="704065" cy="7040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01066" y="6356350"/>
            <a:ext cx="2743200" cy="365125"/>
          </a:xfrm>
        </p:spPr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072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B8D8-17FB-4C6C-BA8B-F530EBFC7039}" type="slidenum">
              <a:rPr lang="zh-CN" altLang="en-US" smtClean="0"/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16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png"/><Relationship Id="rId3" Type="http://schemas.openxmlformats.org/officeDocument/2006/relationships/tags" Target="../tags/tag20.xml"/><Relationship Id="rId2" Type="http://schemas.openxmlformats.org/officeDocument/2006/relationships/image" Target="../media/image21.png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tags" Target="../tags/tag22.xml"/><Relationship Id="rId2" Type="http://schemas.openxmlformats.org/officeDocument/2006/relationships/image" Target="../media/image23.png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tags" Target="../tags/tag26.xml"/><Relationship Id="rId4" Type="http://schemas.openxmlformats.org/officeDocument/2006/relationships/image" Target="../media/image25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tags" Target="../tags/tag5.xml"/><Relationship Id="rId3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8392160" y="2608580"/>
            <a:ext cx="594360" cy="629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32197"/>
            <a:ext cx="12192000" cy="334420"/>
          </a:xfrm>
          <a:prstGeom prst="rect">
            <a:avLst/>
          </a:prstGeom>
          <a:solidFill>
            <a:srgbClr val="7A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70485" y="6557335"/>
            <a:ext cx="12192000" cy="300253"/>
          </a:xfrm>
          <a:prstGeom prst="rect">
            <a:avLst/>
          </a:prstGeom>
          <a:solidFill>
            <a:srgbClr val="7A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6987" y="1291725"/>
            <a:ext cx="10258024" cy="4548392"/>
            <a:chOff x="1614661" y="1661988"/>
            <a:chExt cx="8949393" cy="3131134"/>
          </a:xfrm>
        </p:grpSpPr>
        <p:sp>
          <p:nvSpPr>
            <p:cNvPr id="20" name="矩形 19"/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4921" y="1705034"/>
              <a:ext cx="502647" cy="451019"/>
            </a:xfrm>
            <a:prstGeom prst="rect">
              <a:avLst/>
            </a:prstGeom>
            <a:solidFill>
              <a:srgbClr val="8F2B6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05334" y="1951450"/>
              <a:ext cx="332040" cy="282622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14661" y="1661988"/>
              <a:ext cx="310541" cy="258959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921349" y="4331142"/>
              <a:ext cx="530620" cy="403513"/>
            </a:xfrm>
            <a:prstGeom prst="rect">
              <a:avLst/>
            </a:prstGeom>
            <a:solidFill>
              <a:srgbClr val="8F2B6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220778" y="4510500"/>
              <a:ext cx="343276" cy="282622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755328" y="4178870"/>
              <a:ext cx="359291" cy="331630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840056" y="3622541"/>
            <a:ext cx="408478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 rot="10800000">
            <a:off x="5668904" y="3631444"/>
            <a:ext cx="427095" cy="368186"/>
          </a:xfrm>
          <a:prstGeom prst="triangle">
            <a:avLst/>
          </a:prstGeom>
          <a:solidFill>
            <a:srgbClr val="7E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17489" y="4545523"/>
            <a:ext cx="7979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答辩人：张书睿       成员：周浩然，邹明锡，侯舒男  </a:t>
            </a:r>
            <a:endParaRPr lang="zh-CN" altLang="en-US" sz="1600" b="1" dirty="0">
              <a:solidFill>
                <a:srgbClr val="8F2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70" y="627838"/>
            <a:ext cx="1413234" cy="1403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2160" y="2239234"/>
            <a:ext cx="412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南开大学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级计算机科学与技术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1314" y="3955360"/>
            <a:ext cx="32519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sz="16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小组项目展示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3235612" y="2648704"/>
            <a:ext cx="536916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互联网数据库开发</a:t>
            </a:r>
            <a:r>
              <a:rPr lang="en-US" altLang="zh-CN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Yii2</a:t>
            </a:r>
            <a:r>
              <a:rPr lang="zh-CN" altLang="en-US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框架与</a:t>
            </a:r>
            <a:r>
              <a:rPr lang="en-US" altLang="zh-CN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800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的网页搭建</a:t>
            </a:r>
            <a:endParaRPr lang="zh-CN" altLang="en-US" sz="2800" b="1" dirty="0">
              <a:solidFill>
                <a:srgbClr val="8F2B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b="1" dirty="0">
              <a:solidFill>
                <a:srgbClr val="8F2B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968111" y="274872"/>
            <a:ext cx="31205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l">
              <a:buClrTx/>
              <a:buSzTx/>
              <a:buNone/>
            </a:pPr>
            <a:r>
              <a:rPr lang="zh-CN" altLang="en-US" sz="2800" b="1" dirty="0">
                <a:solidFill>
                  <a:srgbClr val="8F2B62"/>
                </a:solidFill>
                <a:sym typeface="+mn-ea"/>
              </a:rPr>
              <a:t>项目架构</a:t>
            </a:r>
            <a:endParaRPr lang="zh-CN" altLang="en-US" sz="2800" b="1" dirty="0">
              <a:solidFill>
                <a:srgbClr val="8F2B62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0577" y="2341211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项目核心功能：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0577" y="2991002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0577" y="3524752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1295" y="2923301"/>
            <a:ext cx="390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为数据库的展示提供框架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1295" y="3398447"/>
            <a:ext cx="48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提供数据库的修改的接口页面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5260562" y="2991002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260562" y="3573932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52002" y="2408521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架构：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549487" y="2923506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549487" y="3529931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5260562" y="4021607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5260562" y="4537227"/>
            <a:ext cx="220718" cy="233931"/>
          </a:xfrm>
          <a:prstGeom prst="ellipse">
            <a:avLst/>
          </a:prstGeom>
          <a:solidFill>
            <a:srgbClr val="7E0C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5549487" y="3959826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后台</a:t>
            </a:r>
            <a:endParaRPr lang="zh-CN" altLang="en-US" dirty="0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549487" y="4390356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8765" y="932180"/>
            <a:ext cx="7386955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项目展示</a:t>
            </a:r>
            <a:endParaRPr lang="en-US" altLang="zh-CN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2322" y="1222369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4" name="矩形 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6"/>
            <p:cNvSpPr txBox="1"/>
            <p:nvPr/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数据库部分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pic>
        <p:nvPicPr>
          <p:cNvPr id="6" name="图片 1" descr="c7f69ec5d0f5ce042dd9ae5f43016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275" y="1633220"/>
            <a:ext cx="5717540" cy="2998470"/>
          </a:xfrm>
          <a:prstGeom prst="rect">
            <a:avLst/>
          </a:prstGeom>
        </p:spPr>
      </p:pic>
      <p:pic>
        <p:nvPicPr>
          <p:cNvPr id="7" name="图片 2" descr="fd75c162c1ecba24e800b8648f1f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25" y="1632903"/>
            <a:ext cx="5271770" cy="17164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4260" y="5173345"/>
            <a:ext cx="9991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以上图是数据库的所有表，数据库采用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个表分别记录网站的相关信息，比如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表记录用户全部信息，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deathandhurt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表记录双方伤亡，为了各表的独立性和有序性，均设置主键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并且不设置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外键。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项目展示</a:t>
            </a:r>
            <a:endParaRPr lang="en-US" altLang="zh-CN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2322" y="1222369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4" name="矩形 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6"/>
            <p:cNvSpPr txBox="1"/>
            <p:nvPr/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前台部分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2060" y="2221865"/>
            <a:ext cx="476313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前台页面：</a:t>
            </a: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链接代码展示：通过</a:t>
            </a:r>
            <a:r>
              <a:rPr lang="en-US" altLang="zh-CN"/>
              <a:t>href</a:t>
            </a:r>
            <a:r>
              <a:rPr lang="zh-CN" altLang="en-US"/>
              <a:t>属性进行链接</a:t>
            </a: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indent="0">
              <a:buClr>
                <a:srgbClr val="7E0C6E"/>
              </a:buClr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7780" y="1887220"/>
            <a:ext cx="5753100" cy="2675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2060" y="5683250"/>
            <a:ext cx="10622280" cy="772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项目展示</a:t>
            </a:r>
            <a:endParaRPr lang="en-US" altLang="zh-CN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2322" y="1222369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4" name="矩形 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6"/>
            <p:cNvSpPr txBox="1"/>
            <p:nvPr/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前台部分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2060" y="2221865"/>
            <a:ext cx="4763135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前台留言板展示：</a:t>
            </a: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留言入口展示：</a:t>
            </a: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indent="0">
              <a:buClr>
                <a:srgbClr val="7E0C6E"/>
              </a:buClr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4335" y="1754505"/>
            <a:ext cx="6532245" cy="2519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52340" y="4554855"/>
            <a:ext cx="4989195" cy="2166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项目展示</a:t>
            </a:r>
            <a:endParaRPr lang="en-US" altLang="zh-CN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2322" y="1222369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4" name="矩形 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6"/>
            <p:cNvSpPr txBox="1"/>
            <p:nvPr/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后台管理部分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2060" y="2190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后台管理主页面：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2060" y="2722880"/>
            <a:ext cx="3793490" cy="36334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92645" y="21907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数据库管理管理页面：（以国际视角表为例）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92645" y="3194050"/>
            <a:ext cx="4128135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>
            <a:spLocks noChangeAspect="1" noChangeArrowheads="1"/>
          </p:cNvSpPr>
          <p:nvPr/>
        </p:nvSpPr>
        <p:spPr bwMode="auto">
          <a:xfrm rot="5400000" flipV="1">
            <a:off x="7178959" y="2640924"/>
            <a:ext cx="238204" cy="205414"/>
          </a:xfrm>
          <a:prstGeom prst="triangle">
            <a:avLst>
              <a:gd name="adj" fmla="val 50000"/>
            </a:avLst>
          </a:prstGeom>
          <a:solidFill>
            <a:srgbClr val="7E0C6E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等腰三角形 42"/>
          <p:cNvSpPr>
            <a:spLocks noChangeAspect="1" noChangeArrowheads="1"/>
          </p:cNvSpPr>
          <p:nvPr/>
        </p:nvSpPr>
        <p:spPr bwMode="auto">
          <a:xfrm rot="5400000" flipV="1">
            <a:off x="7098949" y="5142037"/>
            <a:ext cx="238204" cy="205414"/>
          </a:xfrm>
          <a:prstGeom prst="triangle">
            <a:avLst>
              <a:gd name="adj" fmla="val 50000"/>
            </a:avLst>
          </a:prstGeom>
          <a:solidFill>
            <a:srgbClr val="7E0C6E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等腰三角形 43"/>
          <p:cNvSpPr>
            <a:spLocks noChangeAspect="1" noChangeArrowheads="1"/>
          </p:cNvSpPr>
          <p:nvPr/>
        </p:nvSpPr>
        <p:spPr bwMode="auto">
          <a:xfrm rot="16200000" flipH="1" flipV="1">
            <a:off x="4042047" y="3768410"/>
            <a:ext cx="238204" cy="205414"/>
          </a:xfrm>
          <a:prstGeom prst="triangle">
            <a:avLst>
              <a:gd name="adj" fmla="val 50000"/>
            </a:avLst>
          </a:prstGeom>
          <a:solidFill>
            <a:srgbClr val="7E0C6E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497823" y="1869873"/>
            <a:ext cx="2383553" cy="4002486"/>
            <a:chOff x="4568725" y="1859053"/>
            <a:chExt cx="2383553" cy="4002486"/>
          </a:xfrm>
          <a:solidFill>
            <a:srgbClr val="7E0C6E"/>
          </a:solidFill>
        </p:grpSpPr>
        <p:sp>
          <p:nvSpPr>
            <p:cNvPr id="46" name="箭头: 环形 45"/>
            <p:cNvSpPr/>
            <p:nvPr/>
          </p:nvSpPr>
          <p:spPr>
            <a:xfrm rot="5400000">
              <a:off x="5132152" y="1859053"/>
              <a:ext cx="1820126" cy="1820126"/>
            </a:xfrm>
            <a:prstGeom prst="circularArrow">
              <a:avLst>
                <a:gd name="adj1" fmla="val 6289"/>
                <a:gd name="adj2" fmla="val 916834"/>
                <a:gd name="adj3" fmla="val 20200474"/>
                <a:gd name="adj4" fmla="val 5130789"/>
                <a:gd name="adj5" fmla="val 10098"/>
              </a:avLst>
            </a:prstGeom>
            <a:solidFill>
              <a:srgbClr val="7E0C6E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箭头: 环形 46"/>
            <p:cNvSpPr/>
            <p:nvPr/>
          </p:nvSpPr>
          <p:spPr>
            <a:xfrm rot="16200000" flipH="1">
              <a:off x="4568725" y="3031353"/>
              <a:ext cx="1820126" cy="1820126"/>
            </a:xfrm>
            <a:prstGeom prst="circularArrow">
              <a:avLst>
                <a:gd name="adj1" fmla="val 6289"/>
                <a:gd name="adj2" fmla="val 916834"/>
                <a:gd name="adj3" fmla="val 20200474"/>
                <a:gd name="adj4" fmla="val 7617326"/>
                <a:gd name="adj5" fmla="val 10098"/>
              </a:avLst>
            </a:prstGeom>
            <a:solidFill>
              <a:srgbClr val="7E0C6E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book_176227"/>
            <p:cNvSpPr>
              <a:spLocks noChangeAspect="1"/>
            </p:cNvSpPr>
            <p:nvPr/>
          </p:nvSpPr>
          <p:spPr bwMode="auto">
            <a:xfrm>
              <a:off x="5806133" y="2401131"/>
              <a:ext cx="488722" cy="500134"/>
            </a:xfrm>
            <a:custGeom>
              <a:avLst/>
              <a:gdLst>
                <a:gd name="connsiteX0" fmla="*/ 350966 w 516922"/>
                <a:gd name="connsiteY0" fmla="*/ 314059 h 528992"/>
                <a:gd name="connsiteX1" fmla="*/ 316481 w 516922"/>
                <a:gd name="connsiteY1" fmla="*/ 326955 h 528992"/>
                <a:gd name="connsiteX2" fmla="*/ 316481 w 516922"/>
                <a:gd name="connsiteY2" fmla="*/ 397883 h 528992"/>
                <a:gd name="connsiteX3" fmla="*/ 385450 w 516922"/>
                <a:gd name="connsiteY3" fmla="*/ 397883 h 528992"/>
                <a:gd name="connsiteX4" fmla="*/ 400537 w 516922"/>
                <a:gd name="connsiteY4" fmla="*/ 363493 h 528992"/>
                <a:gd name="connsiteX5" fmla="*/ 385450 w 516922"/>
                <a:gd name="connsiteY5" fmla="*/ 326955 h 528992"/>
                <a:gd name="connsiteX6" fmla="*/ 350966 w 516922"/>
                <a:gd name="connsiteY6" fmla="*/ 314059 h 528992"/>
                <a:gd name="connsiteX7" fmla="*/ 350966 w 516922"/>
                <a:gd name="connsiteY7" fmla="*/ 279669 h 528992"/>
                <a:gd name="connsiteX8" fmla="*/ 409158 w 516922"/>
                <a:gd name="connsiteY8" fmla="*/ 303312 h 528992"/>
                <a:gd name="connsiteX9" fmla="*/ 424245 w 516922"/>
                <a:gd name="connsiteY9" fmla="*/ 404331 h 528992"/>
                <a:gd name="connsiteX10" fmla="*/ 516922 w 516922"/>
                <a:gd name="connsiteY10" fmla="*/ 496752 h 528992"/>
                <a:gd name="connsiteX11" fmla="*/ 484593 w 516922"/>
                <a:gd name="connsiteY11" fmla="*/ 528992 h 528992"/>
                <a:gd name="connsiteX12" fmla="*/ 391916 w 516922"/>
                <a:gd name="connsiteY12" fmla="*/ 436571 h 528992"/>
                <a:gd name="connsiteX13" fmla="*/ 350966 w 516922"/>
                <a:gd name="connsiteY13" fmla="*/ 447317 h 528992"/>
                <a:gd name="connsiteX14" fmla="*/ 290618 w 516922"/>
                <a:gd name="connsiteY14" fmla="*/ 421525 h 528992"/>
                <a:gd name="connsiteX15" fmla="*/ 266910 w 516922"/>
                <a:gd name="connsiteY15" fmla="*/ 363493 h 528992"/>
                <a:gd name="connsiteX16" fmla="*/ 290618 w 516922"/>
                <a:gd name="connsiteY16" fmla="*/ 303312 h 528992"/>
                <a:gd name="connsiteX17" fmla="*/ 350966 w 516922"/>
                <a:gd name="connsiteY17" fmla="*/ 279669 h 528992"/>
                <a:gd name="connsiteX18" fmla="*/ 71038 w 516922"/>
                <a:gd name="connsiteY18" fmla="*/ 223804 h 528992"/>
                <a:gd name="connsiteX19" fmla="*/ 307946 w 516922"/>
                <a:gd name="connsiteY19" fmla="*/ 223804 h 528992"/>
                <a:gd name="connsiteX20" fmla="*/ 307946 w 516922"/>
                <a:gd name="connsiteY20" fmla="*/ 262427 h 528992"/>
                <a:gd name="connsiteX21" fmla="*/ 71038 w 516922"/>
                <a:gd name="connsiteY21" fmla="*/ 262427 h 528992"/>
                <a:gd name="connsiteX22" fmla="*/ 71038 w 516922"/>
                <a:gd name="connsiteY22" fmla="*/ 116213 h 528992"/>
                <a:gd name="connsiteX23" fmla="*/ 307946 w 516922"/>
                <a:gd name="connsiteY23" fmla="*/ 116213 h 528992"/>
                <a:gd name="connsiteX24" fmla="*/ 307946 w 516922"/>
                <a:gd name="connsiteY24" fmla="*/ 154836 h 528992"/>
                <a:gd name="connsiteX25" fmla="*/ 71038 w 516922"/>
                <a:gd name="connsiteY25" fmla="*/ 154836 h 528992"/>
                <a:gd name="connsiteX26" fmla="*/ 47368 w 516922"/>
                <a:gd name="connsiteY26" fmla="*/ 0 h 528992"/>
                <a:gd name="connsiteX27" fmla="*/ 376791 w 516922"/>
                <a:gd name="connsiteY27" fmla="*/ 0 h 528992"/>
                <a:gd name="connsiteX28" fmla="*/ 424159 w 516922"/>
                <a:gd name="connsiteY28" fmla="*/ 47327 h 528992"/>
                <a:gd name="connsiteX29" fmla="*/ 424159 w 516922"/>
                <a:gd name="connsiteY29" fmla="*/ 273208 h 528992"/>
                <a:gd name="connsiteX30" fmla="*/ 385403 w 516922"/>
                <a:gd name="connsiteY30" fmla="*/ 255999 h 528992"/>
                <a:gd name="connsiteX31" fmla="*/ 385403 w 516922"/>
                <a:gd name="connsiteY31" fmla="*/ 47327 h 528992"/>
                <a:gd name="connsiteX32" fmla="*/ 376791 w 516922"/>
                <a:gd name="connsiteY32" fmla="*/ 36571 h 528992"/>
                <a:gd name="connsiteX33" fmla="*/ 47368 w 516922"/>
                <a:gd name="connsiteY33" fmla="*/ 36571 h 528992"/>
                <a:gd name="connsiteX34" fmla="*/ 36603 w 516922"/>
                <a:gd name="connsiteY34" fmla="*/ 47327 h 528992"/>
                <a:gd name="connsiteX35" fmla="*/ 36603 w 516922"/>
                <a:gd name="connsiteY35" fmla="*/ 458216 h 528992"/>
                <a:gd name="connsiteX36" fmla="*/ 47368 w 516922"/>
                <a:gd name="connsiteY36" fmla="*/ 466821 h 528992"/>
                <a:gd name="connsiteX37" fmla="*/ 376791 w 516922"/>
                <a:gd name="connsiteY37" fmla="*/ 466821 h 528992"/>
                <a:gd name="connsiteX38" fmla="*/ 396169 w 516922"/>
                <a:gd name="connsiteY38" fmla="*/ 466821 h 528992"/>
                <a:gd name="connsiteX39" fmla="*/ 411240 w 516922"/>
                <a:gd name="connsiteY39" fmla="*/ 484031 h 528992"/>
                <a:gd name="connsiteX40" fmla="*/ 376791 w 516922"/>
                <a:gd name="connsiteY40" fmla="*/ 505543 h 528992"/>
                <a:gd name="connsiteX41" fmla="*/ 47368 w 516922"/>
                <a:gd name="connsiteY41" fmla="*/ 505543 h 528992"/>
                <a:gd name="connsiteX42" fmla="*/ 0 w 516922"/>
                <a:gd name="connsiteY42" fmla="*/ 458216 h 528992"/>
                <a:gd name="connsiteX43" fmla="*/ 0 w 516922"/>
                <a:gd name="connsiteY43" fmla="*/ 47327 h 528992"/>
                <a:gd name="connsiteX44" fmla="*/ 47368 w 516922"/>
                <a:gd name="connsiteY44" fmla="*/ 0 h 52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6922" h="528992">
                  <a:moveTo>
                    <a:pt x="350966" y="314059"/>
                  </a:moveTo>
                  <a:cubicBezTo>
                    <a:pt x="338034" y="314059"/>
                    <a:pt x="325102" y="318357"/>
                    <a:pt x="316481" y="326955"/>
                  </a:cubicBezTo>
                  <a:cubicBezTo>
                    <a:pt x="297084" y="346299"/>
                    <a:pt x="297084" y="378539"/>
                    <a:pt x="316481" y="397883"/>
                  </a:cubicBezTo>
                  <a:cubicBezTo>
                    <a:pt x="333724" y="417227"/>
                    <a:pt x="366053" y="417227"/>
                    <a:pt x="385450" y="397883"/>
                  </a:cubicBezTo>
                  <a:cubicBezTo>
                    <a:pt x="396227" y="389285"/>
                    <a:pt x="400537" y="376389"/>
                    <a:pt x="400537" y="363493"/>
                  </a:cubicBezTo>
                  <a:cubicBezTo>
                    <a:pt x="400537" y="350597"/>
                    <a:pt x="396227" y="337701"/>
                    <a:pt x="385450" y="326955"/>
                  </a:cubicBezTo>
                  <a:cubicBezTo>
                    <a:pt x="376829" y="318357"/>
                    <a:pt x="363897" y="314059"/>
                    <a:pt x="350966" y="314059"/>
                  </a:cubicBezTo>
                  <a:close/>
                  <a:moveTo>
                    <a:pt x="350966" y="279669"/>
                  </a:moveTo>
                  <a:cubicBezTo>
                    <a:pt x="372519" y="279669"/>
                    <a:pt x="394071" y="288266"/>
                    <a:pt x="409158" y="303312"/>
                  </a:cubicBezTo>
                  <a:cubicBezTo>
                    <a:pt x="437177" y="331253"/>
                    <a:pt x="441487" y="372091"/>
                    <a:pt x="424245" y="404331"/>
                  </a:cubicBezTo>
                  <a:lnTo>
                    <a:pt x="516922" y="496752"/>
                  </a:lnTo>
                  <a:lnTo>
                    <a:pt x="484593" y="528992"/>
                  </a:lnTo>
                  <a:lnTo>
                    <a:pt x="391916" y="436571"/>
                  </a:lnTo>
                  <a:cubicBezTo>
                    <a:pt x="378984" y="443019"/>
                    <a:pt x="366053" y="447317"/>
                    <a:pt x="350966" y="447317"/>
                  </a:cubicBezTo>
                  <a:cubicBezTo>
                    <a:pt x="327258" y="447317"/>
                    <a:pt x="307860" y="438720"/>
                    <a:pt x="290618" y="421525"/>
                  </a:cubicBezTo>
                  <a:cubicBezTo>
                    <a:pt x="275531" y="406480"/>
                    <a:pt x="266910" y="384987"/>
                    <a:pt x="266910" y="363493"/>
                  </a:cubicBezTo>
                  <a:cubicBezTo>
                    <a:pt x="266910" y="339851"/>
                    <a:pt x="275531" y="320507"/>
                    <a:pt x="290618" y="303312"/>
                  </a:cubicBezTo>
                  <a:cubicBezTo>
                    <a:pt x="307860" y="288266"/>
                    <a:pt x="327258" y="279669"/>
                    <a:pt x="350966" y="279669"/>
                  </a:cubicBezTo>
                  <a:close/>
                  <a:moveTo>
                    <a:pt x="71038" y="223804"/>
                  </a:moveTo>
                  <a:lnTo>
                    <a:pt x="307946" y="223804"/>
                  </a:lnTo>
                  <a:lnTo>
                    <a:pt x="307946" y="262427"/>
                  </a:lnTo>
                  <a:lnTo>
                    <a:pt x="71038" y="262427"/>
                  </a:lnTo>
                  <a:close/>
                  <a:moveTo>
                    <a:pt x="71038" y="116213"/>
                  </a:moveTo>
                  <a:lnTo>
                    <a:pt x="307946" y="116213"/>
                  </a:lnTo>
                  <a:lnTo>
                    <a:pt x="307946" y="154836"/>
                  </a:lnTo>
                  <a:lnTo>
                    <a:pt x="71038" y="154836"/>
                  </a:lnTo>
                  <a:close/>
                  <a:moveTo>
                    <a:pt x="47368" y="0"/>
                  </a:moveTo>
                  <a:lnTo>
                    <a:pt x="376791" y="0"/>
                  </a:lnTo>
                  <a:cubicBezTo>
                    <a:pt x="402628" y="0"/>
                    <a:pt x="424159" y="21512"/>
                    <a:pt x="424159" y="47327"/>
                  </a:cubicBezTo>
                  <a:lnTo>
                    <a:pt x="424159" y="273208"/>
                  </a:lnTo>
                  <a:cubicBezTo>
                    <a:pt x="411240" y="264603"/>
                    <a:pt x="398322" y="260301"/>
                    <a:pt x="385403" y="255999"/>
                  </a:cubicBezTo>
                  <a:lnTo>
                    <a:pt x="385403" y="47327"/>
                  </a:lnTo>
                  <a:cubicBezTo>
                    <a:pt x="385403" y="40874"/>
                    <a:pt x="381097" y="36571"/>
                    <a:pt x="376791" y="36571"/>
                  </a:cubicBezTo>
                  <a:lnTo>
                    <a:pt x="47368" y="36571"/>
                  </a:lnTo>
                  <a:cubicBezTo>
                    <a:pt x="40909" y="36571"/>
                    <a:pt x="36603" y="40874"/>
                    <a:pt x="36603" y="47327"/>
                  </a:cubicBezTo>
                  <a:lnTo>
                    <a:pt x="36603" y="458216"/>
                  </a:lnTo>
                  <a:cubicBezTo>
                    <a:pt x="36603" y="462518"/>
                    <a:pt x="40909" y="466821"/>
                    <a:pt x="47368" y="466821"/>
                  </a:cubicBezTo>
                  <a:lnTo>
                    <a:pt x="376791" y="466821"/>
                  </a:lnTo>
                  <a:cubicBezTo>
                    <a:pt x="378944" y="466821"/>
                    <a:pt x="389710" y="468972"/>
                    <a:pt x="396169" y="466821"/>
                  </a:cubicBezTo>
                  <a:lnTo>
                    <a:pt x="411240" y="484031"/>
                  </a:lnTo>
                  <a:cubicBezTo>
                    <a:pt x="404781" y="501241"/>
                    <a:pt x="396169" y="505543"/>
                    <a:pt x="376791" y="505543"/>
                  </a:cubicBezTo>
                  <a:lnTo>
                    <a:pt x="47368" y="505543"/>
                  </a:lnTo>
                  <a:cubicBezTo>
                    <a:pt x="21531" y="505543"/>
                    <a:pt x="0" y="484031"/>
                    <a:pt x="0" y="458216"/>
                  </a:cubicBezTo>
                  <a:lnTo>
                    <a:pt x="0" y="47327"/>
                  </a:lnTo>
                  <a:cubicBezTo>
                    <a:pt x="0" y="21512"/>
                    <a:pt x="21531" y="0"/>
                    <a:pt x="47368" y="0"/>
                  </a:cubicBezTo>
                  <a:close/>
                </a:path>
              </a:pathLst>
            </a:custGeom>
            <a:grpFill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book_176227"/>
            <p:cNvSpPr>
              <a:spLocks noChangeAspect="1"/>
            </p:cNvSpPr>
            <p:nvPr/>
          </p:nvSpPr>
          <p:spPr bwMode="auto">
            <a:xfrm>
              <a:off x="5327067" y="3638475"/>
              <a:ext cx="400992" cy="50013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85208" h="605169">
                  <a:moveTo>
                    <a:pt x="220235" y="439905"/>
                  </a:moveTo>
                  <a:cubicBezTo>
                    <a:pt x="238474" y="439905"/>
                    <a:pt x="253260" y="454659"/>
                    <a:pt x="253260" y="472859"/>
                  </a:cubicBezTo>
                  <a:cubicBezTo>
                    <a:pt x="253260" y="491059"/>
                    <a:pt x="238474" y="505813"/>
                    <a:pt x="220235" y="505813"/>
                  </a:cubicBezTo>
                  <a:cubicBezTo>
                    <a:pt x="201996" y="505813"/>
                    <a:pt x="187210" y="491059"/>
                    <a:pt x="187210" y="472859"/>
                  </a:cubicBezTo>
                  <a:cubicBezTo>
                    <a:pt x="187210" y="454659"/>
                    <a:pt x="201996" y="439905"/>
                    <a:pt x="220235" y="439905"/>
                  </a:cubicBezTo>
                  <a:close/>
                  <a:moveTo>
                    <a:pt x="128077" y="340902"/>
                  </a:moveTo>
                  <a:cubicBezTo>
                    <a:pt x="155943" y="340902"/>
                    <a:pt x="178532" y="363444"/>
                    <a:pt x="178532" y="391251"/>
                  </a:cubicBezTo>
                  <a:cubicBezTo>
                    <a:pt x="178532" y="419058"/>
                    <a:pt x="155943" y="441600"/>
                    <a:pt x="128077" y="441600"/>
                  </a:cubicBezTo>
                  <a:cubicBezTo>
                    <a:pt x="100211" y="441600"/>
                    <a:pt x="77622" y="419058"/>
                    <a:pt x="77622" y="391251"/>
                  </a:cubicBezTo>
                  <a:cubicBezTo>
                    <a:pt x="77622" y="363444"/>
                    <a:pt x="100211" y="340902"/>
                    <a:pt x="128077" y="340902"/>
                  </a:cubicBezTo>
                  <a:close/>
                  <a:moveTo>
                    <a:pt x="45549" y="290563"/>
                  </a:moveTo>
                  <a:cubicBezTo>
                    <a:pt x="41428" y="290563"/>
                    <a:pt x="39910" y="295545"/>
                    <a:pt x="39910" y="295545"/>
                  </a:cubicBezTo>
                  <a:cubicBezTo>
                    <a:pt x="31667" y="318396"/>
                    <a:pt x="28848" y="337781"/>
                    <a:pt x="28848" y="362906"/>
                  </a:cubicBezTo>
                  <a:cubicBezTo>
                    <a:pt x="28848" y="480518"/>
                    <a:pt x="124718" y="576253"/>
                    <a:pt x="242604" y="576253"/>
                  </a:cubicBezTo>
                  <a:cubicBezTo>
                    <a:pt x="360490" y="576253"/>
                    <a:pt x="456360" y="480518"/>
                    <a:pt x="456360" y="362906"/>
                  </a:cubicBezTo>
                  <a:cubicBezTo>
                    <a:pt x="456360" y="339081"/>
                    <a:pt x="452348" y="316013"/>
                    <a:pt x="444865" y="294246"/>
                  </a:cubicBezTo>
                  <a:cubicBezTo>
                    <a:pt x="444431" y="293054"/>
                    <a:pt x="443021" y="290563"/>
                    <a:pt x="437490" y="290563"/>
                  </a:cubicBezTo>
                  <a:close/>
                  <a:moveTo>
                    <a:pt x="150096" y="28807"/>
                  </a:moveTo>
                  <a:cubicBezTo>
                    <a:pt x="149336" y="28807"/>
                    <a:pt x="148577" y="29024"/>
                    <a:pt x="148577" y="30432"/>
                  </a:cubicBezTo>
                  <a:lnTo>
                    <a:pt x="148577" y="52091"/>
                  </a:lnTo>
                  <a:cubicBezTo>
                    <a:pt x="148577" y="53283"/>
                    <a:pt x="150312" y="53283"/>
                    <a:pt x="150421" y="53283"/>
                  </a:cubicBezTo>
                  <a:lnTo>
                    <a:pt x="189680" y="53283"/>
                  </a:lnTo>
                  <a:cubicBezTo>
                    <a:pt x="191741" y="53283"/>
                    <a:pt x="192825" y="54582"/>
                    <a:pt x="192825" y="55773"/>
                  </a:cubicBezTo>
                  <a:lnTo>
                    <a:pt x="192825" y="152592"/>
                  </a:lnTo>
                  <a:cubicBezTo>
                    <a:pt x="192825" y="155083"/>
                    <a:pt x="190982" y="155516"/>
                    <a:pt x="190982" y="155516"/>
                  </a:cubicBezTo>
                  <a:lnTo>
                    <a:pt x="182414" y="158115"/>
                  </a:lnTo>
                  <a:cubicBezTo>
                    <a:pt x="130032" y="173385"/>
                    <a:pt x="86760" y="208149"/>
                    <a:pt x="59756" y="252876"/>
                  </a:cubicBezTo>
                  <a:cubicBezTo>
                    <a:pt x="58563" y="254825"/>
                    <a:pt x="56720" y="258832"/>
                    <a:pt x="64203" y="258832"/>
                  </a:cubicBezTo>
                  <a:lnTo>
                    <a:pt x="422524" y="258832"/>
                  </a:lnTo>
                  <a:cubicBezTo>
                    <a:pt x="427838" y="258832"/>
                    <a:pt x="427187" y="255691"/>
                    <a:pt x="426211" y="254175"/>
                  </a:cubicBezTo>
                  <a:cubicBezTo>
                    <a:pt x="399207" y="208798"/>
                    <a:pt x="355718" y="173602"/>
                    <a:pt x="302794" y="158115"/>
                  </a:cubicBezTo>
                  <a:lnTo>
                    <a:pt x="294444" y="155624"/>
                  </a:lnTo>
                  <a:cubicBezTo>
                    <a:pt x="294444" y="155624"/>
                    <a:pt x="292383" y="155191"/>
                    <a:pt x="292383" y="151725"/>
                  </a:cubicBezTo>
                  <a:cubicBezTo>
                    <a:pt x="292600" y="137430"/>
                    <a:pt x="292383" y="79274"/>
                    <a:pt x="292383" y="57615"/>
                  </a:cubicBezTo>
                  <a:cubicBezTo>
                    <a:pt x="292383" y="55015"/>
                    <a:pt x="292708" y="53283"/>
                    <a:pt x="295745" y="53283"/>
                  </a:cubicBezTo>
                  <a:lnTo>
                    <a:pt x="335980" y="53283"/>
                  </a:lnTo>
                  <a:cubicBezTo>
                    <a:pt x="336522" y="53283"/>
                    <a:pt x="336631" y="52849"/>
                    <a:pt x="336631" y="52741"/>
                  </a:cubicBezTo>
                  <a:lnTo>
                    <a:pt x="336631" y="29999"/>
                  </a:lnTo>
                  <a:cubicBezTo>
                    <a:pt x="336631" y="29349"/>
                    <a:pt x="336522" y="28916"/>
                    <a:pt x="335872" y="28916"/>
                  </a:cubicBezTo>
                  <a:cubicBezTo>
                    <a:pt x="335872" y="28916"/>
                    <a:pt x="196621" y="28807"/>
                    <a:pt x="150096" y="28807"/>
                  </a:cubicBezTo>
                  <a:close/>
                  <a:moveTo>
                    <a:pt x="148794" y="0"/>
                  </a:moveTo>
                  <a:lnTo>
                    <a:pt x="336305" y="0"/>
                  </a:lnTo>
                  <a:cubicBezTo>
                    <a:pt x="352465" y="0"/>
                    <a:pt x="365479" y="13104"/>
                    <a:pt x="365479" y="29132"/>
                  </a:cubicBezTo>
                  <a:lnTo>
                    <a:pt x="365479" y="52958"/>
                  </a:lnTo>
                  <a:cubicBezTo>
                    <a:pt x="365479" y="69094"/>
                    <a:pt x="352465" y="82090"/>
                    <a:pt x="336305" y="82090"/>
                  </a:cubicBezTo>
                  <a:lnTo>
                    <a:pt x="321339" y="82090"/>
                  </a:lnTo>
                  <a:lnTo>
                    <a:pt x="321339" y="131257"/>
                  </a:lnTo>
                  <a:cubicBezTo>
                    <a:pt x="321339" y="133640"/>
                    <a:pt x="322749" y="134181"/>
                    <a:pt x="322749" y="134181"/>
                  </a:cubicBezTo>
                  <a:cubicBezTo>
                    <a:pt x="367865" y="149668"/>
                    <a:pt x="406798" y="178258"/>
                    <a:pt x="435863" y="216379"/>
                  </a:cubicBezTo>
                  <a:cubicBezTo>
                    <a:pt x="468181" y="258724"/>
                    <a:pt x="485208" y="309407"/>
                    <a:pt x="485208" y="362906"/>
                  </a:cubicBezTo>
                  <a:cubicBezTo>
                    <a:pt x="485208" y="496438"/>
                    <a:pt x="376432" y="605169"/>
                    <a:pt x="242604" y="605169"/>
                  </a:cubicBezTo>
                  <a:cubicBezTo>
                    <a:pt x="108776" y="605169"/>
                    <a:pt x="0" y="496438"/>
                    <a:pt x="0" y="362906"/>
                  </a:cubicBezTo>
                  <a:cubicBezTo>
                    <a:pt x="0" y="309407"/>
                    <a:pt x="17027" y="258724"/>
                    <a:pt x="49345" y="216379"/>
                  </a:cubicBezTo>
                  <a:cubicBezTo>
                    <a:pt x="78410" y="178258"/>
                    <a:pt x="116584" y="149884"/>
                    <a:pt x="161700" y="134398"/>
                  </a:cubicBezTo>
                  <a:cubicBezTo>
                    <a:pt x="161700" y="134398"/>
                    <a:pt x="163869" y="133748"/>
                    <a:pt x="163869" y="132232"/>
                  </a:cubicBezTo>
                  <a:lnTo>
                    <a:pt x="163869" y="82090"/>
                  </a:lnTo>
                  <a:lnTo>
                    <a:pt x="148794" y="82090"/>
                  </a:lnTo>
                  <a:cubicBezTo>
                    <a:pt x="132743" y="82090"/>
                    <a:pt x="119729" y="69094"/>
                    <a:pt x="119729" y="52958"/>
                  </a:cubicBezTo>
                  <a:lnTo>
                    <a:pt x="119729" y="29132"/>
                  </a:lnTo>
                  <a:cubicBezTo>
                    <a:pt x="119729" y="13104"/>
                    <a:pt x="132743" y="0"/>
                    <a:pt x="148794" y="0"/>
                  </a:cubicBezTo>
                  <a:close/>
                </a:path>
              </a:pathLst>
            </a:custGeom>
            <a:grpFill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book_176227"/>
            <p:cNvSpPr>
              <a:spLocks noChangeAspect="1"/>
            </p:cNvSpPr>
            <p:nvPr/>
          </p:nvSpPr>
          <p:spPr bwMode="auto">
            <a:xfrm>
              <a:off x="5878071" y="4841611"/>
              <a:ext cx="435858" cy="534524"/>
            </a:xfrm>
            <a:custGeom>
              <a:avLst/>
              <a:gdLst>
                <a:gd name="T0" fmla="*/ 3031 w 6644"/>
                <a:gd name="T1" fmla="*/ 409 h 8160"/>
                <a:gd name="T2" fmla="*/ 2618 w 6644"/>
                <a:gd name="T3" fmla="*/ 0 h 8160"/>
                <a:gd name="T4" fmla="*/ 2041 w 6644"/>
                <a:gd name="T5" fmla="*/ 583 h 8160"/>
                <a:gd name="T6" fmla="*/ 1515 w 6644"/>
                <a:gd name="T7" fmla="*/ 936 h 8160"/>
                <a:gd name="T8" fmla="*/ 3730 w 6644"/>
                <a:gd name="T9" fmla="*/ 936 h 8160"/>
                <a:gd name="T10" fmla="*/ 2623 w 6644"/>
                <a:gd name="T11" fmla="*/ 583 h 8160"/>
                <a:gd name="T12" fmla="*/ 2797 w 6644"/>
                <a:gd name="T13" fmla="*/ 408 h 8160"/>
                <a:gd name="T14" fmla="*/ 466 w 6644"/>
                <a:gd name="T15" fmla="*/ 7344 h 8160"/>
                <a:gd name="T16" fmla="*/ 349 w 6644"/>
                <a:gd name="T17" fmla="*/ 816 h 8160"/>
                <a:gd name="T18" fmla="*/ 1861 w 6644"/>
                <a:gd name="T19" fmla="*/ 1515 h 8160"/>
                <a:gd name="T20" fmla="*/ 3952 w 6644"/>
                <a:gd name="T21" fmla="*/ 816 h 8160"/>
                <a:gd name="T22" fmla="*/ 5245 w 6644"/>
                <a:gd name="T23" fmla="*/ 4785 h 8160"/>
                <a:gd name="T24" fmla="*/ 4663 w 6644"/>
                <a:gd name="T25" fmla="*/ 2098 h 8160"/>
                <a:gd name="T26" fmla="*/ 3270 w 6644"/>
                <a:gd name="T27" fmla="*/ 6761 h 8160"/>
                <a:gd name="T28" fmla="*/ 3613 w 6644"/>
                <a:gd name="T29" fmla="*/ 6645 h 8160"/>
                <a:gd name="T30" fmla="*/ 5129 w 6644"/>
                <a:gd name="T31" fmla="*/ 5129 h 8160"/>
                <a:gd name="T32" fmla="*/ 5012 w 6644"/>
                <a:gd name="T33" fmla="*/ 7461 h 8160"/>
                <a:gd name="T34" fmla="*/ 4247 w 6644"/>
                <a:gd name="T35" fmla="*/ 6616 h 8160"/>
                <a:gd name="T36" fmla="*/ 5771 w 6644"/>
                <a:gd name="T37" fmla="*/ 6023 h 8160"/>
                <a:gd name="T38" fmla="*/ 4080 w 6644"/>
                <a:gd name="T39" fmla="*/ 4080 h 8160"/>
                <a:gd name="T40" fmla="*/ 2098 w 6644"/>
                <a:gd name="T41" fmla="*/ 3847 h 8160"/>
                <a:gd name="T42" fmla="*/ 4196 w 6644"/>
                <a:gd name="T43" fmla="*/ 3847 h 8160"/>
                <a:gd name="T44" fmla="*/ 4080 w 6644"/>
                <a:gd name="T45" fmla="*/ 3031 h 8160"/>
                <a:gd name="T46" fmla="*/ 2098 w 6644"/>
                <a:gd name="T47" fmla="*/ 2798 h 8160"/>
                <a:gd name="T48" fmla="*/ 4196 w 6644"/>
                <a:gd name="T49" fmla="*/ 2798 h 8160"/>
                <a:gd name="T50" fmla="*/ 3497 w 6644"/>
                <a:gd name="T51" fmla="*/ 5013 h 8160"/>
                <a:gd name="T52" fmla="*/ 2098 w 6644"/>
                <a:gd name="T53" fmla="*/ 4779 h 8160"/>
                <a:gd name="T54" fmla="*/ 3613 w 6644"/>
                <a:gd name="T55" fmla="*/ 4779 h 8160"/>
                <a:gd name="T56" fmla="*/ 3264 w 6644"/>
                <a:gd name="T57" fmla="*/ 6062 h 8160"/>
                <a:gd name="T58" fmla="*/ 2098 w 6644"/>
                <a:gd name="T59" fmla="*/ 5829 h 8160"/>
                <a:gd name="T60" fmla="*/ 3380 w 6644"/>
                <a:gd name="T61" fmla="*/ 5829 h 8160"/>
                <a:gd name="T62" fmla="*/ 1875 w 6644"/>
                <a:gd name="T63" fmla="*/ 2600 h 8160"/>
                <a:gd name="T64" fmla="*/ 1298 w 6644"/>
                <a:gd name="T65" fmla="*/ 3095 h 8160"/>
                <a:gd name="T66" fmla="*/ 1164 w 6644"/>
                <a:gd name="T67" fmla="*/ 2713 h 8160"/>
                <a:gd name="T68" fmla="*/ 1866 w 6644"/>
                <a:gd name="T69" fmla="*/ 2448 h 8160"/>
                <a:gd name="T70" fmla="*/ 1445 w 6644"/>
                <a:gd name="T71" fmla="*/ 4120 h 8160"/>
                <a:gd name="T72" fmla="*/ 1030 w 6644"/>
                <a:gd name="T73" fmla="*/ 3918 h 8160"/>
                <a:gd name="T74" fmla="*/ 1353 w 6644"/>
                <a:gd name="T75" fmla="*/ 3901 h 8160"/>
                <a:gd name="T76" fmla="*/ 1875 w 6644"/>
                <a:gd name="T77" fmla="*/ 3637 h 8160"/>
                <a:gd name="T78" fmla="*/ 1365 w 6644"/>
                <a:gd name="T79" fmla="*/ 5148 h 8160"/>
                <a:gd name="T80" fmla="*/ 1013 w 6644"/>
                <a:gd name="T81" fmla="*/ 4759 h 8160"/>
                <a:gd name="T82" fmla="*/ 1714 w 6644"/>
                <a:gd name="T83" fmla="*/ 4486 h 8160"/>
                <a:gd name="T84" fmla="*/ 1875 w 6644"/>
                <a:gd name="T85" fmla="*/ 5628 h 8160"/>
                <a:gd name="T86" fmla="*/ 1298 w 6644"/>
                <a:gd name="T87" fmla="*/ 6123 h 8160"/>
                <a:gd name="T88" fmla="*/ 1164 w 6644"/>
                <a:gd name="T89" fmla="*/ 5741 h 8160"/>
                <a:gd name="T90" fmla="*/ 1866 w 6644"/>
                <a:gd name="T91" fmla="*/ 5476 h 8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44" h="8160">
                  <a:moveTo>
                    <a:pt x="3384" y="583"/>
                  </a:moveTo>
                  <a:lnTo>
                    <a:pt x="3204" y="583"/>
                  </a:lnTo>
                  <a:cubicBezTo>
                    <a:pt x="3108" y="583"/>
                    <a:pt x="3031" y="505"/>
                    <a:pt x="3031" y="409"/>
                  </a:cubicBezTo>
                  <a:lnTo>
                    <a:pt x="3031" y="403"/>
                  </a:lnTo>
                  <a:cubicBezTo>
                    <a:pt x="3031" y="181"/>
                    <a:pt x="2850" y="0"/>
                    <a:pt x="2627" y="0"/>
                  </a:cubicBezTo>
                  <a:lnTo>
                    <a:pt x="2618" y="0"/>
                  </a:lnTo>
                  <a:cubicBezTo>
                    <a:pt x="2395" y="0"/>
                    <a:pt x="2215" y="181"/>
                    <a:pt x="2215" y="403"/>
                  </a:cubicBezTo>
                  <a:lnTo>
                    <a:pt x="2215" y="409"/>
                  </a:lnTo>
                  <a:cubicBezTo>
                    <a:pt x="2215" y="505"/>
                    <a:pt x="2137" y="583"/>
                    <a:pt x="2041" y="583"/>
                  </a:cubicBezTo>
                  <a:lnTo>
                    <a:pt x="1861" y="583"/>
                  </a:lnTo>
                  <a:cubicBezTo>
                    <a:pt x="1670" y="583"/>
                    <a:pt x="1515" y="738"/>
                    <a:pt x="1515" y="929"/>
                  </a:cubicBezTo>
                  <a:lnTo>
                    <a:pt x="1515" y="936"/>
                  </a:lnTo>
                  <a:cubicBezTo>
                    <a:pt x="1515" y="1127"/>
                    <a:pt x="1670" y="1282"/>
                    <a:pt x="1861" y="1282"/>
                  </a:cubicBezTo>
                  <a:lnTo>
                    <a:pt x="3384" y="1282"/>
                  </a:lnTo>
                  <a:cubicBezTo>
                    <a:pt x="3575" y="1282"/>
                    <a:pt x="3730" y="1127"/>
                    <a:pt x="3730" y="936"/>
                  </a:cubicBezTo>
                  <a:lnTo>
                    <a:pt x="3730" y="929"/>
                  </a:lnTo>
                  <a:cubicBezTo>
                    <a:pt x="3730" y="738"/>
                    <a:pt x="3575" y="583"/>
                    <a:pt x="3384" y="583"/>
                  </a:cubicBezTo>
                  <a:close/>
                  <a:moveTo>
                    <a:pt x="2623" y="583"/>
                  </a:moveTo>
                  <a:cubicBezTo>
                    <a:pt x="2526" y="583"/>
                    <a:pt x="2448" y="505"/>
                    <a:pt x="2448" y="408"/>
                  </a:cubicBezTo>
                  <a:cubicBezTo>
                    <a:pt x="2448" y="311"/>
                    <a:pt x="2526" y="233"/>
                    <a:pt x="2623" y="233"/>
                  </a:cubicBezTo>
                  <a:cubicBezTo>
                    <a:pt x="2719" y="233"/>
                    <a:pt x="2797" y="311"/>
                    <a:pt x="2797" y="408"/>
                  </a:cubicBezTo>
                  <a:cubicBezTo>
                    <a:pt x="2797" y="505"/>
                    <a:pt x="2719" y="583"/>
                    <a:pt x="2623" y="583"/>
                  </a:cubicBezTo>
                  <a:close/>
                  <a:moveTo>
                    <a:pt x="3401" y="7344"/>
                  </a:moveTo>
                  <a:lnTo>
                    <a:pt x="466" y="7344"/>
                  </a:lnTo>
                  <a:cubicBezTo>
                    <a:pt x="208" y="7344"/>
                    <a:pt x="0" y="7135"/>
                    <a:pt x="0" y="6878"/>
                  </a:cubicBezTo>
                  <a:lnTo>
                    <a:pt x="0" y="1282"/>
                  </a:lnTo>
                  <a:cubicBezTo>
                    <a:pt x="0" y="1025"/>
                    <a:pt x="208" y="816"/>
                    <a:pt x="349" y="816"/>
                  </a:cubicBezTo>
                  <a:lnTo>
                    <a:pt x="1294" y="816"/>
                  </a:lnTo>
                  <a:cubicBezTo>
                    <a:pt x="1286" y="855"/>
                    <a:pt x="1282" y="895"/>
                    <a:pt x="1282" y="936"/>
                  </a:cubicBezTo>
                  <a:cubicBezTo>
                    <a:pt x="1282" y="1256"/>
                    <a:pt x="1542" y="1515"/>
                    <a:pt x="1861" y="1515"/>
                  </a:cubicBezTo>
                  <a:lnTo>
                    <a:pt x="3384" y="1515"/>
                  </a:lnTo>
                  <a:cubicBezTo>
                    <a:pt x="3703" y="1515"/>
                    <a:pt x="3963" y="1256"/>
                    <a:pt x="3963" y="929"/>
                  </a:cubicBezTo>
                  <a:cubicBezTo>
                    <a:pt x="3963" y="890"/>
                    <a:pt x="3959" y="853"/>
                    <a:pt x="3952" y="816"/>
                  </a:cubicBezTo>
                  <a:lnTo>
                    <a:pt x="4663" y="816"/>
                  </a:lnTo>
                  <a:cubicBezTo>
                    <a:pt x="5037" y="816"/>
                    <a:pt x="5245" y="1025"/>
                    <a:pt x="5245" y="1282"/>
                  </a:cubicBezTo>
                  <a:lnTo>
                    <a:pt x="5245" y="4785"/>
                  </a:lnTo>
                  <a:cubicBezTo>
                    <a:pt x="5207" y="4783"/>
                    <a:pt x="5168" y="4779"/>
                    <a:pt x="5129" y="4779"/>
                  </a:cubicBezTo>
                  <a:cubicBezTo>
                    <a:pt x="4968" y="4779"/>
                    <a:pt x="4812" y="4802"/>
                    <a:pt x="4663" y="4841"/>
                  </a:cubicBezTo>
                  <a:lnTo>
                    <a:pt x="4663" y="2098"/>
                  </a:lnTo>
                  <a:lnTo>
                    <a:pt x="583" y="2098"/>
                  </a:lnTo>
                  <a:lnTo>
                    <a:pt x="583" y="6761"/>
                  </a:lnTo>
                  <a:lnTo>
                    <a:pt x="3270" y="6761"/>
                  </a:lnTo>
                  <a:cubicBezTo>
                    <a:pt x="3282" y="6966"/>
                    <a:pt x="3327" y="7162"/>
                    <a:pt x="3401" y="7344"/>
                  </a:cubicBezTo>
                  <a:close/>
                  <a:moveTo>
                    <a:pt x="5129" y="5129"/>
                  </a:moveTo>
                  <a:cubicBezTo>
                    <a:pt x="4292" y="5129"/>
                    <a:pt x="3613" y="5808"/>
                    <a:pt x="3613" y="6645"/>
                  </a:cubicBezTo>
                  <a:cubicBezTo>
                    <a:pt x="3613" y="7482"/>
                    <a:pt x="4292" y="8160"/>
                    <a:pt x="5129" y="8160"/>
                  </a:cubicBezTo>
                  <a:cubicBezTo>
                    <a:pt x="5966" y="8160"/>
                    <a:pt x="6644" y="7482"/>
                    <a:pt x="6644" y="6645"/>
                  </a:cubicBezTo>
                  <a:cubicBezTo>
                    <a:pt x="6644" y="5808"/>
                    <a:pt x="5966" y="5129"/>
                    <a:pt x="5129" y="5129"/>
                  </a:cubicBezTo>
                  <a:close/>
                  <a:moveTo>
                    <a:pt x="6119" y="6333"/>
                  </a:moveTo>
                  <a:lnTo>
                    <a:pt x="5187" y="7382"/>
                  </a:lnTo>
                  <a:cubicBezTo>
                    <a:pt x="5141" y="7434"/>
                    <a:pt x="5077" y="7461"/>
                    <a:pt x="5012" y="7461"/>
                  </a:cubicBezTo>
                  <a:cubicBezTo>
                    <a:pt x="4961" y="7461"/>
                    <a:pt x="4910" y="7444"/>
                    <a:pt x="4867" y="7409"/>
                  </a:cubicBezTo>
                  <a:lnTo>
                    <a:pt x="4284" y="6943"/>
                  </a:lnTo>
                  <a:cubicBezTo>
                    <a:pt x="4183" y="6863"/>
                    <a:pt x="4167" y="6716"/>
                    <a:pt x="4247" y="6616"/>
                  </a:cubicBezTo>
                  <a:cubicBezTo>
                    <a:pt x="4328" y="6515"/>
                    <a:pt x="4475" y="6499"/>
                    <a:pt x="4575" y="6579"/>
                  </a:cubicBezTo>
                  <a:lnTo>
                    <a:pt x="4985" y="6907"/>
                  </a:lnTo>
                  <a:lnTo>
                    <a:pt x="5771" y="6023"/>
                  </a:lnTo>
                  <a:cubicBezTo>
                    <a:pt x="5856" y="5927"/>
                    <a:pt x="6003" y="5918"/>
                    <a:pt x="6100" y="6004"/>
                  </a:cubicBezTo>
                  <a:cubicBezTo>
                    <a:pt x="6196" y="6090"/>
                    <a:pt x="6205" y="6237"/>
                    <a:pt x="6119" y="6333"/>
                  </a:cubicBezTo>
                  <a:close/>
                  <a:moveTo>
                    <a:pt x="4080" y="4080"/>
                  </a:moveTo>
                  <a:lnTo>
                    <a:pt x="2215" y="4080"/>
                  </a:lnTo>
                  <a:cubicBezTo>
                    <a:pt x="2150" y="4080"/>
                    <a:pt x="2098" y="4028"/>
                    <a:pt x="2098" y="3963"/>
                  </a:cubicBezTo>
                  <a:lnTo>
                    <a:pt x="2098" y="3847"/>
                  </a:lnTo>
                  <a:cubicBezTo>
                    <a:pt x="2098" y="3782"/>
                    <a:pt x="2150" y="3730"/>
                    <a:pt x="2215" y="3730"/>
                  </a:cubicBezTo>
                  <a:lnTo>
                    <a:pt x="4080" y="3730"/>
                  </a:lnTo>
                  <a:cubicBezTo>
                    <a:pt x="4144" y="3730"/>
                    <a:pt x="4196" y="3782"/>
                    <a:pt x="4196" y="3847"/>
                  </a:cubicBezTo>
                  <a:lnTo>
                    <a:pt x="4196" y="3963"/>
                  </a:lnTo>
                  <a:cubicBezTo>
                    <a:pt x="4196" y="4028"/>
                    <a:pt x="4144" y="4080"/>
                    <a:pt x="4080" y="4080"/>
                  </a:cubicBezTo>
                  <a:close/>
                  <a:moveTo>
                    <a:pt x="4080" y="3031"/>
                  </a:moveTo>
                  <a:lnTo>
                    <a:pt x="2215" y="3031"/>
                  </a:lnTo>
                  <a:cubicBezTo>
                    <a:pt x="2150" y="3031"/>
                    <a:pt x="2098" y="2979"/>
                    <a:pt x="2098" y="2914"/>
                  </a:cubicBezTo>
                  <a:lnTo>
                    <a:pt x="2098" y="2798"/>
                  </a:lnTo>
                  <a:cubicBezTo>
                    <a:pt x="2098" y="2733"/>
                    <a:pt x="2150" y="2681"/>
                    <a:pt x="2215" y="2681"/>
                  </a:cubicBezTo>
                  <a:lnTo>
                    <a:pt x="4080" y="2681"/>
                  </a:lnTo>
                  <a:cubicBezTo>
                    <a:pt x="4144" y="2681"/>
                    <a:pt x="4196" y="2733"/>
                    <a:pt x="4196" y="2798"/>
                  </a:cubicBezTo>
                  <a:lnTo>
                    <a:pt x="4196" y="2914"/>
                  </a:lnTo>
                  <a:cubicBezTo>
                    <a:pt x="4196" y="2979"/>
                    <a:pt x="4144" y="3031"/>
                    <a:pt x="4080" y="3031"/>
                  </a:cubicBezTo>
                  <a:close/>
                  <a:moveTo>
                    <a:pt x="3497" y="5013"/>
                  </a:moveTo>
                  <a:lnTo>
                    <a:pt x="2215" y="5013"/>
                  </a:lnTo>
                  <a:cubicBezTo>
                    <a:pt x="2150" y="5013"/>
                    <a:pt x="2098" y="4960"/>
                    <a:pt x="2098" y="4896"/>
                  </a:cubicBezTo>
                  <a:lnTo>
                    <a:pt x="2098" y="4779"/>
                  </a:lnTo>
                  <a:cubicBezTo>
                    <a:pt x="2098" y="4715"/>
                    <a:pt x="2150" y="4663"/>
                    <a:pt x="2215" y="4663"/>
                  </a:cubicBezTo>
                  <a:lnTo>
                    <a:pt x="3497" y="4663"/>
                  </a:lnTo>
                  <a:cubicBezTo>
                    <a:pt x="3561" y="4663"/>
                    <a:pt x="3613" y="4715"/>
                    <a:pt x="3613" y="4779"/>
                  </a:cubicBezTo>
                  <a:lnTo>
                    <a:pt x="3613" y="4896"/>
                  </a:lnTo>
                  <a:cubicBezTo>
                    <a:pt x="3613" y="4960"/>
                    <a:pt x="3561" y="5013"/>
                    <a:pt x="3497" y="5013"/>
                  </a:cubicBezTo>
                  <a:close/>
                  <a:moveTo>
                    <a:pt x="3264" y="6062"/>
                  </a:moveTo>
                  <a:lnTo>
                    <a:pt x="2215" y="6062"/>
                  </a:lnTo>
                  <a:cubicBezTo>
                    <a:pt x="2150" y="6062"/>
                    <a:pt x="2098" y="6010"/>
                    <a:pt x="2098" y="5945"/>
                  </a:cubicBezTo>
                  <a:lnTo>
                    <a:pt x="2098" y="5829"/>
                  </a:lnTo>
                  <a:cubicBezTo>
                    <a:pt x="2098" y="5764"/>
                    <a:pt x="2150" y="5712"/>
                    <a:pt x="2215" y="5712"/>
                  </a:cubicBezTo>
                  <a:lnTo>
                    <a:pt x="3264" y="5712"/>
                  </a:lnTo>
                  <a:cubicBezTo>
                    <a:pt x="3328" y="5712"/>
                    <a:pt x="3380" y="5764"/>
                    <a:pt x="3380" y="5829"/>
                  </a:cubicBezTo>
                  <a:lnTo>
                    <a:pt x="3380" y="5945"/>
                  </a:lnTo>
                  <a:cubicBezTo>
                    <a:pt x="3380" y="6010"/>
                    <a:pt x="3328" y="6062"/>
                    <a:pt x="3264" y="6062"/>
                  </a:cubicBezTo>
                  <a:close/>
                  <a:moveTo>
                    <a:pt x="1875" y="2600"/>
                  </a:moveTo>
                  <a:lnTo>
                    <a:pt x="1445" y="3083"/>
                  </a:lnTo>
                  <a:cubicBezTo>
                    <a:pt x="1424" y="3107"/>
                    <a:pt x="1395" y="3119"/>
                    <a:pt x="1365" y="3119"/>
                  </a:cubicBezTo>
                  <a:cubicBezTo>
                    <a:pt x="1342" y="3119"/>
                    <a:pt x="1318" y="3111"/>
                    <a:pt x="1298" y="3095"/>
                  </a:cubicBezTo>
                  <a:lnTo>
                    <a:pt x="1030" y="2881"/>
                  </a:lnTo>
                  <a:cubicBezTo>
                    <a:pt x="984" y="2844"/>
                    <a:pt x="976" y="2776"/>
                    <a:pt x="1013" y="2730"/>
                  </a:cubicBezTo>
                  <a:cubicBezTo>
                    <a:pt x="1050" y="2683"/>
                    <a:pt x="1118" y="2676"/>
                    <a:pt x="1164" y="2713"/>
                  </a:cubicBezTo>
                  <a:lnTo>
                    <a:pt x="1353" y="2864"/>
                  </a:lnTo>
                  <a:lnTo>
                    <a:pt x="1714" y="2457"/>
                  </a:lnTo>
                  <a:cubicBezTo>
                    <a:pt x="1754" y="2413"/>
                    <a:pt x="1822" y="2409"/>
                    <a:pt x="1866" y="2448"/>
                  </a:cubicBezTo>
                  <a:cubicBezTo>
                    <a:pt x="1910" y="2488"/>
                    <a:pt x="1914" y="2555"/>
                    <a:pt x="1875" y="2600"/>
                  </a:cubicBezTo>
                  <a:close/>
                  <a:moveTo>
                    <a:pt x="1875" y="3637"/>
                  </a:moveTo>
                  <a:lnTo>
                    <a:pt x="1445" y="4120"/>
                  </a:lnTo>
                  <a:cubicBezTo>
                    <a:pt x="1424" y="4144"/>
                    <a:pt x="1395" y="4156"/>
                    <a:pt x="1365" y="4156"/>
                  </a:cubicBezTo>
                  <a:cubicBezTo>
                    <a:pt x="1342" y="4156"/>
                    <a:pt x="1318" y="4148"/>
                    <a:pt x="1298" y="4132"/>
                  </a:cubicBezTo>
                  <a:lnTo>
                    <a:pt x="1030" y="3918"/>
                  </a:lnTo>
                  <a:cubicBezTo>
                    <a:pt x="984" y="3881"/>
                    <a:pt x="976" y="3813"/>
                    <a:pt x="1013" y="3767"/>
                  </a:cubicBezTo>
                  <a:cubicBezTo>
                    <a:pt x="1050" y="3721"/>
                    <a:pt x="1118" y="3713"/>
                    <a:pt x="1164" y="3750"/>
                  </a:cubicBezTo>
                  <a:lnTo>
                    <a:pt x="1353" y="3901"/>
                  </a:lnTo>
                  <a:lnTo>
                    <a:pt x="1714" y="3494"/>
                  </a:lnTo>
                  <a:cubicBezTo>
                    <a:pt x="1754" y="3450"/>
                    <a:pt x="1822" y="3446"/>
                    <a:pt x="1866" y="3485"/>
                  </a:cubicBezTo>
                  <a:cubicBezTo>
                    <a:pt x="1910" y="3525"/>
                    <a:pt x="1914" y="3593"/>
                    <a:pt x="1875" y="3637"/>
                  </a:cubicBezTo>
                  <a:close/>
                  <a:moveTo>
                    <a:pt x="1875" y="4629"/>
                  </a:moveTo>
                  <a:lnTo>
                    <a:pt x="1445" y="5112"/>
                  </a:lnTo>
                  <a:cubicBezTo>
                    <a:pt x="1424" y="5136"/>
                    <a:pt x="1395" y="5148"/>
                    <a:pt x="1365" y="5148"/>
                  </a:cubicBezTo>
                  <a:cubicBezTo>
                    <a:pt x="1342" y="5148"/>
                    <a:pt x="1318" y="5140"/>
                    <a:pt x="1298" y="5124"/>
                  </a:cubicBezTo>
                  <a:lnTo>
                    <a:pt x="1030" y="4910"/>
                  </a:lnTo>
                  <a:cubicBezTo>
                    <a:pt x="984" y="4873"/>
                    <a:pt x="976" y="4805"/>
                    <a:pt x="1013" y="4759"/>
                  </a:cubicBezTo>
                  <a:cubicBezTo>
                    <a:pt x="1050" y="4712"/>
                    <a:pt x="1118" y="4705"/>
                    <a:pt x="1164" y="4742"/>
                  </a:cubicBezTo>
                  <a:lnTo>
                    <a:pt x="1353" y="4893"/>
                  </a:lnTo>
                  <a:lnTo>
                    <a:pt x="1714" y="4486"/>
                  </a:lnTo>
                  <a:cubicBezTo>
                    <a:pt x="1754" y="4442"/>
                    <a:pt x="1822" y="4438"/>
                    <a:pt x="1866" y="4477"/>
                  </a:cubicBezTo>
                  <a:cubicBezTo>
                    <a:pt x="1910" y="4517"/>
                    <a:pt x="1914" y="4584"/>
                    <a:pt x="1875" y="4629"/>
                  </a:cubicBezTo>
                  <a:close/>
                  <a:moveTo>
                    <a:pt x="1875" y="5628"/>
                  </a:moveTo>
                  <a:lnTo>
                    <a:pt x="1445" y="6111"/>
                  </a:lnTo>
                  <a:cubicBezTo>
                    <a:pt x="1424" y="6134"/>
                    <a:pt x="1395" y="6147"/>
                    <a:pt x="1365" y="6147"/>
                  </a:cubicBezTo>
                  <a:cubicBezTo>
                    <a:pt x="1342" y="6147"/>
                    <a:pt x="1318" y="6139"/>
                    <a:pt x="1298" y="6123"/>
                  </a:cubicBezTo>
                  <a:lnTo>
                    <a:pt x="1030" y="5908"/>
                  </a:lnTo>
                  <a:cubicBezTo>
                    <a:pt x="984" y="5871"/>
                    <a:pt x="976" y="5804"/>
                    <a:pt x="1013" y="5758"/>
                  </a:cubicBezTo>
                  <a:cubicBezTo>
                    <a:pt x="1050" y="5711"/>
                    <a:pt x="1118" y="5704"/>
                    <a:pt x="1164" y="5741"/>
                  </a:cubicBezTo>
                  <a:lnTo>
                    <a:pt x="1353" y="5892"/>
                  </a:lnTo>
                  <a:lnTo>
                    <a:pt x="1714" y="5485"/>
                  </a:lnTo>
                  <a:cubicBezTo>
                    <a:pt x="1754" y="5441"/>
                    <a:pt x="1822" y="5437"/>
                    <a:pt x="1866" y="5476"/>
                  </a:cubicBezTo>
                  <a:cubicBezTo>
                    <a:pt x="1910" y="5515"/>
                    <a:pt x="1914" y="5583"/>
                    <a:pt x="1875" y="5628"/>
                  </a:cubicBezTo>
                  <a:close/>
                </a:path>
              </a:pathLst>
            </a:custGeom>
            <a:grpFill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空心弧 50"/>
            <p:cNvSpPr/>
            <p:nvPr/>
          </p:nvSpPr>
          <p:spPr>
            <a:xfrm>
              <a:off x="5283201" y="4344556"/>
              <a:ext cx="1516983" cy="1516983"/>
            </a:xfrm>
            <a:prstGeom prst="blockArc">
              <a:avLst>
                <a:gd name="adj1" fmla="val 12886880"/>
                <a:gd name="adj2" fmla="val 10720422"/>
                <a:gd name="adj3" fmla="val 7811"/>
              </a:avLst>
            </a:prstGeom>
            <a:solidFill>
              <a:srgbClr val="7E0C6E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98443" y="3618393"/>
            <a:ext cx="3766611" cy="155956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下载项目对应版本的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XAMPP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，并配置相应的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VS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依赖套件等组件，确保项目的正常运行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56936" y="1679219"/>
            <a:ext cx="3415090" cy="1438275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在阿里云上购买合适的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云服务器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，对服务器进行初始化设置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7203" y="4944299"/>
            <a:ext cx="3415090" cy="151892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购买并绑定域名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在阿里云上购买域名，并与云服务器的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进行绑定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980440" y="234315"/>
            <a:ext cx="351663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  <a:latin typeface="Arial" panose="020B0604020202020204" pitchFamily="34" charset="0"/>
              </a:rPr>
              <a:t>项目展示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3003" y="3382682"/>
            <a:ext cx="372798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配置服务器的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XAMPP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78722" y="1126484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6"/>
            <p:cNvSpPr txBox="1"/>
            <p:nvPr>
              <p:custDataLst>
                <p:tags r:id="rId2"/>
              </p:custDataLst>
            </p:nvPr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云服务器搭建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3395" y="1896745"/>
            <a:ext cx="4003675" cy="1256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75905" y="3382645"/>
            <a:ext cx="3352165" cy="1407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项目展示</a:t>
            </a:r>
            <a:endParaRPr lang="en-US" altLang="zh-CN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2322" y="1222369"/>
            <a:ext cx="6558070" cy="410939"/>
            <a:chOff x="3002037" y="1465798"/>
            <a:chExt cx="7067433" cy="369332"/>
          </a:xfrm>
          <a:solidFill>
            <a:srgbClr val="7A2D69"/>
          </a:solidFill>
        </p:grpSpPr>
        <p:sp>
          <p:nvSpPr>
            <p:cNvPr id="4" name="矩形 3"/>
            <p:cNvSpPr/>
            <p:nvPr/>
          </p:nvSpPr>
          <p:spPr bwMode="auto">
            <a:xfrm>
              <a:off x="3002037" y="1465798"/>
              <a:ext cx="7067433" cy="36933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6"/>
            <p:cNvSpPr txBox="1"/>
            <p:nvPr/>
          </p:nvSpPr>
          <p:spPr>
            <a:xfrm>
              <a:off x="3002037" y="1465798"/>
              <a:ext cx="5688633" cy="358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后台管理部分</a:t>
              </a:r>
              <a:endPara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2060" y="2190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使用公网</a:t>
            </a:r>
            <a:r>
              <a:rPr lang="en-US" altLang="zh-CN"/>
              <a:t>IP</a:t>
            </a:r>
            <a:r>
              <a:rPr lang="zh-CN" altLang="en-US"/>
              <a:t>访问结果：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92645" y="2190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/>
              <a:t>使用注册域名访问结果：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2060" y="3115945"/>
            <a:ext cx="4925060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451" y="2105561"/>
            <a:ext cx="246574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rPr>
              <a:t>04</a:t>
            </a:r>
            <a:endParaRPr lang="zh-CN" altLang="en-US" sz="16600" spc="300" dirty="0">
              <a:gradFill>
                <a:gsLst>
                  <a:gs pos="0">
                    <a:srgbClr val="701E5E"/>
                  </a:gs>
                  <a:gs pos="90000">
                    <a:srgbClr val="701E5E">
                      <a:alpha val="33000"/>
                    </a:srgbClr>
                  </a:gs>
                </a:gsLst>
                <a:lin ang="5400000" scaled="0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7292" y="2350094"/>
            <a:ext cx="1351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chemeClr val="tx2">
                    <a:lumMod val="50000"/>
                  </a:schemeClr>
                </a:solidFill>
              </a:rPr>
              <a:t>总结</a:t>
            </a:r>
            <a:endParaRPr lang="zh-CN" altLang="en-US" sz="4000" b="1" spc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7292" y="3724825"/>
            <a:ext cx="1988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zh-CN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55405" y="20923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96474" y="3381779"/>
            <a:ext cx="720000" cy="101600"/>
          </a:xfrm>
          <a:prstGeom prst="rect">
            <a:avLst/>
          </a:prstGeom>
          <a:gradFill>
            <a:gsLst>
              <a:gs pos="0">
                <a:srgbClr val="701E5E"/>
              </a:gs>
              <a:gs pos="100000">
                <a:srgbClr val="701E5E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  <a:latin typeface="Arial" panose="020B0604020202020204" pitchFamily="34" charset="0"/>
              </a:rPr>
              <a:t>作业成果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874440" y="1298215"/>
            <a:ext cx="10443120" cy="1029592"/>
          </a:xfrm>
          <a:prstGeom prst="roundRect">
            <a:avLst>
              <a:gd name="adj" fmla="val 2461"/>
            </a:avLst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74440" y="2710887"/>
            <a:ext cx="10443120" cy="1654109"/>
          </a:xfrm>
          <a:prstGeom prst="roundRect">
            <a:avLst>
              <a:gd name="adj" fmla="val 2461"/>
            </a:avLst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874440" y="4706280"/>
            <a:ext cx="10424053" cy="1080782"/>
          </a:xfrm>
          <a:prstGeom prst="roundRect">
            <a:avLst>
              <a:gd name="adj" fmla="val 2461"/>
            </a:avLst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93470" y="1578610"/>
            <a:ext cx="10034905" cy="115951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在云服务器上搭建了一个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Yii2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的网站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，展示俄乌战争相关信息。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93287" y="3183865"/>
            <a:ext cx="10224273" cy="115951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小组成员同舟共济，积极组织研讨，顺利克服了网站制作过程中的细节问题，并总结出了许多宝贵的开发经验。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4220" y="4985610"/>
            <a:ext cx="7553987" cy="75946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在开发过程中学习了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的语言知识，获益匪浅。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2244" y="2871683"/>
            <a:ext cx="7793102" cy="7480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小组同学通力合作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3287" y="1328145"/>
            <a:ext cx="1637893" cy="4686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最终作品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24685" y="4770423"/>
            <a:ext cx="2061752" cy="4686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知识积累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32197"/>
            <a:ext cx="12192000" cy="334420"/>
          </a:xfrm>
          <a:prstGeom prst="rect">
            <a:avLst/>
          </a:prstGeom>
          <a:solidFill>
            <a:srgbClr val="7A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639885"/>
            <a:ext cx="12192000" cy="300253"/>
          </a:xfrm>
          <a:prstGeom prst="rect">
            <a:avLst/>
          </a:prstGeom>
          <a:solidFill>
            <a:srgbClr val="7A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6987" y="1291725"/>
            <a:ext cx="10258024" cy="4548392"/>
            <a:chOff x="1614661" y="1661988"/>
            <a:chExt cx="8949393" cy="3131134"/>
          </a:xfrm>
        </p:grpSpPr>
        <p:sp>
          <p:nvSpPr>
            <p:cNvPr id="20" name="矩形 19"/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4921" y="1705034"/>
              <a:ext cx="502647" cy="451019"/>
            </a:xfrm>
            <a:prstGeom prst="rect">
              <a:avLst/>
            </a:prstGeom>
            <a:solidFill>
              <a:srgbClr val="8F2B6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05334" y="1951450"/>
              <a:ext cx="332040" cy="282622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614661" y="1661988"/>
              <a:ext cx="310541" cy="258959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921349" y="4331142"/>
              <a:ext cx="530620" cy="403513"/>
            </a:xfrm>
            <a:prstGeom prst="rect">
              <a:avLst/>
            </a:prstGeom>
            <a:solidFill>
              <a:srgbClr val="8F2B6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220778" y="4510500"/>
              <a:ext cx="343276" cy="282622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755328" y="4178870"/>
              <a:ext cx="359291" cy="331630"/>
            </a:xfrm>
            <a:prstGeom prst="rect">
              <a:avLst/>
            </a:prstGeom>
            <a:solidFill>
              <a:srgbClr val="CB9EC5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124616" y="2651575"/>
            <a:ext cx="572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8F2B62"/>
                </a:solidFill>
                <a:latin typeface="+mj-ea"/>
              </a:rPr>
              <a:t>请各位老师批评指正</a:t>
            </a:r>
            <a:endParaRPr lang="zh-CN" altLang="en-US" sz="4800" b="1" dirty="0">
              <a:solidFill>
                <a:srgbClr val="9C44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840056" y="3622541"/>
            <a:ext cx="4084782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 rot="10800000">
            <a:off x="5668905" y="3631667"/>
            <a:ext cx="427095" cy="368186"/>
          </a:xfrm>
          <a:prstGeom prst="triangle">
            <a:avLst/>
          </a:prstGeom>
          <a:solidFill>
            <a:srgbClr val="7E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70" y="627838"/>
            <a:ext cx="1413234" cy="1403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2160" y="2239234"/>
            <a:ext cx="412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南开大学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级计算机科学与技术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7884" y="3917808"/>
            <a:ext cx="3251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年国家创新项目答辩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09159" y="4546158"/>
            <a:ext cx="7979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答辩人：张书睿      成员：邹明锡  周浩然  侯舒</a:t>
            </a:r>
            <a:r>
              <a:rPr lang="zh-CN" altLang="en-US" b="1" dirty="0">
                <a:solidFill>
                  <a:srgbClr val="8F2B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男  </a:t>
            </a:r>
            <a:endParaRPr lang="zh-CN" altLang="en-US" sz="1600" b="1" dirty="0">
              <a:solidFill>
                <a:srgbClr val="8F2B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253044" y="1624766"/>
            <a:ext cx="1885950" cy="1504583"/>
            <a:chOff x="5576876" y="540040"/>
            <a:chExt cx="1885950" cy="1504583"/>
          </a:xfrm>
        </p:grpSpPr>
        <p:sp>
          <p:nvSpPr>
            <p:cNvPr id="22" name="文本框 21"/>
            <p:cNvSpPr txBox="1"/>
            <p:nvPr/>
          </p:nvSpPr>
          <p:spPr>
            <a:xfrm>
              <a:off x="5576876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rgbClr val="701E5E"/>
                      </a:gs>
                      <a:gs pos="90000">
                        <a:srgbClr val="701E5E">
                          <a:alpha val="33000"/>
                        </a:srgbClr>
                      </a:gs>
                    </a:gsLst>
                    <a:lin ang="5400000" scaled="0"/>
                  </a:gradFill>
                  <a:latin typeface="Impact" panose="020B0806030902050204" pitchFamily="34" charset="0"/>
                </a:rPr>
                <a:t>01</a:t>
              </a:r>
              <a:endParaRPr lang="zh-CN" altLang="en-US" sz="44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76876" y="977361"/>
              <a:ext cx="1757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tx2">
                      <a:lumMod val="50000"/>
                    </a:schemeClr>
                  </a:solidFill>
                </a:rPr>
                <a:t>小组分工</a:t>
              </a:r>
              <a:endParaRPr lang="zh-CN" altLang="en-US" sz="2800" b="1" spc="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76876" y="1461058"/>
              <a:ext cx="188595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Division of labor 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in groups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59577" y="1567583"/>
            <a:ext cx="1757680" cy="1514108"/>
            <a:chOff x="8704421" y="540040"/>
            <a:chExt cx="1757680" cy="1514108"/>
          </a:xfrm>
        </p:grpSpPr>
        <p:sp>
          <p:nvSpPr>
            <p:cNvPr id="26" name="文本框 25"/>
            <p:cNvSpPr txBox="1"/>
            <p:nvPr/>
          </p:nvSpPr>
          <p:spPr>
            <a:xfrm>
              <a:off x="8704421" y="540040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rgbClr val="701E5E"/>
                      </a:gs>
                      <a:gs pos="90000">
                        <a:srgbClr val="701E5E">
                          <a:alpha val="33000"/>
                        </a:srgbClr>
                      </a:gs>
                    </a:gsLst>
                    <a:lin ang="5400000" scaled="0"/>
                  </a:gradFill>
                  <a:latin typeface="Impact" panose="020B0806030902050204" pitchFamily="34" charset="0"/>
                </a:rPr>
                <a:t>02</a:t>
              </a:r>
              <a:endParaRPr lang="zh-CN" altLang="en-US" sz="44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04421" y="977361"/>
              <a:ext cx="1757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tx2">
                      <a:lumMod val="50000"/>
                    </a:schemeClr>
                  </a:solidFill>
                </a:rPr>
                <a:t>开发环境</a:t>
              </a:r>
              <a:endParaRPr lang="zh-CN" altLang="en-US" sz="2800" b="1" spc="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704421" y="1470583"/>
              <a:ext cx="1495425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Development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Environment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53044" y="3488848"/>
            <a:ext cx="1757680" cy="1227661"/>
            <a:chOff x="5576876" y="2230747"/>
            <a:chExt cx="1757680" cy="1227661"/>
          </a:xfrm>
        </p:grpSpPr>
        <p:sp>
          <p:nvSpPr>
            <p:cNvPr id="30" name="文本框 29"/>
            <p:cNvSpPr txBox="1"/>
            <p:nvPr/>
          </p:nvSpPr>
          <p:spPr>
            <a:xfrm>
              <a:off x="5576876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rgbClr val="701E5E"/>
                      </a:gs>
                      <a:gs pos="90000">
                        <a:srgbClr val="701E5E">
                          <a:alpha val="33000"/>
                        </a:srgbClr>
                      </a:gs>
                    </a:gsLst>
                    <a:lin ang="5400000" scaled="0"/>
                  </a:gradFill>
                  <a:latin typeface="Impact" panose="020B0806030902050204" pitchFamily="34" charset="0"/>
                </a:rPr>
                <a:t>03</a:t>
              </a:r>
              <a:endParaRPr lang="zh-CN" altLang="en-US" sz="44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76876" y="3121223"/>
              <a:ext cx="166052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Project Display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576876" y="2637526"/>
              <a:ext cx="1757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tx2">
                      <a:lumMod val="50000"/>
                    </a:schemeClr>
                  </a:solidFill>
                </a:rPr>
                <a:t>项目展示</a:t>
              </a:r>
              <a:endParaRPr lang="zh-CN" altLang="en-US" sz="2800" b="1" spc="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59577" y="3488848"/>
            <a:ext cx="1269365" cy="1227661"/>
            <a:chOff x="8704421" y="2230747"/>
            <a:chExt cx="1269365" cy="1227661"/>
          </a:xfrm>
        </p:grpSpPr>
        <p:sp>
          <p:nvSpPr>
            <p:cNvPr id="34" name="文本框 33"/>
            <p:cNvSpPr txBox="1"/>
            <p:nvPr/>
          </p:nvSpPr>
          <p:spPr>
            <a:xfrm>
              <a:off x="8704421" y="2230747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300" dirty="0">
                  <a:gradFill>
                    <a:gsLst>
                      <a:gs pos="0">
                        <a:srgbClr val="701E5E"/>
                      </a:gs>
                      <a:gs pos="90000">
                        <a:srgbClr val="701E5E">
                          <a:alpha val="33000"/>
                        </a:srgbClr>
                      </a:gs>
                    </a:gsLst>
                    <a:lin ang="5400000" scaled="0"/>
                  </a:gradFill>
                  <a:latin typeface="Impact" panose="020B0806030902050204" pitchFamily="34" charset="0"/>
                </a:rPr>
                <a:t>04</a:t>
              </a:r>
              <a:endParaRPr lang="zh-CN" altLang="en-US" sz="44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704421" y="2637526"/>
              <a:ext cx="970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solidFill>
                    <a:schemeClr val="tx2">
                      <a:lumMod val="50000"/>
                    </a:schemeClr>
                  </a:solidFill>
                </a:rPr>
                <a:t>总结</a:t>
              </a:r>
              <a:endParaRPr lang="zh-CN" altLang="en-US" sz="2800" b="1" spc="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704421" y="3121223"/>
              <a:ext cx="12693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Conclusion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 rot="16200000">
            <a:off x="-998515" y="2826879"/>
            <a:ext cx="5406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spc="5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CONTENTS</a:t>
            </a:r>
            <a:endParaRPr lang="zh-CN" altLang="en-US" sz="7200" b="1" spc="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43129" y="3990909"/>
            <a:ext cx="923330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b="1" spc="600" dirty="0">
                <a:gradFill>
                  <a:gsLst>
                    <a:gs pos="0">
                      <a:srgbClr val="701E5E">
                        <a:alpha val="60000"/>
                      </a:srgbClr>
                    </a:gs>
                    <a:gs pos="100000">
                      <a:srgbClr val="701E5E"/>
                    </a:gs>
                  </a:gsLst>
                  <a:lin ang="0" scaled="0"/>
                </a:gradFill>
              </a:rPr>
              <a:t>目录</a:t>
            </a:r>
            <a:endParaRPr lang="zh-CN" altLang="en-US" sz="4800" b="1" spc="600" dirty="0">
              <a:gradFill>
                <a:gsLst>
                  <a:gs pos="0">
                    <a:srgbClr val="701E5E">
                      <a:alpha val="60000"/>
                    </a:srgbClr>
                  </a:gs>
                  <a:gs pos="100000">
                    <a:srgbClr val="701E5E"/>
                  </a:gs>
                </a:gsLst>
                <a:lin ang="0" scaled="0"/>
              </a:gra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46864" y="5155141"/>
            <a:ext cx="115200" cy="539784"/>
            <a:chOff x="735972" y="5315913"/>
            <a:chExt cx="115200" cy="539784"/>
          </a:xfrm>
          <a:gradFill>
            <a:gsLst>
              <a:gs pos="3000">
                <a:srgbClr val="701E5E">
                  <a:alpha val="57000"/>
                </a:srgbClr>
              </a:gs>
              <a:gs pos="99000">
                <a:srgbClr val="701E5E"/>
              </a:gs>
            </a:gsLst>
            <a:lin ang="5400000" scaled="1"/>
          </a:gradFill>
        </p:grpSpPr>
        <p:sp>
          <p:nvSpPr>
            <p:cNvPr id="44" name="矩形 43"/>
            <p:cNvSpPr/>
            <p:nvPr/>
          </p:nvSpPr>
          <p:spPr>
            <a:xfrm rot="5400000">
              <a:off x="735972" y="5740497"/>
              <a:ext cx="115200" cy="11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5400000">
              <a:off x="735972" y="5528205"/>
              <a:ext cx="115200" cy="11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735972" y="5315913"/>
              <a:ext cx="115200" cy="115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451" y="2105561"/>
            <a:ext cx="22140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rPr>
              <a:t>01</a:t>
            </a:r>
            <a:endParaRPr lang="zh-CN" altLang="en-US" sz="16600" spc="300" dirty="0">
              <a:gradFill>
                <a:gsLst>
                  <a:gs pos="0">
                    <a:srgbClr val="701E5E"/>
                  </a:gs>
                  <a:gs pos="90000">
                    <a:srgbClr val="701E5E">
                      <a:alpha val="33000"/>
                    </a:srgbClr>
                  </a:gs>
                </a:gsLst>
                <a:lin ang="5400000" scaled="0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7292" y="2350094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solidFill>
                  <a:schemeClr val="tx2">
                    <a:lumMod val="50000"/>
                  </a:schemeClr>
                </a:solidFill>
                <a:sym typeface="+mn-ea"/>
              </a:rPr>
              <a:t>小组分工</a:t>
            </a:r>
            <a:endParaRPr lang="zh-CN" altLang="en-US" sz="4000" b="1" spc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7292" y="3724825"/>
            <a:ext cx="4549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Division of labor in groups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55405" y="20923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96474" y="3381779"/>
            <a:ext cx="720000" cy="101600"/>
          </a:xfrm>
          <a:prstGeom prst="rect">
            <a:avLst/>
          </a:prstGeom>
          <a:gradFill>
            <a:gsLst>
              <a:gs pos="0">
                <a:srgbClr val="701E5E"/>
              </a:gs>
              <a:gs pos="100000">
                <a:srgbClr val="701E5E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32295" y="312901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  <a:latin typeface="Arial" panose="020B0604020202020204" pitchFamily="34" charset="0"/>
              </a:rPr>
              <a:t>小组分工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4934" y="2819658"/>
            <a:ext cx="6110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solidFill>
                  <a:schemeClr val="bg1"/>
                </a:solidFill>
              </a:rPr>
              <a:t>2</a:t>
            </a:r>
            <a:endParaRPr lang="zh-CN" altLang="en-US" sz="6000" b="1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27680" y="4249168"/>
            <a:ext cx="6110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solidFill>
                  <a:schemeClr val="bg1"/>
                </a:solidFill>
              </a:rPr>
              <a:t>3</a:t>
            </a:r>
            <a:endParaRPr lang="zh-CN" altLang="en-US" sz="6000" b="1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7680" y="1396286"/>
            <a:ext cx="1065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1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870846" y="3595290"/>
            <a:ext cx="10850563" cy="0"/>
          </a:xfrm>
          <a:prstGeom prst="line">
            <a:avLst/>
          </a:prstGeom>
          <a:ln w="3175">
            <a:solidFill>
              <a:srgbClr val="701E5E">
                <a:alpha val="1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2726316" y="3440985"/>
            <a:ext cx="6480000" cy="0"/>
          </a:xfrm>
          <a:prstGeom prst="line">
            <a:avLst/>
          </a:prstGeom>
          <a:ln w="3175">
            <a:solidFill>
              <a:srgbClr val="701E5E">
                <a:alpha val="13000"/>
              </a:srgb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58900" y="1247775"/>
            <a:ext cx="4064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组长：</a:t>
            </a:r>
            <a:r>
              <a:rPr lang="en-US" altLang="zh-CN" sz="2400"/>
              <a:t>2010521 </a:t>
            </a:r>
            <a:r>
              <a:rPr lang="zh-CN" altLang="en-US" sz="2400"/>
              <a:t>张书睿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分工：负责</a:t>
            </a:r>
            <a:r>
              <a:rPr lang="zh-CN" altLang="en-US" b="1"/>
              <a:t>前端页面</a:t>
            </a:r>
            <a:r>
              <a:rPr lang="zh-CN" altLang="en-US"/>
              <a:t>的设计，负责</a:t>
            </a:r>
            <a:r>
              <a:rPr lang="zh-CN" altLang="en-US" b="1"/>
              <a:t>全球新闻表</a:t>
            </a:r>
            <a:r>
              <a:rPr lang="zh-CN" altLang="en-US"/>
              <a:t>，</a:t>
            </a:r>
            <a:r>
              <a:rPr lang="zh-CN" altLang="en-US" b="1"/>
              <a:t>反馈表</a:t>
            </a:r>
            <a:r>
              <a:rPr lang="zh-CN" altLang="en-US"/>
              <a:t>的数据库表设计，MVC文件的设计，链接的挂载，</a:t>
            </a:r>
            <a:r>
              <a:rPr lang="zh-CN" altLang="en-US">
                <a:sym typeface="+mn-ea"/>
              </a:rPr>
              <a:t>实现文档的书写，</a:t>
            </a:r>
            <a:r>
              <a:rPr lang="zh-CN" altLang="en-US" b="1">
                <a:sym typeface="+mn-ea"/>
              </a:rPr>
              <a:t>云端服务器</a:t>
            </a:r>
            <a:r>
              <a:rPr lang="zh-CN" altLang="en-US">
                <a:sym typeface="+mn-ea"/>
              </a:rPr>
              <a:t>的部署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12890" y="124777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组员：1911528 周浩然 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分工：负责</a:t>
            </a:r>
            <a:r>
              <a:rPr lang="zh-CN" altLang="en-US" b="1"/>
              <a:t>双方伤亡数据</a:t>
            </a:r>
            <a:r>
              <a:rPr lang="zh-CN" altLang="en-US"/>
              <a:t>，</a:t>
            </a:r>
            <a:r>
              <a:rPr lang="zh-CN" altLang="en-US" b="1"/>
              <a:t>前线新闻表</a:t>
            </a:r>
            <a:r>
              <a:rPr lang="zh-CN" altLang="en-US"/>
              <a:t>的数据库表设计，MVC文件的设计，需求文档的书写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8900" y="4249420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组员：1911418</a:t>
            </a:r>
            <a:r>
              <a:rPr lang="en-US" altLang="zh-CN" sz="2400"/>
              <a:t> </a:t>
            </a:r>
            <a:r>
              <a:rPr lang="zh-CN" altLang="en-US" sz="2400"/>
              <a:t>侯舒男 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分工：负责</a:t>
            </a:r>
            <a:r>
              <a:rPr lang="zh-CN" altLang="en-US" b="1"/>
              <a:t>留言表</a:t>
            </a:r>
            <a:r>
              <a:rPr lang="zh-CN" altLang="en-US"/>
              <a:t>，</a:t>
            </a:r>
            <a:r>
              <a:rPr lang="zh-CN" altLang="en-US" b="1"/>
              <a:t>专家视角表</a:t>
            </a:r>
            <a:r>
              <a:rPr lang="zh-CN" altLang="en-US"/>
              <a:t>的数据库表的设计，MVC文件的设计，设计文档的书写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12890" y="4157980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组员：2013837</a:t>
            </a:r>
            <a:r>
              <a:rPr lang="en-US" altLang="zh-CN" sz="2400"/>
              <a:t> </a:t>
            </a:r>
            <a:r>
              <a:rPr lang="zh-CN" altLang="en-US" sz="2400"/>
              <a:t>邹明锡 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分工：负责</a:t>
            </a:r>
            <a:r>
              <a:rPr lang="zh-CN" altLang="en-US" b="1"/>
              <a:t>用户，伤亡情况表</a:t>
            </a:r>
            <a:r>
              <a:rPr lang="zh-CN" altLang="en-US"/>
              <a:t>的数据库表的设计，MVC文件的设计，</a:t>
            </a:r>
            <a:r>
              <a:rPr lang="zh-CN" altLang="en-US">
                <a:sym typeface="+mn-ea"/>
              </a:rPr>
              <a:t>展示PPT的制作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20953" cy="52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  <a:latin typeface="Arial" panose="020B0604020202020204" pitchFamily="34" charset="0"/>
              </a:rPr>
              <a:t>进度安排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4" y="1963987"/>
            <a:ext cx="3008091" cy="3008091"/>
          </a:xfrm>
          <a:prstGeom prst="rect">
            <a:avLst/>
          </a:prstGeom>
        </p:spPr>
      </p:pic>
      <p:cxnSp>
        <p:nvCxnSpPr>
          <p:cNvPr id="64" name="直接连接符 63"/>
          <p:cNvCxnSpPr>
            <a:stCxn id="63" idx="3"/>
          </p:cNvCxnSpPr>
          <p:nvPr/>
        </p:nvCxnSpPr>
        <p:spPr>
          <a:xfrm flipV="1">
            <a:off x="3349715" y="3457347"/>
            <a:ext cx="8180921" cy="10686"/>
          </a:xfrm>
          <a:prstGeom prst="line">
            <a:avLst/>
          </a:prstGeom>
          <a:ln w="22225" cap="rnd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ï$ḷïḍe"/>
          <p:cNvSpPr/>
          <p:nvPr/>
        </p:nvSpPr>
        <p:spPr>
          <a:xfrm>
            <a:off x="3998963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65" idx="0"/>
          </p:cNvCxnSpPr>
          <p:nvPr/>
        </p:nvCxnSpPr>
        <p:spPr>
          <a:xfrm flipV="1">
            <a:off x="4075162" y="2931669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ṡļïde"/>
          <p:cNvSpPr/>
          <p:nvPr/>
        </p:nvSpPr>
        <p:spPr>
          <a:xfrm>
            <a:off x="6550645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/>
          <p:cNvCxnSpPr>
            <a:stCxn id="67" idx="0"/>
          </p:cNvCxnSpPr>
          <p:nvPr/>
        </p:nvCxnSpPr>
        <p:spPr>
          <a:xfrm flipV="1">
            <a:off x="6626844" y="2931669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ľíḑê"/>
          <p:cNvSpPr/>
          <p:nvPr/>
        </p:nvSpPr>
        <p:spPr>
          <a:xfrm>
            <a:off x="9102327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0" name="直接连接符 69"/>
          <p:cNvCxnSpPr>
            <a:stCxn id="69" idx="0"/>
          </p:cNvCxnSpPr>
          <p:nvPr/>
        </p:nvCxnSpPr>
        <p:spPr>
          <a:xfrm flipV="1">
            <a:off x="9178526" y="2931669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1îḓé"/>
          <p:cNvSpPr/>
          <p:nvPr/>
        </p:nvSpPr>
        <p:spPr>
          <a:xfrm>
            <a:off x="5274804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2" name="直接连接符 71"/>
          <p:cNvCxnSpPr>
            <a:stCxn id="71" idx="4"/>
          </p:cNvCxnSpPr>
          <p:nvPr/>
        </p:nvCxnSpPr>
        <p:spPr>
          <a:xfrm>
            <a:off x="5351003" y="354050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íṣḷîḓe"/>
          <p:cNvSpPr/>
          <p:nvPr/>
        </p:nvSpPr>
        <p:spPr>
          <a:xfrm>
            <a:off x="7826486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>
            <a:stCxn id="73" idx="4"/>
          </p:cNvCxnSpPr>
          <p:nvPr/>
        </p:nvCxnSpPr>
        <p:spPr>
          <a:xfrm>
            <a:off x="7902685" y="354050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ṡľîdé"/>
          <p:cNvSpPr/>
          <p:nvPr/>
        </p:nvSpPr>
        <p:spPr>
          <a:xfrm>
            <a:off x="10378166" y="3388104"/>
            <a:ext cx="152398" cy="15239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25000"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6" name="直接连接符 75"/>
          <p:cNvCxnSpPr>
            <a:stCxn id="75" idx="4"/>
          </p:cNvCxnSpPr>
          <p:nvPr/>
        </p:nvCxnSpPr>
        <p:spPr>
          <a:xfrm>
            <a:off x="10454365" y="3540502"/>
            <a:ext cx="0" cy="45643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3469621" y="2025299"/>
            <a:ext cx="1210857" cy="10443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</a:t>
            </a:r>
            <a:r>
              <a:rPr lang="zh-CN" altLang="en-US" dirty="0">
                <a:solidFill>
                  <a:srgbClr val="7E0C6E"/>
                </a:solidFill>
                <a:latin typeface="Impact" panose="020B0806030902050204" pitchFamily="34" charset="0"/>
              </a:rPr>
              <a:t>。</a:t>
            </a:r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1.15</a:t>
            </a:r>
            <a:endParaRPr lang="en-US" altLang="zh-CN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680564" y="799230"/>
            <a:ext cx="2747040" cy="155956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讨论制作一个团队主页包含前台后台功能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29225" y="796034"/>
            <a:ext cx="1510472" cy="115951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097927" y="5009050"/>
            <a:ext cx="1827067" cy="115951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643458" y="4987215"/>
            <a:ext cx="3415090" cy="75946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设计数据库表格十张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745576" y="3928220"/>
            <a:ext cx="1251284" cy="1080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2023.1.25</a:t>
            </a:r>
            <a:endParaRPr lang="zh-CN" altLang="en-US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17265" y="1953302"/>
            <a:ext cx="1323506" cy="1099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2023.2.1</a:t>
            </a:r>
            <a:endParaRPr lang="zh-CN" altLang="en-US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339697" y="3998130"/>
            <a:ext cx="1251285" cy="109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2023.2.5</a:t>
            </a:r>
            <a:endParaRPr lang="zh-CN" altLang="en-US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029339" y="865387"/>
            <a:ext cx="2425371" cy="1159510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pc="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链接挂载前端对应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540413" y="1938453"/>
            <a:ext cx="1251285" cy="109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2023.2.7</a:t>
            </a:r>
            <a:endParaRPr lang="zh-CN" altLang="en-US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9750382" y="3996937"/>
            <a:ext cx="1407965" cy="11695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7E0C6E"/>
                </a:solidFill>
                <a:latin typeface="Impact" panose="020B0806030902050204" pitchFamily="34" charset="0"/>
              </a:rPr>
              <a:t>2023.2.12</a:t>
            </a:r>
            <a:endParaRPr lang="zh-CN" altLang="en-US" dirty="0">
              <a:solidFill>
                <a:srgbClr val="7E0C6E"/>
              </a:solidFill>
              <a:latin typeface="Impact" panose="020B080603090205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553876" y="5268984"/>
            <a:ext cx="182706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451" y="2105561"/>
            <a:ext cx="247215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rPr>
              <a:t>02</a:t>
            </a:r>
            <a:endParaRPr lang="zh-CN" altLang="en-US" sz="16600" spc="300" dirty="0">
              <a:gradFill>
                <a:gsLst>
                  <a:gs pos="0">
                    <a:srgbClr val="701E5E"/>
                  </a:gs>
                  <a:gs pos="90000">
                    <a:srgbClr val="701E5E">
                      <a:alpha val="33000"/>
                    </a:srgbClr>
                  </a:gs>
                </a:gsLst>
                <a:lin ang="5400000" scaled="0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7292" y="2350094"/>
            <a:ext cx="25196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chemeClr val="tx2">
                    <a:lumMod val="50000"/>
                  </a:schemeClr>
                </a:solidFill>
              </a:rPr>
              <a:t>开发环境</a:t>
            </a:r>
            <a:endParaRPr lang="zh-CN" altLang="en-US" sz="4000" b="1" spc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7292" y="3724825"/>
            <a:ext cx="4556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Development Environment</a:t>
            </a:r>
            <a:endParaRPr lang="en-US" altLang="zh-CN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55405" y="20923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96474" y="3381779"/>
            <a:ext cx="720000" cy="101600"/>
          </a:xfrm>
          <a:prstGeom prst="rect">
            <a:avLst/>
          </a:prstGeom>
          <a:gradFill>
            <a:gsLst>
              <a:gs pos="0">
                <a:srgbClr val="701E5E"/>
              </a:gs>
              <a:gs pos="100000">
                <a:srgbClr val="701E5E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开发环境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01066" y="6502400"/>
            <a:ext cx="2743200" cy="365125"/>
          </a:xfrm>
        </p:spPr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2060" y="1556385"/>
            <a:ext cx="465201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 sz="2000"/>
              <a:t>操作系统与部署服务器系统：</a:t>
            </a:r>
            <a:r>
              <a:rPr lang="en-US" altLang="zh-CN" sz="2000"/>
              <a:t>Windows 10  (</a:t>
            </a:r>
            <a:r>
              <a:rPr lang="zh-CN" altLang="en-US" sz="2000"/>
              <a:t>其中部署服务器为</a:t>
            </a:r>
            <a:r>
              <a:rPr lang="en-US" altLang="zh-CN" sz="2000"/>
              <a:t>Aliyun</a:t>
            </a:r>
            <a:r>
              <a:rPr lang="zh-CN" altLang="en-US" sz="2000"/>
              <a:t>服务器</a:t>
            </a:r>
            <a:r>
              <a:rPr lang="en-US" altLang="zh-CN" sz="2000"/>
              <a:t>)</a:t>
            </a: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 sz="2000"/>
              <a:t>数据库与服务器环境：</a:t>
            </a:r>
            <a:r>
              <a:rPr lang="en-US" altLang="zh-CN" sz="2000"/>
              <a:t>XAMPP</a:t>
            </a:r>
            <a:r>
              <a:rPr lang="zh-CN" altLang="en-US" sz="2000"/>
              <a:t>上集成的</a:t>
            </a:r>
            <a:r>
              <a:rPr lang="en-US" altLang="zh-CN" sz="2000"/>
              <a:t>Apache</a:t>
            </a:r>
            <a:r>
              <a:rPr lang="zh-CN" altLang="en-US" sz="2000"/>
              <a:t>服务器与</a:t>
            </a:r>
            <a:r>
              <a:rPr lang="en-US" altLang="zh-CN" sz="2000"/>
              <a:t>MySQL</a:t>
            </a:r>
            <a:r>
              <a:rPr lang="zh-CN" altLang="en-US" sz="2000"/>
              <a:t>数据库</a:t>
            </a: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 sz="2000"/>
              <a:t>开发</a:t>
            </a:r>
            <a:r>
              <a:rPr lang="en-US" altLang="zh-CN" sz="2000"/>
              <a:t>IDE</a:t>
            </a:r>
            <a:r>
              <a:rPr lang="zh-CN" altLang="en-US" sz="2000"/>
              <a:t>：</a:t>
            </a:r>
            <a:r>
              <a:rPr lang="en-US" altLang="zh-CN" sz="2000"/>
              <a:t> JetBrain PHPStorm 2022.3.1    (with Yii2 Plugin)</a:t>
            </a: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1890" y="4858385"/>
            <a:ext cx="2095500" cy="81915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86475" y="1324610"/>
            <a:ext cx="1922145" cy="1219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198235" y="4933950"/>
            <a:ext cx="725805" cy="743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7006590" y="50380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+</a:t>
            </a:r>
            <a:endParaRPr lang="en-US" altLang="zh-CN" sz="2400" b="1"/>
          </a:p>
        </p:txBody>
      </p:sp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6483350" y="3177540"/>
            <a:ext cx="1128395" cy="104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987527" y="276079"/>
            <a:ext cx="160401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b="1" dirty="0">
                <a:solidFill>
                  <a:srgbClr val="8F2B62"/>
                </a:solidFill>
              </a:rPr>
              <a:t>开发环境</a:t>
            </a:r>
            <a:endParaRPr lang="zh-CN" altLang="en-US" sz="2800" b="1" dirty="0">
              <a:solidFill>
                <a:srgbClr val="8F2B62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060" y="1556385"/>
            <a:ext cx="8465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 sz="2000"/>
              <a:t>版本控制工具：</a:t>
            </a:r>
            <a:r>
              <a:rPr lang="en-US" altLang="zh-CN" sz="2000"/>
              <a:t>Git</a:t>
            </a:r>
            <a:endParaRPr lang="en-US" altLang="zh-CN" sz="2000"/>
          </a:p>
          <a:p>
            <a:pPr indent="0">
              <a:buClr>
                <a:srgbClr val="7E0C6E"/>
              </a:buClr>
              <a:buFont typeface="Wingdings" panose="05000000000000000000" charset="0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项目链接：</a:t>
            </a:r>
            <a:endParaRPr lang="zh-CN" altLang="en-US" sz="2000"/>
          </a:p>
          <a:p>
            <a:pPr indent="457200">
              <a:buClr>
                <a:srgbClr val="7E0C6E"/>
              </a:buClr>
              <a:buFont typeface="Wingdings" panose="05000000000000000000" charset="0"/>
              <a:buNone/>
            </a:pPr>
            <a:r>
              <a:rPr lang="zh-CN" altLang="en-US"/>
              <a:t>https://github.com/ZhangShuui/WebDatabaseDev</a:t>
            </a: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r>
              <a:rPr lang="zh-CN" altLang="en-US" sz="2000"/>
              <a:t>团队管理工具：</a:t>
            </a:r>
            <a:r>
              <a:rPr lang="en-US" altLang="zh-CN" sz="2000"/>
              <a:t>Tower</a:t>
            </a:r>
            <a:endParaRPr lang="en-US" altLang="zh-CN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 sz="2000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zh-CN" altLang="en-US"/>
          </a:p>
          <a:p>
            <a:pPr indent="0">
              <a:buClr>
                <a:srgbClr val="7E0C6E"/>
              </a:buClr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Clr>
                <a:srgbClr val="7E0C6E"/>
              </a:buClr>
              <a:buFont typeface="Wingdings" panose="05000000000000000000" charset="0"/>
              <a:buChar char="l"/>
            </a:pP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926705" y="989965"/>
            <a:ext cx="1483360" cy="1484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26705" y="2312670"/>
            <a:ext cx="1352550" cy="50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38" t="25754" r="60847" b="-154"/>
          <a:stretch>
            <a:fillRect/>
          </a:stretch>
        </p:blipFill>
        <p:spPr>
          <a:xfrm>
            <a:off x="7926705" y="4304665"/>
            <a:ext cx="1976120" cy="2063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12710" y="3418205"/>
            <a:ext cx="2305685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9451" y="2105561"/>
            <a:ext cx="253146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gradFill>
                  <a:gsLst>
                    <a:gs pos="0">
                      <a:srgbClr val="701E5E"/>
                    </a:gs>
                    <a:gs pos="90000">
                      <a:srgbClr val="701E5E">
                        <a:alpha val="33000"/>
                      </a:srgbClr>
                    </a:gs>
                  </a:gsLst>
                  <a:lin ang="5400000" scaled="0"/>
                </a:gradFill>
                <a:latin typeface="Impact" panose="020B0806030902050204" pitchFamily="34" charset="0"/>
              </a:rPr>
              <a:t>03</a:t>
            </a:r>
            <a:endParaRPr lang="zh-CN" altLang="en-US" sz="16600" spc="300" dirty="0">
              <a:gradFill>
                <a:gsLst>
                  <a:gs pos="0">
                    <a:srgbClr val="701E5E"/>
                  </a:gs>
                  <a:gs pos="90000">
                    <a:srgbClr val="701E5E">
                      <a:alpha val="33000"/>
                    </a:srgbClr>
                  </a:gs>
                </a:gsLst>
                <a:lin ang="5400000" scaled="0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7292" y="2350094"/>
            <a:ext cx="25196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pc="600" dirty="0">
                <a:solidFill>
                  <a:schemeClr val="tx2">
                    <a:lumMod val="50000"/>
                  </a:schemeClr>
                </a:solidFill>
              </a:rPr>
              <a:t>项目展示</a:t>
            </a:r>
            <a:endParaRPr lang="zh-CN" altLang="en-US" sz="4000" b="1" spc="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7292" y="3724825"/>
            <a:ext cx="2623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Project Display</a:t>
            </a:r>
            <a:endParaRPr lang="en-US" altLang="zh-CN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55405" y="20923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96474" y="3381779"/>
            <a:ext cx="720000" cy="101600"/>
          </a:xfrm>
          <a:prstGeom prst="rect">
            <a:avLst/>
          </a:prstGeom>
          <a:gradFill>
            <a:gsLst>
              <a:gs pos="0">
                <a:srgbClr val="701E5E"/>
              </a:gs>
              <a:gs pos="100000">
                <a:srgbClr val="701E5E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B8D8-17FB-4C6C-BA8B-F530EBFC7039}" type="slidenum">
              <a:rPr lang="zh-CN" altLang="en-US" smtClean="0"/>
            </a:fld>
            <a:r>
              <a:rPr lang="en-US" altLang="zh-CN"/>
              <a:t>/29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4353,&quot;width&quot;:8300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COMMONDATA" val="eyJoZGlkIjoiMzdjMjgwZmI4ZDIxZTk4MDc1YzlkNmZiZGExYzA0ZTgifQ=="/>
  <p:tag name="KSO_WPP_MARK_KEY" val="79ddfaa4-9baa-4ffb-869b-803ae00d4c6a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WPS 演示</Application>
  <PresentationFormat>宽屏</PresentationFormat>
  <Paragraphs>299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方正姚体</vt:lpstr>
      <vt:lpstr>微软雅黑</vt:lpstr>
      <vt:lpstr>Impact</vt:lpstr>
      <vt:lpstr>Calibri</vt:lpstr>
      <vt:lpstr>Wingdings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子涵</dc:creator>
  <cp:lastModifiedBy>zhouh</cp:lastModifiedBy>
  <cp:revision>45</cp:revision>
  <dcterms:created xsi:type="dcterms:W3CDTF">2022-02-10T15:47:00Z</dcterms:created>
  <dcterms:modified xsi:type="dcterms:W3CDTF">2023-02-13T14:13:57Z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D3AAC10816E542269F2535C85C0B892E</vt:lpwstr>
  </property>
</Properties>
</file>