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68" autoAdjust="0"/>
  </p:normalViewPr>
  <p:slideViewPr>
    <p:cSldViewPr snapToGrid="0">
      <p:cViewPr varScale="1">
        <p:scale>
          <a:sx n="82" d="100"/>
          <a:sy n="82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5574-382F-4764-ADE7-E7327F09B93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B8B9A-F44B-4394-A3B5-EADBB144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0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次方： </a:t>
            </a:r>
            <a:r>
              <a:rPr lang="en-US" altLang="zh-CN" dirty="0"/>
              <a:t>to the power of n </a:t>
            </a:r>
          </a:p>
          <a:p>
            <a:r>
              <a:rPr lang="en-US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square</a:t>
            </a:r>
          </a:p>
          <a:p>
            <a:r>
              <a:rPr lang="en-US" dirty="0"/>
              <a:t>3</a:t>
            </a:r>
            <a:r>
              <a:rPr lang="zh-CN" altLang="en-US" dirty="0"/>
              <a:t>： </a:t>
            </a:r>
            <a:r>
              <a:rPr lang="en-US" altLang="zh-CN" dirty="0"/>
              <a:t>cube</a:t>
            </a:r>
          </a:p>
          <a:p>
            <a:r>
              <a:rPr lang="en-US" dirty="0"/>
              <a:t>4</a:t>
            </a:r>
            <a:r>
              <a:rPr lang="zh-CN" altLang="en-US" dirty="0"/>
              <a:t>： </a:t>
            </a:r>
            <a:r>
              <a:rPr lang="en-US" altLang="zh-CN" dirty="0"/>
              <a:t>to the power of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B8B9A-F44B-4394-A3B5-EADBB1441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How does the similarity in agreeableness between a person and their partner influence the quality of their relationship? [relationship = (agreeableness1 - agreeableness2)^2]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smaller the (agreeableness1 - agreeableness2), the higher the similarity; and the bigger the value is, the higher the dissimilarity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B8B9A-F44B-4394-A3B5-EADBB1441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Academic definition: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approach that allows examining the extent to which combinations of two predictive variables relate to one outcome variable 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B8B9A-F44B-4394-A3B5-EADBB1441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0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7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2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38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D36E-B1D8-3A68-A2A1-93816B68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tx1"/>
                </a:solidFill>
              </a:rPr>
              <a:t>Polynomial regression </a:t>
            </a:r>
            <a:br>
              <a:rPr lang="en-US" sz="4700">
                <a:solidFill>
                  <a:schemeClr val="tx1"/>
                </a:solidFill>
              </a:rPr>
            </a:br>
            <a:r>
              <a:rPr lang="en-US" sz="4700">
                <a:solidFill>
                  <a:schemeClr val="tx1"/>
                </a:solidFill>
              </a:rPr>
              <a:t>&amp; </a:t>
            </a:r>
            <a:br>
              <a:rPr lang="en-US" sz="4700">
                <a:solidFill>
                  <a:schemeClr val="tx1"/>
                </a:solidFill>
              </a:rPr>
            </a:br>
            <a:r>
              <a:rPr lang="en-US" altLang="zh-CN" sz="4700">
                <a:solidFill>
                  <a:schemeClr val="tx1"/>
                </a:solidFill>
              </a:rPr>
              <a:t>Response surface analysis tutorial</a:t>
            </a:r>
            <a:endParaRPr lang="en-US" sz="47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38CA6-25DA-48AE-86F4-93ABA6E4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>
                    <a:alpha val="60000"/>
                  </a:schemeClr>
                </a:solidFill>
              </a:rPr>
              <a:t>TCaT Lab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DC1B2EAE-397E-4EE0-C5D6-7FCE80C61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4" r="29654" b="2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8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D480-B496-8C5B-1D8D-16BF4CDDD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polynomial regression?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C01D8-A465-F9EF-1E42-0737606A50C1}"/>
              </a:ext>
            </a:extLst>
          </p:cNvPr>
          <p:cNvSpPr txBox="1"/>
          <p:nvPr/>
        </p:nvSpPr>
        <p:spPr>
          <a:xfrm>
            <a:off x="599225" y="3189514"/>
            <a:ext cx="10993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Linear regression: y = ax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Non-linear relationship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y = a1x^2 + a2x + b (second-order polynomial 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 = a1x^3 + a2x^2 + a3x + b (third-order polynomial regression)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Today we will only talk about the second-order polynomial regression relationship </a:t>
            </a:r>
          </a:p>
        </p:txBody>
      </p:sp>
    </p:spTree>
    <p:extLst>
      <p:ext uri="{BB962C8B-B14F-4D97-AF65-F5344CB8AC3E}">
        <p14:creationId xmlns:p14="http://schemas.microsoft.com/office/powerpoint/2010/main" val="202230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DADA-E029-BAB2-5A04-38B18F352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it mean in io research?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354FF-2AF3-9F54-158B-80051E70D2C4}"/>
              </a:ext>
            </a:extLst>
          </p:cNvPr>
          <p:cNvSpPr txBox="1"/>
          <p:nvPr/>
        </p:nvSpPr>
        <p:spPr>
          <a:xfrm>
            <a:off x="581191" y="3189514"/>
            <a:ext cx="10993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measure the similarity or difference, congruence or incongruence, fit or misfit between two variables and how that relates to the dependent variables 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Z = (x - y)^2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Outcome = (IV1 - IV2)^2 </a:t>
            </a:r>
          </a:p>
        </p:txBody>
      </p:sp>
    </p:spTree>
    <p:extLst>
      <p:ext uri="{BB962C8B-B14F-4D97-AF65-F5344CB8AC3E}">
        <p14:creationId xmlns:p14="http://schemas.microsoft.com/office/powerpoint/2010/main" val="29704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EF09-F8CD-EED0-B0C6-DE9DCD58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age difference &amp; personality fit – perceived relationship happiness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86A5AE77-35D1-F445-F6E4-FA1307145879}"/>
              </a:ext>
            </a:extLst>
          </p:cNvPr>
          <p:cNvSpPr/>
          <p:nvPr/>
        </p:nvSpPr>
        <p:spPr>
          <a:xfrm>
            <a:off x="745588" y="2532184"/>
            <a:ext cx="1969476" cy="1955409"/>
          </a:xfrm>
          <a:prstGeom prst="smileyFace">
            <a:avLst>
              <a:gd name="adj" fmla="val 1056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5F229892-F183-9932-BD75-C9251C986946}"/>
              </a:ext>
            </a:extLst>
          </p:cNvPr>
          <p:cNvSpPr/>
          <p:nvPr/>
        </p:nvSpPr>
        <p:spPr>
          <a:xfrm>
            <a:off x="3060862" y="2532184"/>
            <a:ext cx="1969476" cy="1955409"/>
          </a:xfrm>
          <a:prstGeom prst="smileyFace">
            <a:avLst>
              <a:gd name="adj" fmla="val 4653"/>
            </a:avLst>
          </a:prstGeom>
          <a:solidFill>
            <a:srgbClr val="117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B8EF5-3A1A-5EE8-7C9C-33016D16DFBC}"/>
              </a:ext>
            </a:extLst>
          </p:cNvPr>
          <p:cNvSpPr txBox="1"/>
          <p:nvPr/>
        </p:nvSpPr>
        <p:spPr>
          <a:xfrm>
            <a:off x="556126" y="234751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0861C-16F0-033B-D3A1-95A6164C3C13}"/>
              </a:ext>
            </a:extLst>
          </p:cNvPr>
          <p:cNvSpPr txBox="1"/>
          <p:nvPr/>
        </p:nvSpPr>
        <p:spPr>
          <a:xfrm>
            <a:off x="2620741" y="2347518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87773-2891-CE40-45E2-0AAD1FAA1222}"/>
              </a:ext>
            </a:extLst>
          </p:cNvPr>
          <p:cNvSpPr txBox="1"/>
          <p:nvPr/>
        </p:nvSpPr>
        <p:spPr>
          <a:xfrm>
            <a:off x="5376136" y="2456268"/>
            <a:ext cx="6263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questions we can answer: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predicts perceived happiness in relationships? Extroversion similarity or differences?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similarity – will it be better if they are both extroverted or both introverted?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differences – will it be better if the older person is more extroverted, or the younger person is more extroverted? </a:t>
            </a:r>
          </a:p>
        </p:txBody>
      </p:sp>
    </p:spTree>
    <p:extLst>
      <p:ext uri="{BB962C8B-B14F-4D97-AF65-F5344CB8AC3E}">
        <p14:creationId xmlns:p14="http://schemas.microsoft.com/office/powerpoint/2010/main" val="6760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AB66DC85-3AC4-6FC3-DA21-61744B7E405B}"/>
              </a:ext>
            </a:extLst>
          </p:cNvPr>
          <p:cNvSpPr/>
          <p:nvPr/>
        </p:nvSpPr>
        <p:spPr>
          <a:xfrm>
            <a:off x="4288221" y="2259711"/>
            <a:ext cx="7227994" cy="670751"/>
          </a:xfrm>
          <a:prstGeom prst="ribbon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40C55-2CDA-946C-3151-37446072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approaching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D431-53DD-0972-BE69-EA809045B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97A26-E80E-B450-E9B2-A97F5C43E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Difference Z = x - y</a:t>
            </a:r>
          </a:p>
          <a:p>
            <a:r>
              <a:rPr lang="en-US" dirty="0"/>
              <a:t>Model.ds = y ~ b1 * Z + error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53651-4BA7-CFE4-3E56-0993D7A1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Polynomial regression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A674E-AB73-8F17-5A56-33F70766D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71" y="3193343"/>
            <a:ext cx="5194771" cy="2934999"/>
          </a:xfrm>
        </p:spPr>
        <p:txBody>
          <a:bodyPr>
            <a:normAutofit/>
          </a:bodyPr>
          <a:lstStyle/>
          <a:p>
            <a:r>
              <a:rPr lang="en-US" sz="1800" dirty="0"/>
              <a:t>Difference Z = (x-y)^2 = x^2 – </a:t>
            </a:r>
            <a:r>
              <a:rPr lang="en-US" sz="1800" dirty="0" err="1"/>
              <a:t>xy</a:t>
            </a:r>
            <a:r>
              <a:rPr lang="en-US" sz="1800" dirty="0"/>
              <a:t> + y^2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857AA-F664-EF80-EC27-EC9C6BCAEF36}"/>
              </a:ext>
            </a:extLst>
          </p:cNvPr>
          <p:cNvSpPr txBox="1"/>
          <p:nvPr/>
        </p:nvSpPr>
        <p:spPr>
          <a:xfrm>
            <a:off x="1338477" y="4660842"/>
            <a:ext cx="10155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Model.poly</a:t>
            </a:r>
            <a:r>
              <a:rPr lang="en-US" sz="2800" dirty="0"/>
              <a:t> = Z ~ </a:t>
            </a:r>
            <a:r>
              <a:rPr lang="en-US" sz="2800" b="1" dirty="0"/>
              <a:t>b1</a:t>
            </a:r>
            <a:r>
              <a:rPr lang="en-US" sz="2800" dirty="0"/>
              <a:t>*x + </a:t>
            </a:r>
            <a:r>
              <a:rPr lang="en-US" sz="2800" b="1" dirty="0"/>
              <a:t>b2</a:t>
            </a:r>
            <a:r>
              <a:rPr lang="en-US" sz="2800" dirty="0"/>
              <a:t>*y + </a:t>
            </a:r>
            <a:r>
              <a:rPr lang="en-US" sz="2800" b="1" dirty="0"/>
              <a:t>b3</a:t>
            </a:r>
            <a:r>
              <a:rPr lang="en-US" sz="2800" dirty="0"/>
              <a:t>*x^2 + </a:t>
            </a:r>
            <a:r>
              <a:rPr lang="en-US" sz="2800" b="1" dirty="0"/>
              <a:t>b4</a:t>
            </a:r>
            <a:r>
              <a:rPr lang="en-US" sz="2800" dirty="0"/>
              <a:t>*</a:t>
            </a:r>
            <a:r>
              <a:rPr lang="en-US" sz="2800" dirty="0" err="1"/>
              <a:t>xy</a:t>
            </a:r>
            <a:r>
              <a:rPr lang="en-US" sz="2800" dirty="0"/>
              <a:t> + </a:t>
            </a:r>
            <a:r>
              <a:rPr lang="en-US" sz="2800" b="1" dirty="0"/>
              <a:t>b5</a:t>
            </a:r>
            <a:r>
              <a:rPr lang="en-US" sz="2800" dirty="0"/>
              <a:t>*y^2 + error</a:t>
            </a:r>
          </a:p>
        </p:txBody>
      </p:sp>
    </p:spTree>
    <p:extLst>
      <p:ext uri="{BB962C8B-B14F-4D97-AF65-F5344CB8AC3E}">
        <p14:creationId xmlns:p14="http://schemas.microsoft.com/office/powerpoint/2010/main" val="361105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6D47-A454-C7B9-0FD0-698C6139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Person-organization fit and job satisfaction </a:t>
            </a:r>
          </a:p>
          <a:p>
            <a:pPr lvl="1"/>
            <a:r>
              <a:rPr lang="en-US" sz="2000" dirty="0"/>
              <a:t>Z = job satisfaction, X = Organizational Culture Values, Y = Employee Personal Values</a:t>
            </a:r>
          </a:p>
          <a:p>
            <a:r>
              <a:rPr lang="en-US" sz="2400" dirty="0"/>
              <a:t>Leader-member exchange quality and employee turnover </a:t>
            </a:r>
          </a:p>
          <a:p>
            <a:pPr lvl="1"/>
            <a:r>
              <a:rPr lang="en-US" sz="2000" dirty="0"/>
              <a:t>Z = Employee Turnover Intentions, X = Leader’s Expectations, Y = Member’s performance </a:t>
            </a:r>
          </a:p>
          <a:p>
            <a:r>
              <a:rPr lang="en-US" sz="2400" dirty="0"/>
              <a:t>Skill-job match and employee performance </a:t>
            </a:r>
          </a:p>
          <a:p>
            <a:pPr lvl="1"/>
            <a:r>
              <a:rPr lang="en-US" sz="2000" dirty="0"/>
              <a:t>Z = Employee Performance, Z = Job Skill Requirements, Y = Employee Skill Level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E3045-4B03-B04C-576D-428164E598C6}"/>
              </a:ext>
            </a:extLst>
          </p:cNvPr>
          <p:cNvSpPr txBox="1"/>
          <p:nvPr/>
        </p:nvSpPr>
        <p:spPr>
          <a:xfrm>
            <a:off x="581192" y="1242646"/>
            <a:ext cx="9276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Z = b1 * </a:t>
            </a:r>
            <a:r>
              <a:rPr lang="en-US" altLang="zh-CN" sz="2800" dirty="0">
                <a:highlight>
                  <a:srgbClr val="FFFF00"/>
                </a:highlight>
              </a:rPr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+ b2 * </a:t>
            </a:r>
            <a:r>
              <a:rPr lang="en-US" altLang="zh-CN" sz="2800" dirty="0">
                <a:highlight>
                  <a:srgbClr val="FFFF00"/>
                </a:highlight>
              </a:rPr>
              <a:t>Y</a:t>
            </a:r>
            <a:r>
              <a:rPr lang="en-US" altLang="zh-CN" sz="2800" dirty="0"/>
              <a:t> + b3 * </a:t>
            </a:r>
            <a:r>
              <a:rPr lang="en-US" altLang="zh-CN" sz="2800" dirty="0">
                <a:highlight>
                  <a:srgbClr val="FFFF00"/>
                </a:highlight>
              </a:rPr>
              <a:t>X^2</a:t>
            </a:r>
            <a:r>
              <a:rPr lang="en-US" altLang="zh-CN" sz="2800" dirty="0"/>
              <a:t> + b4 * </a:t>
            </a:r>
            <a:r>
              <a:rPr lang="en-US" altLang="zh-CN" sz="2800" dirty="0">
                <a:highlight>
                  <a:srgbClr val="FFFF00"/>
                </a:highlight>
              </a:rPr>
              <a:t>XY</a:t>
            </a:r>
            <a:r>
              <a:rPr lang="en-US" altLang="zh-CN" sz="2800" dirty="0"/>
              <a:t> + b5 * </a:t>
            </a:r>
            <a:r>
              <a:rPr lang="en-US" altLang="zh-CN" sz="2800" dirty="0">
                <a:highlight>
                  <a:srgbClr val="FFFF00"/>
                </a:highlight>
              </a:rPr>
              <a:t>Y^2</a:t>
            </a:r>
            <a:r>
              <a:rPr lang="en-US" altLang="zh-CN" sz="2800" dirty="0"/>
              <a:t> +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954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2C57-CF3E-B5DD-01CC-584C7CA8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get 5 coefficients, How to make sense of them? </a:t>
            </a:r>
            <a:br>
              <a:rPr lang="en-US" dirty="0"/>
            </a:br>
            <a:r>
              <a:rPr lang="en-US" dirty="0"/>
              <a:t>Response surface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EFC7-9E42-8F9B-5A3C-9FC7C89B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response surface analysis? </a:t>
            </a:r>
          </a:p>
          <a:p>
            <a:pPr lvl="1"/>
            <a:r>
              <a:rPr lang="en-US" sz="1800" dirty="0"/>
              <a:t>In simple language – eliminate one dimension for better reading OR turn a 3D figure into 2D for better interpretation</a:t>
            </a:r>
          </a:p>
          <a:p>
            <a:pPr lvl="1"/>
            <a:r>
              <a:rPr lang="en-US" sz="1800" dirty="0"/>
              <a:t>“CUT” it into two 2D figures to read the relationship </a:t>
            </a:r>
          </a:p>
          <a:p>
            <a:pPr lvl="2"/>
            <a:r>
              <a:rPr lang="en-US" sz="1600" dirty="0"/>
              <a:t>When they are the same: X = Y </a:t>
            </a:r>
          </a:p>
          <a:p>
            <a:pPr lvl="2"/>
            <a:r>
              <a:rPr lang="en-US" sz="1600" dirty="0"/>
              <a:t>When they are the opposite: X = -Y</a:t>
            </a:r>
          </a:p>
          <a:p>
            <a:pPr marL="630000" lvl="2" indent="0">
              <a:buNone/>
            </a:pPr>
            <a:endParaRPr lang="en-US" sz="16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8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B2A3-92ED-FD58-3AC3-18AE54F6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16C19-6215-7B2E-B977-D33C5306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64462"/>
            <a:ext cx="5210875" cy="44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978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531</Words>
  <Application>Microsoft Office PowerPoint</Application>
  <PresentationFormat>Widescreen</PresentationFormat>
  <Paragraphs>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Google Sans</vt:lpstr>
      <vt:lpstr>Arial</vt:lpstr>
      <vt:lpstr>Calibri</vt:lpstr>
      <vt:lpstr>Century Schoolbook</vt:lpstr>
      <vt:lpstr>Franklin Gothic Book</vt:lpstr>
      <vt:lpstr>Gill Sans MT</vt:lpstr>
      <vt:lpstr>Wingdings 2</vt:lpstr>
      <vt:lpstr>DividendVTI</vt:lpstr>
      <vt:lpstr>Polynomial regression  &amp;  Response surface analysis tutorial</vt:lpstr>
      <vt:lpstr>What is polynomial regression? </vt:lpstr>
      <vt:lpstr>What does it mean in io research?</vt:lpstr>
      <vt:lpstr>Example:  age difference &amp; personality fit – perceived relationship happiness</vt:lpstr>
      <vt:lpstr>Two ways of approaching this</vt:lpstr>
      <vt:lpstr>PowerPoint Presentation</vt:lpstr>
      <vt:lpstr>You get 5 coefficients, How to make sense of them?  Response surface analysis</vt:lpstr>
      <vt:lpstr>Supplement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  &amp;  Response surface analysis tutorial</dc:title>
  <dc:creator>Zhang, Tianyi</dc:creator>
  <cp:lastModifiedBy>Zhang, Tianyi</cp:lastModifiedBy>
  <cp:revision>1</cp:revision>
  <dcterms:created xsi:type="dcterms:W3CDTF">2024-02-23T15:42:57Z</dcterms:created>
  <dcterms:modified xsi:type="dcterms:W3CDTF">2024-02-24T16:08:35Z</dcterms:modified>
</cp:coreProperties>
</file>