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732" r:id="rId1"/>
  </p:sldMasterIdLst>
  <p:notesMasterIdLst>
    <p:notesMasterId r:id="rId43"/>
  </p:notesMasterIdLst>
  <p:sldIdLst>
    <p:sldId id="256" r:id="rId2"/>
    <p:sldId id="304" r:id="rId3"/>
    <p:sldId id="258" r:id="rId4"/>
    <p:sldId id="284" r:id="rId5"/>
    <p:sldId id="259" r:id="rId6"/>
    <p:sldId id="286" r:id="rId7"/>
    <p:sldId id="287" r:id="rId8"/>
    <p:sldId id="293" r:id="rId9"/>
    <p:sldId id="295" r:id="rId10"/>
    <p:sldId id="260" r:id="rId11"/>
    <p:sldId id="288" r:id="rId12"/>
    <p:sldId id="290" r:id="rId13"/>
    <p:sldId id="261" r:id="rId14"/>
    <p:sldId id="265" r:id="rId15"/>
    <p:sldId id="270" r:id="rId16"/>
    <p:sldId id="271" r:id="rId17"/>
    <p:sldId id="267" r:id="rId18"/>
    <p:sldId id="281" r:id="rId19"/>
    <p:sldId id="282" r:id="rId20"/>
    <p:sldId id="268" r:id="rId21"/>
    <p:sldId id="283" r:id="rId22"/>
    <p:sldId id="262" r:id="rId23"/>
    <p:sldId id="263" r:id="rId24"/>
    <p:sldId id="296" r:id="rId25"/>
    <p:sldId id="291" r:id="rId26"/>
    <p:sldId id="292" r:id="rId27"/>
    <p:sldId id="294" r:id="rId28"/>
    <p:sldId id="273" r:id="rId29"/>
    <p:sldId id="306" r:id="rId30"/>
    <p:sldId id="307" r:id="rId31"/>
    <p:sldId id="297" r:id="rId32"/>
    <p:sldId id="301" r:id="rId33"/>
    <p:sldId id="302" r:id="rId34"/>
    <p:sldId id="303" r:id="rId35"/>
    <p:sldId id="298" r:id="rId36"/>
    <p:sldId id="299" r:id="rId37"/>
    <p:sldId id="300" r:id="rId38"/>
    <p:sldId id="305" r:id="rId39"/>
    <p:sldId id="308" r:id="rId40"/>
    <p:sldId id="309" r:id="rId41"/>
    <p:sldId id="310" r:id="rId42"/>
  </p:sldIdLst>
  <p:sldSz cx="9144000" cy="6858000" type="screen4x3"/>
  <p:notesSz cx="6858000" cy="9144000"/>
  <p:embeddedFontLst>
    <p:embeddedFont>
      <p:font typeface="Calibri" pitchFamily="34" charset="0"/>
      <p:regular r:id="rId44"/>
      <p:bold r:id="rId45"/>
      <p:italic r:id="rId46"/>
      <p:boldItalic r:id="rId47"/>
    </p:embeddedFont>
    <p:embeddedFont>
      <p:font typeface="Wingdings 2" pitchFamily="18" charset="2"/>
      <p:regular r:id="rId48"/>
    </p:embeddedFont>
    <p:embeddedFont>
      <p:font typeface="Constantia" pitchFamily="18" charset="0"/>
      <p:regular r:id="rId49"/>
      <p:bold r:id="rId50"/>
      <p:italic r:id="rId51"/>
      <p:boldItalic r:id="rId52"/>
    </p:embeddedFont>
    <p:embeddedFont>
      <p:font typeface="Lucida Sans Unicode" pitchFamily="34" charset="0"/>
      <p:regular r:id="rId53"/>
    </p:embeddedFont>
  </p:embeddedFontLst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469E"/>
    <a:srgbClr val="FFD961"/>
    <a:srgbClr val="820000"/>
    <a:srgbClr val="FF9201"/>
    <a:srgbClr val="EFB7B7"/>
    <a:srgbClr val="FC5104"/>
    <a:srgbClr val="FFA7A7"/>
    <a:srgbClr val="FF3399"/>
    <a:srgbClr val="19136B"/>
    <a:srgbClr val="A1ACFD"/>
  </p:clrMru>
</p:presentationPr>
</file>

<file path=ppt/tableStyles.xml><?xml version="1.0" encoding="utf-8"?>
<a:tblStyleLst xmlns:a="http://schemas.openxmlformats.org/drawingml/2006/main" def="{5C22544A-7EE6-4342-B048-85BDC9FD1C3A}">
  <a:tblStyle styleId="{E929F9F4-4A8F-4326-A1B4-22849713DDAB}" styleName="Stile scuro 1 - Colore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9309" autoAdjust="0"/>
    <p:restoredTop sz="74915" autoAdjust="0"/>
  </p:normalViewPr>
  <p:slideViewPr>
    <p:cSldViewPr snapToObjects="1">
      <p:cViewPr>
        <p:scale>
          <a:sx n="80" d="100"/>
          <a:sy n="80" d="100"/>
        </p:scale>
        <p:origin x="-726" y="-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96DB03-8F02-423E-A073-044D1AF71AC4}" type="doc">
      <dgm:prSet loTypeId="urn:microsoft.com/office/officeart/2005/8/layout/cycle6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BED42D6D-4112-4A6A-8E99-A90F5B956E64}">
      <dgm:prSet phldrT="[Testo]" custT="1"/>
      <dgm:spPr/>
      <dgm:t>
        <a:bodyPr/>
        <a:lstStyle/>
        <a:p>
          <a:r>
            <a:rPr lang="it-IT" sz="1600" b="0" dirty="0" smtClean="0">
              <a:latin typeface="+mj-lt"/>
            </a:rPr>
            <a:t>State</a:t>
          </a:r>
          <a:endParaRPr lang="it-IT" sz="1600" b="0" dirty="0">
            <a:latin typeface="+mj-lt"/>
          </a:endParaRPr>
        </a:p>
      </dgm:t>
    </dgm:pt>
    <dgm:pt modelId="{97375FAE-0BD5-47A6-88D9-013A82721B31}" type="parTrans" cxnId="{C66B8CF4-85B2-4C44-B723-C6D2CD705B24}">
      <dgm:prSet/>
      <dgm:spPr/>
      <dgm:t>
        <a:bodyPr/>
        <a:lstStyle/>
        <a:p>
          <a:endParaRPr lang="it-IT"/>
        </a:p>
      </dgm:t>
    </dgm:pt>
    <dgm:pt modelId="{00E4B57D-A68F-43AD-9BE4-9C9F28C28EA1}" type="sibTrans" cxnId="{C66B8CF4-85B2-4C44-B723-C6D2CD705B24}">
      <dgm:prSet/>
      <dgm:spPr/>
      <dgm:t>
        <a:bodyPr/>
        <a:lstStyle/>
        <a:p>
          <a:endParaRPr lang="it-IT"/>
        </a:p>
      </dgm:t>
    </dgm:pt>
    <dgm:pt modelId="{9EE090E9-A54D-4356-BD11-146F3A4B23F0}">
      <dgm:prSet phldrT="[Testo]" custT="1"/>
      <dgm:spPr/>
      <dgm:t>
        <a:bodyPr/>
        <a:lstStyle/>
        <a:p>
          <a:r>
            <a:rPr lang="it-IT" sz="1600" b="0" dirty="0" err="1" smtClean="0">
              <a:latin typeface="+mj-lt"/>
            </a:rPr>
            <a:t>Custom-Fork</a:t>
          </a:r>
          <a:endParaRPr lang="it-IT" sz="1600" b="0" dirty="0">
            <a:latin typeface="+mj-lt"/>
          </a:endParaRPr>
        </a:p>
      </dgm:t>
    </dgm:pt>
    <dgm:pt modelId="{2CA2680C-1CE1-4D50-9711-582AAFD540A6}" type="parTrans" cxnId="{5337602F-5178-45C3-8FEC-9E324EA1BC31}">
      <dgm:prSet/>
      <dgm:spPr/>
      <dgm:t>
        <a:bodyPr/>
        <a:lstStyle/>
        <a:p>
          <a:endParaRPr lang="it-IT"/>
        </a:p>
      </dgm:t>
    </dgm:pt>
    <dgm:pt modelId="{9F6935E4-2016-463E-81C4-C6F42E327A82}" type="sibTrans" cxnId="{5337602F-5178-45C3-8FEC-9E324EA1BC31}">
      <dgm:prSet/>
      <dgm:spPr/>
      <dgm:t>
        <a:bodyPr/>
        <a:lstStyle/>
        <a:p>
          <a:endParaRPr lang="it-IT"/>
        </a:p>
      </dgm:t>
    </dgm:pt>
    <dgm:pt modelId="{D97F7C69-F9F7-4C12-ADCB-8DD1AABCCB0A}">
      <dgm:prSet phldrT="[Testo]" custT="1"/>
      <dgm:spPr/>
      <dgm:t>
        <a:bodyPr/>
        <a:lstStyle/>
        <a:p>
          <a:r>
            <a:rPr lang="it-IT" sz="1600" b="0" dirty="0" smtClean="0">
              <a:latin typeface="+mj-lt"/>
            </a:rPr>
            <a:t>Timer</a:t>
          </a:r>
          <a:endParaRPr lang="it-IT" sz="1600" b="0" dirty="0">
            <a:latin typeface="+mj-lt"/>
          </a:endParaRPr>
        </a:p>
      </dgm:t>
    </dgm:pt>
    <dgm:pt modelId="{476B52E4-6928-49B6-858B-14EE1626780C}" type="parTrans" cxnId="{C1C6169E-2448-47A1-94DF-B3B701A33743}">
      <dgm:prSet/>
      <dgm:spPr/>
      <dgm:t>
        <a:bodyPr/>
        <a:lstStyle/>
        <a:p>
          <a:endParaRPr lang="it-IT"/>
        </a:p>
      </dgm:t>
    </dgm:pt>
    <dgm:pt modelId="{DB1A7E49-2F26-43ED-8DC4-FB0131EF555E}" type="sibTrans" cxnId="{C1C6169E-2448-47A1-94DF-B3B701A33743}">
      <dgm:prSet/>
      <dgm:spPr/>
      <dgm:t>
        <a:bodyPr/>
        <a:lstStyle/>
        <a:p>
          <a:endParaRPr lang="it-IT"/>
        </a:p>
      </dgm:t>
    </dgm:pt>
    <dgm:pt modelId="{8442347F-0121-4CB2-AE25-67FFE9EF0D54}">
      <dgm:prSet phldrT="[Testo]" custT="1"/>
      <dgm:spPr/>
      <dgm:t>
        <a:bodyPr/>
        <a:lstStyle/>
        <a:p>
          <a:r>
            <a:rPr lang="it-IT" sz="1600" b="0" dirty="0" err="1" smtClean="0">
              <a:latin typeface="+mj-lt"/>
            </a:rPr>
            <a:t>Decision</a:t>
          </a:r>
          <a:endParaRPr lang="it-IT" sz="1600" b="0" dirty="0">
            <a:latin typeface="+mj-lt"/>
          </a:endParaRPr>
        </a:p>
      </dgm:t>
    </dgm:pt>
    <dgm:pt modelId="{02718D0A-A7EE-40FC-B9B7-A76EC04FF009}" type="parTrans" cxnId="{322FFA42-2855-4099-B142-565D8E215B03}">
      <dgm:prSet/>
      <dgm:spPr/>
      <dgm:t>
        <a:bodyPr/>
        <a:lstStyle/>
        <a:p>
          <a:endParaRPr lang="it-IT"/>
        </a:p>
      </dgm:t>
    </dgm:pt>
    <dgm:pt modelId="{059CA016-2750-4C40-AFCA-3375BF5FC72D}" type="sibTrans" cxnId="{322FFA42-2855-4099-B142-565D8E215B03}">
      <dgm:prSet/>
      <dgm:spPr/>
      <dgm:t>
        <a:bodyPr/>
        <a:lstStyle/>
        <a:p>
          <a:endParaRPr lang="it-IT"/>
        </a:p>
      </dgm:t>
    </dgm:pt>
    <dgm:pt modelId="{B2579F6B-0827-4818-8FA9-3719B5600CC4}">
      <dgm:prSet phldrT="[Testo]" custT="1"/>
      <dgm:spPr/>
      <dgm:t>
        <a:bodyPr/>
        <a:lstStyle/>
        <a:p>
          <a:r>
            <a:rPr lang="it-IT" sz="1600" b="0" dirty="0" smtClean="0">
              <a:latin typeface="+mj-lt"/>
            </a:rPr>
            <a:t>Task</a:t>
          </a:r>
          <a:endParaRPr lang="it-IT" sz="1600" b="0" dirty="0">
            <a:latin typeface="+mj-lt"/>
          </a:endParaRPr>
        </a:p>
      </dgm:t>
    </dgm:pt>
    <dgm:pt modelId="{6AAF3612-3881-44C1-9348-6793A0E7C742}" type="parTrans" cxnId="{26D4446E-D582-4463-8501-263B1031A835}">
      <dgm:prSet/>
      <dgm:spPr/>
      <dgm:t>
        <a:bodyPr/>
        <a:lstStyle/>
        <a:p>
          <a:endParaRPr lang="it-IT"/>
        </a:p>
      </dgm:t>
    </dgm:pt>
    <dgm:pt modelId="{9A2E3CE7-4E17-4403-93FC-87A5E402CDC8}" type="sibTrans" cxnId="{26D4446E-D582-4463-8501-263B1031A835}">
      <dgm:prSet/>
      <dgm:spPr/>
      <dgm:t>
        <a:bodyPr/>
        <a:lstStyle/>
        <a:p>
          <a:endParaRPr lang="it-IT"/>
        </a:p>
      </dgm:t>
    </dgm:pt>
    <dgm:pt modelId="{A45A6E69-804C-4699-8CF9-A87A97920364}">
      <dgm:prSet phldrT="[Testo]" custT="1"/>
      <dgm:spPr/>
      <dgm:t>
        <a:bodyPr/>
        <a:lstStyle/>
        <a:p>
          <a:r>
            <a:rPr lang="it-IT" sz="1600" b="0" dirty="0" smtClean="0">
              <a:latin typeface="+mj-lt"/>
            </a:rPr>
            <a:t>Start</a:t>
          </a:r>
          <a:endParaRPr lang="it-IT" sz="1600" b="0" dirty="0">
            <a:latin typeface="+mj-lt"/>
          </a:endParaRPr>
        </a:p>
      </dgm:t>
    </dgm:pt>
    <dgm:pt modelId="{AF4C69E1-E5A0-41DC-B78E-D5A084468592}" type="parTrans" cxnId="{3AD4AD34-5681-4D6C-9D16-AE577845CD1F}">
      <dgm:prSet/>
      <dgm:spPr/>
      <dgm:t>
        <a:bodyPr/>
        <a:lstStyle/>
        <a:p>
          <a:endParaRPr lang="it-IT"/>
        </a:p>
      </dgm:t>
    </dgm:pt>
    <dgm:pt modelId="{B73F9CB7-8326-4967-BEEA-D7B0992E63E9}" type="sibTrans" cxnId="{3AD4AD34-5681-4D6C-9D16-AE577845CD1F}">
      <dgm:prSet/>
      <dgm:spPr/>
      <dgm:t>
        <a:bodyPr/>
        <a:lstStyle/>
        <a:p>
          <a:endParaRPr lang="it-IT"/>
        </a:p>
      </dgm:t>
    </dgm:pt>
    <dgm:pt modelId="{DC51BA57-34B3-4ABF-9FC1-FA2BF5A68D71}">
      <dgm:prSet phldrT="[Testo]" custT="1"/>
      <dgm:spPr/>
      <dgm:t>
        <a:bodyPr/>
        <a:lstStyle/>
        <a:p>
          <a:r>
            <a:rPr lang="it-IT" sz="1600" b="0" dirty="0" smtClean="0">
              <a:latin typeface="+mj-lt"/>
            </a:rPr>
            <a:t>End</a:t>
          </a:r>
          <a:endParaRPr lang="it-IT" sz="1600" b="0" dirty="0">
            <a:latin typeface="+mj-lt"/>
          </a:endParaRPr>
        </a:p>
      </dgm:t>
    </dgm:pt>
    <dgm:pt modelId="{A9DD9683-D304-448D-8819-426434F7FC52}" type="parTrans" cxnId="{9B766D5B-F1EE-4EBC-B1D0-1165D6FEC4C8}">
      <dgm:prSet/>
      <dgm:spPr/>
      <dgm:t>
        <a:bodyPr/>
        <a:lstStyle/>
        <a:p>
          <a:endParaRPr lang="it-IT"/>
        </a:p>
      </dgm:t>
    </dgm:pt>
    <dgm:pt modelId="{FBD00347-798D-419D-B0E1-CC9B41D8BE32}" type="sibTrans" cxnId="{9B766D5B-F1EE-4EBC-B1D0-1165D6FEC4C8}">
      <dgm:prSet/>
      <dgm:spPr/>
      <dgm:t>
        <a:bodyPr/>
        <a:lstStyle/>
        <a:p>
          <a:endParaRPr lang="it-IT"/>
        </a:p>
      </dgm:t>
    </dgm:pt>
    <dgm:pt modelId="{2EEDC039-D20D-4A3E-866E-62DF5BE600D3}">
      <dgm:prSet phldrT="[Testo]" custT="1"/>
      <dgm:spPr/>
      <dgm:t>
        <a:bodyPr/>
        <a:lstStyle/>
        <a:p>
          <a:r>
            <a:rPr lang="it-IT" sz="1600" b="0" dirty="0" err="1" smtClean="0">
              <a:latin typeface="+mj-lt"/>
            </a:rPr>
            <a:t>Fork</a:t>
          </a:r>
          <a:endParaRPr lang="it-IT" sz="1600" b="0" dirty="0">
            <a:latin typeface="+mj-lt"/>
          </a:endParaRPr>
        </a:p>
      </dgm:t>
    </dgm:pt>
    <dgm:pt modelId="{ED6236E6-96FE-4A75-86D4-D355E7B309D7}" type="parTrans" cxnId="{1206E8A2-9979-454F-9A5E-1AACF3CA2D05}">
      <dgm:prSet/>
      <dgm:spPr/>
      <dgm:t>
        <a:bodyPr/>
        <a:lstStyle/>
        <a:p>
          <a:endParaRPr lang="it-IT"/>
        </a:p>
      </dgm:t>
    </dgm:pt>
    <dgm:pt modelId="{5EB3AC07-5244-4E2B-8515-649A3A0E53F3}" type="sibTrans" cxnId="{1206E8A2-9979-454F-9A5E-1AACF3CA2D05}">
      <dgm:prSet/>
      <dgm:spPr/>
      <dgm:t>
        <a:bodyPr/>
        <a:lstStyle/>
        <a:p>
          <a:endParaRPr lang="it-IT"/>
        </a:p>
      </dgm:t>
    </dgm:pt>
    <dgm:pt modelId="{16C28A5F-9035-4F61-A1CC-393110E78D25}">
      <dgm:prSet phldrT="[Testo]" custT="1"/>
      <dgm:spPr/>
      <dgm:t>
        <a:bodyPr/>
        <a:lstStyle/>
        <a:p>
          <a:r>
            <a:rPr lang="it-IT" sz="1600" b="0" dirty="0" smtClean="0">
              <a:latin typeface="+mj-lt"/>
            </a:rPr>
            <a:t>Join</a:t>
          </a:r>
          <a:endParaRPr lang="it-IT" sz="1600" b="0" dirty="0">
            <a:latin typeface="+mj-lt"/>
          </a:endParaRPr>
        </a:p>
      </dgm:t>
    </dgm:pt>
    <dgm:pt modelId="{C7E4F605-605F-4B03-9E40-9AA177EBE756}" type="parTrans" cxnId="{E52C5135-4D62-44ED-BF06-DC8CDBC9E222}">
      <dgm:prSet/>
      <dgm:spPr/>
      <dgm:t>
        <a:bodyPr/>
        <a:lstStyle/>
        <a:p>
          <a:endParaRPr lang="it-IT"/>
        </a:p>
      </dgm:t>
    </dgm:pt>
    <dgm:pt modelId="{047A0FDF-D6AA-4635-A923-A9CE72292ADE}" type="sibTrans" cxnId="{E52C5135-4D62-44ED-BF06-DC8CDBC9E222}">
      <dgm:prSet/>
      <dgm:spPr/>
      <dgm:t>
        <a:bodyPr/>
        <a:lstStyle/>
        <a:p>
          <a:endParaRPr lang="it-IT"/>
        </a:p>
      </dgm:t>
    </dgm:pt>
    <dgm:pt modelId="{CF6EFC85-AC10-4345-B705-5EE8154A08B4}">
      <dgm:prSet phldrT="[Testo]" custT="1"/>
      <dgm:spPr/>
      <dgm:t>
        <a:bodyPr/>
        <a:lstStyle/>
        <a:p>
          <a:r>
            <a:rPr lang="it-IT" sz="1600" b="0" dirty="0" err="1" smtClean="0">
              <a:latin typeface="+mj-lt"/>
            </a:rPr>
            <a:t>Event</a:t>
          </a:r>
          <a:endParaRPr lang="it-IT" sz="1600" b="0" dirty="0">
            <a:latin typeface="+mj-lt"/>
          </a:endParaRPr>
        </a:p>
      </dgm:t>
    </dgm:pt>
    <dgm:pt modelId="{7944199C-2A9F-411B-97F8-C7329D6CDA17}" type="parTrans" cxnId="{FA4C204C-691D-465F-BD4F-025FA6426EE1}">
      <dgm:prSet/>
      <dgm:spPr/>
      <dgm:t>
        <a:bodyPr/>
        <a:lstStyle/>
        <a:p>
          <a:endParaRPr lang="it-IT"/>
        </a:p>
      </dgm:t>
    </dgm:pt>
    <dgm:pt modelId="{855956E8-9500-444A-A481-F0CDB3A9DD67}" type="sibTrans" cxnId="{FA4C204C-691D-465F-BD4F-025FA6426EE1}">
      <dgm:prSet/>
      <dgm:spPr/>
      <dgm:t>
        <a:bodyPr/>
        <a:lstStyle/>
        <a:p>
          <a:endParaRPr lang="it-IT"/>
        </a:p>
      </dgm:t>
    </dgm:pt>
    <dgm:pt modelId="{B9D437D2-146A-4243-87F0-BBEE561DF499}">
      <dgm:prSet phldrT="[Testo]" custT="1"/>
      <dgm:spPr/>
      <dgm:t>
        <a:bodyPr/>
        <a:lstStyle/>
        <a:p>
          <a:r>
            <a:rPr lang="it-IT" sz="1600" b="0" dirty="0" err="1" smtClean="0">
              <a:latin typeface="+mj-lt"/>
            </a:rPr>
            <a:t>Handler</a:t>
          </a:r>
          <a:endParaRPr lang="it-IT" sz="1600" b="0" dirty="0">
            <a:latin typeface="+mj-lt"/>
          </a:endParaRPr>
        </a:p>
      </dgm:t>
    </dgm:pt>
    <dgm:pt modelId="{73D91784-F375-4789-A50D-BC04AC164CAB}" type="parTrans" cxnId="{9EE6052D-00F3-4E05-B8A2-DDA93EACBADE}">
      <dgm:prSet/>
      <dgm:spPr/>
      <dgm:t>
        <a:bodyPr/>
        <a:lstStyle/>
        <a:p>
          <a:endParaRPr lang="it-IT"/>
        </a:p>
      </dgm:t>
    </dgm:pt>
    <dgm:pt modelId="{EA4B1683-80CE-4FD6-A04A-1309EE39909F}" type="sibTrans" cxnId="{9EE6052D-00F3-4E05-B8A2-DDA93EACBADE}">
      <dgm:prSet/>
      <dgm:spPr/>
      <dgm:t>
        <a:bodyPr/>
        <a:lstStyle/>
        <a:p>
          <a:endParaRPr lang="it-IT"/>
        </a:p>
      </dgm:t>
    </dgm:pt>
    <dgm:pt modelId="{5B11E883-E02B-4BC1-B65A-07F06945375F}">
      <dgm:prSet phldrT="[Testo]" custT="1"/>
      <dgm:spPr/>
      <dgm:t>
        <a:bodyPr/>
        <a:lstStyle/>
        <a:p>
          <a:r>
            <a:rPr lang="it-IT" sz="1600" b="0" dirty="0" err="1" smtClean="0">
              <a:latin typeface="+mj-lt"/>
            </a:rPr>
            <a:t>Priority</a:t>
          </a:r>
          <a:endParaRPr lang="it-IT" sz="1600" b="0" dirty="0">
            <a:latin typeface="+mj-lt"/>
          </a:endParaRPr>
        </a:p>
      </dgm:t>
    </dgm:pt>
    <dgm:pt modelId="{4C64EDF2-EA84-4FF1-A4B0-D465845826FF}" type="parTrans" cxnId="{FF9C96BE-843E-43AC-8F04-085F8BDADA2F}">
      <dgm:prSet/>
      <dgm:spPr/>
      <dgm:t>
        <a:bodyPr/>
        <a:lstStyle/>
        <a:p>
          <a:endParaRPr lang="it-IT"/>
        </a:p>
      </dgm:t>
    </dgm:pt>
    <dgm:pt modelId="{04442FF2-E890-4B00-AE36-1F8CA466612B}" type="sibTrans" cxnId="{FF9C96BE-843E-43AC-8F04-085F8BDADA2F}">
      <dgm:prSet/>
      <dgm:spPr/>
      <dgm:t>
        <a:bodyPr/>
        <a:lstStyle/>
        <a:p>
          <a:endParaRPr lang="it-IT"/>
        </a:p>
      </dgm:t>
    </dgm:pt>
    <dgm:pt modelId="{042DEC8F-7B16-4D9E-AA6D-AF6A199B34CD}" type="pres">
      <dgm:prSet presAssocID="{5E96DB03-8F02-423E-A073-044D1AF71AC4}" presName="cycle" presStyleCnt="0">
        <dgm:presLayoutVars>
          <dgm:dir/>
          <dgm:resizeHandles val="exact"/>
        </dgm:presLayoutVars>
      </dgm:prSet>
      <dgm:spPr/>
    </dgm:pt>
    <dgm:pt modelId="{FCD8339A-E2ED-4BFE-AD40-A35496FBA1CA}" type="pres">
      <dgm:prSet presAssocID="{BED42D6D-4112-4A6A-8E99-A90F5B956E64}" presName="node" presStyleLbl="node1" presStyleIdx="0" presStyleCnt="12" custScaleX="124712">
        <dgm:presLayoutVars>
          <dgm:bulletEnabled val="1"/>
        </dgm:presLayoutVars>
      </dgm:prSet>
      <dgm:spPr/>
    </dgm:pt>
    <dgm:pt modelId="{12A934F8-6799-4ED4-8DEA-D25674656C14}" type="pres">
      <dgm:prSet presAssocID="{BED42D6D-4112-4A6A-8E99-A90F5B956E64}" presName="spNode" presStyleCnt="0"/>
      <dgm:spPr/>
    </dgm:pt>
    <dgm:pt modelId="{3E710445-445F-4289-8F1F-F8761638A472}" type="pres">
      <dgm:prSet presAssocID="{00E4B57D-A68F-43AD-9BE4-9C9F28C28EA1}" presName="sibTrans" presStyleLbl="sibTrans1D1" presStyleIdx="0" presStyleCnt="12"/>
      <dgm:spPr/>
    </dgm:pt>
    <dgm:pt modelId="{4FCBA577-6D83-403A-B83A-E79DC1D771B7}" type="pres">
      <dgm:prSet presAssocID="{9EE090E9-A54D-4356-BD11-146F3A4B23F0}" presName="node" presStyleLbl="node1" presStyleIdx="1" presStyleCnt="12" custScaleX="124712">
        <dgm:presLayoutVars>
          <dgm:bulletEnabled val="1"/>
        </dgm:presLayoutVars>
      </dgm:prSet>
      <dgm:spPr/>
    </dgm:pt>
    <dgm:pt modelId="{310C8E8B-CE11-471A-8AD9-4FE1B797E08B}" type="pres">
      <dgm:prSet presAssocID="{9EE090E9-A54D-4356-BD11-146F3A4B23F0}" presName="spNode" presStyleCnt="0"/>
      <dgm:spPr/>
    </dgm:pt>
    <dgm:pt modelId="{295CCBB2-F7F2-4AA0-A2FA-5D7612DD5E11}" type="pres">
      <dgm:prSet presAssocID="{9F6935E4-2016-463E-81C4-C6F42E327A82}" presName="sibTrans" presStyleLbl="sibTrans1D1" presStyleIdx="1" presStyleCnt="12"/>
      <dgm:spPr/>
    </dgm:pt>
    <dgm:pt modelId="{D01B412D-29BC-49B4-B122-A7ED0D3E03CF}" type="pres">
      <dgm:prSet presAssocID="{D97F7C69-F9F7-4C12-ADCB-8DD1AABCCB0A}" presName="node" presStyleLbl="node1" presStyleIdx="2" presStyleCnt="12" custScaleX="124712">
        <dgm:presLayoutVars>
          <dgm:bulletEnabled val="1"/>
        </dgm:presLayoutVars>
      </dgm:prSet>
      <dgm:spPr/>
    </dgm:pt>
    <dgm:pt modelId="{E51B2360-E43E-49D4-BD89-75065C3DAD4E}" type="pres">
      <dgm:prSet presAssocID="{D97F7C69-F9F7-4C12-ADCB-8DD1AABCCB0A}" presName="spNode" presStyleCnt="0"/>
      <dgm:spPr/>
    </dgm:pt>
    <dgm:pt modelId="{D4733A87-8B5F-4006-A71B-765E1CBEE1F8}" type="pres">
      <dgm:prSet presAssocID="{DB1A7E49-2F26-43ED-8DC4-FB0131EF555E}" presName="sibTrans" presStyleLbl="sibTrans1D1" presStyleIdx="2" presStyleCnt="12"/>
      <dgm:spPr/>
    </dgm:pt>
    <dgm:pt modelId="{9E9823E9-D50A-4C15-86AD-E8111BF21231}" type="pres">
      <dgm:prSet presAssocID="{8442347F-0121-4CB2-AE25-67FFE9EF0D54}" presName="node" presStyleLbl="node1" presStyleIdx="3" presStyleCnt="12" custScaleX="124712">
        <dgm:presLayoutVars>
          <dgm:bulletEnabled val="1"/>
        </dgm:presLayoutVars>
      </dgm:prSet>
      <dgm:spPr/>
    </dgm:pt>
    <dgm:pt modelId="{A3DECC3C-F38E-4E53-9D37-2CAFB68DB70B}" type="pres">
      <dgm:prSet presAssocID="{8442347F-0121-4CB2-AE25-67FFE9EF0D54}" presName="spNode" presStyleCnt="0"/>
      <dgm:spPr/>
    </dgm:pt>
    <dgm:pt modelId="{3087DE26-17BF-4C9C-9557-83AA40FC5C30}" type="pres">
      <dgm:prSet presAssocID="{059CA016-2750-4C40-AFCA-3375BF5FC72D}" presName="sibTrans" presStyleLbl="sibTrans1D1" presStyleIdx="3" presStyleCnt="12"/>
      <dgm:spPr/>
    </dgm:pt>
    <dgm:pt modelId="{91DDF85B-649E-4693-ABF5-1AB8650AA995}" type="pres">
      <dgm:prSet presAssocID="{B2579F6B-0827-4818-8FA9-3719B5600CC4}" presName="node" presStyleLbl="node1" presStyleIdx="4" presStyleCnt="12" custScaleX="124712">
        <dgm:presLayoutVars>
          <dgm:bulletEnabled val="1"/>
        </dgm:presLayoutVars>
      </dgm:prSet>
      <dgm:spPr/>
    </dgm:pt>
    <dgm:pt modelId="{06F37430-3DAD-4D4D-9FD3-6A858AD547C5}" type="pres">
      <dgm:prSet presAssocID="{B2579F6B-0827-4818-8FA9-3719B5600CC4}" presName="spNode" presStyleCnt="0"/>
      <dgm:spPr/>
    </dgm:pt>
    <dgm:pt modelId="{301EF661-6320-4745-BE3F-EAD7CF8979D7}" type="pres">
      <dgm:prSet presAssocID="{9A2E3CE7-4E17-4403-93FC-87A5E402CDC8}" presName="sibTrans" presStyleLbl="sibTrans1D1" presStyleIdx="4" presStyleCnt="12"/>
      <dgm:spPr/>
    </dgm:pt>
    <dgm:pt modelId="{57495470-E424-4453-A943-03DB399E413B}" type="pres">
      <dgm:prSet presAssocID="{A45A6E69-804C-4699-8CF9-A87A97920364}" presName="node" presStyleLbl="node1" presStyleIdx="5" presStyleCnt="12" custScaleX="124712">
        <dgm:presLayoutVars>
          <dgm:bulletEnabled val="1"/>
        </dgm:presLayoutVars>
      </dgm:prSet>
      <dgm:spPr/>
    </dgm:pt>
    <dgm:pt modelId="{1513179E-5D35-44D1-B448-C1E3555AB145}" type="pres">
      <dgm:prSet presAssocID="{A45A6E69-804C-4699-8CF9-A87A97920364}" presName="spNode" presStyleCnt="0"/>
      <dgm:spPr/>
    </dgm:pt>
    <dgm:pt modelId="{3C62933D-3B85-48F6-9669-F27C9690BD4C}" type="pres">
      <dgm:prSet presAssocID="{B73F9CB7-8326-4967-BEEA-D7B0992E63E9}" presName="sibTrans" presStyleLbl="sibTrans1D1" presStyleIdx="5" presStyleCnt="12"/>
      <dgm:spPr/>
    </dgm:pt>
    <dgm:pt modelId="{F5F65F3B-B404-4363-8528-E76EBBFA6A91}" type="pres">
      <dgm:prSet presAssocID="{DC51BA57-34B3-4ABF-9FC1-FA2BF5A68D71}" presName="node" presStyleLbl="node1" presStyleIdx="6" presStyleCnt="12" custScaleX="12471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F345BC1C-9DCE-41DB-B2ED-75E8AB464F97}" type="pres">
      <dgm:prSet presAssocID="{DC51BA57-34B3-4ABF-9FC1-FA2BF5A68D71}" presName="spNode" presStyleCnt="0"/>
      <dgm:spPr/>
    </dgm:pt>
    <dgm:pt modelId="{014E188A-06D1-4A88-B1E8-6AAC82F3D2E2}" type="pres">
      <dgm:prSet presAssocID="{FBD00347-798D-419D-B0E1-CC9B41D8BE32}" presName="sibTrans" presStyleLbl="sibTrans1D1" presStyleIdx="6" presStyleCnt="12"/>
      <dgm:spPr/>
    </dgm:pt>
    <dgm:pt modelId="{C6946771-6300-4EF2-AB9F-0BD74FCDB241}" type="pres">
      <dgm:prSet presAssocID="{2EEDC039-D20D-4A3E-866E-62DF5BE600D3}" presName="node" presStyleLbl="node1" presStyleIdx="7" presStyleCnt="12" custScaleX="124712">
        <dgm:presLayoutVars>
          <dgm:bulletEnabled val="1"/>
        </dgm:presLayoutVars>
      </dgm:prSet>
      <dgm:spPr/>
    </dgm:pt>
    <dgm:pt modelId="{6E589AB3-06D1-4DDD-AF9F-73369CD0DAC3}" type="pres">
      <dgm:prSet presAssocID="{2EEDC039-D20D-4A3E-866E-62DF5BE600D3}" presName="spNode" presStyleCnt="0"/>
      <dgm:spPr/>
    </dgm:pt>
    <dgm:pt modelId="{7C73BA3C-7BC4-4F1C-A75E-65F0A837641B}" type="pres">
      <dgm:prSet presAssocID="{5EB3AC07-5244-4E2B-8515-649A3A0E53F3}" presName="sibTrans" presStyleLbl="sibTrans1D1" presStyleIdx="7" presStyleCnt="12"/>
      <dgm:spPr/>
    </dgm:pt>
    <dgm:pt modelId="{CFA335B5-93A2-48D7-8BC0-71179E34ED01}" type="pres">
      <dgm:prSet presAssocID="{16C28A5F-9035-4F61-A1CC-393110E78D25}" presName="node" presStyleLbl="node1" presStyleIdx="8" presStyleCnt="12" custScaleX="124712">
        <dgm:presLayoutVars>
          <dgm:bulletEnabled val="1"/>
        </dgm:presLayoutVars>
      </dgm:prSet>
      <dgm:spPr/>
    </dgm:pt>
    <dgm:pt modelId="{0AC0EFE2-DB87-4EA4-A890-B4AE63B2C185}" type="pres">
      <dgm:prSet presAssocID="{16C28A5F-9035-4F61-A1CC-393110E78D25}" presName="spNode" presStyleCnt="0"/>
      <dgm:spPr/>
    </dgm:pt>
    <dgm:pt modelId="{3B5BBD01-0ECD-4945-8B0B-C6378900BA6F}" type="pres">
      <dgm:prSet presAssocID="{047A0FDF-D6AA-4635-A923-A9CE72292ADE}" presName="sibTrans" presStyleLbl="sibTrans1D1" presStyleIdx="8" presStyleCnt="12"/>
      <dgm:spPr/>
    </dgm:pt>
    <dgm:pt modelId="{52D8DDD9-2456-4449-A961-7C04F24D3C41}" type="pres">
      <dgm:prSet presAssocID="{CF6EFC85-AC10-4345-B705-5EE8154A08B4}" presName="node" presStyleLbl="node1" presStyleIdx="9" presStyleCnt="12" custScaleX="124712">
        <dgm:presLayoutVars>
          <dgm:bulletEnabled val="1"/>
        </dgm:presLayoutVars>
      </dgm:prSet>
      <dgm:spPr/>
    </dgm:pt>
    <dgm:pt modelId="{A5809144-3069-41D5-B618-11AB40ECD63A}" type="pres">
      <dgm:prSet presAssocID="{CF6EFC85-AC10-4345-B705-5EE8154A08B4}" presName="spNode" presStyleCnt="0"/>
      <dgm:spPr/>
    </dgm:pt>
    <dgm:pt modelId="{EE416C0B-6D53-4544-9722-948A0C43945A}" type="pres">
      <dgm:prSet presAssocID="{855956E8-9500-444A-A481-F0CDB3A9DD67}" presName="sibTrans" presStyleLbl="sibTrans1D1" presStyleIdx="9" presStyleCnt="12"/>
      <dgm:spPr/>
    </dgm:pt>
    <dgm:pt modelId="{87E812F2-D955-42B0-8A88-3C38953D33D8}" type="pres">
      <dgm:prSet presAssocID="{B9D437D2-146A-4243-87F0-BBEE561DF499}" presName="node" presStyleLbl="node1" presStyleIdx="10" presStyleCnt="12" custScaleX="12471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6F8DB63-36CD-4CDE-A70E-AAD22E403CC5}" type="pres">
      <dgm:prSet presAssocID="{B9D437D2-146A-4243-87F0-BBEE561DF499}" presName="spNode" presStyleCnt="0"/>
      <dgm:spPr/>
    </dgm:pt>
    <dgm:pt modelId="{0ED08628-855A-4826-960C-93890891126F}" type="pres">
      <dgm:prSet presAssocID="{EA4B1683-80CE-4FD6-A04A-1309EE39909F}" presName="sibTrans" presStyleLbl="sibTrans1D1" presStyleIdx="10" presStyleCnt="12"/>
      <dgm:spPr/>
    </dgm:pt>
    <dgm:pt modelId="{CA199BC5-0F28-42FB-A0AF-C91FF59097EB}" type="pres">
      <dgm:prSet presAssocID="{5B11E883-E02B-4BC1-B65A-07F06945375F}" presName="node" presStyleLbl="node1" presStyleIdx="11" presStyleCnt="12" custScaleX="124712">
        <dgm:presLayoutVars>
          <dgm:bulletEnabled val="1"/>
        </dgm:presLayoutVars>
      </dgm:prSet>
      <dgm:spPr/>
    </dgm:pt>
    <dgm:pt modelId="{3FC3CDA1-D212-4BB0-B705-C17DB7D6F6EA}" type="pres">
      <dgm:prSet presAssocID="{5B11E883-E02B-4BC1-B65A-07F06945375F}" presName="spNode" presStyleCnt="0"/>
      <dgm:spPr/>
    </dgm:pt>
    <dgm:pt modelId="{0A9EBB40-43F2-4190-BDE7-E5B932B5DFC7}" type="pres">
      <dgm:prSet presAssocID="{04442FF2-E890-4B00-AE36-1F8CA466612B}" presName="sibTrans" presStyleLbl="sibTrans1D1" presStyleIdx="11" presStyleCnt="12"/>
      <dgm:spPr/>
    </dgm:pt>
  </dgm:ptLst>
  <dgm:cxnLst>
    <dgm:cxn modelId="{7EE95788-8F1D-4575-82F4-77C026D404D2}" type="presOf" srcId="{DB1A7E49-2F26-43ED-8DC4-FB0131EF555E}" destId="{D4733A87-8B5F-4006-A71B-765E1CBEE1F8}" srcOrd="0" destOrd="0" presId="urn:microsoft.com/office/officeart/2005/8/layout/cycle6"/>
    <dgm:cxn modelId="{1206E8A2-9979-454F-9A5E-1AACF3CA2D05}" srcId="{5E96DB03-8F02-423E-A073-044D1AF71AC4}" destId="{2EEDC039-D20D-4A3E-866E-62DF5BE600D3}" srcOrd="7" destOrd="0" parTransId="{ED6236E6-96FE-4A75-86D4-D355E7B309D7}" sibTransId="{5EB3AC07-5244-4E2B-8515-649A3A0E53F3}"/>
    <dgm:cxn modelId="{C97ECF0D-202B-4CDD-AA36-7ACC76935CBF}" type="presOf" srcId="{B73F9CB7-8326-4967-BEEA-D7B0992E63E9}" destId="{3C62933D-3B85-48F6-9669-F27C9690BD4C}" srcOrd="0" destOrd="0" presId="urn:microsoft.com/office/officeart/2005/8/layout/cycle6"/>
    <dgm:cxn modelId="{9B766D5B-F1EE-4EBC-B1D0-1165D6FEC4C8}" srcId="{5E96DB03-8F02-423E-A073-044D1AF71AC4}" destId="{DC51BA57-34B3-4ABF-9FC1-FA2BF5A68D71}" srcOrd="6" destOrd="0" parTransId="{A9DD9683-D304-448D-8819-426434F7FC52}" sibTransId="{FBD00347-798D-419D-B0E1-CC9B41D8BE32}"/>
    <dgm:cxn modelId="{FF9C96BE-843E-43AC-8F04-085F8BDADA2F}" srcId="{5E96DB03-8F02-423E-A073-044D1AF71AC4}" destId="{5B11E883-E02B-4BC1-B65A-07F06945375F}" srcOrd="11" destOrd="0" parTransId="{4C64EDF2-EA84-4FF1-A4B0-D465845826FF}" sibTransId="{04442FF2-E890-4B00-AE36-1F8CA466612B}"/>
    <dgm:cxn modelId="{FDA13E1E-EB36-43D7-9AFD-08B141C0A910}" type="presOf" srcId="{5E96DB03-8F02-423E-A073-044D1AF71AC4}" destId="{042DEC8F-7B16-4D9E-AA6D-AF6A199B34CD}" srcOrd="0" destOrd="0" presId="urn:microsoft.com/office/officeart/2005/8/layout/cycle6"/>
    <dgm:cxn modelId="{CE4AEC8B-BE7D-4D05-9CCE-E1DCEF11D090}" type="presOf" srcId="{FBD00347-798D-419D-B0E1-CC9B41D8BE32}" destId="{014E188A-06D1-4A88-B1E8-6AAC82F3D2E2}" srcOrd="0" destOrd="0" presId="urn:microsoft.com/office/officeart/2005/8/layout/cycle6"/>
    <dgm:cxn modelId="{808A78BE-48BC-47E9-B3B9-117B166F289B}" type="presOf" srcId="{9F6935E4-2016-463E-81C4-C6F42E327A82}" destId="{295CCBB2-F7F2-4AA0-A2FA-5D7612DD5E11}" srcOrd="0" destOrd="0" presId="urn:microsoft.com/office/officeart/2005/8/layout/cycle6"/>
    <dgm:cxn modelId="{744D0E7C-7DB6-4F1A-8E62-62A481BEE3FD}" type="presOf" srcId="{5B11E883-E02B-4BC1-B65A-07F06945375F}" destId="{CA199BC5-0F28-42FB-A0AF-C91FF59097EB}" srcOrd="0" destOrd="0" presId="urn:microsoft.com/office/officeart/2005/8/layout/cycle6"/>
    <dgm:cxn modelId="{5337602F-5178-45C3-8FEC-9E324EA1BC31}" srcId="{5E96DB03-8F02-423E-A073-044D1AF71AC4}" destId="{9EE090E9-A54D-4356-BD11-146F3A4B23F0}" srcOrd="1" destOrd="0" parTransId="{2CA2680C-1CE1-4D50-9711-582AAFD540A6}" sibTransId="{9F6935E4-2016-463E-81C4-C6F42E327A82}"/>
    <dgm:cxn modelId="{6800A506-BF35-41EC-B562-B21064D700D8}" type="presOf" srcId="{DC51BA57-34B3-4ABF-9FC1-FA2BF5A68D71}" destId="{F5F65F3B-B404-4363-8528-E76EBBFA6A91}" srcOrd="0" destOrd="0" presId="urn:microsoft.com/office/officeart/2005/8/layout/cycle6"/>
    <dgm:cxn modelId="{0DF0D9DC-6DFE-426D-9AC7-960FB2D8C908}" type="presOf" srcId="{5EB3AC07-5244-4E2B-8515-649A3A0E53F3}" destId="{7C73BA3C-7BC4-4F1C-A75E-65F0A837641B}" srcOrd="0" destOrd="0" presId="urn:microsoft.com/office/officeart/2005/8/layout/cycle6"/>
    <dgm:cxn modelId="{B51098DD-04C6-45CC-A6E4-5314EA41575C}" type="presOf" srcId="{B2579F6B-0827-4818-8FA9-3719B5600CC4}" destId="{91DDF85B-649E-4693-ABF5-1AB8650AA995}" srcOrd="0" destOrd="0" presId="urn:microsoft.com/office/officeart/2005/8/layout/cycle6"/>
    <dgm:cxn modelId="{836DB902-C18F-4972-A544-BB591D00B0F4}" type="presOf" srcId="{855956E8-9500-444A-A481-F0CDB3A9DD67}" destId="{EE416C0B-6D53-4544-9722-948A0C43945A}" srcOrd="0" destOrd="0" presId="urn:microsoft.com/office/officeart/2005/8/layout/cycle6"/>
    <dgm:cxn modelId="{95DEF25B-79A2-4653-80DD-9DC203E7A964}" type="presOf" srcId="{00E4B57D-A68F-43AD-9BE4-9C9F28C28EA1}" destId="{3E710445-445F-4289-8F1F-F8761638A472}" srcOrd="0" destOrd="0" presId="urn:microsoft.com/office/officeart/2005/8/layout/cycle6"/>
    <dgm:cxn modelId="{2B898377-2471-414D-8403-6EAB95C9FA36}" type="presOf" srcId="{059CA016-2750-4C40-AFCA-3375BF5FC72D}" destId="{3087DE26-17BF-4C9C-9557-83AA40FC5C30}" srcOrd="0" destOrd="0" presId="urn:microsoft.com/office/officeart/2005/8/layout/cycle6"/>
    <dgm:cxn modelId="{0CC0C0EE-BB11-4F49-8E1A-FF52EA8820FB}" type="presOf" srcId="{8442347F-0121-4CB2-AE25-67FFE9EF0D54}" destId="{9E9823E9-D50A-4C15-86AD-E8111BF21231}" srcOrd="0" destOrd="0" presId="urn:microsoft.com/office/officeart/2005/8/layout/cycle6"/>
    <dgm:cxn modelId="{D1F60B89-8BEF-420F-9A32-259407BE20DB}" type="presOf" srcId="{04442FF2-E890-4B00-AE36-1F8CA466612B}" destId="{0A9EBB40-43F2-4190-BDE7-E5B932B5DFC7}" srcOrd="0" destOrd="0" presId="urn:microsoft.com/office/officeart/2005/8/layout/cycle6"/>
    <dgm:cxn modelId="{8221D700-2573-48B0-BE40-8B0BC76BD51C}" type="presOf" srcId="{EA4B1683-80CE-4FD6-A04A-1309EE39909F}" destId="{0ED08628-855A-4826-960C-93890891126F}" srcOrd="0" destOrd="0" presId="urn:microsoft.com/office/officeart/2005/8/layout/cycle6"/>
    <dgm:cxn modelId="{945C0BD6-A146-44E4-BCAC-43D55567A8E5}" type="presOf" srcId="{B9D437D2-146A-4243-87F0-BBEE561DF499}" destId="{87E812F2-D955-42B0-8A88-3C38953D33D8}" srcOrd="0" destOrd="0" presId="urn:microsoft.com/office/officeart/2005/8/layout/cycle6"/>
    <dgm:cxn modelId="{C66B8CF4-85B2-4C44-B723-C6D2CD705B24}" srcId="{5E96DB03-8F02-423E-A073-044D1AF71AC4}" destId="{BED42D6D-4112-4A6A-8E99-A90F5B956E64}" srcOrd="0" destOrd="0" parTransId="{97375FAE-0BD5-47A6-88D9-013A82721B31}" sibTransId="{00E4B57D-A68F-43AD-9BE4-9C9F28C28EA1}"/>
    <dgm:cxn modelId="{59A72B49-5E5B-47B1-93F4-4CA692D0F954}" type="presOf" srcId="{D97F7C69-F9F7-4C12-ADCB-8DD1AABCCB0A}" destId="{D01B412D-29BC-49B4-B122-A7ED0D3E03CF}" srcOrd="0" destOrd="0" presId="urn:microsoft.com/office/officeart/2005/8/layout/cycle6"/>
    <dgm:cxn modelId="{E52C5135-4D62-44ED-BF06-DC8CDBC9E222}" srcId="{5E96DB03-8F02-423E-A073-044D1AF71AC4}" destId="{16C28A5F-9035-4F61-A1CC-393110E78D25}" srcOrd="8" destOrd="0" parTransId="{C7E4F605-605F-4B03-9E40-9AA177EBE756}" sibTransId="{047A0FDF-D6AA-4635-A923-A9CE72292ADE}"/>
    <dgm:cxn modelId="{AA778729-69EE-4CC8-B618-9D53E35D0C0C}" type="presOf" srcId="{9EE090E9-A54D-4356-BD11-146F3A4B23F0}" destId="{4FCBA577-6D83-403A-B83A-E79DC1D771B7}" srcOrd="0" destOrd="0" presId="urn:microsoft.com/office/officeart/2005/8/layout/cycle6"/>
    <dgm:cxn modelId="{FA4C204C-691D-465F-BD4F-025FA6426EE1}" srcId="{5E96DB03-8F02-423E-A073-044D1AF71AC4}" destId="{CF6EFC85-AC10-4345-B705-5EE8154A08B4}" srcOrd="9" destOrd="0" parTransId="{7944199C-2A9F-411B-97F8-C7329D6CDA17}" sibTransId="{855956E8-9500-444A-A481-F0CDB3A9DD67}"/>
    <dgm:cxn modelId="{4E5F82AB-2504-4F67-9164-FE096DBDC6A9}" type="presOf" srcId="{047A0FDF-D6AA-4635-A923-A9CE72292ADE}" destId="{3B5BBD01-0ECD-4945-8B0B-C6378900BA6F}" srcOrd="0" destOrd="0" presId="urn:microsoft.com/office/officeart/2005/8/layout/cycle6"/>
    <dgm:cxn modelId="{C24B3E26-013B-469B-ABA4-3A4B6A42262D}" type="presOf" srcId="{CF6EFC85-AC10-4345-B705-5EE8154A08B4}" destId="{52D8DDD9-2456-4449-A961-7C04F24D3C41}" srcOrd="0" destOrd="0" presId="urn:microsoft.com/office/officeart/2005/8/layout/cycle6"/>
    <dgm:cxn modelId="{3AD4AD34-5681-4D6C-9D16-AE577845CD1F}" srcId="{5E96DB03-8F02-423E-A073-044D1AF71AC4}" destId="{A45A6E69-804C-4699-8CF9-A87A97920364}" srcOrd="5" destOrd="0" parTransId="{AF4C69E1-E5A0-41DC-B78E-D5A084468592}" sibTransId="{B73F9CB7-8326-4967-BEEA-D7B0992E63E9}"/>
    <dgm:cxn modelId="{A010630F-FCC8-4967-B50B-207B301EAFBE}" type="presOf" srcId="{A45A6E69-804C-4699-8CF9-A87A97920364}" destId="{57495470-E424-4453-A943-03DB399E413B}" srcOrd="0" destOrd="0" presId="urn:microsoft.com/office/officeart/2005/8/layout/cycle6"/>
    <dgm:cxn modelId="{26D4446E-D582-4463-8501-263B1031A835}" srcId="{5E96DB03-8F02-423E-A073-044D1AF71AC4}" destId="{B2579F6B-0827-4818-8FA9-3719B5600CC4}" srcOrd="4" destOrd="0" parTransId="{6AAF3612-3881-44C1-9348-6793A0E7C742}" sibTransId="{9A2E3CE7-4E17-4403-93FC-87A5E402CDC8}"/>
    <dgm:cxn modelId="{9EE6052D-00F3-4E05-B8A2-DDA93EACBADE}" srcId="{5E96DB03-8F02-423E-A073-044D1AF71AC4}" destId="{B9D437D2-146A-4243-87F0-BBEE561DF499}" srcOrd="10" destOrd="0" parTransId="{73D91784-F375-4789-A50D-BC04AC164CAB}" sibTransId="{EA4B1683-80CE-4FD6-A04A-1309EE39909F}"/>
    <dgm:cxn modelId="{C1C6169E-2448-47A1-94DF-B3B701A33743}" srcId="{5E96DB03-8F02-423E-A073-044D1AF71AC4}" destId="{D97F7C69-F9F7-4C12-ADCB-8DD1AABCCB0A}" srcOrd="2" destOrd="0" parTransId="{476B52E4-6928-49B6-858B-14EE1626780C}" sibTransId="{DB1A7E49-2F26-43ED-8DC4-FB0131EF555E}"/>
    <dgm:cxn modelId="{322FFA42-2855-4099-B142-565D8E215B03}" srcId="{5E96DB03-8F02-423E-A073-044D1AF71AC4}" destId="{8442347F-0121-4CB2-AE25-67FFE9EF0D54}" srcOrd="3" destOrd="0" parTransId="{02718D0A-A7EE-40FC-B9B7-A76EC04FF009}" sibTransId="{059CA016-2750-4C40-AFCA-3375BF5FC72D}"/>
    <dgm:cxn modelId="{0E078259-96F5-465E-90DF-F8831B83C4F8}" type="presOf" srcId="{BED42D6D-4112-4A6A-8E99-A90F5B956E64}" destId="{FCD8339A-E2ED-4BFE-AD40-A35496FBA1CA}" srcOrd="0" destOrd="0" presId="urn:microsoft.com/office/officeart/2005/8/layout/cycle6"/>
    <dgm:cxn modelId="{4463BBCD-F66B-4D6E-A805-7D974C897DAB}" type="presOf" srcId="{9A2E3CE7-4E17-4403-93FC-87A5E402CDC8}" destId="{301EF661-6320-4745-BE3F-EAD7CF8979D7}" srcOrd="0" destOrd="0" presId="urn:microsoft.com/office/officeart/2005/8/layout/cycle6"/>
    <dgm:cxn modelId="{0F5060E8-1944-40E0-BAE1-E9F91588ABFB}" type="presOf" srcId="{16C28A5F-9035-4F61-A1CC-393110E78D25}" destId="{CFA335B5-93A2-48D7-8BC0-71179E34ED01}" srcOrd="0" destOrd="0" presId="urn:microsoft.com/office/officeart/2005/8/layout/cycle6"/>
    <dgm:cxn modelId="{E90114E5-63C9-4EEF-B264-D7551CCE7B1B}" type="presOf" srcId="{2EEDC039-D20D-4A3E-866E-62DF5BE600D3}" destId="{C6946771-6300-4EF2-AB9F-0BD74FCDB241}" srcOrd="0" destOrd="0" presId="urn:microsoft.com/office/officeart/2005/8/layout/cycle6"/>
    <dgm:cxn modelId="{FE636223-03A4-49E4-B45D-96FAFB5C7B78}" type="presParOf" srcId="{042DEC8F-7B16-4D9E-AA6D-AF6A199B34CD}" destId="{FCD8339A-E2ED-4BFE-AD40-A35496FBA1CA}" srcOrd="0" destOrd="0" presId="urn:microsoft.com/office/officeart/2005/8/layout/cycle6"/>
    <dgm:cxn modelId="{CE8831BC-8656-46D4-8653-B58FB6408898}" type="presParOf" srcId="{042DEC8F-7B16-4D9E-AA6D-AF6A199B34CD}" destId="{12A934F8-6799-4ED4-8DEA-D25674656C14}" srcOrd="1" destOrd="0" presId="urn:microsoft.com/office/officeart/2005/8/layout/cycle6"/>
    <dgm:cxn modelId="{5BF7D48E-2635-4139-9B67-7B0767FACD91}" type="presParOf" srcId="{042DEC8F-7B16-4D9E-AA6D-AF6A199B34CD}" destId="{3E710445-445F-4289-8F1F-F8761638A472}" srcOrd="2" destOrd="0" presId="urn:microsoft.com/office/officeart/2005/8/layout/cycle6"/>
    <dgm:cxn modelId="{62EFA68E-6371-4A00-8E6B-C6C46AF5F074}" type="presParOf" srcId="{042DEC8F-7B16-4D9E-AA6D-AF6A199B34CD}" destId="{4FCBA577-6D83-403A-B83A-E79DC1D771B7}" srcOrd="3" destOrd="0" presId="urn:microsoft.com/office/officeart/2005/8/layout/cycle6"/>
    <dgm:cxn modelId="{A5F5D481-3CF9-4DDC-8F0C-BB39911BCE79}" type="presParOf" srcId="{042DEC8F-7B16-4D9E-AA6D-AF6A199B34CD}" destId="{310C8E8B-CE11-471A-8AD9-4FE1B797E08B}" srcOrd="4" destOrd="0" presId="urn:microsoft.com/office/officeart/2005/8/layout/cycle6"/>
    <dgm:cxn modelId="{E6B5C28F-D74F-4E9E-9345-EFE185A46EF7}" type="presParOf" srcId="{042DEC8F-7B16-4D9E-AA6D-AF6A199B34CD}" destId="{295CCBB2-F7F2-4AA0-A2FA-5D7612DD5E11}" srcOrd="5" destOrd="0" presId="urn:microsoft.com/office/officeart/2005/8/layout/cycle6"/>
    <dgm:cxn modelId="{D7371B56-C49F-413E-A6E5-5EDCCF9A2554}" type="presParOf" srcId="{042DEC8F-7B16-4D9E-AA6D-AF6A199B34CD}" destId="{D01B412D-29BC-49B4-B122-A7ED0D3E03CF}" srcOrd="6" destOrd="0" presId="urn:microsoft.com/office/officeart/2005/8/layout/cycle6"/>
    <dgm:cxn modelId="{6B2A25A2-4D9E-4857-972D-082549C4571A}" type="presParOf" srcId="{042DEC8F-7B16-4D9E-AA6D-AF6A199B34CD}" destId="{E51B2360-E43E-49D4-BD89-75065C3DAD4E}" srcOrd="7" destOrd="0" presId="urn:microsoft.com/office/officeart/2005/8/layout/cycle6"/>
    <dgm:cxn modelId="{948B8753-145F-4778-8576-2BC7BCF67582}" type="presParOf" srcId="{042DEC8F-7B16-4D9E-AA6D-AF6A199B34CD}" destId="{D4733A87-8B5F-4006-A71B-765E1CBEE1F8}" srcOrd="8" destOrd="0" presId="urn:microsoft.com/office/officeart/2005/8/layout/cycle6"/>
    <dgm:cxn modelId="{357671B2-88A1-4851-9133-60350B675C33}" type="presParOf" srcId="{042DEC8F-7B16-4D9E-AA6D-AF6A199B34CD}" destId="{9E9823E9-D50A-4C15-86AD-E8111BF21231}" srcOrd="9" destOrd="0" presId="urn:microsoft.com/office/officeart/2005/8/layout/cycle6"/>
    <dgm:cxn modelId="{24EE6BDC-EE0F-4750-B8AC-0E1072D218C5}" type="presParOf" srcId="{042DEC8F-7B16-4D9E-AA6D-AF6A199B34CD}" destId="{A3DECC3C-F38E-4E53-9D37-2CAFB68DB70B}" srcOrd="10" destOrd="0" presId="urn:microsoft.com/office/officeart/2005/8/layout/cycle6"/>
    <dgm:cxn modelId="{642D19CE-53EC-4E95-A347-886E2AAC4835}" type="presParOf" srcId="{042DEC8F-7B16-4D9E-AA6D-AF6A199B34CD}" destId="{3087DE26-17BF-4C9C-9557-83AA40FC5C30}" srcOrd="11" destOrd="0" presId="urn:microsoft.com/office/officeart/2005/8/layout/cycle6"/>
    <dgm:cxn modelId="{EAD5B947-A957-4567-A1D2-5DA1078EFD2E}" type="presParOf" srcId="{042DEC8F-7B16-4D9E-AA6D-AF6A199B34CD}" destId="{91DDF85B-649E-4693-ABF5-1AB8650AA995}" srcOrd="12" destOrd="0" presId="urn:microsoft.com/office/officeart/2005/8/layout/cycle6"/>
    <dgm:cxn modelId="{51FAD043-4A1B-493D-A44C-AA6D3680D251}" type="presParOf" srcId="{042DEC8F-7B16-4D9E-AA6D-AF6A199B34CD}" destId="{06F37430-3DAD-4D4D-9FD3-6A858AD547C5}" srcOrd="13" destOrd="0" presId="urn:microsoft.com/office/officeart/2005/8/layout/cycle6"/>
    <dgm:cxn modelId="{9549E2FE-7910-4815-B4B7-F2E017542430}" type="presParOf" srcId="{042DEC8F-7B16-4D9E-AA6D-AF6A199B34CD}" destId="{301EF661-6320-4745-BE3F-EAD7CF8979D7}" srcOrd="14" destOrd="0" presId="urn:microsoft.com/office/officeart/2005/8/layout/cycle6"/>
    <dgm:cxn modelId="{35579BA5-D851-49E3-BE74-C8B71C098071}" type="presParOf" srcId="{042DEC8F-7B16-4D9E-AA6D-AF6A199B34CD}" destId="{57495470-E424-4453-A943-03DB399E413B}" srcOrd="15" destOrd="0" presId="urn:microsoft.com/office/officeart/2005/8/layout/cycle6"/>
    <dgm:cxn modelId="{74B8D5CE-D110-4A4D-A69A-C0B6C49BDEC4}" type="presParOf" srcId="{042DEC8F-7B16-4D9E-AA6D-AF6A199B34CD}" destId="{1513179E-5D35-44D1-B448-C1E3555AB145}" srcOrd="16" destOrd="0" presId="urn:microsoft.com/office/officeart/2005/8/layout/cycle6"/>
    <dgm:cxn modelId="{39F7169B-C2FF-47DF-9352-62C8D05C4A94}" type="presParOf" srcId="{042DEC8F-7B16-4D9E-AA6D-AF6A199B34CD}" destId="{3C62933D-3B85-48F6-9669-F27C9690BD4C}" srcOrd="17" destOrd="0" presId="urn:microsoft.com/office/officeart/2005/8/layout/cycle6"/>
    <dgm:cxn modelId="{291FD800-9F63-4414-B5D3-36FC57143A1E}" type="presParOf" srcId="{042DEC8F-7B16-4D9E-AA6D-AF6A199B34CD}" destId="{F5F65F3B-B404-4363-8528-E76EBBFA6A91}" srcOrd="18" destOrd="0" presId="urn:microsoft.com/office/officeart/2005/8/layout/cycle6"/>
    <dgm:cxn modelId="{94D7C2A5-B24D-4433-8455-10857D52B2BF}" type="presParOf" srcId="{042DEC8F-7B16-4D9E-AA6D-AF6A199B34CD}" destId="{F345BC1C-9DCE-41DB-B2ED-75E8AB464F97}" srcOrd="19" destOrd="0" presId="urn:microsoft.com/office/officeart/2005/8/layout/cycle6"/>
    <dgm:cxn modelId="{120F9C2F-FDB1-4DA0-ACE6-AEC477678F2E}" type="presParOf" srcId="{042DEC8F-7B16-4D9E-AA6D-AF6A199B34CD}" destId="{014E188A-06D1-4A88-B1E8-6AAC82F3D2E2}" srcOrd="20" destOrd="0" presId="urn:microsoft.com/office/officeart/2005/8/layout/cycle6"/>
    <dgm:cxn modelId="{512BC1FB-8665-467D-AC8E-0A64E36DE6DF}" type="presParOf" srcId="{042DEC8F-7B16-4D9E-AA6D-AF6A199B34CD}" destId="{C6946771-6300-4EF2-AB9F-0BD74FCDB241}" srcOrd="21" destOrd="0" presId="urn:microsoft.com/office/officeart/2005/8/layout/cycle6"/>
    <dgm:cxn modelId="{E357530C-8F2C-40CB-874F-98B9D6E094DC}" type="presParOf" srcId="{042DEC8F-7B16-4D9E-AA6D-AF6A199B34CD}" destId="{6E589AB3-06D1-4DDD-AF9F-73369CD0DAC3}" srcOrd="22" destOrd="0" presId="urn:microsoft.com/office/officeart/2005/8/layout/cycle6"/>
    <dgm:cxn modelId="{0966E173-888B-4CCB-96DF-E51388E202C8}" type="presParOf" srcId="{042DEC8F-7B16-4D9E-AA6D-AF6A199B34CD}" destId="{7C73BA3C-7BC4-4F1C-A75E-65F0A837641B}" srcOrd="23" destOrd="0" presId="urn:microsoft.com/office/officeart/2005/8/layout/cycle6"/>
    <dgm:cxn modelId="{29EB9552-438D-4F20-A64A-DDE301BF8227}" type="presParOf" srcId="{042DEC8F-7B16-4D9E-AA6D-AF6A199B34CD}" destId="{CFA335B5-93A2-48D7-8BC0-71179E34ED01}" srcOrd="24" destOrd="0" presId="urn:microsoft.com/office/officeart/2005/8/layout/cycle6"/>
    <dgm:cxn modelId="{FCE6B31F-1BC3-4081-A950-5A14FDD2E820}" type="presParOf" srcId="{042DEC8F-7B16-4D9E-AA6D-AF6A199B34CD}" destId="{0AC0EFE2-DB87-4EA4-A890-B4AE63B2C185}" srcOrd="25" destOrd="0" presId="urn:microsoft.com/office/officeart/2005/8/layout/cycle6"/>
    <dgm:cxn modelId="{68221998-08D6-430C-ADAC-C6D24DBA1B81}" type="presParOf" srcId="{042DEC8F-7B16-4D9E-AA6D-AF6A199B34CD}" destId="{3B5BBD01-0ECD-4945-8B0B-C6378900BA6F}" srcOrd="26" destOrd="0" presId="urn:microsoft.com/office/officeart/2005/8/layout/cycle6"/>
    <dgm:cxn modelId="{7D0177A1-343F-4AB7-A36C-07E498B725F0}" type="presParOf" srcId="{042DEC8F-7B16-4D9E-AA6D-AF6A199B34CD}" destId="{52D8DDD9-2456-4449-A961-7C04F24D3C41}" srcOrd="27" destOrd="0" presId="urn:microsoft.com/office/officeart/2005/8/layout/cycle6"/>
    <dgm:cxn modelId="{59C4AC67-737F-41E6-B613-ED11FFFA6A39}" type="presParOf" srcId="{042DEC8F-7B16-4D9E-AA6D-AF6A199B34CD}" destId="{A5809144-3069-41D5-B618-11AB40ECD63A}" srcOrd="28" destOrd="0" presId="urn:microsoft.com/office/officeart/2005/8/layout/cycle6"/>
    <dgm:cxn modelId="{FBB301CF-2D5E-417D-A357-8065E88E758B}" type="presParOf" srcId="{042DEC8F-7B16-4D9E-AA6D-AF6A199B34CD}" destId="{EE416C0B-6D53-4544-9722-948A0C43945A}" srcOrd="29" destOrd="0" presId="urn:microsoft.com/office/officeart/2005/8/layout/cycle6"/>
    <dgm:cxn modelId="{F5F98AE2-94DF-4355-9735-BAE0677CE114}" type="presParOf" srcId="{042DEC8F-7B16-4D9E-AA6D-AF6A199B34CD}" destId="{87E812F2-D955-42B0-8A88-3C38953D33D8}" srcOrd="30" destOrd="0" presId="urn:microsoft.com/office/officeart/2005/8/layout/cycle6"/>
    <dgm:cxn modelId="{ADFC672B-6060-446F-8489-7D849E7501CF}" type="presParOf" srcId="{042DEC8F-7B16-4D9E-AA6D-AF6A199B34CD}" destId="{B6F8DB63-36CD-4CDE-A70E-AAD22E403CC5}" srcOrd="31" destOrd="0" presId="urn:microsoft.com/office/officeart/2005/8/layout/cycle6"/>
    <dgm:cxn modelId="{7A1CFDFC-BF5B-44CE-BE81-121FE2B61DA3}" type="presParOf" srcId="{042DEC8F-7B16-4D9E-AA6D-AF6A199B34CD}" destId="{0ED08628-855A-4826-960C-93890891126F}" srcOrd="32" destOrd="0" presId="urn:microsoft.com/office/officeart/2005/8/layout/cycle6"/>
    <dgm:cxn modelId="{D075B7A0-4733-48B0-A351-289A682E0CC9}" type="presParOf" srcId="{042DEC8F-7B16-4D9E-AA6D-AF6A199B34CD}" destId="{CA199BC5-0F28-42FB-A0AF-C91FF59097EB}" srcOrd="33" destOrd="0" presId="urn:microsoft.com/office/officeart/2005/8/layout/cycle6"/>
    <dgm:cxn modelId="{8582D4D3-1445-4217-8D92-9B0322F0AAAB}" type="presParOf" srcId="{042DEC8F-7B16-4D9E-AA6D-AF6A199B34CD}" destId="{3FC3CDA1-D212-4BB0-B705-C17DB7D6F6EA}" srcOrd="34" destOrd="0" presId="urn:microsoft.com/office/officeart/2005/8/layout/cycle6"/>
    <dgm:cxn modelId="{EBC4F213-71E6-4FC0-BCC9-970C49007761}" type="presParOf" srcId="{042DEC8F-7B16-4D9E-AA6D-AF6A199B34CD}" destId="{0A9EBB40-43F2-4190-BDE7-E5B932B5DFC7}" srcOrd="35" destOrd="0" presId="urn:microsoft.com/office/officeart/2005/8/layout/cycle6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D2A19-8E37-4D92-B858-4907290E2CB8}" type="datetimeFigureOut">
              <a:rPr lang="it-IT" smtClean="0"/>
              <a:pPr/>
              <a:t>23/03/2009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81A89-4495-4BEF-8544-6130B5F8EE19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Buongiorno a tutti, sono Valerio Vincenzo </a:t>
            </a:r>
            <a:r>
              <a:rPr lang="it-IT" dirty="0" err="1" smtClean="0"/>
              <a:t>Guarino</a:t>
            </a:r>
            <a:r>
              <a:rPr lang="it-IT" dirty="0" smtClean="0"/>
              <a:t> e presenterò il mio lavoro di tesi intitolato: Grid su rete di campus:</a:t>
            </a:r>
            <a:r>
              <a:rPr lang="it-IT" baseline="0" dirty="0" smtClean="0"/>
              <a:t> </a:t>
            </a:r>
            <a:r>
              <a:rPr lang="it-IT" dirty="0" smtClean="0"/>
              <a:t>esperimenti con un MIP solver.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81A89-4495-4BEF-8544-6130B5F8EE19}" type="slidenum">
              <a:rPr lang="it-IT" smtClean="0"/>
              <a:pPr/>
              <a:t>1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La presentazione si articola principalmente</a:t>
            </a:r>
            <a:r>
              <a:rPr lang="it-IT" baseline="0" dirty="0" smtClean="0"/>
              <a:t> su 7 punti:</a:t>
            </a:r>
          </a:p>
          <a:p>
            <a:r>
              <a:rPr lang="it-IT" baseline="0" dirty="0" smtClean="0"/>
              <a:t>Inizialmente descriverò lo scenario e l’obiettivo della tesi, passerò poi alla spiegazione dell’algoritmo che è alla base del MIP solver, programma usato per testare la griglia computazionale.</a:t>
            </a:r>
          </a:p>
          <a:p>
            <a:r>
              <a:rPr lang="it-IT" baseline="0" dirty="0" smtClean="0"/>
              <a:t>Concluderò la presentazione mostrando i risultati della sperimentazione e di alcuni test effettuati sulla rete.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81A89-4495-4BEF-8544-6130B5F8EE19}" type="slidenum">
              <a:rPr lang="it-IT" smtClean="0"/>
              <a:pPr/>
              <a:t>2</a:t>
            </a:fld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La presentazione si articola principalmente</a:t>
            </a:r>
            <a:r>
              <a:rPr lang="it-IT" baseline="0" dirty="0" smtClean="0"/>
              <a:t> su 7 punti:</a:t>
            </a:r>
          </a:p>
          <a:p>
            <a:r>
              <a:rPr lang="it-IT" baseline="0" dirty="0" smtClean="0"/>
              <a:t>Inizialmente descriverò lo scenario e l’obiettivo della tesi, passerò poi alla spiegazione dell’algoritmo che è alla base del MIP solver, programma usato per testare la griglia computazionale.</a:t>
            </a:r>
          </a:p>
          <a:p>
            <a:r>
              <a:rPr lang="it-IT" baseline="0" dirty="0" smtClean="0"/>
              <a:t>Concluderò la presentazione mostrando i risultati della sperimentazione e di alcuni test effettuati sulla rete.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81A89-4495-4BEF-8544-6130B5F8EE19}" type="slidenum">
              <a:rPr lang="it-IT" smtClean="0"/>
              <a:pPr/>
              <a:t>29</a:t>
            </a:fld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La presentazione si articola principalmente</a:t>
            </a:r>
            <a:r>
              <a:rPr lang="it-IT" baseline="0" dirty="0" smtClean="0"/>
              <a:t> su 7 punti:</a:t>
            </a:r>
          </a:p>
          <a:p>
            <a:r>
              <a:rPr lang="it-IT" baseline="0" dirty="0" smtClean="0"/>
              <a:t>Inizialmente descriverò lo scenario e l’obiettivo della tesi, passerò poi alla spiegazione dell’algoritmo che è alla base del MIP solver, programma usato per testare la griglia computazionale.</a:t>
            </a:r>
          </a:p>
          <a:p>
            <a:r>
              <a:rPr lang="it-IT" baseline="0" dirty="0" smtClean="0"/>
              <a:t>Concluderò la presentazione mostrando i risultati della sperimentazione e di alcuni test effettuati sulla rete.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81A89-4495-4BEF-8544-6130B5F8EE19}" type="slidenum">
              <a:rPr lang="it-IT" smtClean="0"/>
              <a:pPr/>
              <a:t>30</a:t>
            </a:fld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La presentazione si articola principalmente</a:t>
            </a:r>
            <a:r>
              <a:rPr lang="it-IT" baseline="0" dirty="0" smtClean="0"/>
              <a:t> su 7 punti:</a:t>
            </a:r>
          </a:p>
          <a:p>
            <a:r>
              <a:rPr lang="it-IT" baseline="0" dirty="0" smtClean="0"/>
              <a:t>Inizialmente descriverò lo scenario e l’obiettivo della tesi, passerò poi alla spiegazione dell’algoritmo che è alla base del MIP solver, programma usato per testare la griglia computazionale.</a:t>
            </a:r>
          </a:p>
          <a:p>
            <a:r>
              <a:rPr lang="it-IT" baseline="0" dirty="0" smtClean="0"/>
              <a:t>Concluderò la presentazione mostrando i risultati della sperimentazione e di alcuni test effettuati sulla rete.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81A89-4495-4BEF-8544-6130B5F8EE19}" type="slidenum">
              <a:rPr lang="it-IT" smtClean="0"/>
              <a:pPr/>
              <a:t>40</a:t>
            </a:fld>
            <a:endParaRPr 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La presentazione si articola principalmente</a:t>
            </a:r>
            <a:r>
              <a:rPr lang="it-IT" baseline="0" dirty="0" smtClean="0"/>
              <a:t> su 7 punti:</a:t>
            </a:r>
          </a:p>
          <a:p>
            <a:r>
              <a:rPr lang="it-IT" baseline="0" dirty="0" smtClean="0"/>
              <a:t>Inizialmente descriverò lo scenario e l’obiettivo della tesi, passerò poi alla spiegazione dell’algoritmo che è alla base del MIP solver, programma usato per testare la griglia computazionale.</a:t>
            </a:r>
          </a:p>
          <a:p>
            <a:r>
              <a:rPr lang="it-IT" baseline="0" dirty="0" smtClean="0"/>
              <a:t>Concluderò la presentazione mostrando i risultati della sperimentazione e di alcuni test effettuati sulla rete.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81A89-4495-4BEF-8544-6130B5F8EE19}" type="slidenum">
              <a:rPr lang="it-IT" smtClean="0"/>
              <a:pPr/>
              <a:t>41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ottotito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19" name="Segnaposto piè di pagina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egnaposto numero diapositiva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>
                <a:latin typeface="+mj-lt"/>
              </a:defRPr>
            </a:lvl1pPr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  <p:pic>
        <p:nvPicPr>
          <p:cNvPr id="7" name="Immagine 6" descr="nuovo-2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0613" y="6056562"/>
            <a:ext cx="594496" cy="59957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457200" y="434934"/>
            <a:ext cx="8229600" cy="1143000"/>
          </a:xfrm>
        </p:spPr>
        <p:txBody>
          <a:bodyPr/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34934"/>
            <a:ext cx="8229600" cy="1143000"/>
          </a:xfrm>
        </p:spPr>
        <p:txBody>
          <a:bodyPr/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23/03/2009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23/03/2009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34934"/>
            <a:ext cx="8229600" cy="1143000"/>
          </a:xfrm>
        </p:spPr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latin typeface="+mj-lt"/>
              </a:defRPr>
            </a:lvl1pPr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  <p:pic>
        <p:nvPicPr>
          <p:cNvPr id="7" name="Immagine 6" descr="nuovo-2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0613" y="6056562"/>
            <a:ext cx="594496" cy="59957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23/03/2009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34934"/>
            <a:ext cx="8229600" cy="1143000"/>
          </a:xfrm>
        </p:spPr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23/03/2009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34934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23/03/2009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34934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23/03/2009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23/03/2009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23/03/2009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taglia e arrotonda singolo angolo rettangol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olo rettango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23/03/2009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igura a mano liber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igura a mano liber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6000">
              <a:schemeClr val="bg1">
                <a:lumMod val="95000"/>
              </a:schemeClr>
            </a:gs>
            <a:gs pos="2500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ito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0" name="Segnaposto tes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0" name="Segnaposto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B6055F8-1D02-4417-9241-55C834FD9970}" type="datetimeFigureOut">
              <a:rPr lang="it-IT" smtClean="0"/>
              <a:pPr/>
              <a:t>23/03/2009</a:t>
            </a:fld>
            <a:endParaRPr lang="it-IT"/>
          </a:p>
        </p:txBody>
      </p:sp>
      <p:sp>
        <p:nvSpPr>
          <p:cNvPr id="22" name="Segnaposto piè di pagina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4" name="Rettangolo 13"/>
          <p:cNvSpPr/>
          <p:nvPr userDrawn="1"/>
        </p:nvSpPr>
        <p:spPr>
          <a:xfrm>
            <a:off x="0" y="0"/>
            <a:ext cx="9144000" cy="428604"/>
          </a:xfrm>
          <a:prstGeom prst="rect">
            <a:avLst/>
          </a:prstGeom>
          <a:blipFill dpi="0" rotWithShape="1">
            <a:blip r:embed="rId13">
              <a:alphaModFix amt="15000"/>
              <a:grayscl/>
            </a:blip>
            <a:srcRect/>
            <a:tile tx="0" ty="0" sx="75000" sy="75000" flip="none" algn="ctr"/>
          </a:blipFill>
          <a:ln>
            <a:solidFill>
              <a:schemeClr val="accent1">
                <a:shade val="60000"/>
                <a:satMod val="300000"/>
                <a:alpha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r"/>
            <a:r>
              <a:rPr lang="it-IT" sz="1800" b="1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itchFamily="34" charset="0"/>
              </a:rPr>
              <a:t>gli</a:t>
            </a:r>
            <a:r>
              <a:rPr lang="it-IT" sz="1800" b="1" i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itchFamily="34" charset="0"/>
              </a:rPr>
              <a:t> amici del </a:t>
            </a:r>
            <a:r>
              <a:rPr lang="it-IT" sz="1800" b="1" i="0" baseline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itchFamily="34" charset="0"/>
              </a:rPr>
              <a:t>G.A.S.</a:t>
            </a:r>
            <a:endParaRPr lang="it-IT" sz="1800" b="1" i="0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alibri" pitchFamily="34" charset="0"/>
            </a:endParaRPr>
          </a:p>
          <a:p>
            <a:pPr algn="r"/>
            <a:r>
              <a:rPr lang="it-IT" b="1" dirty="0" smtClean="0">
                <a:effectLst>
                  <a:reflection blurRad="6350" stA="55000" endA="300" endPos="45500" dir="5400000" sy="-100000" algn="bl" rotWithShape="0"/>
                </a:effectLst>
                <a:latin typeface="Calibri" pitchFamily="34" charset="0"/>
              </a:rPr>
              <a:t> </a:t>
            </a:r>
            <a:endParaRPr lang="it-IT" b="1" dirty="0">
              <a:effectLst>
                <a:reflection blurRad="6350" stA="55000" endA="300" endPos="45500" dir="5400000" sy="-100000" algn="bl" rotWithShape="0"/>
              </a:effectLst>
              <a:latin typeface="Calibri" pitchFamily="34" charset="0"/>
            </a:endParaRPr>
          </a:p>
        </p:txBody>
      </p:sp>
      <p:pic>
        <p:nvPicPr>
          <p:cNvPr id="1026" name="Picture 2" descr="C:\Users\Valerio\Downloads\Bio-hazard-256.png"/>
          <p:cNvPicPr>
            <a:picLocks noChangeAspect="1" noChangeArrowheads="1"/>
          </p:cNvPicPr>
          <p:nvPr userDrawn="1"/>
        </p:nvPicPr>
        <p:blipFill>
          <a:blip r:embed="rId14" cstate="screen">
            <a:grayscl/>
          </a:blip>
          <a:srcRect/>
          <a:stretch>
            <a:fillRect/>
          </a:stretch>
        </p:blipFill>
        <p:spPr bwMode="auto">
          <a:xfrm>
            <a:off x="6835806" y="33291"/>
            <a:ext cx="365760" cy="36576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6000">
              <a:schemeClr val="bg1">
                <a:lumMod val="95000"/>
              </a:schemeClr>
            </a:gs>
            <a:gs pos="2500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64447" y="2480396"/>
            <a:ext cx="6215106" cy="1569326"/>
          </a:xfrm>
          <a:prstGeom prst="roundRect">
            <a:avLst>
              <a:gd name="adj" fmla="val 3895"/>
            </a:avLst>
          </a:prstGeom>
          <a:blipFill dpi="0" rotWithShape="1">
            <a:blip r:embed="rId3">
              <a:alphaModFix amt="15000"/>
              <a:duotone>
                <a:prstClr val="black"/>
                <a:srgbClr val="820000">
                  <a:tint val="45000"/>
                  <a:satMod val="400000"/>
                </a:srgbClr>
              </a:duotone>
            </a:blip>
            <a:srcRect/>
            <a:tile tx="0" ty="0" sx="80000" sy="80000" flip="none" algn="ctr"/>
          </a:blipFill>
          <a:ln>
            <a:solidFill>
              <a:schemeClr val="accent1">
                <a:shade val="50000"/>
                <a:alpha val="50000"/>
              </a:schemeClr>
            </a:solidFill>
          </a:ln>
          <a:effectLst>
            <a:outerShdw blurRad="635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marL="288000" algn="ctr"/>
            <a:r>
              <a:rPr lang="it-IT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Calibri" pitchFamily="34" charset="0"/>
              </a:rPr>
              <a:t>Gli Amici del </a:t>
            </a:r>
            <a:r>
              <a:rPr lang="it-IT" sz="3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Calibri" pitchFamily="34" charset="0"/>
              </a:rPr>
              <a:t>G.A.S.</a:t>
            </a:r>
            <a:endParaRPr lang="it-IT" sz="3600" b="1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Calibri" pitchFamily="34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443016" y="775988"/>
            <a:ext cx="6257968" cy="104644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38100" h="38100"/>
          </a:sp3d>
        </p:spPr>
        <p:txBody>
          <a:bodyPr wrap="square" lIns="0" tIns="0" rIns="0" bIns="0" rtlCol="0">
            <a:spAutoFit/>
            <a:sp3d>
              <a:bevelT w="38100" h="38100"/>
            </a:sp3d>
          </a:bodyPr>
          <a:lstStyle/>
          <a:p>
            <a:pPr algn="ctr"/>
            <a:r>
              <a:rPr lang="it-IT" sz="2800" b="1" dirty="0" smtClean="0">
                <a:latin typeface="Calibri" pitchFamily="34" charset="0"/>
              </a:rPr>
              <a:t>UNIVERSITÀ DEGLI STUDI DEL SANNIO</a:t>
            </a:r>
            <a:r>
              <a:rPr lang="it-IT" sz="2000" dirty="0" smtClean="0">
                <a:latin typeface="Calibri" pitchFamily="34" charset="0"/>
              </a:rPr>
              <a:t/>
            </a:r>
            <a:br>
              <a:rPr lang="it-IT" sz="2000" dirty="0" smtClean="0">
                <a:latin typeface="Calibri" pitchFamily="34" charset="0"/>
              </a:rPr>
            </a:br>
            <a:r>
              <a:rPr lang="it-IT" sz="2000" b="1" dirty="0" smtClean="0">
                <a:latin typeface="Calibri" pitchFamily="34" charset="0"/>
              </a:rPr>
              <a:t>Facoltà di Ingegneria</a:t>
            </a:r>
            <a:br>
              <a:rPr lang="it-IT" sz="2000" b="1" dirty="0" smtClean="0">
                <a:latin typeface="Calibri" pitchFamily="34" charset="0"/>
              </a:rPr>
            </a:br>
            <a:r>
              <a:rPr lang="it-IT" sz="2000" b="1" dirty="0" smtClean="0">
                <a:latin typeface="Calibri" pitchFamily="34" charset="0"/>
              </a:rPr>
              <a:t>Corso di laurea specialistica in Ingegneria Informatica</a:t>
            </a:r>
            <a:endParaRPr lang="it-IT" sz="2000" b="1" dirty="0"/>
          </a:p>
        </p:txBody>
      </p:sp>
      <p:pic>
        <p:nvPicPr>
          <p:cNvPr id="2050" name="Picture 2" descr="C:\Users\Valerio\Downloads\Bio-hazard-256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61451" y="2698740"/>
            <a:ext cx="975360" cy="975360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  <p:sp>
        <p:nvSpPr>
          <p:cNvPr id="5" name="CasellaDiTesto 4"/>
          <p:cNvSpPr txBox="1"/>
          <p:nvPr/>
        </p:nvSpPr>
        <p:spPr>
          <a:xfrm>
            <a:off x="2636811" y="4086234"/>
            <a:ext cx="3870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LABIS | SD</a:t>
            </a:r>
            <a:endParaRPr lang="it-IT" sz="3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443015" y="5182023"/>
            <a:ext cx="47720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+mj-lt"/>
              </a:rPr>
              <a:t>Antonio </a:t>
            </a:r>
            <a:r>
              <a:rPr lang="it-IT" sz="1600" dirty="0" err="1" smtClean="0">
                <a:latin typeface="+mj-lt"/>
              </a:rPr>
              <a:t>Cuomo</a:t>
            </a:r>
            <a:r>
              <a:rPr lang="it-IT" sz="1600" dirty="0" smtClean="0">
                <a:latin typeface="+mj-lt"/>
              </a:rPr>
              <a:t>		393/121</a:t>
            </a:r>
          </a:p>
          <a:p>
            <a:r>
              <a:rPr lang="it-IT" sz="1600" dirty="0" err="1" smtClean="0">
                <a:latin typeface="+mj-lt"/>
              </a:rPr>
              <a:t>Clelio</a:t>
            </a:r>
            <a:r>
              <a:rPr lang="it-IT" sz="1600" dirty="0" smtClean="0">
                <a:latin typeface="+mj-lt"/>
              </a:rPr>
              <a:t> Quattrocchi		393/127</a:t>
            </a:r>
          </a:p>
          <a:p>
            <a:r>
              <a:rPr lang="it-IT" sz="1600" dirty="0" smtClean="0">
                <a:latin typeface="+mj-lt"/>
              </a:rPr>
              <a:t>Emanuele </a:t>
            </a:r>
            <a:r>
              <a:rPr lang="it-IT" sz="1600" dirty="0" err="1" smtClean="0">
                <a:latin typeface="+mj-lt"/>
              </a:rPr>
              <a:t>Zuzolo</a:t>
            </a:r>
            <a:r>
              <a:rPr lang="it-IT" sz="1600" dirty="0" smtClean="0">
                <a:latin typeface="+mj-lt"/>
              </a:rPr>
              <a:t>		393/136	</a:t>
            </a:r>
          </a:p>
          <a:p>
            <a:r>
              <a:rPr lang="it-IT" sz="1600" dirty="0" smtClean="0">
                <a:latin typeface="+mj-lt"/>
              </a:rPr>
              <a:t>Fabio Melillo		393/141</a:t>
            </a:r>
          </a:p>
          <a:p>
            <a:r>
              <a:rPr lang="it-IT" sz="1600" dirty="0" smtClean="0">
                <a:latin typeface="+mj-lt"/>
              </a:rPr>
              <a:t>Stefano </a:t>
            </a:r>
            <a:r>
              <a:rPr lang="it-IT" sz="1600" dirty="0" err="1" smtClean="0">
                <a:latin typeface="+mj-lt"/>
              </a:rPr>
              <a:t>Mastrocinque</a:t>
            </a:r>
            <a:r>
              <a:rPr lang="it-IT" sz="1600" dirty="0" smtClean="0">
                <a:latin typeface="+mj-lt"/>
              </a:rPr>
              <a:t>		393/135</a:t>
            </a:r>
          </a:p>
          <a:p>
            <a:r>
              <a:rPr lang="it-IT" sz="1600" dirty="0" smtClean="0">
                <a:latin typeface="+mj-lt"/>
              </a:rPr>
              <a:t>Valerio Vincenzo </a:t>
            </a:r>
            <a:r>
              <a:rPr lang="it-IT" sz="1600" dirty="0" err="1" smtClean="0">
                <a:latin typeface="+mj-lt"/>
              </a:rPr>
              <a:t>Guarino</a:t>
            </a:r>
            <a:r>
              <a:rPr lang="it-IT" sz="1600" dirty="0" smtClean="0">
                <a:latin typeface="+mj-lt"/>
              </a:rPr>
              <a:t>	393/155</a:t>
            </a:r>
            <a:endParaRPr lang="it-IT" sz="1600" dirty="0"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Driver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t-IT" dirty="0" smtClean="0"/>
              <a:t>Particolare tipo di utente </a:t>
            </a:r>
            <a:r>
              <a:rPr lang="it-IT" dirty="0" err="1" smtClean="0"/>
              <a:t>Customer</a:t>
            </a:r>
            <a:r>
              <a:rPr lang="it-IT" dirty="0" smtClean="0"/>
              <a:t> che si offre come tramite tra i fornitori ed il gruppo di utenti effettuando il ritiro della merce e la consegna nei luoghi prestabiliti.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1203227" y="3697301"/>
            <a:ext cx="1663706" cy="634992"/>
          </a:xfrm>
          <a:prstGeom prst="ellipse">
            <a:avLst/>
          </a:prstGeom>
          <a:gradFill rotWithShape="1">
            <a:gsLst>
              <a:gs pos="0">
                <a:srgbClr val="F79646">
                  <a:shade val="58000"/>
                  <a:satMod val="150000"/>
                </a:srgbClr>
              </a:gs>
              <a:gs pos="72000">
                <a:srgbClr val="F79646">
                  <a:tint val="90000"/>
                  <a:satMod val="135000"/>
                </a:srgbClr>
              </a:gs>
              <a:gs pos="100000">
                <a:srgbClr val="F79646">
                  <a:tint val="80000"/>
                  <a:satMod val="15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80000"/>
              </a:srgbClr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lIns="0" tIns="36000" rIns="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Definisci</a:t>
            </a:r>
            <a:r>
              <a:rPr kumimoji="0" lang="it-IT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itinerario</a:t>
            </a:r>
            <a:endParaRPr kumimoji="0" lang="it-IT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e 4"/>
          <p:cNvSpPr/>
          <p:nvPr/>
        </p:nvSpPr>
        <p:spPr>
          <a:xfrm>
            <a:off x="6251598" y="5022101"/>
            <a:ext cx="1752625" cy="928694"/>
          </a:xfrm>
          <a:prstGeom prst="ellipse">
            <a:avLst/>
          </a:prstGeom>
          <a:gradFill rotWithShape="1">
            <a:gsLst>
              <a:gs pos="0">
                <a:srgbClr val="F79646">
                  <a:shade val="58000"/>
                  <a:satMod val="150000"/>
                </a:srgbClr>
              </a:gs>
              <a:gs pos="72000">
                <a:srgbClr val="F79646">
                  <a:tint val="90000"/>
                  <a:satMod val="135000"/>
                </a:srgbClr>
              </a:gs>
              <a:gs pos="100000">
                <a:srgbClr val="F79646">
                  <a:tint val="80000"/>
                  <a:satMod val="15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80000"/>
              </a:srgbClr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lIns="0" tIns="36000" rIns="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smtClean="0">
                <a:solidFill>
                  <a:prstClr val="black"/>
                </a:solidFill>
                <a:latin typeface="Calibri"/>
              </a:rPr>
              <a:t>Prendi in consegna ordini</a:t>
            </a:r>
            <a:endParaRPr kumimoji="0" lang="it-IT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7" descr="C:\Users\Valerio\Downloads\user_128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4368136" y="3356933"/>
            <a:ext cx="975360" cy="975360"/>
          </a:xfrm>
          <a:prstGeom prst="rect">
            <a:avLst/>
          </a:prstGeom>
          <a:noFill/>
        </p:spPr>
      </p:pic>
      <p:cxnSp>
        <p:nvCxnSpPr>
          <p:cNvPr id="7" name="Connettore 1 6"/>
          <p:cNvCxnSpPr>
            <a:stCxn id="6" idx="1"/>
            <a:endCxn id="4" idx="6"/>
          </p:cNvCxnSpPr>
          <p:nvPr/>
        </p:nvCxnSpPr>
        <p:spPr>
          <a:xfrm rot="10800000" flipV="1">
            <a:off x="2866934" y="3844613"/>
            <a:ext cx="1501203" cy="17018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1 7"/>
          <p:cNvCxnSpPr>
            <a:stCxn id="6" idx="3"/>
            <a:endCxn id="5" idx="1"/>
          </p:cNvCxnSpPr>
          <p:nvPr/>
        </p:nvCxnSpPr>
        <p:spPr>
          <a:xfrm>
            <a:off x="5343496" y="3844613"/>
            <a:ext cx="1164768" cy="13134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/>
          <p:cNvSpPr/>
          <p:nvPr/>
        </p:nvSpPr>
        <p:spPr>
          <a:xfrm>
            <a:off x="2709837" y="5486447"/>
            <a:ext cx="1921659" cy="634992"/>
          </a:xfrm>
          <a:prstGeom prst="ellipse">
            <a:avLst/>
          </a:prstGeom>
          <a:gradFill rotWithShape="1">
            <a:gsLst>
              <a:gs pos="0">
                <a:srgbClr val="F79646">
                  <a:shade val="58000"/>
                  <a:satMod val="150000"/>
                </a:srgbClr>
              </a:gs>
              <a:gs pos="72000">
                <a:srgbClr val="F79646">
                  <a:tint val="90000"/>
                  <a:satMod val="135000"/>
                </a:srgbClr>
              </a:gs>
              <a:gs pos="100000">
                <a:srgbClr val="F79646">
                  <a:tint val="80000"/>
                  <a:satMod val="15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80000"/>
              </a:srgbClr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lIns="0" tIns="36000" rIns="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Eliminazione status</a:t>
            </a:r>
            <a:r>
              <a:rPr kumimoji="0" lang="it-IT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driver</a:t>
            </a:r>
            <a:endParaRPr kumimoji="0" lang="it-IT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Connettore 1 13"/>
          <p:cNvCxnSpPr>
            <a:stCxn id="6" idx="2"/>
            <a:endCxn id="10" idx="0"/>
          </p:cNvCxnSpPr>
          <p:nvPr/>
        </p:nvCxnSpPr>
        <p:spPr>
          <a:xfrm rot="5400000">
            <a:off x="3686165" y="4316796"/>
            <a:ext cx="1154154" cy="11851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06317"/>
            <a:ext cx="8229600" cy="1143000"/>
          </a:xfrm>
        </p:spPr>
        <p:txBody>
          <a:bodyPr/>
          <a:lstStyle/>
          <a:p>
            <a:r>
              <a:rPr lang="it-IT" dirty="0" smtClean="0"/>
              <a:t>Processo lista spesa – Driver (1)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8596" y="1249317"/>
            <a:ext cx="8058204" cy="5608683"/>
          </a:xfrm>
        </p:spPr>
        <p:txBody>
          <a:bodyPr>
            <a:normAutofit fontScale="925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it-IT" dirty="0" smtClean="0"/>
              <a:t>Definizione itinerario:</a:t>
            </a:r>
          </a:p>
          <a:p>
            <a:pPr marL="720000" lvl="1" indent="-360000"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it-IT" sz="1900" dirty="0" smtClean="0"/>
              <a:t>Data partenza e consegna</a:t>
            </a:r>
          </a:p>
          <a:p>
            <a:pPr marL="720000" lvl="1" indent="-360000"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it-IT" sz="1900" dirty="0" smtClean="0"/>
              <a:t>Uno o più fornitori da visitare</a:t>
            </a:r>
          </a:p>
          <a:p>
            <a:pPr marL="720000" lvl="1" indent="-360000"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it-IT" sz="1900" dirty="0" smtClean="0"/>
              <a:t>Uno o più punti di consegna</a:t>
            </a:r>
          </a:p>
          <a:p>
            <a:pPr marL="720000" lvl="1" indent="-360000"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it-IT" sz="1900" dirty="0" smtClean="0"/>
              <a:t>Data chiusura lista spesa (la lista spesa avrà durata 15 giorni e/o si chiuderà 2 giorni prima della partenza)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it-IT" dirty="0" err="1" smtClean="0"/>
              <a:t>Check</a:t>
            </a:r>
            <a:r>
              <a:rPr lang="it-IT" dirty="0" smtClean="0"/>
              <a:t> out ordini della lista spesa</a:t>
            </a:r>
          </a:p>
          <a:p>
            <a:pPr marL="720000" lvl="1" indent="-360000"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it-IT" sz="1900" dirty="0" smtClean="0"/>
              <a:t>Visualizzazione della lista degli ordini creati dai </a:t>
            </a:r>
            <a:r>
              <a:rPr lang="it-IT" sz="1900" i="1" dirty="0" err="1" smtClean="0"/>
              <a:t>Customers</a:t>
            </a:r>
            <a:r>
              <a:rPr lang="it-IT" sz="1900" dirty="0" smtClean="0"/>
              <a:t> per questo itinerario</a:t>
            </a:r>
          </a:p>
          <a:p>
            <a:pPr marL="720000" lvl="1" indent="-360000"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it-IT" sz="1900" dirty="0" smtClean="0"/>
              <a:t>Prima fase automatica di verifica disponibilità prodotti (elimina gli ordini dei prodotti non più disponibili o la cui disponibilità è inferiore alla quantità minima richiesta)</a:t>
            </a:r>
          </a:p>
          <a:p>
            <a:pPr marL="720000" lvl="1" indent="-360000"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it-IT" sz="1900" dirty="0" smtClean="0"/>
              <a:t>Selezione del numero di ordini da evadere in base a delle valutazioni personali del driver sulla capienza del mezzo di trasporto</a:t>
            </a:r>
          </a:p>
          <a:p>
            <a:pPr marL="720000" lvl="1" indent="-360000"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it-IT" sz="1900" dirty="0" smtClean="0"/>
              <a:t>Selezione automatica degli ordini secondo una politica FIFO</a:t>
            </a:r>
          </a:p>
          <a:p>
            <a:pPr marL="720000" lvl="1" indent="-360000"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it-IT" sz="1900" dirty="0" smtClean="0"/>
              <a:t>Prenotazione degli ordini selezionati dopo ultima verifica della disponibilità (nel caso in cui gli ordini selezionati non siano più disponibili il sistema provvederà a rimpiazzarli con altri precedentemente scartati; si procederà fino a quando non saranno trovati ordini disponibili o fino all’esaurimento della lista degli ordini)</a:t>
            </a:r>
            <a:endParaRPr lang="it-IT" dirty="0" smtClean="0"/>
          </a:p>
          <a:p>
            <a:pPr marL="514350" indent="-514350" algn="just">
              <a:buFont typeface="+mj-lt"/>
              <a:buAutoNum type="arabicPeriod"/>
            </a:pP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06317"/>
            <a:ext cx="8229600" cy="1143000"/>
          </a:xfrm>
        </p:spPr>
        <p:txBody>
          <a:bodyPr/>
          <a:lstStyle/>
          <a:p>
            <a:r>
              <a:rPr lang="it-IT" dirty="0" smtClean="0"/>
              <a:t>Processo lista spesa – Driver (2)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8596" y="1249317"/>
            <a:ext cx="8058204" cy="5608683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 startAt="3"/>
            </a:pPr>
            <a:r>
              <a:rPr lang="it-IT" dirty="0" smtClean="0"/>
              <a:t>Documentazione Chiusura Ordine</a:t>
            </a:r>
          </a:p>
          <a:p>
            <a:pPr marL="720000" lvl="1" indent="-360000"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it-IT" sz="1900" dirty="0" smtClean="0"/>
              <a:t>A partire dalla data di consegna della merce si attiva un time-out entro il quale il driver dovrà redigere la documentazione relativa alla lista spesa effettuata.</a:t>
            </a:r>
          </a:p>
          <a:p>
            <a:pPr marL="720000" lvl="1" indent="-360000"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it-IT" sz="1900" dirty="0" smtClean="0"/>
              <a:t>Da questo momento è data la possibilità agli utenti di segnalare feedback</a:t>
            </a:r>
          </a:p>
          <a:p>
            <a:pPr marL="720000" lvl="1" indent="-360000"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it-IT" sz="1900" dirty="0" smtClean="0"/>
              <a:t>Nella documentazione saranno riportati i seguenti dati:</a:t>
            </a:r>
          </a:p>
          <a:p>
            <a:pPr marL="994320" lvl="2" indent="-360000"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it-IT" sz="1600" dirty="0" smtClean="0"/>
              <a:t>Attori coinvolti</a:t>
            </a:r>
          </a:p>
          <a:p>
            <a:pPr marL="994320" lvl="2" indent="-360000"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it-IT" sz="1600" dirty="0" smtClean="0"/>
              <a:t>Assenze  degli attori coinvolti – assegnazione feedback negativi</a:t>
            </a:r>
          </a:p>
          <a:p>
            <a:pPr marL="994320" lvl="2" indent="-360000"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it-IT" sz="1600" dirty="0" smtClean="0"/>
              <a:t>Ordini consegnati e non consegnati</a:t>
            </a:r>
          </a:p>
          <a:p>
            <a:pPr marL="994320" lvl="2" indent="-360000"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it-IT" sz="1600" dirty="0" smtClean="0"/>
              <a:t>Commenti da parte del driver</a:t>
            </a:r>
            <a:endParaRPr lang="it-IT" sz="1900" dirty="0" smtClean="0"/>
          </a:p>
          <a:p>
            <a:pPr marL="720000" lvl="1" indent="-360000"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it-IT" sz="1900" dirty="0" smtClean="0"/>
              <a:t>La Documentazione è data in consegna al mediatore (Gestione feedback) che dopo averne dato validazione provvederà alla transazione monetaria.</a:t>
            </a:r>
          </a:p>
          <a:p>
            <a:pPr marL="720000" lvl="1" indent="-360000"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it-IT" sz="1900" dirty="0" smtClean="0"/>
              <a:t>Nel caso in cui la documentazione non venga effettuata in tempo viene automaticamente assegnato un feedback negativo al driver; verrà inviata una notifica al mediatore che dovrà constatare l’accaduto</a:t>
            </a:r>
            <a:endParaRPr lang="it-IT" dirty="0" smtClean="0"/>
          </a:p>
          <a:p>
            <a:pPr marL="514350" indent="-514350" algn="just">
              <a:buFont typeface="+mj-lt"/>
              <a:buAutoNum type="arabicPeriod" startAt="3"/>
            </a:pP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Mediatore (1)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t-IT" dirty="0" smtClean="0"/>
              <a:t>Particolare tipo di utente </a:t>
            </a:r>
            <a:r>
              <a:rPr lang="it-IT" dirty="0" err="1" smtClean="0"/>
              <a:t>Customer</a:t>
            </a:r>
            <a:r>
              <a:rPr lang="it-IT" dirty="0" smtClean="0"/>
              <a:t> che si pone come intermediario tra le interazioni dei vari attori del sistema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993726" y="3110705"/>
            <a:ext cx="1873207" cy="975360"/>
          </a:xfrm>
          <a:prstGeom prst="ellipse">
            <a:avLst/>
          </a:prstGeom>
          <a:gradFill rotWithShape="1">
            <a:gsLst>
              <a:gs pos="0">
                <a:srgbClr val="F79646">
                  <a:shade val="58000"/>
                  <a:satMod val="150000"/>
                </a:srgbClr>
              </a:gs>
              <a:gs pos="72000">
                <a:srgbClr val="F79646">
                  <a:tint val="90000"/>
                  <a:satMod val="135000"/>
                </a:srgbClr>
              </a:gs>
              <a:gs pos="100000">
                <a:srgbClr val="F79646">
                  <a:tint val="80000"/>
                  <a:satMod val="15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80000"/>
              </a:srgbClr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lIns="0" tIns="36000" rIns="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Accetta registrazione</a:t>
            </a:r>
            <a:r>
              <a:rPr lang="it-IT" b="1" dirty="0" smtClean="0">
                <a:solidFill>
                  <a:prstClr val="black"/>
                </a:solidFill>
                <a:latin typeface="Calibri"/>
              </a:rPr>
              <a:t> utente</a:t>
            </a:r>
            <a:endParaRPr kumimoji="0" lang="it-IT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e 4"/>
          <p:cNvSpPr/>
          <p:nvPr/>
        </p:nvSpPr>
        <p:spPr>
          <a:xfrm>
            <a:off x="6847953" y="4441841"/>
            <a:ext cx="1752625" cy="928694"/>
          </a:xfrm>
          <a:prstGeom prst="ellipse">
            <a:avLst/>
          </a:prstGeom>
          <a:gradFill rotWithShape="1">
            <a:gsLst>
              <a:gs pos="0">
                <a:srgbClr val="F79646">
                  <a:shade val="58000"/>
                  <a:satMod val="150000"/>
                </a:srgbClr>
              </a:gs>
              <a:gs pos="72000">
                <a:srgbClr val="F79646">
                  <a:tint val="90000"/>
                  <a:satMod val="135000"/>
                </a:srgbClr>
              </a:gs>
              <a:gs pos="100000">
                <a:srgbClr val="F79646">
                  <a:tint val="80000"/>
                  <a:satMod val="15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80000"/>
              </a:srgbClr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lIns="0" tIns="36000" rIns="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smtClean="0">
                <a:solidFill>
                  <a:prstClr val="black"/>
                </a:solidFill>
                <a:latin typeface="Calibri"/>
              </a:rPr>
              <a:t>Gestione feedback</a:t>
            </a:r>
            <a:endParaRPr kumimoji="0" lang="it-IT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7" descr="C:\Users\Valerio\Downloads\user_128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4368138" y="3087372"/>
            <a:ext cx="975360" cy="975360"/>
          </a:xfrm>
          <a:prstGeom prst="rect">
            <a:avLst/>
          </a:prstGeom>
          <a:noFill/>
        </p:spPr>
      </p:pic>
      <p:cxnSp>
        <p:nvCxnSpPr>
          <p:cNvPr id="7" name="Connettore 1 6"/>
          <p:cNvCxnSpPr>
            <a:stCxn id="6" idx="1"/>
            <a:endCxn id="4" idx="6"/>
          </p:cNvCxnSpPr>
          <p:nvPr/>
        </p:nvCxnSpPr>
        <p:spPr>
          <a:xfrm rot="10800000" flipV="1">
            <a:off x="2866934" y="3575051"/>
            <a:ext cx="1501205" cy="233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1 7"/>
          <p:cNvCxnSpPr>
            <a:endCxn id="5" idx="1"/>
          </p:cNvCxnSpPr>
          <p:nvPr/>
        </p:nvCxnSpPr>
        <p:spPr>
          <a:xfrm>
            <a:off x="5343498" y="3867155"/>
            <a:ext cx="1761121" cy="7106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e 8"/>
          <p:cNvSpPr/>
          <p:nvPr/>
        </p:nvSpPr>
        <p:spPr>
          <a:xfrm>
            <a:off x="457200" y="4568847"/>
            <a:ext cx="1860413" cy="968384"/>
          </a:xfrm>
          <a:prstGeom prst="ellipse">
            <a:avLst/>
          </a:prstGeom>
          <a:gradFill rotWithShape="1">
            <a:gsLst>
              <a:gs pos="0">
                <a:srgbClr val="F79646">
                  <a:shade val="58000"/>
                  <a:satMod val="150000"/>
                </a:srgbClr>
              </a:gs>
              <a:gs pos="72000">
                <a:srgbClr val="F79646">
                  <a:tint val="90000"/>
                  <a:satMod val="135000"/>
                </a:srgbClr>
              </a:gs>
              <a:gs pos="100000">
                <a:srgbClr val="F79646">
                  <a:tint val="80000"/>
                  <a:satMod val="15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80000"/>
              </a:srgbClr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lIns="0" tIns="36000" rIns="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Definizione punto</a:t>
            </a:r>
            <a:r>
              <a:rPr kumimoji="0" lang="it-IT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di </a:t>
            </a:r>
            <a:r>
              <a:rPr kumimoji="0" lang="it-IT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consegna</a:t>
            </a:r>
          </a:p>
        </p:txBody>
      </p:sp>
      <p:sp>
        <p:nvSpPr>
          <p:cNvPr id="10" name="Ovale 9"/>
          <p:cNvSpPr/>
          <p:nvPr/>
        </p:nvSpPr>
        <p:spPr>
          <a:xfrm>
            <a:off x="2317613" y="5219734"/>
            <a:ext cx="2281540" cy="942769"/>
          </a:xfrm>
          <a:prstGeom prst="ellipse">
            <a:avLst/>
          </a:prstGeom>
          <a:gradFill rotWithShape="1">
            <a:gsLst>
              <a:gs pos="0">
                <a:srgbClr val="F79646">
                  <a:shade val="58000"/>
                  <a:satMod val="150000"/>
                </a:srgbClr>
              </a:gs>
              <a:gs pos="72000">
                <a:srgbClr val="F79646">
                  <a:tint val="90000"/>
                  <a:satMod val="135000"/>
                </a:srgbClr>
              </a:gs>
              <a:gs pos="100000">
                <a:srgbClr val="F79646">
                  <a:tint val="80000"/>
                  <a:satMod val="15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80000"/>
              </a:srgbClr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lIns="0" tIns="36000" rIns="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Creazione</a:t>
            </a:r>
            <a:r>
              <a:rPr kumimoji="0" lang="it-IT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visita </a:t>
            </a:r>
            <a:r>
              <a:rPr lang="it-IT" b="1" dirty="0" err="1" smtClean="0">
                <a:solidFill>
                  <a:prstClr val="black"/>
                </a:solidFill>
                <a:latin typeface="Calibri"/>
              </a:rPr>
              <a:t>C</a:t>
            </a:r>
            <a:r>
              <a:rPr kumimoji="0" lang="it-IT" b="1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ybercontadino</a:t>
            </a:r>
            <a:endParaRPr kumimoji="0" lang="it-IT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Connettore 1 10"/>
          <p:cNvCxnSpPr>
            <a:endCxn id="9" idx="7"/>
          </p:cNvCxnSpPr>
          <p:nvPr/>
        </p:nvCxnSpPr>
        <p:spPr>
          <a:xfrm rot="10800000" flipV="1">
            <a:off x="2045163" y="3867155"/>
            <a:ext cx="2322977" cy="8435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/>
          <p:cNvCxnSpPr>
            <a:endCxn id="10" idx="0"/>
          </p:cNvCxnSpPr>
          <p:nvPr/>
        </p:nvCxnSpPr>
        <p:spPr>
          <a:xfrm rot="5400000">
            <a:off x="3450268" y="4070845"/>
            <a:ext cx="1157004" cy="114077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e 23"/>
          <p:cNvSpPr/>
          <p:nvPr/>
        </p:nvSpPr>
        <p:spPr>
          <a:xfrm>
            <a:off x="6591287" y="3087372"/>
            <a:ext cx="2095513" cy="975360"/>
          </a:xfrm>
          <a:prstGeom prst="ellipse">
            <a:avLst/>
          </a:prstGeom>
          <a:gradFill rotWithShape="1">
            <a:gsLst>
              <a:gs pos="0">
                <a:srgbClr val="F79646">
                  <a:shade val="58000"/>
                  <a:satMod val="150000"/>
                </a:srgbClr>
              </a:gs>
              <a:gs pos="72000">
                <a:srgbClr val="F79646">
                  <a:tint val="90000"/>
                  <a:satMod val="135000"/>
                </a:srgbClr>
              </a:gs>
              <a:gs pos="100000">
                <a:srgbClr val="F79646">
                  <a:tint val="80000"/>
                  <a:satMod val="15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80000"/>
              </a:srgbClr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lIns="0" tIns="36000" rIns="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smtClean="0">
                <a:solidFill>
                  <a:prstClr val="black"/>
                </a:solidFill>
                <a:latin typeface="Calibri"/>
              </a:rPr>
              <a:t>Accetta Rifiuta Richieste </a:t>
            </a:r>
            <a:r>
              <a:rPr lang="it-IT" b="1" dirty="0" smtClean="0">
                <a:solidFill>
                  <a:prstClr val="black"/>
                </a:solidFill>
                <a:latin typeface="Calibri"/>
              </a:rPr>
              <a:t>Driver</a:t>
            </a:r>
            <a:endParaRPr kumimoji="0" lang="it-IT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6" name="Connettore 1 25"/>
          <p:cNvCxnSpPr>
            <a:stCxn id="6" idx="3"/>
            <a:endCxn id="24" idx="2"/>
          </p:cNvCxnSpPr>
          <p:nvPr/>
        </p:nvCxnSpPr>
        <p:spPr>
          <a:xfrm>
            <a:off x="5343498" y="3575052"/>
            <a:ext cx="1247789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e 42"/>
          <p:cNvSpPr/>
          <p:nvPr/>
        </p:nvSpPr>
        <p:spPr>
          <a:xfrm>
            <a:off x="4599153" y="4755388"/>
            <a:ext cx="1992134" cy="781843"/>
          </a:xfrm>
          <a:prstGeom prst="ellipse">
            <a:avLst/>
          </a:prstGeom>
          <a:gradFill rotWithShape="1">
            <a:gsLst>
              <a:gs pos="0">
                <a:srgbClr val="F79646">
                  <a:shade val="58000"/>
                  <a:satMod val="150000"/>
                </a:srgbClr>
              </a:gs>
              <a:gs pos="72000">
                <a:srgbClr val="F79646">
                  <a:tint val="90000"/>
                  <a:satMod val="135000"/>
                </a:srgbClr>
              </a:gs>
              <a:gs pos="100000">
                <a:srgbClr val="F79646">
                  <a:tint val="80000"/>
                  <a:satMod val="15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80000"/>
              </a:srgbClr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lIns="0" tIns="36000" rIns="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smtClean="0">
                <a:solidFill>
                  <a:prstClr val="black"/>
                </a:solidFill>
                <a:latin typeface="Calibri"/>
              </a:rPr>
              <a:t>Consultazione storico utenti</a:t>
            </a:r>
            <a:endParaRPr kumimoji="0" lang="it-IT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6" name="Connettore 1 45"/>
          <p:cNvCxnSpPr>
            <a:endCxn id="43" idx="0"/>
          </p:cNvCxnSpPr>
          <p:nvPr/>
        </p:nvCxnSpPr>
        <p:spPr>
          <a:xfrm rot="16200000" flipH="1">
            <a:off x="4971286" y="4131454"/>
            <a:ext cx="735832" cy="5120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e 48"/>
          <p:cNvSpPr/>
          <p:nvPr/>
        </p:nvSpPr>
        <p:spPr>
          <a:xfrm>
            <a:off x="4599153" y="6324600"/>
            <a:ext cx="1992134" cy="440576"/>
          </a:xfrm>
          <a:prstGeom prst="ellipse">
            <a:avLst/>
          </a:prstGeom>
          <a:gradFill rotWithShape="1">
            <a:gsLst>
              <a:gs pos="0">
                <a:srgbClr val="F79646">
                  <a:shade val="58000"/>
                  <a:satMod val="150000"/>
                </a:srgbClr>
              </a:gs>
              <a:gs pos="72000">
                <a:srgbClr val="F79646">
                  <a:tint val="90000"/>
                  <a:satMod val="135000"/>
                </a:srgbClr>
              </a:gs>
              <a:gs pos="100000">
                <a:srgbClr val="F79646">
                  <a:tint val="80000"/>
                  <a:satMod val="15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80000"/>
              </a:srgbClr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lIns="0" tIns="36000" rIns="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smtClean="0">
                <a:solidFill>
                  <a:prstClr val="black"/>
                </a:solidFill>
                <a:latin typeface="Calibri"/>
              </a:rPr>
              <a:t>Blocco utente</a:t>
            </a:r>
            <a:endParaRPr kumimoji="0" lang="it-IT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CasellaDiTesto 50"/>
          <p:cNvSpPr txBox="1"/>
          <p:nvPr/>
        </p:nvSpPr>
        <p:spPr>
          <a:xfrm>
            <a:off x="5791411" y="5854727"/>
            <a:ext cx="1056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&lt;&lt;</a:t>
            </a:r>
            <a:r>
              <a:rPr lang="it-IT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extend</a:t>
            </a:r>
            <a:r>
              <a:rPr lang="it-IT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&gt;&gt;</a:t>
            </a:r>
            <a:endParaRPr lang="it-IT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cxnSp>
        <p:nvCxnSpPr>
          <p:cNvPr id="52" name="Connettore 1 51"/>
          <p:cNvCxnSpPr>
            <a:stCxn id="43" idx="4"/>
            <a:endCxn id="49" idx="0"/>
          </p:cNvCxnSpPr>
          <p:nvPr/>
        </p:nvCxnSpPr>
        <p:spPr>
          <a:xfrm rot="5400000">
            <a:off x="5201536" y="5930915"/>
            <a:ext cx="787369" cy="1588"/>
          </a:xfrm>
          <a:prstGeom prst="line">
            <a:avLst/>
          </a:prstGeom>
          <a:ln w="19050">
            <a:prstDash val="dash"/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Mediatore (2)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dirty="0" smtClean="0"/>
              <a:t>Macro-Funzionalità del mediatore:</a:t>
            </a:r>
          </a:p>
          <a:p>
            <a:pPr lvl="1"/>
            <a:r>
              <a:rPr lang="it-IT" dirty="0" smtClean="0"/>
              <a:t>Gestione </a:t>
            </a:r>
            <a:r>
              <a:rPr lang="it-IT" dirty="0" smtClean="0"/>
              <a:t>punti </a:t>
            </a:r>
            <a:r>
              <a:rPr lang="it-IT" dirty="0" smtClean="0"/>
              <a:t>consegna </a:t>
            </a:r>
            <a:r>
              <a:rPr lang="it-IT" sz="2000" b="1" dirty="0" smtClean="0"/>
              <a:t>&gt;</a:t>
            </a:r>
            <a:r>
              <a:rPr lang="it-IT" dirty="0" smtClean="0"/>
              <a:t> </a:t>
            </a:r>
            <a:r>
              <a:rPr lang="it-IT" sz="1600" i="1" dirty="0" smtClean="0"/>
              <a:t>Aggiunta, o eliminazione dei punti di </a:t>
            </a:r>
            <a:r>
              <a:rPr lang="it-IT" sz="1600" i="1" dirty="0" smtClean="0"/>
              <a:t>consegna</a:t>
            </a:r>
            <a:r>
              <a:rPr lang="it-IT" sz="1600" i="1" dirty="0" smtClean="0"/>
              <a:t> </a:t>
            </a:r>
            <a:endParaRPr lang="it-IT" i="1" dirty="0" smtClean="0"/>
          </a:p>
          <a:p>
            <a:pPr lvl="1"/>
            <a:r>
              <a:rPr lang="it-IT" dirty="0" smtClean="0"/>
              <a:t>Gestioni utenti</a:t>
            </a:r>
          </a:p>
          <a:p>
            <a:pPr lvl="1"/>
            <a:r>
              <a:rPr lang="it-IT" dirty="0" smtClean="0"/>
              <a:t>Esaminare registrazioni</a:t>
            </a:r>
          </a:p>
          <a:p>
            <a:pPr lvl="1"/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Mediatore (5) - Gestione utenti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dirty="0" smtClean="0"/>
              <a:t>Il mediatore si occupa di gestire gli utenti registrati al sistema:</a:t>
            </a:r>
          </a:p>
          <a:p>
            <a:pPr marL="736092" lvl="1" indent="-342900">
              <a:buFont typeface="+mj-lt"/>
              <a:buAutoNum type="alphaLcParenR"/>
            </a:pPr>
            <a:r>
              <a:rPr lang="it-IT" sz="1800" dirty="0" smtClean="0"/>
              <a:t>Assegna ai </a:t>
            </a:r>
            <a:r>
              <a:rPr lang="it-IT" sz="1800" dirty="0" err="1" smtClean="0"/>
              <a:t>Customers</a:t>
            </a:r>
            <a:r>
              <a:rPr lang="it-IT" sz="1800" dirty="0" smtClean="0"/>
              <a:t> che ne hanno fatto richiesta il ruolo di Driver dopo averne verificato i requisiti (patente, punteggio feedback positivo, altre informazioni storico utente)</a:t>
            </a:r>
          </a:p>
          <a:p>
            <a:pPr marL="736092" lvl="1" indent="-342900">
              <a:buFont typeface="+mj-lt"/>
              <a:buAutoNum type="alphaLcParenR"/>
            </a:pPr>
            <a:r>
              <a:rPr lang="it-IT" sz="1800" dirty="0" smtClean="0"/>
              <a:t>Declassa da Driver a </a:t>
            </a:r>
            <a:r>
              <a:rPr lang="it-IT" sz="1800" dirty="0" err="1" smtClean="0"/>
              <a:t>Customer</a:t>
            </a:r>
            <a:endParaRPr lang="it-IT" sz="1800" dirty="0" smtClean="0"/>
          </a:p>
          <a:p>
            <a:pPr marL="736092" lvl="1" indent="-342900">
              <a:buFont typeface="+mj-lt"/>
              <a:buAutoNum type="alphaLcParenR"/>
            </a:pPr>
            <a:r>
              <a:rPr lang="it-IT" sz="1800" dirty="0" smtClean="0"/>
              <a:t>Consulta lo storico di ciascun utente, può decidere di bloccare gli utenti appartenenti alla “</a:t>
            </a:r>
            <a:r>
              <a:rPr lang="it-IT" sz="1800" dirty="0" err="1" smtClean="0"/>
              <a:t>black</a:t>
            </a:r>
            <a:r>
              <a:rPr lang="it-IT" sz="1800" dirty="0" smtClean="0"/>
              <a:t> </a:t>
            </a:r>
            <a:r>
              <a:rPr lang="it-IT" sz="1800" dirty="0" err="1" smtClean="0"/>
              <a:t>list</a:t>
            </a:r>
            <a:r>
              <a:rPr lang="it-IT" sz="1800" dirty="0" smtClean="0"/>
              <a:t>”</a:t>
            </a:r>
            <a:endParaRPr lang="it-IT" sz="18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000" dirty="0" smtClean="0"/>
              <a:t>Mediatore (6) - Esaminare registrazioni</a:t>
            </a:r>
            <a:endParaRPr lang="it-IT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it-IT" dirty="0" smtClean="0"/>
              <a:t>Il mediatore si occupa di validare le registrazioni dei nuovi utenti siano essi </a:t>
            </a:r>
            <a:r>
              <a:rPr lang="it-IT" dirty="0" err="1" smtClean="0"/>
              <a:t>Customers</a:t>
            </a:r>
            <a:r>
              <a:rPr lang="it-IT" dirty="0" smtClean="0"/>
              <a:t> e </a:t>
            </a:r>
            <a:r>
              <a:rPr lang="it-IT" dirty="0" err="1" smtClean="0"/>
              <a:t>CyberContadini</a:t>
            </a:r>
            <a:r>
              <a:rPr lang="it-IT" dirty="0" smtClean="0"/>
              <a:t>:</a:t>
            </a:r>
          </a:p>
          <a:p>
            <a:pPr lvl="1"/>
            <a:r>
              <a:rPr lang="it-IT" sz="2000" i="1" dirty="0" err="1" smtClean="0"/>
              <a:t>Customer-</a:t>
            </a:r>
            <a:r>
              <a:rPr lang="it-IT" sz="2000" i="1" dirty="0" smtClean="0"/>
              <a:t>&gt; </a:t>
            </a:r>
            <a:r>
              <a:rPr lang="it-IT" sz="2000" dirty="0" smtClean="0"/>
              <a:t>Il mediatore fissa un incontro per effettuare l’intervista necessaria a creare quel rapporto di fiducia tra l’utente ed il gruppo </a:t>
            </a:r>
            <a:r>
              <a:rPr lang="it-IT" sz="2000" dirty="0" err="1" smtClean="0"/>
              <a:t>G.A.S.</a:t>
            </a:r>
            <a:r>
              <a:rPr lang="it-IT" sz="2000" dirty="0" smtClean="0"/>
              <a:t>, nonché una verifica della veridicità dei dati inseriti all’atto della richiesta registrazione. Può attivare l’account in seguito ad un riscontro positivo</a:t>
            </a:r>
          </a:p>
          <a:p>
            <a:pPr lvl="1"/>
            <a:r>
              <a:rPr lang="it-IT" sz="2000" i="1" dirty="0" err="1" smtClean="0"/>
              <a:t>CyberContadino-</a:t>
            </a:r>
            <a:r>
              <a:rPr lang="it-IT" sz="2000" i="1" dirty="0" smtClean="0"/>
              <a:t>&gt;  </a:t>
            </a:r>
            <a:r>
              <a:rPr lang="it-IT" sz="2000" dirty="0" smtClean="0"/>
              <a:t>Il mediatore fissa un incontro per effettuare l’intervista, ed invita gli utenti a partecipare ad una visita di ispezione (“gruppo di inviati”) dell’azienda agricola necessaria a creare quel rapporto di fiducia tra il fornitore ed il gruppo </a:t>
            </a:r>
            <a:r>
              <a:rPr lang="it-IT" sz="2000" dirty="0" err="1" smtClean="0"/>
              <a:t>G.A.S.</a:t>
            </a:r>
            <a:r>
              <a:rPr lang="it-IT" sz="2000" dirty="0" smtClean="0"/>
              <a:t>, nonché una verifica della veridicità dei dati inseriti all’atto della richiesta registrazione. Suggerisce l’attivazione all’amministratore.</a:t>
            </a:r>
            <a:endParaRPr lang="it-IT" sz="16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Feedback – Eventi (1)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t-IT" dirty="0" smtClean="0"/>
              <a:t>Gli eventi che fanno scaturire i feedback sono: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Evento - “Chiusura Ordine” </a:t>
            </a:r>
            <a:r>
              <a:rPr lang="it-IT" sz="1600" dirty="0" smtClean="0"/>
              <a:t>(effettuato o dal driver o dal </a:t>
            </a:r>
            <a:r>
              <a:rPr lang="it-IT" sz="1600" dirty="0" err="1" smtClean="0"/>
              <a:t>cybercontadino</a:t>
            </a:r>
            <a:r>
              <a:rPr lang="it-IT" sz="1600" dirty="0" smtClean="0"/>
              <a:t>)</a:t>
            </a:r>
            <a:endParaRPr lang="it-IT" dirty="0" smtClean="0"/>
          </a:p>
          <a:p>
            <a:pPr marL="880110" lvl="1" indent="-514350" algn="just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it-IT" sz="2000" dirty="0" smtClean="0"/>
              <a:t>In questo caso il sistema attribuisce tutti feedback positivi che servono ad aumentare le credenziali dell'utente, del driver e del fornitore.</a:t>
            </a:r>
          </a:p>
          <a:p>
            <a:pPr marL="880110" lvl="1" indent="-514350" algn="just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it-IT" sz="2000" dirty="0" smtClean="0"/>
              <a:t>Viene poi fornito ai vari </a:t>
            </a:r>
            <a:r>
              <a:rPr lang="it-IT" sz="2000" dirty="0" err="1" smtClean="0"/>
              <a:t>users</a:t>
            </a:r>
            <a:r>
              <a:rPr lang="it-IT" sz="2000" dirty="0" smtClean="0"/>
              <a:t> un </a:t>
            </a:r>
            <a:r>
              <a:rPr lang="it-IT" sz="2000" dirty="0" err="1" smtClean="0"/>
              <a:t>form</a:t>
            </a:r>
            <a:r>
              <a:rPr lang="it-IT" sz="2000" dirty="0" smtClean="0"/>
              <a:t>, con data di scadenza massima a partire dall’evento scatenante, per dare la possibilità di assegnare un feedback negativo con associata una motivazione.</a:t>
            </a:r>
            <a:r>
              <a:rPr lang="it-IT" sz="2000" dirty="0"/>
              <a:t> </a:t>
            </a:r>
            <a:r>
              <a:rPr lang="it-IT" sz="2000" dirty="0" smtClean="0"/>
              <a:t>Nel caso in cui il tipo di feedback non sia presente nell’elenco fornito dal sistema il feedback pubblicato sarà sottoposto ad esamina del mediatore.</a:t>
            </a:r>
          </a:p>
          <a:p>
            <a:pPr marL="880110" lvl="1" indent="-514350" algn="just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it-IT" sz="2000" dirty="0" smtClean="0"/>
              <a:t>Opzionalmente possono essere segnalati feedback positivi da parte dei partecipanti al processo di “</a:t>
            </a:r>
            <a:r>
              <a:rPr lang="it-IT" sz="2000" b="1" i="1" dirty="0" smtClean="0"/>
              <a:t>lista spesa</a:t>
            </a:r>
            <a:r>
              <a:rPr lang="it-IT" sz="2000" dirty="0" smtClean="0"/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Feedback – Eventi (2)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935479"/>
            <a:ext cx="8229600" cy="4597125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it-IT" dirty="0" smtClean="0"/>
              <a:t>Gli eventi che fanno scaturire i feedback sono: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it-IT" dirty="0" smtClean="0"/>
              <a:t>Evento - “Chiusura Ordine” non effettuato</a:t>
            </a:r>
          </a:p>
          <a:p>
            <a:pPr marL="880110" lvl="1" indent="-514350"/>
            <a:r>
              <a:rPr lang="it-IT" sz="2000" dirty="0" smtClean="0"/>
              <a:t>In questo caso non ci sono feedback positivi da poter assegnare.</a:t>
            </a:r>
          </a:p>
          <a:p>
            <a:pPr marL="880110" lvl="1" indent="-51435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lphaLcParenR"/>
            </a:pPr>
            <a:r>
              <a:rPr lang="it-IT" sz="2000" dirty="0" smtClean="0"/>
              <a:t>Al </a:t>
            </a:r>
            <a:r>
              <a:rPr lang="it-IT" sz="2000" dirty="0" err="1" smtClean="0"/>
              <a:t>CyberContadino</a:t>
            </a:r>
            <a:r>
              <a:rPr lang="it-IT" sz="2000" dirty="0" smtClean="0"/>
              <a:t>:</a:t>
            </a:r>
          </a:p>
          <a:p>
            <a:pPr marL="1428750" lvl="3" indent="-514350"/>
            <a:r>
              <a:rPr lang="it-IT" sz="1600" dirty="0" smtClean="0"/>
              <a:t>Un feedback negativo viene assegnato automaticamente dal sistema.</a:t>
            </a:r>
          </a:p>
          <a:p>
            <a:pPr marL="1428750" lvl="3" indent="-514350" algn="just"/>
            <a:r>
              <a:rPr lang="it-IT" sz="1600" dirty="0" smtClean="0"/>
              <a:t>I </a:t>
            </a:r>
            <a:r>
              <a:rPr lang="it-IT" sz="1600" dirty="0" err="1" smtClean="0"/>
              <a:t>Customers</a:t>
            </a:r>
            <a:r>
              <a:rPr lang="it-IT" sz="1600" dirty="0" smtClean="0"/>
              <a:t> possono assegnare altri feedback negativi, quelli la cui motivazione non è presente nella lista fornita dal sistema saranno soggetti alla validazione del Mediatore.</a:t>
            </a:r>
          </a:p>
          <a:p>
            <a:pPr marL="1428750" lvl="3" indent="-514350"/>
            <a:r>
              <a:rPr lang="it-IT" sz="1600" dirty="0" smtClean="0"/>
              <a:t>Il Driver può assegnare un feedback negativo al </a:t>
            </a:r>
            <a:r>
              <a:rPr lang="it-IT" sz="1600" dirty="0" err="1" smtClean="0"/>
              <a:t>Cybercontadino</a:t>
            </a:r>
            <a:r>
              <a:rPr lang="it-IT" sz="1600" dirty="0" smtClean="0"/>
              <a:t> quando l’ordine non corrisponde nella quantità concordata.</a:t>
            </a:r>
          </a:p>
          <a:p>
            <a:pPr marL="880110" lvl="1" indent="-51435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lphaLcParenR" startAt="2"/>
            </a:pPr>
            <a:r>
              <a:rPr lang="it-IT" sz="2000" dirty="0" smtClean="0"/>
              <a:t>Al Driver:</a:t>
            </a:r>
          </a:p>
          <a:p>
            <a:pPr marL="1428750" lvl="3" indent="-514350"/>
            <a:r>
              <a:rPr lang="it-IT" sz="1600" dirty="0" smtClean="0"/>
              <a:t>Un feedback negativo viene assegnato automaticamente dal sistema.</a:t>
            </a:r>
          </a:p>
          <a:p>
            <a:pPr marL="1428750" lvl="3" indent="-514350" algn="just"/>
            <a:r>
              <a:rPr lang="it-IT" sz="1600" dirty="0" smtClean="0"/>
              <a:t>I </a:t>
            </a:r>
            <a:r>
              <a:rPr lang="it-IT" sz="1600" dirty="0" err="1" smtClean="0"/>
              <a:t>Customers</a:t>
            </a:r>
            <a:r>
              <a:rPr lang="it-IT" sz="1600" dirty="0" smtClean="0"/>
              <a:t> possono assegnare altri feedback negativi, quelli la cui motivazione non è presente nella lista fornita dal sistema saranno soggetti alla validazione del Mediatore.</a:t>
            </a:r>
          </a:p>
          <a:p>
            <a:pPr marL="1428750" lvl="3" indent="-514350" algn="just"/>
            <a:r>
              <a:rPr lang="it-IT" sz="1600" dirty="0" smtClean="0"/>
              <a:t>Il </a:t>
            </a:r>
            <a:r>
              <a:rPr lang="it-IT" sz="1600" dirty="0" err="1" smtClean="0"/>
              <a:t>CyberContadino</a:t>
            </a:r>
            <a:r>
              <a:rPr lang="it-IT" sz="1600" dirty="0" smtClean="0"/>
              <a:t> può assegnare un feedback negativo al Driver quando quest’ultimo non si presenta al ritiro merci</a:t>
            </a:r>
          </a:p>
          <a:p>
            <a:pPr marL="880110" lvl="1" indent="-514350"/>
            <a:endParaRPr lang="it-IT" sz="2000" dirty="0" smtClean="0"/>
          </a:p>
          <a:p>
            <a:pPr marL="880110" lvl="1" indent="-514350"/>
            <a:endParaRPr lang="it-IT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52369"/>
            <a:ext cx="8229600" cy="1143000"/>
          </a:xfrm>
        </p:spPr>
        <p:txBody>
          <a:bodyPr/>
          <a:lstStyle/>
          <a:p>
            <a:r>
              <a:rPr lang="it-IT" dirty="0" smtClean="0"/>
              <a:t>Feedback – Riepilogo</a:t>
            </a:r>
            <a:endParaRPr lang="it-IT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/>
        </p:nvGraphicFramePr>
        <p:xfrm>
          <a:off x="457199" y="1457298"/>
          <a:ext cx="8094717" cy="268373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98239"/>
                <a:gridCol w="2698239"/>
                <a:gridCol w="2698239"/>
              </a:tblGrid>
              <a:tr h="324115">
                <a:tc>
                  <a:txBody>
                    <a:bodyPr/>
                    <a:lstStyle/>
                    <a:p>
                      <a:endParaRPr lang="it-IT" dirty="0">
                        <a:latin typeface="+mj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Processo avviato dal Driver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449105">
                <a:tc>
                  <a:txBody>
                    <a:bodyPr/>
                    <a:lstStyle/>
                    <a:p>
                      <a:r>
                        <a:rPr lang="it-IT" i="1" dirty="0" smtClean="0">
                          <a:latin typeface="+mj-lt"/>
                        </a:rPr>
                        <a:t>Segnalatore </a:t>
                      </a:r>
                      <a:r>
                        <a:rPr lang="it-IT" i="1" baseline="0" dirty="0" smtClean="0">
                          <a:latin typeface="+mj-lt"/>
                        </a:rPr>
                        <a:t>feedback</a:t>
                      </a:r>
                      <a:endParaRPr lang="it-IT" i="1" dirty="0">
                        <a:latin typeface="+mj-lt"/>
                      </a:endParaRPr>
                    </a:p>
                  </a:txBody>
                  <a:tcPr>
                    <a:solidFill>
                      <a:srgbClr val="FFD9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i="1" dirty="0" smtClean="0">
                          <a:latin typeface="+mj-lt"/>
                        </a:rPr>
                        <a:t>Evento -chiusura ordine</a:t>
                      </a:r>
                    </a:p>
                  </a:txBody>
                  <a:tcPr>
                    <a:solidFill>
                      <a:srgbClr val="FFD96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i="1" dirty="0" smtClean="0">
                          <a:latin typeface="+mj-lt"/>
                        </a:rPr>
                        <a:t>Evento</a:t>
                      </a:r>
                      <a:r>
                        <a:rPr lang="it-IT" i="1" baseline="0" dirty="0" smtClean="0">
                          <a:latin typeface="+mj-lt"/>
                        </a:rPr>
                        <a:t> – chiusura ordine non effettuata</a:t>
                      </a:r>
                      <a:endParaRPr lang="it-IT" i="1" dirty="0">
                        <a:latin typeface="+mj-lt"/>
                      </a:endParaRPr>
                    </a:p>
                  </a:txBody>
                  <a:tcPr>
                    <a:solidFill>
                      <a:srgbClr val="FFD961"/>
                    </a:solidFill>
                  </a:tcPr>
                </a:tc>
              </a:tr>
              <a:tr h="641578">
                <a:tc>
                  <a:txBody>
                    <a:bodyPr/>
                    <a:lstStyle/>
                    <a:p>
                      <a:r>
                        <a:rPr lang="it-IT" dirty="0" err="1" smtClean="0">
                          <a:latin typeface="+mj-lt"/>
                        </a:rPr>
                        <a:t>Customer</a:t>
                      </a:r>
                      <a:endParaRPr lang="it-IT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>
                          <a:latin typeface="+mj-lt"/>
                        </a:rPr>
                        <a:t>CyberContadino</a:t>
                      </a:r>
                      <a:r>
                        <a:rPr lang="it-IT" dirty="0" smtClean="0">
                          <a:latin typeface="+mj-lt"/>
                        </a:rPr>
                        <a:t> e/o</a:t>
                      </a:r>
                      <a:r>
                        <a:rPr lang="it-IT" baseline="0" dirty="0" smtClean="0">
                          <a:latin typeface="+mj-lt"/>
                        </a:rPr>
                        <a:t> Driver</a:t>
                      </a:r>
                      <a:endParaRPr lang="it-IT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>
                          <a:latin typeface="+mj-lt"/>
                        </a:rPr>
                        <a:t>Driver</a:t>
                      </a:r>
                      <a:endParaRPr lang="it-IT" dirty="0">
                        <a:latin typeface="+mj-lt"/>
                      </a:endParaRPr>
                    </a:p>
                  </a:txBody>
                  <a:tcPr/>
                </a:tc>
              </a:tr>
              <a:tr h="260196">
                <a:tc>
                  <a:txBody>
                    <a:bodyPr/>
                    <a:lstStyle/>
                    <a:p>
                      <a:r>
                        <a:rPr lang="it-IT" dirty="0" err="1" smtClean="0">
                          <a:latin typeface="+mj-lt"/>
                        </a:rPr>
                        <a:t>CyberContadino</a:t>
                      </a:r>
                      <a:endParaRPr lang="it-IT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>
                          <a:latin typeface="+mj-lt"/>
                        </a:rPr>
                        <a:t>Driver</a:t>
                      </a:r>
                      <a:endParaRPr lang="it-IT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>
                          <a:latin typeface="+mj-lt"/>
                        </a:rPr>
                        <a:t>-</a:t>
                      </a:r>
                      <a:endParaRPr lang="it-IT" dirty="0">
                        <a:latin typeface="+mj-lt"/>
                      </a:endParaRPr>
                    </a:p>
                  </a:txBody>
                  <a:tcPr/>
                </a:tc>
              </a:tr>
              <a:tr h="260196">
                <a:tc>
                  <a:txBody>
                    <a:bodyPr/>
                    <a:lstStyle/>
                    <a:p>
                      <a:r>
                        <a:rPr lang="it-IT" dirty="0" smtClean="0">
                          <a:latin typeface="+mj-lt"/>
                        </a:rPr>
                        <a:t>Driver</a:t>
                      </a:r>
                      <a:endParaRPr lang="it-IT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>
                          <a:latin typeface="+mj-lt"/>
                        </a:rPr>
                        <a:t>CyberContadino</a:t>
                      </a:r>
                      <a:r>
                        <a:rPr lang="it-IT" dirty="0" smtClean="0">
                          <a:latin typeface="+mj-lt"/>
                        </a:rPr>
                        <a:t> e/o </a:t>
                      </a:r>
                      <a:r>
                        <a:rPr lang="it-IT" dirty="0" err="1" smtClean="0">
                          <a:latin typeface="+mj-lt"/>
                        </a:rPr>
                        <a:t>Customers</a:t>
                      </a:r>
                      <a:endParaRPr lang="it-IT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>
                          <a:latin typeface="+mj-lt"/>
                        </a:rPr>
                        <a:t>-</a:t>
                      </a:r>
                      <a:endParaRPr lang="it-IT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ella 6"/>
          <p:cNvGraphicFramePr>
            <a:graphicFrameLocks noGrp="1"/>
          </p:cNvGraphicFramePr>
          <p:nvPr/>
        </p:nvGraphicFramePr>
        <p:xfrm>
          <a:off x="457200" y="4268799"/>
          <a:ext cx="8094717" cy="204365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98239"/>
                <a:gridCol w="2698239"/>
                <a:gridCol w="2698239"/>
              </a:tblGrid>
              <a:tr h="324115">
                <a:tc>
                  <a:txBody>
                    <a:bodyPr/>
                    <a:lstStyle/>
                    <a:p>
                      <a:endParaRPr lang="it-IT" dirty="0">
                        <a:latin typeface="+mj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Processo avviato dal </a:t>
                      </a:r>
                      <a:r>
                        <a:rPr lang="it-IT" sz="20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CyberContadino</a:t>
                      </a:r>
                      <a:endParaRPr lang="it-IT" sz="200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449105">
                <a:tc>
                  <a:txBody>
                    <a:bodyPr/>
                    <a:lstStyle/>
                    <a:p>
                      <a:r>
                        <a:rPr lang="it-IT" i="1" dirty="0" smtClean="0">
                          <a:latin typeface="+mj-lt"/>
                        </a:rPr>
                        <a:t>Segnalatore </a:t>
                      </a:r>
                      <a:r>
                        <a:rPr lang="it-IT" i="1" baseline="0" dirty="0" smtClean="0">
                          <a:latin typeface="+mj-lt"/>
                        </a:rPr>
                        <a:t>feedback</a:t>
                      </a:r>
                      <a:endParaRPr lang="it-IT" i="1" dirty="0">
                        <a:latin typeface="+mj-lt"/>
                      </a:endParaRPr>
                    </a:p>
                  </a:txBody>
                  <a:tcPr>
                    <a:solidFill>
                      <a:srgbClr val="FFD9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i="1" dirty="0" smtClean="0">
                          <a:latin typeface="+mj-lt"/>
                        </a:rPr>
                        <a:t>Evento -chiusura ordine</a:t>
                      </a:r>
                    </a:p>
                  </a:txBody>
                  <a:tcPr>
                    <a:solidFill>
                      <a:srgbClr val="FFD96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i="1" dirty="0" smtClean="0">
                          <a:latin typeface="+mj-lt"/>
                        </a:rPr>
                        <a:t>Evento</a:t>
                      </a:r>
                      <a:r>
                        <a:rPr lang="it-IT" i="1" baseline="0" dirty="0" smtClean="0">
                          <a:latin typeface="+mj-lt"/>
                        </a:rPr>
                        <a:t> – chiusura ordine non effettuata</a:t>
                      </a:r>
                      <a:endParaRPr lang="it-IT" i="1" dirty="0">
                        <a:latin typeface="+mj-lt"/>
                      </a:endParaRPr>
                    </a:p>
                  </a:txBody>
                  <a:tcPr>
                    <a:solidFill>
                      <a:srgbClr val="FFD961"/>
                    </a:solidFill>
                  </a:tcPr>
                </a:tc>
              </a:tr>
              <a:tr h="641578">
                <a:tc>
                  <a:txBody>
                    <a:bodyPr/>
                    <a:lstStyle/>
                    <a:p>
                      <a:r>
                        <a:rPr lang="it-IT" dirty="0" err="1" smtClean="0">
                          <a:latin typeface="+mj-lt"/>
                        </a:rPr>
                        <a:t>Customer</a:t>
                      </a:r>
                      <a:endParaRPr lang="it-IT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>
                          <a:latin typeface="+mj-lt"/>
                        </a:rPr>
                        <a:t>CyberContadino</a:t>
                      </a:r>
                      <a:endParaRPr lang="it-IT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>
                          <a:latin typeface="+mj-lt"/>
                        </a:rPr>
                        <a:t>CyberContadino</a:t>
                      </a:r>
                      <a:endParaRPr lang="it-IT" dirty="0">
                        <a:latin typeface="+mj-lt"/>
                      </a:endParaRPr>
                    </a:p>
                  </a:txBody>
                  <a:tcPr/>
                </a:tc>
              </a:tr>
              <a:tr h="260196">
                <a:tc>
                  <a:txBody>
                    <a:bodyPr/>
                    <a:lstStyle/>
                    <a:p>
                      <a:r>
                        <a:rPr lang="it-IT" dirty="0" err="1" smtClean="0">
                          <a:latin typeface="+mj-lt"/>
                        </a:rPr>
                        <a:t>CyberContadino</a:t>
                      </a:r>
                      <a:endParaRPr lang="it-IT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>
                          <a:latin typeface="+mj-lt"/>
                        </a:rPr>
                        <a:t>Customers</a:t>
                      </a:r>
                      <a:endParaRPr lang="it-IT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>
                          <a:latin typeface="+mj-lt"/>
                        </a:rPr>
                        <a:t>-</a:t>
                      </a:r>
                      <a:endParaRPr lang="it-IT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contenut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Visitatore (utente non registrato)</a:t>
            </a:r>
          </a:p>
          <a:p>
            <a:r>
              <a:rPr lang="it-IT" dirty="0" err="1" smtClean="0"/>
              <a:t>Customer</a:t>
            </a:r>
            <a:r>
              <a:rPr lang="it-IT" dirty="0" smtClean="0"/>
              <a:t> (utente registrato al </a:t>
            </a:r>
            <a:r>
              <a:rPr lang="it-IT" dirty="0" err="1" smtClean="0"/>
              <a:t>g.a.s.</a:t>
            </a:r>
            <a:r>
              <a:rPr lang="it-IT" dirty="0" smtClean="0"/>
              <a:t>)</a:t>
            </a:r>
          </a:p>
          <a:p>
            <a:r>
              <a:rPr lang="it-IT" dirty="0" smtClean="0"/>
              <a:t>Driver</a:t>
            </a:r>
          </a:p>
          <a:p>
            <a:r>
              <a:rPr lang="it-IT" dirty="0" smtClean="0"/>
              <a:t>Mediatore</a:t>
            </a:r>
          </a:p>
          <a:p>
            <a:r>
              <a:rPr lang="it-IT" dirty="0" err="1" smtClean="0"/>
              <a:t>Admin</a:t>
            </a:r>
            <a:endParaRPr lang="it-IT" dirty="0" smtClean="0"/>
          </a:p>
          <a:p>
            <a:r>
              <a:rPr lang="it-IT" dirty="0" err="1" smtClean="0"/>
              <a:t>CyberContadino</a:t>
            </a:r>
            <a:endParaRPr lang="it-IT" dirty="0" smtClean="0"/>
          </a:p>
          <a:p>
            <a:endParaRPr lang="it-IT" dirty="0" smtClean="0"/>
          </a:p>
          <a:p>
            <a:endParaRPr lang="it-IT" dirty="0"/>
          </a:p>
        </p:txBody>
      </p:sp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it-IT" dirty="0" smtClean="0"/>
              <a:t>Attori del sistema</a:t>
            </a:r>
            <a:endParaRPr lang="it-IT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7785"/>
            <a:ext cx="8229600" cy="1143000"/>
          </a:xfrm>
        </p:spPr>
        <p:txBody>
          <a:bodyPr/>
          <a:lstStyle/>
          <a:p>
            <a:r>
              <a:rPr lang="it-IT" dirty="0" smtClean="0"/>
              <a:t>Feedback - Classificazione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592277"/>
            <a:ext cx="8229600" cy="5086380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it-IT" dirty="0" smtClean="0"/>
              <a:t>Il Driver, il </a:t>
            </a:r>
            <a:r>
              <a:rPr lang="it-IT" dirty="0" err="1" smtClean="0"/>
              <a:t>Customer</a:t>
            </a:r>
            <a:r>
              <a:rPr lang="it-IT" dirty="0" smtClean="0"/>
              <a:t> ed il </a:t>
            </a:r>
            <a:r>
              <a:rPr lang="it-IT" dirty="0" err="1" smtClean="0"/>
              <a:t>CyberContadino</a:t>
            </a:r>
            <a:r>
              <a:rPr lang="it-IT" dirty="0" smtClean="0"/>
              <a:t> hanno un punteggio che ne rappresenta il livello di affidabilità.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it-IT" dirty="0" smtClean="0"/>
              <a:t>Punteggio iniziale = 3;</a:t>
            </a:r>
          </a:p>
          <a:p>
            <a:pPr marL="880110" lvl="1" indent="-514350" algn="just"/>
            <a:r>
              <a:rPr lang="it-IT" dirty="0" smtClean="0"/>
              <a:t>I punteggi successivi saranno calcolati come media tra quello corrente e i valori positivi o negativi assegnati.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it-IT" dirty="0" smtClean="0"/>
              <a:t>Punteggio positivo</a:t>
            </a:r>
          </a:p>
          <a:p>
            <a:pPr marL="880110" lvl="1" indent="-514350" algn="just"/>
            <a:r>
              <a:rPr lang="it-IT" sz="2000" dirty="0" err="1" smtClean="0"/>
              <a:t>Range</a:t>
            </a:r>
            <a:r>
              <a:rPr lang="it-IT" sz="2000" dirty="0" smtClean="0"/>
              <a:t> 4-5</a:t>
            </a:r>
          </a:p>
          <a:p>
            <a:pPr marL="880110" lvl="1" indent="-514350" algn="just"/>
            <a:r>
              <a:rPr lang="it-IT" sz="2000" dirty="0" smtClean="0"/>
              <a:t>Valore assegnato automaticamente dal sistema = 4</a:t>
            </a:r>
          </a:p>
          <a:p>
            <a:pPr marL="880110" lvl="1" indent="-514350" algn="just"/>
            <a:r>
              <a:rPr lang="it-IT" sz="2000" dirty="0" smtClean="0"/>
              <a:t>Motivazioni:</a:t>
            </a:r>
          </a:p>
          <a:p>
            <a:pPr marL="1154430" lvl="2" indent="-514350" algn="just">
              <a:buFont typeface="+mj-lt"/>
              <a:buAutoNum type="arabicPeriod"/>
            </a:pPr>
            <a:r>
              <a:rPr lang="it-IT" sz="1900" dirty="0" smtClean="0"/>
              <a:t>Opzionale da parte di un utente = valore nel </a:t>
            </a:r>
            <a:r>
              <a:rPr lang="it-IT" sz="1900" dirty="0" err="1" smtClean="0"/>
              <a:t>range</a:t>
            </a:r>
            <a:endParaRPr lang="it-IT" sz="1900" dirty="0" smtClean="0"/>
          </a:p>
          <a:p>
            <a:pPr marL="514350" indent="-514350">
              <a:buFont typeface="+mj-lt"/>
              <a:buAutoNum type="alphaLcParenR"/>
            </a:pPr>
            <a:r>
              <a:rPr lang="it-IT" dirty="0" smtClean="0"/>
              <a:t>Punteggio negativo</a:t>
            </a:r>
          </a:p>
          <a:p>
            <a:pPr marL="880110" lvl="1" indent="-514350"/>
            <a:r>
              <a:rPr lang="it-IT" sz="2000" dirty="0" err="1" smtClean="0"/>
              <a:t>Range</a:t>
            </a:r>
            <a:r>
              <a:rPr lang="it-IT" sz="2000" dirty="0" smtClean="0"/>
              <a:t> 0-2</a:t>
            </a:r>
          </a:p>
          <a:p>
            <a:pPr marL="880110" lvl="1" indent="-514350"/>
            <a:r>
              <a:rPr lang="it-IT" sz="2000" dirty="0" smtClean="0"/>
              <a:t>Motivazioni:</a:t>
            </a:r>
          </a:p>
          <a:p>
            <a:pPr marL="1154430" lvl="2" indent="-514350">
              <a:buFont typeface="+mj-lt"/>
              <a:buAutoNum type="arabicPeriod"/>
            </a:pPr>
            <a:r>
              <a:rPr lang="it-IT" dirty="0" smtClean="0"/>
              <a:t>Qualità del prodotto insoddisfacente = 1</a:t>
            </a:r>
          </a:p>
          <a:p>
            <a:pPr marL="1154430" lvl="2" indent="-514350">
              <a:buFont typeface="+mj-lt"/>
              <a:buAutoNum type="arabicPeriod"/>
            </a:pPr>
            <a:r>
              <a:rPr lang="it-IT" dirty="0" smtClean="0"/>
              <a:t>Quantità non conforme all’ordine = 1</a:t>
            </a:r>
          </a:p>
          <a:p>
            <a:pPr marL="1154430" lvl="2" indent="-514350">
              <a:buFont typeface="+mj-lt"/>
              <a:buAutoNum type="arabicPeriod"/>
            </a:pPr>
            <a:r>
              <a:rPr lang="it-IT" dirty="0" smtClean="0"/>
              <a:t>Ritardo alla consegna = 2</a:t>
            </a:r>
          </a:p>
          <a:p>
            <a:pPr marL="1154430" lvl="2" indent="-514350">
              <a:buFont typeface="+mj-lt"/>
              <a:buAutoNum type="arabicPeriod"/>
            </a:pPr>
            <a:r>
              <a:rPr lang="it-IT" dirty="0" smtClean="0"/>
              <a:t>Consegna non rispettata = 0</a:t>
            </a:r>
          </a:p>
          <a:p>
            <a:pPr marL="1154430" lvl="2" indent="-514350">
              <a:buFont typeface="+mj-lt"/>
              <a:buAutoNum type="arabicPeriod"/>
            </a:pPr>
            <a:r>
              <a:rPr lang="it-IT" dirty="0" smtClean="0"/>
              <a:t>Opzionali da parte di un utente (richiede validazione da parte del mediatore) = valore nel </a:t>
            </a:r>
            <a:r>
              <a:rPr lang="it-IT" dirty="0" err="1" smtClean="0"/>
              <a:t>range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52369"/>
            <a:ext cx="8229600" cy="1143000"/>
          </a:xfrm>
        </p:spPr>
        <p:txBody>
          <a:bodyPr/>
          <a:lstStyle/>
          <a:p>
            <a:r>
              <a:rPr lang="it-IT" dirty="0" smtClean="0"/>
              <a:t>Feedback – Effetti collaterali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457200" y="2004993"/>
            <a:ext cx="82296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2000" b="1" dirty="0" err="1" smtClean="0">
                <a:latin typeface="+mj-lt"/>
              </a:rPr>
              <a:t>Black</a:t>
            </a:r>
            <a:r>
              <a:rPr lang="it-IT" sz="2000" b="1" dirty="0" smtClean="0">
                <a:latin typeface="+mj-lt"/>
              </a:rPr>
              <a:t> </a:t>
            </a:r>
            <a:r>
              <a:rPr lang="it-IT" sz="2000" b="1" dirty="0" err="1" smtClean="0">
                <a:latin typeface="+mj-lt"/>
              </a:rPr>
              <a:t>list</a:t>
            </a:r>
            <a:r>
              <a:rPr lang="it-IT" sz="2000" b="1" dirty="0" smtClean="0">
                <a:latin typeface="+mj-lt"/>
              </a:rPr>
              <a:t>:</a:t>
            </a:r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it-IT" dirty="0" smtClean="0">
                <a:latin typeface="+mj-lt"/>
              </a:rPr>
              <a:t>Lista in cui compaiono gli utenti del sistema il cui punteggio risulta essere inferiore ad 1; questa lista sarà notifica al mediatore che potrà provvedere ad un eventuale blocco. Qualsiasi utente bloccato non potrà usufruire dei servizi del </a:t>
            </a:r>
            <a:r>
              <a:rPr lang="it-IT" dirty="0" err="1" smtClean="0">
                <a:latin typeface="+mj-lt"/>
              </a:rPr>
              <a:t>G.A.S.</a:t>
            </a:r>
            <a:endParaRPr lang="it-IT" dirty="0" smtClean="0">
              <a:latin typeface="+mj-l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it-IT" dirty="0" smtClean="0">
                <a:latin typeface="+mj-lt"/>
              </a:rPr>
              <a:t>Utenti coinvolti: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it-IT" dirty="0" err="1" smtClean="0">
                <a:latin typeface="+mj-lt"/>
              </a:rPr>
              <a:t>Customers</a:t>
            </a:r>
            <a:r>
              <a:rPr lang="it-IT" dirty="0" smtClean="0">
                <a:latin typeface="+mj-lt"/>
              </a:rPr>
              <a:t> -&gt; entrato nella blacklist non potrà diventare driver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it-IT" dirty="0" smtClean="0">
                <a:latin typeface="+mj-lt"/>
              </a:rPr>
              <a:t>Driver -&gt; retrocessione automatica a </a:t>
            </a:r>
            <a:r>
              <a:rPr lang="it-IT" dirty="0" err="1" smtClean="0">
                <a:latin typeface="+mj-lt"/>
              </a:rPr>
              <a:t>Customers</a:t>
            </a:r>
            <a:r>
              <a:rPr lang="it-IT" dirty="0" smtClean="0">
                <a:latin typeface="+mj-lt"/>
              </a:rPr>
              <a:t>.</a:t>
            </a:r>
          </a:p>
          <a:p>
            <a:pPr marL="1257300" lvl="2" indent="-342900" algn="just">
              <a:buFont typeface="Arial" pitchFamily="34" charset="0"/>
              <a:buChar char="•"/>
            </a:pPr>
            <a:r>
              <a:rPr lang="it-IT" dirty="0" err="1" smtClean="0">
                <a:latin typeface="+mj-lt"/>
              </a:rPr>
              <a:t>CyberContadino</a:t>
            </a:r>
            <a:r>
              <a:rPr lang="it-IT" dirty="0" smtClean="0">
                <a:latin typeface="+mj-lt"/>
              </a:rPr>
              <a:t> -&gt; non potrà prendere in consegna una lista ordini pendenti.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000" b="1" dirty="0" smtClean="0">
                <a:latin typeface="+mj-lt"/>
              </a:rPr>
              <a:t>White </a:t>
            </a:r>
            <a:r>
              <a:rPr lang="it-IT" sz="2000" b="1" dirty="0" err="1" smtClean="0">
                <a:latin typeface="+mj-lt"/>
              </a:rPr>
              <a:t>list</a:t>
            </a:r>
            <a:r>
              <a:rPr lang="it-IT" sz="2000" b="1" dirty="0" smtClean="0">
                <a:latin typeface="+mj-lt"/>
              </a:rPr>
              <a:t>:</a:t>
            </a:r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it-IT" dirty="0" smtClean="0">
                <a:latin typeface="+mj-lt"/>
              </a:rPr>
              <a:t>Lista in cui compaiono gli utenti del sistema il cui punteggio risulta essere superiore a 3,5 ed inoltre hanno fatto richiesta di proporsi come driver. La lista sarà esaminata dal mediatore nel momento in cui dovrà nominare un driver.</a:t>
            </a:r>
            <a:endParaRPr lang="it-IT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Admin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151892"/>
          </a:xfrm>
        </p:spPr>
        <p:txBody>
          <a:bodyPr/>
          <a:lstStyle/>
          <a:p>
            <a:pPr marL="0" indent="0" algn="just">
              <a:buNone/>
            </a:pPr>
            <a:r>
              <a:rPr lang="it-IT" dirty="0" smtClean="0"/>
              <a:t>Particolare tipo di utente </a:t>
            </a:r>
            <a:r>
              <a:rPr lang="it-IT" dirty="0" err="1" smtClean="0"/>
              <a:t>Customer</a:t>
            </a:r>
            <a:r>
              <a:rPr lang="it-IT" dirty="0" smtClean="0"/>
              <a:t> che amministra il sistema </a:t>
            </a:r>
          </a:p>
        </p:txBody>
      </p:sp>
      <p:sp>
        <p:nvSpPr>
          <p:cNvPr id="4" name="Ovale 3"/>
          <p:cNvSpPr/>
          <p:nvPr/>
        </p:nvSpPr>
        <p:spPr>
          <a:xfrm>
            <a:off x="665110" y="3110705"/>
            <a:ext cx="2201824" cy="975360"/>
          </a:xfrm>
          <a:prstGeom prst="ellipse">
            <a:avLst/>
          </a:prstGeom>
          <a:gradFill rotWithShape="1">
            <a:gsLst>
              <a:gs pos="0">
                <a:srgbClr val="F79646">
                  <a:shade val="58000"/>
                  <a:satMod val="150000"/>
                </a:srgbClr>
              </a:gs>
              <a:gs pos="72000">
                <a:srgbClr val="F79646">
                  <a:tint val="90000"/>
                  <a:satMod val="135000"/>
                </a:srgbClr>
              </a:gs>
              <a:gs pos="100000">
                <a:srgbClr val="F79646">
                  <a:tint val="80000"/>
                  <a:satMod val="15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80000"/>
              </a:srgbClr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lIns="0" tIns="36000" rIns="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Accetta registrazione</a:t>
            </a:r>
            <a:r>
              <a:rPr lang="it-IT" b="1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it-IT" b="1" dirty="0" err="1" smtClean="0">
                <a:solidFill>
                  <a:prstClr val="black"/>
                </a:solidFill>
                <a:latin typeface="Calibri"/>
              </a:rPr>
              <a:t>CyberContadino</a:t>
            </a:r>
            <a:endParaRPr kumimoji="0" lang="it-IT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7" descr="C:\Users\Valerio\Downloads\user_128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4368138" y="3087372"/>
            <a:ext cx="975360" cy="975360"/>
          </a:xfrm>
          <a:prstGeom prst="rect">
            <a:avLst/>
          </a:prstGeom>
          <a:noFill/>
        </p:spPr>
      </p:pic>
      <p:cxnSp>
        <p:nvCxnSpPr>
          <p:cNvPr id="7" name="Connettore 1 6"/>
          <p:cNvCxnSpPr>
            <a:stCxn id="6" idx="1"/>
            <a:endCxn id="4" idx="6"/>
          </p:cNvCxnSpPr>
          <p:nvPr/>
        </p:nvCxnSpPr>
        <p:spPr>
          <a:xfrm rot="10800000" flipV="1">
            <a:off x="2866934" y="3575051"/>
            <a:ext cx="1501204" cy="233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e 8"/>
          <p:cNvSpPr/>
          <p:nvPr/>
        </p:nvSpPr>
        <p:spPr>
          <a:xfrm>
            <a:off x="665110" y="5524423"/>
            <a:ext cx="2482883" cy="968384"/>
          </a:xfrm>
          <a:prstGeom prst="ellipse">
            <a:avLst/>
          </a:prstGeom>
          <a:gradFill rotWithShape="1">
            <a:gsLst>
              <a:gs pos="0">
                <a:srgbClr val="F79646">
                  <a:shade val="58000"/>
                  <a:satMod val="150000"/>
                </a:srgbClr>
              </a:gs>
              <a:gs pos="72000">
                <a:srgbClr val="F79646">
                  <a:tint val="90000"/>
                  <a:satMod val="135000"/>
                </a:srgbClr>
              </a:gs>
              <a:gs pos="100000">
                <a:srgbClr val="F79646">
                  <a:tint val="80000"/>
                  <a:satMod val="15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80000"/>
              </a:srgbClr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lIns="0" tIns="36000" rIns="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Valutazione questionari</a:t>
            </a:r>
            <a:r>
              <a:rPr kumimoji="0" lang="it-IT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CyberContadino</a:t>
            </a:r>
            <a:endParaRPr kumimoji="0" lang="it-IT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vale 14"/>
          <p:cNvSpPr/>
          <p:nvPr/>
        </p:nvSpPr>
        <p:spPr>
          <a:xfrm>
            <a:off x="6142059" y="3304222"/>
            <a:ext cx="1992134" cy="781843"/>
          </a:xfrm>
          <a:prstGeom prst="ellipse">
            <a:avLst/>
          </a:prstGeom>
          <a:gradFill rotWithShape="1">
            <a:gsLst>
              <a:gs pos="0">
                <a:srgbClr val="F79646">
                  <a:shade val="58000"/>
                  <a:satMod val="150000"/>
                </a:srgbClr>
              </a:gs>
              <a:gs pos="72000">
                <a:srgbClr val="F79646">
                  <a:tint val="90000"/>
                  <a:satMod val="135000"/>
                </a:srgbClr>
              </a:gs>
              <a:gs pos="100000">
                <a:srgbClr val="F79646">
                  <a:tint val="80000"/>
                  <a:satMod val="15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80000"/>
              </a:srgbClr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lIns="0" tIns="36000" rIns="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smtClean="0">
                <a:solidFill>
                  <a:prstClr val="black"/>
                </a:solidFill>
                <a:latin typeface="Calibri"/>
              </a:rPr>
              <a:t>Visualizza utenti bloccati</a:t>
            </a:r>
            <a:endParaRPr kumimoji="0" lang="it-IT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" name="Connettore 1 15"/>
          <p:cNvCxnSpPr>
            <a:stCxn id="6" idx="3"/>
            <a:endCxn id="15" idx="2"/>
          </p:cNvCxnSpPr>
          <p:nvPr/>
        </p:nvCxnSpPr>
        <p:spPr>
          <a:xfrm>
            <a:off x="5343498" y="3575052"/>
            <a:ext cx="798561" cy="1200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6"/>
          <p:cNvSpPr/>
          <p:nvPr/>
        </p:nvSpPr>
        <p:spPr>
          <a:xfrm>
            <a:off x="6142059" y="5524423"/>
            <a:ext cx="1992134" cy="602672"/>
          </a:xfrm>
          <a:prstGeom prst="ellipse">
            <a:avLst/>
          </a:prstGeom>
          <a:gradFill rotWithShape="1">
            <a:gsLst>
              <a:gs pos="0">
                <a:srgbClr val="F79646">
                  <a:shade val="58000"/>
                  <a:satMod val="150000"/>
                </a:srgbClr>
              </a:gs>
              <a:gs pos="72000">
                <a:srgbClr val="F79646">
                  <a:tint val="90000"/>
                  <a:satMod val="135000"/>
                </a:srgbClr>
              </a:gs>
              <a:gs pos="100000">
                <a:srgbClr val="F79646">
                  <a:tint val="80000"/>
                  <a:satMod val="15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80000"/>
              </a:srgbClr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lIns="0" tIns="36000" rIns="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noProof="0" dirty="0" smtClean="0">
                <a:solidFill>
                  <a:prstClr val="black"/>
                </a:solidFill>
                <a:latin typeface="Calibri"/>
              </a:rPr>
              <a:t>Eliminazione utente</a:t>
            </a:r>
            <a:endParaRPr kumimoji="0" lang="it-IT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CasellaDiTesto 17"/>
          <p:cNvSpPr txBox="1"/>
          <p:nvPr/>
        </p:nvSpPr>
        <p:spPr>
          <a:xfrm>
            <a:off x="5613788" y="5217440"/>
            <a:ext cx="1056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&lt;&lt;</a:t>
            </a:r>
            <a:r>
              <a:rPr lang="it-IT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extend</a:t>
            </a:r>
            <a:r>
              <a:rPr lang="it-IT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&gt;&gt;</a:t>
            </a:r>
            <a:endParaRPr lang="it-IT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cxnSp>
        <p:nvCxnSpPr>
          <p:cNvPr id="19" name="Connettore 1 18"/>
          <p:cNvCxnSpPr>
            <a:stCxn id="15" idx="4"/>
            <a:endCxn id="17" idx="0"/>
          </p:cNvCxnSpPr>
          <p:nvPr/>
        </p:nvCxnSpPr>
        <p:spPr>
          <a:xfrm rot="5400000">
            <a:off x="6418947" y="4805244"/>
            <a:ext cx="1438358" cy="1588"/>
          </a:xfrm>
          <a:prstGeom prst="line">
            <a:avLst/>
          </a:prstGeom>
          <a:ln w="19050">
            <a:prstDash val="dash"/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1 22"/>
          <p:cNvCxnSpPr>
            <a:stCxn id="9" idx="0"/>
            <a:endCxn id="4" idx="4"/>
          </p:cNvCxnSpPr>
          <p:nvPr/>
        </p:nvCxnSpPr>
        <p:spPr>
          <a:xfrm rot="16200000" flipV="1">
            <a:off x="1117108" y="4734979"/>
            <a:ext cx="1438358" cy="140530"/>
          </a:xfrm>
          <a:prstGeom prst="line">
            <a:avLst/>
          </a:prstGeom>
          <a:ln w="19050">
            <a:prstDash val="dash"/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/>
        </p:nvSpPr>
        <p:spPr>
          <a:xfrm>
            <a:off x="1616782" y="4601499"/>
            <a:ext cx="1250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&lt;&lt;include&gt;&gt;</a:t>
            </a:r>
            <a:endParaRPr lang="it-IT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CyberContadino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it-IT" dirty="0" smtClean="0"/>
              <a:t>Utente iscritto al gruppo </a:t>
            </a:r>
            <a:r>
              <a:rPr lang="it-IT" dirty="0" err="1" smtClean="0"/>
              <a:t>G.A.S.</a:t>
            </a:r>
            <a:r>
              <a:rPr lang="it-IT" dirty="0" smtClean="0"/>
              <a:t> come fornitore 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665110" y="3110705"/>
            <a:ext cx="2201824" cy="975360"/>
          </a:xfrm>
          <a:prstGeom prst="ellipse">
            <a:avLst/>
          </a:prstGeom>
          <a:gradFill rotWithShape="1">
            <a:gsLst>
              <a:gs pos="0">
                <a:srgbClr val="F79646">
                  <a:shade val="58000"/>
                  <a:satMod val="150000"/>
                </a:srgbClr>
              </a:gs>
              <a:gs pos="72000">
                <a:srgbClr val="F79646">
                  <a:tint val="90000"/>
                  <a:satMod val="135000"/>
                </a:srgbClr>
              </a:gs>
              <a:gs pos="100000">
                <a:srgbClr val="F79646">
                  <a:tint val="80000"/>
                  <a:satMod val="15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80000"/>
              </a:srgbClr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lIns="0" tIns="36000" rIns="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Gestione azienda</a:t>
            </a:r>
          </a:p>
        </p:txBody>
      </p:sp>
      <p:pic>
        <p:nvPicPr>
          <p:cNvPr id="5" name="Picture 7" descr="C:\Users\Valerio\Downloads\user_128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4368138" y="3087372"/>
            <a:ext cx="975360" cy="975360"/>
          </a:xfrm>
          <a:prstGeom prst="rect">
            <a:avLst/>
          </a:prstGeom>
          <a:noFill/>
        </p:spPr>
      </p:pic>
      <p:cxnSp>
        <p:nvCxnSpPr>
          <p:cNvPr id="6" name="Connettore 1 5"/>
          <p:cNvCxnSpPr>
            <a:stCxn id="5" idx="1"/>
            <a:endCxn id="4" idx="6"/>
          </p:cNvCxnSpPr>
          <p:nvPr/>
        </p:nvCxnSpPr>
        <p:spPr>
          <a:xfrm rot="10800000" flipV="1">
            <a:off x="2866934" y="3575051"/>
            <a:ext cx="1501204" cy="233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/>
          <p:cNvSpPr/>
          <p:nvPr/>
        </p:nvSpPr>
        <p:spPr>
          <a:xfrm>
            <a:off x="457200" y="4814517"/>
            <a:ext cx="1860413" cy="968384"/>
          </a:xfrm>
          <a:prstGeom prst="ellipse">
            <a:avLst/>
          </a:prstGeom>
          <a:gradFill rotWithShape="1">
            <a:gsLst>
              <a:gs pos="0">
                <a:srgbClr val="F79646">
                  <a:shade val="58000"/>
                  <a:satMod val="150000"/>
                </a:srgbClr>
              </a:gs>
              <a:gs pos="72000">
                <a:srgbClr val="F79646">
                  <a:tint val="90000"/>
                  <a:satMod val="135000"/>
                </a:srgbClr>
              </a:gs>
              <a:gs pos="100000">
                <a:srgbClr val="F79646">
                  <a:tint val="80000"/>
                  <a:satMod val="15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80000"/>
              </a:srgbClr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lIns="0" tIns="36000" rIns="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Aggiorna </a:t>
            </a:r>
            <a:r>
              <a:rPr kumimoji="0" lang="it-IT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webservices</a:t>
            </a:r>
            <a:endParaRPr kumimoji="0" lang="it-IT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vale 7"/>
          <p:cNvSpPr/>
          <p:nvPr/>
        </p:nvSpPr>
        <p:spPr>
          <a:xfrm>
            <a:off x="6591287" y="3134038"/>
            <a:ext cx="2009291" cy="928694"/>
          </a:xfrm>
          <a:prstGeom prst="ellipse">
            <a:avLst/>
          </a:prstGeom>
          <a:gradFill rotWithShape="1">
            <a:gsLst>
              <a:gs pos="0">
                <a:srgbClr val="F79646">
                  <a:shade val="58000"/>
                  <a:satMod val="150000"/>
                </a:srgbClr>
              </a:gs>
              <a:gs pos="72000">
                <a:srgbClr val="F79646">
                  <a:tint val="90000"/>
                  <a:satMod val="135000"/>
                </a:srgbClr>
              </a:gs>
              <a:gs pos="100000">
                <a:srgbClr val="F79646">
                  <a:tint val="80000"/>
                  <a:satMod val="15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80000"/>
              </a:srgbClr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lIns="0" tIns="36000" rIns="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smtClean="0">
                <a:solidFill>
                  <a:prstClr val="black"/>
                </a:solidFill>
                <a:latin typeface="Calibri"/>
              </a:rPr>
              <a:t>Richiesta registrazione</a:t>
            </a:r>
            <a:endParaRPr kumimoji="0" lang="it-IT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Connettore 1 8"/>
          <p:cNvCxnSpPr>
            <a:stCxn id="5" idx="3"/>
            <a:endCxn id="8" idx="2"/>
          </p:cNvCxnSpPr>
          <p:nvPr/>
        </p:nvCxnSpPr>
        <p:spPr>
          <a:xfrm>
            <a:off x="5343498" y="3575052"/>
            <a:ext cx="1247789" cy="233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10"/>
          <p:cNvCxnSpPr>
            <a:stCxn id="5" idx="2"/>
            <a:endCxn id="18" idx="0"/>
          </p:cNvCxnSpPr>
          <p:nvPr/>
        </p:nvCxnSpPr>
        <p:spPr>
          <a:xfrm rot="5400000">
            <a:off x="4552551" y="4365999"/>
            <a:ext cx="606534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1 14"/>
          <p:cNvCxnSpPr>
            <a:stCxn id="4" idx="4"/>
            <a:endCxn id="7" idx="0"/>
          </p:cNvCxnSpPr>
          <p:nvPr/>
        </p:nvCxnSpPr>
        <p:spPr>
          <a:xfrm rot="5400000">
            <a:off x="1212489" y="4260984"/>
            <a:ext cx="728452" cy="378615"/>
          </a:xfrm>
          <a:prstGeom prst="line">
            <a:avLst/>
          </a:prstGeom>
          <a:ln w="19050">
            <a:prstDash val="dash"/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/>
          <p:cNvSpPr txBox="1"/>
          <p:nvPr/>
        </p:nvSpPr>
        <p:spPr>
          <a:xfrm>
            <a:off x="1616782" y="4323587"/>
            <a:ext cx="1056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&lt;&lt;</a:t>
            </a:r>
            <a:r>
              <a:rPr lang="it-IT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extend</a:t>
            </a:r>
            <a:r>
              <a:rPr lang="it-IT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&gt;&gt;</a:t>
            </a:r>
            <a:endParaRPr lang="it-IT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8" name="Ovale 17"/>
          <p:cNvSpPr/>
          <p:nvPr/>
        </p:nvSpPr>
        <p:spPr>
          <a:xfrm>
            <a:off x="3632631" y="4669266"/>
            <a:ext cx="2446371" cy="781843"/>
          </a:xfrm>
          <a:prstGeom prst="ellipse">
            <a:avLst/>
          </a:prstGeom>
          <a:gradFill rotWithShape="1">
            <a:gsLst>
              <a:gs pos="0">
                <a:srgbClr val="F79646">
                  <a:shade val="58000"/>
                  <a:satMod val="150000"/>
                </a:srgbClr>
              </a:gs>
              <a:gs pos="72000">
                <a:srgbClr val="F79646">
                  <a:tint val="90000"/>
                  <a:satMod val="135000"/>
                </a:srgbClr>
              </a:gs>
              <a:gs pos="100000">
                <a:srgbClr val="F79646">
                  <a:tint val="80000"/>
                  <a:satMod val="15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80000"/>
              </a:srgbClr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lIns="0" tIns="36000" rIns="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smtClean="0">
                <a:solidFill>
                  <a:prstClr val="black"/>
                </a:solidFill>
                <a:latin typeface="Calibri"/>
              </a:rPr>
              <a:t>Prendi in consegna ordini</a:t>
            </a:r>
            <a:endParaRPr kumimoji="0" lang="it-IT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CyberContadino</a:t>
            </a:r>
            <a:r>
              <a:rPr lang="it-IT" dirty="0" smtClean="0"/>
              <a:t> (2)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457200" y="1712889"/>
            <a:ext cx="8386821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>
                <a:latin typeface="+mj-lt"/>
              </a:rPr>
              <a:t>Richiesta registrazione</a:t>
            </a:r>
            <a:endParaRPr lang="it-IT" sz="2600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it-IT" dirty="0" smtClean="0">
                <a:latin typeface="+mj-lt"/>
              </a:rPr>
              <a:t>Vengono visualizzate le informazioni che servono ai fini della registrazione come l’elenco degli ASL presso i quali il fornitore può effettuare le analisi dei prodotti.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smtClean="0">
                <a:latin typeface="+mj-lt"/>
              </a:rPr>
              <a:t>Inserimento dei dati per la creazione dell’account tramite </a:t>
            </a:r>
            <a:r>
              <a:rPr lang="it-IT" dirty="0" err="1" smtClean="0">
                <a:latin typeface="+mj-lt"/>
              </a:rPr>
              <a:t>form</a:t>
            </a:r>
            <a:r>
              <a:rPr lang="it-IT" dirty="0" smtClean="0">
                <a:latin typeface="+mj-lt"/>
              </a:rPr>
              <a:t>:</a:t>
            </a:r>
          </a:p>
          <a:p>
            <a:pPr marL="925200" lvl="2" indent="-360000">
              <a:buFont typeface="Arial" pitchFamily="34" charset="0"/>
              <a:buChar char="•"/>
            </a:pPr>
            <a:r>
              <a:rPr lang="it-IT" sz="1600" dirty="0" smtClean="0"/>
              <a:t>Dati azienda (partita iva, nome azienda, nome e cognome presidente)</a:t>
            </a:r>
          </a:p>
          <a:p>
            <a:pPr marL="925200" lvl="2" indent="-360000">
              <a:buFont typeface="Arial" pitchFamily="34" charset="0"/>
              <a:buChar char="•"/>
            </a:pPr>
            <a:r>
              <a:rPr lang="it-IT" sz="1600" dirty="0" smtClean="0"/>
              <a:t>Sede sociale</a:t>
            </a:r>
          </a:p>
          <a:p>
            <a:pPr marL="925200" lvl="2" indent="-360000">
              <a:buFont typeface="Arial" pitchFamily="34" charset="0"/>
              <a:buChar char="•"/>
            </a:pPr>
            <a:r>
              <a:rPr lang="it-IT" sz="1600" dirty="0" smtClean="0"/>
              <a:t>Descrizione azienda</a:t>
            </a:r>
          </a:p>
          <a:p>
            <a:pPr marL="925200" lvl="2" indent="-360000">
              <a:buFont typeface="Arial" pitchFamily="34" charset="0"/>
              <a:buChar char="•"/>
            </a:pPr>
            <a:r>
              <a:rPr lang="it-IT" sz="1600" dirty="0" smtClean="0"/>
              <a:t>Recapiti telefonici</a:t>
            </a:r>
          </a:p>
          <a:p>
            <a:pPr marL="925200" lvl="2" indent="-360000">
              <a:buFont typeface="Arial" pitchFamily="34" charset="0"/>
              <a:buChar char="•"/>
            </a:pPr>
            <a:r>
              <a:rPr lang="it-IT" sz="1600" dirty="0" smtClean="0"/>
              <a:t>E-mail</a:t>
            </a:r>
          </a:p>
          <a:p>
            <a:pPr marL="925200" lvl="2" indent="-360000">
              <a:buFont typeface="Arial" pitchFamily="34" charset="0"/>
              <a:buChar char="•"/>
            </a:pPr>
            <a:r>
              <a:rPr lang="it-IT" sz="1600" dirty="0" smtClean="0"/>
              <a:t>User-name e password</a:t>
            </a:r>
          </a:p>
          <a:p>
            <a:pPr marL="925200" lvl="2" indent="-360000">
              <a:buFont typeface="Arial" pitchFamily="34" charset="0"/>
              <a:buChar char="•"/>
            </a:pPr>
            <a:r>
              <a:rPr lang="it-IT" sz="1600" dirty="0" smtClean="0"/>
              <a:t>Documentazione asl</a:t>
            </a:r>
            <a:endParaRPr lang="it-IT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it-IT" dirty="0" smtClean="0">
                <a:latin typeface="+mj-lt"/>
              </a:rPr>
              <a:t>Aggiunta del WSDL che verrà inserito automaticamente nel registro UDDI del </a:t>
            </a:r>
            <a:r>
              <a:rPr lang="it-IT" dirty="0" err="1" smtClean="0">
                <a:latin typeface="+mj-lt"/>
              </a:rPr>
              <a:t>G.A.S</a:t>
            </a:r>
            <a:endParaRPr lang="it-IT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it-IT" dirty="0" smtClean="0">
                <a:latin typeface="+mj-lt"/>
              </a:rPr>
              <a:t>La registrazione viene inoltrata al Mediatore di </a:t>
            </a:r>
            <a:r>
              <a:rPr lang="it-IT" dirty="0" err="1" smtClean="0">
                <a:latin typeface="+mj-lt"/>
              </a:rPr>
              <a:t>compentenza</a:t>
            </a:r>
            <a:r>
              <a:rPr lang="it-IT" dirty="0" smtClean="0">
                <a:latin typeface="+mj-lt"/>
              </a:rPr>
              <a:t> che si accorderà con il fornitore per fissare una data in cui l’azienda sarà ispezionata.</a:t>
            </a:r>
            <a:endParaRPr lang="it-IT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it-IT" smtClean="0">
                <a:latin typeface="+mj-lt"/>
              </a:rPr>
              <a:t>Il </a:t>
            </a:r>
            <a:r>
              <a:rPr lang="it-IT" dirty="0" smtClean="0">
                <a:latin typeface="+mj-lt"/>
              </a:rPr>
              <a:t>fornitore sarà avvertito tramite una notifica che la registrazione è stata accettata o rifiutata dall’</a:t>
            </a:r>
            <a:r>
              <a:rPr lang="it-IT" dirty="0" err="1" smtClean="0">
                <a:latin typeface="+mj-lt"/>
              </a:rPr>
              <a:t>Admin</a:t>
            </a:r>
            <a:r>
              <a:rPr lang="it-IT" dirty="0" smtClean="0">
                <a:latin typeface="+mj-lt"/>
              </a:rPr>
              <a:t> e sarà invitato a confermare l’account.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-39735"/>
            <a:ext cx="8686800" cy="1143000"/>
          </a:xfrm>
        </p:spPr>
        <p:txBody>
          <a:bodyPr>
            <a:normAutofit/>
          </a:bodyPr>
          <a:lstStyle/>
          <a:p>
            <a:r>
              <a:rPr lang="it-IT" sz="4000" dirty="0" smtClean="0"/>
              <a:t>Processo lista spesa – </a:t>
            </a:r>
            <a:r>
              <a:rPr lang="it-IT" sz="4000" dirty="0" err="1" smtClean="0"/>
              <a:t>CyberContadino</a:t>
            </a:r>
            <a:r>
              <a:rPr lang="it-IT" sz="4000" dirty="0" smtClean="0"/>
              <a:t> (1)</a:t>
            </a:r>
            <a:endParaRPr lang="it-IT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8596" y="1249317"/>
            <a:ext cx="8058204" cy="5608683"/>
          </a:xfrm>
        </p:spPr>
        <p:txBody>
          <a:bodyPr>
            <a:normAutofit fontScale="925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it-IT" dirty="0" smtClean="0"/>
              <a:t>Creazione lista spesa:</a:t>
            </a:r>
          </a:p>
          <a:p>
            <a:pPr marL="720000" lvl="1" indent="-360000"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it-IT" sz="1900" dirty="0" smtClean="0"/>
              <a:t>Visualizzazione e prima selezione degli ordini pendenti da prendere in consegna con preventiva fase automatica di verifica disponibilità prodotti </a:t>
            </a:r>
          </a:p>
          <a:p>
            <a:pPr marL="720000" lvl="1" indent="-360000"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it-IT" sz="1900" dirty="0" smtClean="0"/>
              <a:t>Definizione data di consegna</a:t>
            </a:r>
          </a:p>
          <a:p>
            <a:pPr marL="720000" lvl="1" indent="-360000"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it-IT" sz="1900" dirty="0" smtClean="0"/>
              <a:t>Definizione di uno o più punti di consegna</a:t>
            </a:r>
          </a:p>
          <a:p>
            <a:pPr marL="720000" lvl="1" indent="-360000"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it-IT" sz="1900" dirty="0" smtClean="0"/>
              <a:t>Invio notifica al </a:t>
            </a:r>
            <a:r>
              <a:rPr lang="it-IT" sz="1900" dirty="0" err="1" smtClean="0"/>
              <a:t>Customer</a:t>
            </a:r>
            <a:r>
              <a:rPr lang="it-IT" sz="1900" dirty="0" smtClean="0"/>
              <a:t> il cui ordine non può essere accettato per i seguenti motivi: </a:t>
            </a:r>
          </a:p>
          <a:p>
            <a:pPr marL="994320" lvl="2" indent="-360000"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it-IT" sz="1600" dirty="0" smtClean="0"/>
              <a:t>Non rientra nella quantità disponibile</a:t>
            </a:r>
          </a:p>
          <a:p>
            <a:pPr marL="994320" lvl="2" indent="-360000"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it-IT" sz="1600" dirty="0" smtClean="0"/>
              <a:t>Incompatibile con la data di consegna</a:t>
            </a:r>
          </a:p>
          <a:p>
            <a:pPr marL="994320" lvl="2" indent="-360000"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it-IT" sz="1600" dirty="0" smtClean="0"/>
              <a:t>Incompatibile con il punto di consegna</a:t>
            </a:r>
          </a:p>
          <a:p>
            <a:pPr marL="994320" lvl="2" indent="-360000"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it-IT" sz="1600" dirty="0" smtClean="0"/>
              <a:t>Feedback del </a:t>
            </a:r>
            <a:r>
              <a:rPr lang="it-IT" sz="1600" dirty="0" err="1" smtClean="0"/>
              <a:t>Customer</a:t>
            </a:r>
            <a:r>
              <a:rPr lang="it-IT" sz="1600" dirty="0" smtClean="0"/>
              <a:t> coinvolto troppo basso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it-IT" dirty="0" smtClean="0"/>
              <a:t>Accettazione ordini pendenti</a:t>
            </a:r>
          </a:p>
          <a:p>
            <a:pPr marL="720000" lvl="1" indent="-360000"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it-IT" sz="1900" dirty="0" smtClean="0"/>
              <a:t>Chiusura della lista con aggiunta degli ordini ora compatibili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it-IT" dirty="0" smtClean="0"/>
              <a:t>Checkout</a:t>
            </a:r>
          </a:p>
          <a:p>
            <a:pPr marL="720000" lvl="1" indent="-360000"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it-IT" sz="1900" dirty="0" smtClean="0"/>
              <a:t>Fase automatica di verifica disponibilità prodotti (elimina gli ordini dei prodotti non più disponibili o la cui disponibilità è inferiore alla quantità minima richiesta)</a:t>
            </a:r>
          </a:p>
          <a:p>
            <a:pPr marL="720000" lvl="1" indent="-360000"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it-IT" sz="1900" dirty="0" smtClean="0"/>
              <a:t>Creazione lista spesa definitiva</a:t>
            </a:r>
          </a:p>
          <a:p>
            <a:pPr marL="720000" lvl="1" indent="-360000"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it-IT" sz="1900" dirty="0" smtClean="0"/>
              <a:t>Prenotazione dei prodotti (blocco del pagamento sul conto elettronico)</a:t>
            </a:r>
          </a:p>
          <a:p>
            <a:pPr marL="720000" lvl="1" indent="-360000"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it-IT" sz="1900" dirty="0" smtClean="0"/>
              <a:t>Invio notifica ai </a:t>
            </a:r>
            <a:r>
              <a:rPr lang="it-IT" sz="1900" dirty="0" err="1" smtClean="0"/>
              <a:t>Customers</a:t>
            </a:r>
            <a:r>
              <a:rPr lang="it-IT" sz="1900" dirty="0" smtClean="0"/>
              <a:t> coinvolti</a:t>
            </a:r>
            <a:endParaRPr lang="it-IT" dirty="0" smtClean="0"/>
          </a:p>
          <a:p>
            <a:pPr marL="514350" indent="-514350" algn="just">
              <a:buFont typeface="+mj-lt"/>
              <a:buAutoNum type="arabicPeriod"/>
            </a:pP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-39735"/>
            <a:ext cx="8686800" cy="1143000"/>
          </a:xfrm>
        </p:spPr>
        <p:txBody>
          <a:bodyPr>
            <a:normAutofit/>
          </a:bodyPr>
          <a:lstStyle/>
          <a:p>
            <a:r>
              <a:rPr lang="it-IT" sz="4000" dirty="0" smtClean="0"/>
              <a:t>Processo lista spesa – </a:t>
            </a:r>
            <a:r>
              <a:rPr lang="it-IT" sz="4000" dirty="0" err="1" smtClean="0"/>
              <a:t>CyberContadino</a:t>
            </a:r>
            <a:r>
              <a:rPr lang="it-IT" sz="4000" dirty="0" smtClean="0"/>
              <a:t> (2)</a:t>
            </a:r>
            <a:endParaRPr lang="it-IT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8596" y="1249317"/>
            <a:ext cx="8058204" cy="5608683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 startAt="3"/>
            </a:pPr>
            <a:r>
              <a:rPr lang="it-IT" dirty="0" smtClean="0"/>
              <a:t>Documentazione Chiusura Ordine</a:t>
            </a:r>
          </a:p>
          <a:p>
            <a:pPr marL="720000" lvl="1" indent="-360000"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it-IT" sz="1900" dirty="0" smtClean="0"/>
              <a:t>A partire dalla data di consegna della merce si attiva un time-out entro il quale il </a:t>
            </a:r>
            <a:r>
              <a:rPr lang="it-IT" sz="2000" i="1" dirty="0" err="1" smtClean="0"/>
              <a:t>Cybercontadino</a:t>
            </a:r>
            <a:r>
              <a:rPr lang="it-IT" sz="1900" dirty="0" smtClean="0"/>
              <a:t> dovrà redigere la documentazione relativa alla lista spesa effettuata.</a:t>
            </a:r>
          </a:p>
          <a:p>
            <a:pPr marL="720000" lvl="1" indent="-360000"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it-IT" sz="1900" dirty="0" smtClean="0"/>
              <a:t>Da questo momento è data la possibilità ai </a:t>
            </a:r>
            <a:r>
              <a:rPr lang="it-IT" sz="1900" dirty="0" err="1" smtClean="0"/>
              <a:t>Customers</a:t>
            </a:r>
            <a:r>
              <a:rPr lang="it-IT" sz="1900" dirty="0" smtClean="0"/>
              <a:t> di segnalare feedback</a:t>
            </a:r>
          </a:p>
          <a:p>
            <a:pPr marL="720000" lvl="1" indent="-360000"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it-IT" sz="1900" dirty="0" smtClean="0"/>
              <a:t>Nella documentazione saranno riportati i seguenti dati:</a:t>
            </a:r>
          </a:p>
          <a:p>
            <a:pPr marL="994320" lvl="2" indent="-360000"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it-IT" sz="1600" dirty="0" err="1" smtClean="0"/>
              <a:t>Customers</a:t>
            </a:r>
            <a:r>
              <a:rPr lang="it-IT" sz="1600" dirty="0" smtClean="0"/>
              <a:t> coinvolti</a:t>
            </a:r>
          </a:p>
          <a:p>
            <a:pPr marL="994320" lvl="2" indent="-360000"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it-IT" sz="1600" dirty="0" smtClean="0"/>
              <a:t>Assenze dei </a:t>
            </a:r>
            <a:r>
              <a:rPr lang="it-IT" sz="1600" dirty="0" err="1" smtClean="0"/>
              <a:t>Customers</a:t>
            </a:r>
            <a:r>
              <a:rPr lang="it-IT" sz="1600" dirty="0" smtClean="0"/>
              <a:t> coinvolti – assegnazione feedback negativi</a:t>
            </a:r>
          </a:p>
          <a:p>
            <a:pPr marL="994320" lvl="2" indent="-360000"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it-IT" sz="1600" dirty="0" smtClean="0"/>
              <a:t>Commenti da parte del</a:t>
            </a:r>
            <a:r>
              <a:rPr lang="it-IT" sz="1600" i="1" dirty="0" smtClean="0"/>
              <a:t> </a:t>
            </a:r>
            <a:r>
              <a:rPr lang="it-IT" sz="1600" i="1" dirty="0" err="1" smtClean="0"/>
              <a:t>Cybercontadino</a:t>
            </a:r>
            <a:endParaRPr lang="it-IT" sz="1900" i="1" dirty="0" smtClean="0"/>
          </a:p>
          <a:p>
            <a:pPr marL="720000" lvl="1" indent="-360000"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it-IT" sz="1900" dirty="0" smtClean="0"/>
              <a:t>La Documentazione è data in consegna al mediatore (Gestione feedback) che dopo averne dato validazione provvederà alla transazione monetaria.</a:t>
            </a:r>
          </a:p>
          <a:p>
            <a:pPr marL="720000" lvl="1" indent="-360000"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it-IT" sz="1900" dirty="0" smtClean="0"/>
              <a:t>Nel caso in cui la documentazione non venga effettuata in tempo viene automaticamente assegnato un feedback negativo al </a:t>
            </a:r>
            <a:r>
              <a:rPr lang="it-IT" sz="2000" i="1" dirty="0" err="1" smtClean="0"/>
              <a:t>Cybercontadino</a:t>
            </a:r>
            <a:r>
              <a:rPr lang="it-IT" sz="1900" dirty="0" smtClean="0"/>
              <a:t>; verrà inviata una notifica al mediatore che dovrà constatare l’accaduto.</a:t>
            </a:r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Notifiche ed eventi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16490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 smtClean="0"/>
              <a:t>Home </a:t>
            </a:r>
            <a:r>
              <a:rPr lang="it-IT" dirty="0" err="1" smtClean="0"/>
              <a:t>page</a:t>
            </a:r>
            <a:r>
              <a:rPr lang="it-IT" dirty="0" smtClean="0"/>
              <a:t> di ogni attore del sistema che visualizza tutte le notifiche di competenza e gli eventi a cui possono aderire</a:t>
            </a:r>
            <a:endParaRPr lang="it-IT" dirty="0"/>
          </a:p>
        </p:txBody>
      </p:sp>
      <p:sp>
        <p:nvSpPr>
          <p:cNvPr id="6" name="Ovale 5"/>
          <p:cNvSpPr/>
          <p:nvPr/>
        </p:nvSpPr>
        <p:spPr>
          <a:xfrm>
            <a:off x="3457489" y="4195773"/>
            <a:ext cx="2039309" cy="913582"/>
          </a:xfrm>
          <a:prstGeom prst="ellipse">
            <a:avLst/>
          </a:prstGeom>
          <a:gradFill rotWithShape="1">
            <a:gsLst>
              <a:gs pos="0">
                <a:srgbClr val="F79646">
                  <a:shade val="58000"/>
                  <a:satMod val="150000"/>
                </a:srgbClr>
              </a:gs>
              <a:gs pos="72000">
                <a:srgbClr val="F79646">
                  <a:tint val="90000"/>
                  <a:satMod val="135000"/>
                </a:srgbClr>
              </a:gs>
              <a:gs pos="100000">
                <a:srgbClr val="F79646">
                  <a:tint val="80000"/>
                  <a:satMod val="15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80000"/>
              </a:srgbClr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lIns="0" tIns="36000" rIns="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 smtClean="0">
                <a:solidFill>
                  <a:prstClr val="black"/>
                </a:solidFill>
                <a:latin typeface="Calibri"/>
              </a:rPr>
              <a:t>Notiche</a:t>
            </a:r>
            <a:r>
              <a:rPr lang="it-IT" b="1" dirty="0" smtClean="0">
                <a:solidFill>
                  <a:prstClr val="black"/>
                </a:solidFill>
                <a:latin typeface="Calibri"/>
              </a:rPr>
              <a:t> ed eventi</a:t>
            </a:r>
            <a:endParaRPr kumimoji="0" lang="it-IT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7" descr="C:\Users\Valerio\Downloads\user_128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6872319" y="4164885"/>
            <a:ext cx="975360" cy="975360"/>
          </a:xfrm>
          <a:prstGeom prst="rect">
            <a:avLst/>
          </a:prstGeom>
          <a:noFill/>
        </p:spPr>
      </p:pic>
      <p:cxnSp>
        <p:nvCxnSpPr>
          <p:cNvPr id="8" name="Connettore 1 7"/>
          <p:cNvCxnSpPr>
            <a:stCxn id="7" idx="1"/>
            <a:endCxn id="6" idx="6"/>
          </p:cNvCxnSpPr>
          <p:nvPr/>
        </p:nvCxnSpPr>
        <p:spPr>
          <a:xfrm rot="10800000">
            <a:off x="5496799" y="4652565"/>
            <a:ext cx="1375521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1 8"/>
          <p:cNvCxnSpPr>
            <a:stCxn id="25" idx="0"/>
            <a:endCxn id="6" idx="4"/>
          </p:cNvCxnSpPr>
          <p:nvPr/>
        </p:nvCxnSpPr>
        <p:spPr>
          <a:xfrm rot="5400000" flipH="1" flipV="1">
            <a:off x="4274771" y="5310935"/>
            <a:ext cx="403953" cy="7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1 18"/>
          <p:cNvCxnSpPr>
            <a:stCxn id="23" idx="2"/>
            <a:endCxn id="6" idx="0"/>
          </p:cNvCxnSpPr>
          <p:nvPr/>
        </p:nvCxnSpPr>
        <p:spPr>
          <a:xfrm rot="16200000" flipH="1">
            <a:off x="4353869" y="4072497"/>
            <a:ext cx="245757" cy="7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1 23"/>
          <p:cNvCxnSpPr>
            <a:stCxn id="6" idx="2"/>
            <a:endCxn id="22" idx="3"/>
          </p:cNvCxnSpPr>
          <p:nvPr/>
        </p:nvCxnSpPr>
        <p:spPr>
          <a:xfrm rot="10800000" flipV="1">
            <a:off x="2128149" y="4652563"/>
            <a:ext cx="1329341" cy="37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7" descr="C:\Users\Valerio\Downloads\user_128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1152788" y="4168617"/>
            <a:ext cx="975360" cy="975360"/>
          </a:xfrm>
          <a:prstGeom prst="rect">
            <a:avLst/>
          </a:prstGeom>
          <a:noFill/>
        </p:spPr>
      </p:pic>
      <p:pic>
        <p:nvPicPr>
          <p:cNvPr id="23" name="Picture 7" descr="C:\Users\Valerio\Downloads\user_128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3988670" y="2974656"/>
            <a:ext cx="975360" cy="975360"/>
          </a:xfrm>
          <a:prstGeom prst="rect">
            <a:avLst/>
          </a:prstGeom>
          <a:noFill/>
        </p:spPr>
      </p:pic>
      <p:pic>
        <p:nvPicPr>
          <p:cNvPr id="25" name="Picture 7" descr="C:\Users\Valerio\Downloads\user_128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3988670" y="5513308"/>
            <a:ext cx="975360" cy="975360"/>
          </a:xfrm>
          <a:prstGeom prst="rect">
            <a:avLst/>
          </a:prstGeom>
          <a:noFill/>
        </p:spPr>
      </p:pic>
      <p:sp>
        <p:nvSpPr>
          <p:cNvPr id="39" name="CasellaDiTesto 38"/>
          <p:cNvSpPr txBox="1"/>
          <p:nvPr/>
        </p:nvSpPr>
        <p:spPr>
          <a:xfrm>
            <a:off x="976277" y="5072085"/>
            <a:ext cx="1314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i="1" dirty="0" err="1" smtClean="0">
                <a:latin typeface="+mj-lt"/>
              </a:rPr>
              <a:t>Customer</a:t>
            </a:r>
            <a:r>
              <a:rPr lang="it-IT" b="1" i="1" dirty="0" smtClean="0">
                <a:latin typeface="+mj-lt"/>
              </a:rPr>
              <a:t>/Driver</a:t>
            </a:r>
            <a:endParaRPr lang="it-IT" b="1" i="1" dirty="0">
              <a:latin typeface="+mj-lt"/>
            </a:endParaRPr>
          </a:p>
        </p:txBody>
      </p:sp>
      <p:sp>
        <p:nvSpPr>
          <p:cNvPr id="41" name="CasellaDiTesto 40"/>
          <p:cNvSpPr txBox="1"/>
          <p:nvPr/>
        </p:nvSpPr>
        <p:spPr>
          <a:xfrm>
            <a:off x="3549636" y="6309325"/>
            <a:ext cx="182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i="1" dirty="0" err="1" smtClean="0">
                <a:latin typeface="+mj-lt"/>
              </a:rPr>
              <a:t>CyberContadino</a:t>
            </a:r>
            <a:endParaRPr lang="it-IT" b="1" i="1" dirty="0">
              <a:latin typeface="+mj-lt"/>
            </a:endParaRPr>
          </a:p>
        </p:txBody>
      </p:sp>
      <p:sp>
        <p:nvSpPr>
          <p:cNvPr id="58" name="CasellaDiTesto 57"/>
          <p:cNvSpPr txBox="1"/>
          <p:nvPr/>
        </p:nvSpPr>
        <p:spPr>
          <a:xfrm>
            <a:off x="6689754" y="5143977"/>
            <a:ext cx="1314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i="1" dirty="0" smtClean="0">
                <a:latin typeface="+mj-lt"/>
              </a:rPr>
              <a:t>Mediatore</a:t>
            </a:r>
            <a:endParaRPr lang="it-IT" b="1" i="1" dirty="0">
              <a:latin typeface="+mj-lt"/>
            </a:endParaRPr>
          </a:p>
        </p:txBody>
      </p:sp>
      <p:sp>
        <p:nvSpPr>
          <p:cNvPr id="59" name="CasellaDiTesto 58"/>
          <p:cNvSpPr txBox="1"/>
          <p:nvPr/>
        </p:nvSpPr>
        <p:spPr>
          <a:xfrm>
            <a:off x="2290745" y="3462336"/>
            <a:ext cx="169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i="1" dirty="0" smtClean="0">
                <a:latin typeface="+mj-lt"/>
              </a:rPr>
              <a:t>Amministratore</a:t>
            </a:r>
            <a:endParaRPr lang="it-IT" b="1" i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75" y="33291"/>
            <a:ext cx="4552956" cy="401643"/>
          </a:xfrm>
        </p:spPr>
        <p:txBody>
          <a:bodyPr>
            <a:noAutofit/>
          </a:bodyPr>
          <a:lstStyle/>
          <a:p>
            <a:r>
              <a:rPr lang="it-IT" sz="3200" dirty="0" smtClean="0"/>
              <a:t>Modello dei dati</a:t>
            </a:r>
            <a:endParaRPr lang="it-IT" sz="3200" dirty="0"/>
          </a:p>
        </p:txBody>
      </p:sp>
      <p:pic>
        <p:nvPicPr>
          <p:cNvPr id="4" name="Immagine 3" descr="modello_dati_23_03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870" y="434934"/>
            <a:ext cx="8938260" cy="638632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sellaDiTesto 13"/>
          <p:cNvSpPr txBox="1"/>
          <p:nvPr/>
        </p:nvSpPr>
        <p:spPr>
          <a:xfrm>
            <a:off x="6646903" y="3615928"/>
            <a:ext cx="1082715" cy="408623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MySQL</a:t>
            </a:r>
            <a:endParaRPr lang="it-IT" b="1" i="1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22" name="CasellaDiTesto 21"/>
          <p:cNvSpPr txBox="1"/>
          <p:nvPr/>
        </p:nvSpPr>
        <p:spPr>
          <a:xfrm>
            <a:off x="3513123" y="5457428"/>
            <a:ext cx="1082715" cy="408623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Ajax</a:t>
            </a:r>
            <a:endParaRPr lang="it-IT" b="1" i="1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23" name="CasellaDiTesto 22"/>
          <p:cNvSpPr txBox="1"/>
          <p:nvPr/>
        </p:nvSpPr>
        <p:spPr>
          <a:xfrm>
            <a:off x="6677835" y="4359253"/>
            <a:ext cx="1849488" cy="408623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&lt;a:</a:t>
            </a:r>
            <a:r>
              <a:rPr lang="it-IT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support</a:t>
            </a:r>
            <a:r>
              <a:rPr lang="it-IT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  <a:endParaRPr lang="it-IT" b="1" i="1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25" name="CasellaDiTesto 24"/>
          <p:cNvSpPr txBox="1"/>
          <p:nvPr/>
        </p:nvSpPr>
        <p:spPr>
          <a:xfrm>
            <a:off x="269425" y="2247505"/>
            <a:ext cx="1849488" cy="408623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CSS</a:t>
            </a:r>
            <a:endParaRPr lang="it-IT" b="1" i="1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26" name="CasellaDiTesto 25"/>
          <p:cNvSpPr txBox="1"/>
          <p:nvPr/>
        </p:nvSpPr>
        <p:spPr>
          <a:xfrm>
            <a:off x="269425" y="4652951"/>
            <a:ext cx="2763069" cy="408623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&lt;… </a:t>
            </a:r>
            <a:r>
              <a:rPr lang="it-IT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rendered=</a:t>
            </a:r>
            <a:r>
              <a:rPr lang="it-IT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  <a:r>
              <a:rPr lang="it-IT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true</a:t>
            </a:r>
            <a:r>
              <a:rPr lang="it-IT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”&gt;</a:t>
            </a:r>
            <a:endParaRPr lang="it-IT" b="1" i="1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29" name="CasellaDiTesto 28"/>
          <p:cNvSpPr txBox="1"/>
          <p:nvPr/>
        </p:nvSpPr>
        <p:spPr>
          <a:xfrm>
            <a:off x="3829065" y="2216867"/>
            <a:ext cx="1849488" cy="408623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it-IT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rich</a:t>
            </a:r>
            <a:r>
              <a:rPr lang="it-IT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:</a:t>
            </a:r>
            <a:r>
              <a:rPr lang="it-IT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calendar</a:t>
            </a:r>
            <a:r>
              <a:rPr lang="it-IT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  <a:endParaRPr lang="it-IT" b="1" i="1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33675" y="3105150"/>
            <a:ext cx="36766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CasellaDiTesto 10"/>
          <p:cNvSpPr txBox="1"/>
          <p:nvPr/>
        </p:nvSpPr>
        <p:spPr>
          <a:xfrm>
            <a:off x="4030643" y="1736727"/>
            <a:ext cx="1082715" cy="510778"/>
          </a:xfrm>
          <a:prstGeom prst="roundRect">
            <a:avLst/>
          </a:prstGeom>
          <a:gradFill>
            <a:gsLst>
              <a:gs pos="0">
                <a:schemeClr val="accent1">
                  <a:tint val="1000"/>
                  <a:alpha val="50000"/>
                </a:schemeClr>
              </a:gs>
              <a:gs pos="68000">
                <a:schemeClr val="accent1">
                  <a:tint val="77000"/>
                  <a:alpha val="50000"/>
                </a:schemeClr>
              </a:gs>
              <a:gs pos="81000">
                <a:schemeClr val="accent1">
                  <a:tint val="79000"/>
                  <a:alpha val="50000"/>
                </a:schemeClr>
              </a:gs>
              <a:gs pos="86000">
                <a:schemeClr val="accent1">
                  <a:tint val="73000"/>
                  <a:alpha val="50000"/>
                </a:schemeClr>
              </a:gs>
              <a:gs pos="100000">
                <a:schemeClr val="accent1">
                  <a:tint val="35000"/>
                  <a:alpha val="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SEAM</a:t>
            </a:r>
            <a:endParaRPr lang="it-IT" sz="2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1474732" y="2421179"/>
            <a:ext cx="1082715" cy="510778"/>
          </a:xfrm>
          <a:prstGeom prst="roundRect">
            <a:avLst/>
          </a:prstGeom>
          <a:gradFill>
            <a:gsLst>
              <a:gs pos="0">
                <a:schemeClr val="accent1">
                  <a:tint val="1000"/>
                  <a:alpha val="50000"/>
                </a:schemeClr>
              </a:gs>
              <a:gs pos="68000">
                <a:schemeClr val="accent1">
                  <a:tint val="77000"/>
                  <a:alpha val="50000"/>
                </a:schemeClr>
              </a:gs>
              <a:gs pos="81000">
                <a:schemeClr val="accent1">
                  <a:tint val="79000"/>
                  <a:alpha val="50000"/>
                </a:schemeClr>
              </a:gs>
              <a:gs pos="86000">
                <a:schemeClr val="accent1">
                  <a:tint val="73000"/>
                  <a:alpha val="50000"/>
                </a:schemeClr>
              </a:gs>
              <a:gs pos="100000">
                <a:schemeClr val="accent1">
                  <a:tint val="35000"/>
                  <a:alpha val="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JBPM</a:t>
            </a:r>
            <a:endParaRPr lang="it-IT" sz="2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1650960" y="4052787"/>
            <a:ext cx="1082715" cy="510778"/>
          </a:xfrm>
          <a:prstGeom prst="roundRect">
            <a:avLst/>
          </a:prstGeom>
          <a:gradFill>
            <a:gsLst>
              <a:gs pos="0">
                <a:schemeClr val="accent1">
                  <a:tint val="1000"/>
                  <a:alpha val="50000"/>
                </a:schemeClr>
              </a:gs>
              <a:gs pos="68000">
                <a:schemeClr val="accent1">
                  <a:tint val="77000"/>
                  <a:alpha val="50000"/>
                </a:schemeClr>
              </a:gs>
              <a:gs pos="81000">
                <a:schemeClr val="accent1">
                  <a:tint val="79000"/>
                  <a:alpha val="50000"/>
                </a:schemeClr>
              </a:gs>
              <a:gs pos="86000">
                <a:schemeClr val="accent1">
                  <a:tint val="73000"/>
                  <a:alpha val="50000"/>
                </a:schemeClr>
              </a:gs>
              <a:gs pos="100000">
                <a:schemeClr val="accent1">
                  <a:tint val="35000"/>
                  <a:alpha val="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JSF</a:t>
            </a:r>
            <a:endParaRPr lang="it-IT" sz="2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7188260" y="1539619"/>
            <a:ext cx="1082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Google </a:t>
            </a:r>
            <a:r>
              <a:rPr lang="it-IT" sz="2000" b="1" dirty="0" err="1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Maps</a:t>
            </a:r>
            <a:endParaRPr lang="it-IT" sz="20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5595120" y="4363510"/>
            <a:ext cx="1082715" cy="510778"/>
          </a:xfrm>
          <a:prstGeom prst="roundRect">
            <a:avLst/>
          </a:prstGeom>
          <a:gradFill>
            <a:gsLst>
              <a:gs pos="0">
                <a:schemeClr val="accent1">
                  <a:tint val="1000"/>
                  <a:alpha val="50000"/>
                </a:schemeClr>
              </a:gs>
              <a:gs pos="68000">
                <a:schemeClr val="accent1">
                  <a:tint val="77000"/>
                  <a:alpha val="50000"/>
                </a:schemeClr>
              </a:gs>
              <a:gs pos="81000">
                <a:schemeClr val="accent1">
                  <a:tint val="79000"/>
                  <a:alpha val="50000"/>
                </a:schemeClr>
              </a:gs>
              <a:gs pos="86000">
                <a:schemeClr val="accent1">
                  <a:tint val="73000"/>
                  <a:alpha val="50000"/>
                </a:schemeClr>
              </a:gs>
              <a:gs pos="100000">
                <a:schemeClr val="accent1">
                  <a:tint val="35000"/>
                  <a:alpha val="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UDDI</a:t>
            </a:r>
            <a:endParaRPr lang="it-IT" sz="2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18" name="CasellaDiTesto 17"/>
          <p:cNvSpPr txBox="1"/>
          <p:nvPr/>
        </p:nvSpPr>
        <p:spPr>
          <a:xfrm>
            <a:off x="3513123" y="4797673"/>
            <a:ext cx="1082715" cy="510778"/>
          </a:xfrm>
          <a:prstGeom prst="roundRect">
            <a:avLst/>
          </a:prstGeom>
          <a:gradFill>
            <a:gsLst>
              <a:gs pos="0">
                <a:schemeClr val="accent1">
                  <a:tint val="1000"/>
                  <a:alpha val="50000"/>
                </a:schemeClr>
              </a:gs>
              <a:gs pos="68000">
                <a:schemeClr val="accent1">
                  <a:tint val="77000"/>
                  <a:alpha val="50000"/>
                </a:schemeClr>
              </a:gs>
              <a:gs pos="81000">
                <a:schemeClr val="accent1">
                  <a:tint val="79000"/>
                  <a:alpha val="50000"/>
                </a:schemeClr>
              </a:gs>
              <a:gs pos="86000">
                <a:schemeClr val="accent1">
                  <a:tint val="73000"/>
                  <a:alpha val="50000"/>
                </a:schemeClr>
              </a:gs>
              <a:gs pos="100000">
                <a:schemeClr val="accent1">
                  <a:tint val="35000"/>
                  <a:alpha val="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WSDL</a:t>
            </a:r>
            <a:endParaRPr lang="it-IT" sz="2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19" name="CasellaDiTesto 18"/>
          <p:cNvSpPr txBox="1"/>
          <p:nvPr/>
        </p:nvSpPr>
        <p:spPr>
          <a:xfrm>
            <a:off x="2016090" y="1936782"/>
            <a:ext cx="1258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err="1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RichFaces</a:t>
            </a:r>
            <a:endParaRPr lang="it-IT" sz="2000" b="1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1" name="CasellaDiTesto 20"/>
          <p:cNvSpPr txBox="1"/>
          <p:nvPr/>
        </p:nvSpPr>
        <p:spPr>
          <a:xfrm>
            <a:off x="6835806" y="3105150"/>
            <a:ext cx="1082715" cy="510778"/>
          </a:xfrm>
          <a:prstGeom prst="roundRect">
            <a:avLst/>
          </a:prstGeom>
          <a:gradFill>
            <a:gsLst>
              <a:gs pos="0">
                <a:schemeClr val="accent1">
                  <a:tint val="1000"/>
                  <a:alpha val="50000"/>
                </a:schemeClr>
              </a:gs>
              <a:gs pos="68000">
                <a:schemeClr val="accent1">
                  <a:tint val="77000"/>
                  <a:alpha val="50000"/>
                </a:schemeClr>
              </a:gs>
              <a:gs pos="81000">
                <a:schemeClr val="accent1">
                  <a:tint val="79000"/>
                  <a:alpha val="50000"/>
                </a:schemeClr>
              </a:gs>
              <a:gs pos="86000">
                <a:schemeClr val="accent1">
                  <a:tint val="73000"/>
                  <a:alpha val="50000"/>
                </a:schemeClr>
              </a:gs>
              <a:gs pos="100000">
                <a:schemeClr val="accent1">
                  <a:tint val="35000"/>
                  <a:alpha val="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JBOSS</a:t>
            </a:r>
            <a:endParaRPr lang="it-IT" sz="2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24" name="CasellaDiTesto 23"/>
          <p:cNvSpPr txBox="1"/>
          <p:nvPr/>
        </p:nvSpPr>
        <p:spPr>
          <a:xfrm>
            <a:off x="5338773" y="5108396"/>
            <a:ext cx="1849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err="1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JavaScript</a:t>
            </a:r>
            <a:endParaRPr lang="it-IT" sz="2000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CasellaDiTesto 26"/>
          <p:cNvSpPr txBox="1"/>
          <p:nvPr/>
        </p:nvSpPr>
        <p:spPr>
          <a:xfrm>
            <a:off x="549988" y="3352740"/>
            <a:ext cx="1849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JPDL</a:t>
            </a:r>
            <a:endParaRPr lang="it-IT" sz="20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8" name="CasellaDiTesto 27"/>
          <p:cNvSpPr txBox="1"/>
          <p:nvPr/>
        </p:nvSpPr>
        <p:spPr>
          <a:xfrm>
            <a:off x="3810808" y="4359253"/>
            <a:ext cx="1849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EL</a:t>
            </a:r>
            <a:endParaRPr lang="it-IT" sz="20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0" name="CasellaDiTesto 29"/>
          <p:cNvSpPr txBox="1"/>
          <p:nvPr/>
        </p:nvSpPr>
        <p:spPr>
          <a:xfrm>
            <a:off x="5868967" y="2081503"/>
            <a:ext cx="1082715" cy="510778"/>
          </a:xfrm>
          <a:prstGeom prst="roundRect">
            <a:avLst/>
          </a:prstGeom>
          <a:gradFill>
            <a:gsLst>
              <a:gs pos="0">
                <a:schemeClr val="accent1">
                  <a:tint val="1000"/>
                  <a:alpha val="50000"/>
                </a:schemeClr>
              </a:gs>
              <a:gs pos="68000">
                <a:schemeClr val="accent1">
                  <a:tint val="77000"/>
                  <a:alpha val="50000"/>
                </a:schemeClr>
              </a:gs>
              <a:gs pos="81000">
                <a:schemeClr val="accent1">
                  <a:tint val="79000"/>
                  <a:alpha val="50000"/>
                </a:schemeClr>
              </a:gs>
              <a:gs pos="86000">
                <a:schemeClr val="accent1">
                  <a:tint val="73000"/>
                  <a:alpha val="50000"/>
                </a:schemeClr>
              </a:gs>
              <a:gs pos="100000">
                <a:schemeClr val="accent1">
                  <a:tint val="35000"/>
                  <a:alpha val="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EJB</a:t>
            </a:r>
            <a:endParaRPr lang="it-IT" sz="2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31" name="CasellaDiTesto 30"/>
          <p:cNvSpPr txBox="1"/>
          <p:nvPr/>
        </p:nvSpPr>
        <p:spPr>
          <a:xfrm>
            <a:off x="7188261" y="6313527"/>
            <a:ext cx="1849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Java EE</a:t>
            </a:r>
            <a:endParaRPr lang="it-IT" sz="20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2" name="CasellaDiTesto 31"/>
          <p:cNvSpPr txBox="1"/>
          <p:nvPr/>
        </p:nvSpPr>
        <p:spPr>
          <a:xfrm>
            <a:off x="2615386" y="386383"/>
            <a:ext cx="3913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latin typeface="+mj-lt"/>
              </a:rPr>
              <a:t>Architettura</a:t>
            </a:r>
            <a:endParaRPr lang="it-IT" sz="3600" b="1" dirty="0">
              <a:latin typeface="+mj-lt"/>
            </a:endParaRPr>
          </a:p>
        </p:txBody>
      </p:sp>
      <p:sp>
        <p:nvSpPr>
          <p:cNvPr id="33" name="CasellaDiTesto 32"/>
          <p:cNvSpPr txBox="1"/>
          <p:nvPr/>
        </p:nvSpPr>
        <p:spPr>
          <a:xfrm>
            <a:off x="1194169" y="1528159"/>
            <a:ext cx="1849488" cy="408623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POJO</a:t>
            </a:r>
            <a:endParaRPr lang="it-IT" b="1" i="1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34" name="CasellaDiTesto 33"/>
          <p:cNvSpPr txBox="1"/>
          <p:nvPr/>
        </p:nvSpPr>
        <p:spPr>
          <a:xfrm>
            <a:off x="1425544" y="5257373"/>
            <a:ext cx="1849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err="1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Hibernate</a:t>
            </a:r>
            <a:endParaRPr lang="it-IT" sz="2000" b="1" dirty="0" smtClean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Visitatore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457200" y="1952240"/>
            <a:ext cx="838682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dirty="0" smtClean="0">
                <a:latin typeface="+mj-lt"/>
              </a:rPr>
              <a:t>Qualsiasi utente non registrato al gruppo o che non ha effettuato l’accesso al gruppo</a:t>
            </a:r>
            <a:endParaRPr lang="it-IT" sz="2600" dirty="0">
              <a:latin typeface="+mj-lt"/>
            </a:endParaRPr>
          </a:p>
        </p:txBody>
      </p:sp>
      <p:sp>
        <p:nvSpPr>
          <p:cNvPr id="11" name="Ovale 10"/>
          <p:cNvSpPr/>
          <p:nvPr/>
        </p:nvSpPr>
        <p:spPr>
          <a:xfrm>
            <a:off x="1030238" y="4013208"/>
            <a:ext cx="1955811" cy="634992"/>
          </a:xfrm>
          <a:prstGeom prst="ellipse">
            <a:avLst/>
          </a:prstGeom>
          <a:gradFill rotWithShape="1">
            <a:gsLst>
              <a:gs pos="0">
                <a:srgbClr val="F79646">
                  <a:shade val="58000"/>
                  <a:satMod val="150000"/>
                </a:srgbClr>
              </a:gs>
              <a:gs pos="72000">
                <a:srgbClr val="F79646">
                  <a:tint val="90000"/>
                  <a:satMod val="135000"/>
                </a:srgbClr>
              </a:gs>
              <a:gs pos="100000">
                <a:srgbClr val="F79646">
                  <a:tint val="80000"/>
                  <a:satMod val="15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80000"/>
              </a:srgbClr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lIns="0" tIns="36000" rIns="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Registrazione</a:t>
            </a:r>
          </a:p>
        </p:txBody>
      </p:sp>
      <p:sp>
        <p:nvSpPr>
          <p:cNvPr id="13" name="Ovale 12"/>
          <p:cNvSpPr/>
          <p:nvPr/>
        </p:nvSpPr>
        <p:spPr>
          <a:xfrm>
            <a:off x="4462460" y="5218137"/>
            <a:ext cx="2774989" cy="928694"/>
          </a:xfrm>
          <a:prstGeom prst="ellipse">
            <a:avLst/>
          </a:prstGeom>
          <a:gradFill rotWithShape="1">
            <a:gsLst>
              <a:gs pos="0">
                <a:srgbClr val="F79646">
                  <a:shade val="58000"/>
                  <a:satMod val="150000"/>
                </a:srgbClr>
              </a:gs>
              <a:gs pos="72000">
                <a:srgbClr val="F79646">
                  <a:tint val="90000"/>
                  <a:satMod val="135000"/>
                </a:srgbClr>
              </a:gs>
              <a:gs pos="100000">
                <a:srgbClr val="F79646">
                  <a:tint val="80000"/>
                  <a:satMod val="15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80000"/>
              </a:srgbClr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lIns="0" tIns="36000" rIns="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smtClean="0">
                <a:solidFill>
                  <a:prstClr val="black"/>
                </a:solidFill>
                <a:latin typeface="Calibri"/>
              </a:rPr>
              <a:t>Visualizza informazioni gruppo </a:t>
            </a:r>
            <a:r>
              <a:rPr lang="it-IT" b="1" dirty="0" err="1" smtClean="0">
                <a:solidFill>
                  <a:prstClr val="black"/>
                </a:solidFill>
                <a:latin typeface="Calibri"/>
              </a:rPr>
              <a:t>G.A.S.</a:t>
            </a:r>
            <a:endParaRPr kumimoji="0" lang="it-IT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079" name="Picture 7" descr="C:\Users\Valerio\Downloads\user_128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5484825" y="3173409"/>
            <a:ext cx="975360" cy="975360"/>
          </a:xfrm>
          <a:prstGeom prst="rect">
            <a:avLst/>
          </a:prstGeom>
          <a:noFill/>
        </p:spPr>
      </p:pic>
      <p:cxnSp>
        <p:nvCxnSpPr>
          <p:cNvPr id="16" name="Connettore 1 15"/>
          <p:cNvCxnSpPr>
            <a:stCxn id="3079" idx="1"/>
            <a:endCxn id="11" idx="6"/>
          </p:cNvCxnSpPr>
          <p:nvPr/>
        </p:nvCxnSpPr>
        <p:spPr>
          <a:xfrm rot="10800000" flipV="1">
            <a:off x="2986049" y="3661088"/>
            <a:ext cx="2498776" cy="6696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1 17"/>
          <p:cNvCxnSpPr>
            <a:stCxn id="3079" idx="2"/>
            <a:endCxn id="13" idx="0"/>
          </p:cNvCxnSpPr>
          <p:nvPr/>
        </p:nvCxnSpPr>
        <p:spPr>
          <a:xfrm rot="5400000">
            <a:off x="5376546" y="4622178"/>
            <a:ext cx="1069368" cy="122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3036888" y="1701836"/>
            <a:ext cx="3070225" cy="3070225"/>
          </a:xfrm>
          <a:prstGeom prst="roundRect">
            <a:avLst>
              <a:gd name="adj" fmla="val 3516"/>
            </a:avLst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bIns="36000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Seam</a:t>
            </a:r>
            <a:r>
              <a:rPr kumimoji="0" lang="it-IT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Container</a:t>
            </a:r>
          </a:p>
        </p:txBody>
      </p:sp>
      <p:sp>
        <p:nvSpPr>
          <p:cNvPr id="32" name="CasellaDiTesto 31"/>
          <p:cNvSpPr txBox="1"/>
          <p:nvPr/>
        </p:nvSpPr>
        <p:spPr>
          <a:xfrm>
            <a:off x="2615386" y="445837"/>
            <a:ext cx="3913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latin typeface="+mj-lt"/>
              </a:rPr>
              <a:t>Architettura</a:t>
            </a:r>
            <a:endParaRPr lang="it-IT" sz="3600" b="1" dirty="0">
              <a:latin typeface="+mj-lt"/>
            </a:endParaRPr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2586832" y="1485936"/>
            <a:ext cx="3970337" cy="4535487"/>
          </a:xfrm>
          <a:prstGeom prst="roundRect">
            <a:avLst>
              <a:gd name="adj" fmla="val 2908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it-IT"/>
          </a:p>
        </p:txBody>
      </p:sp>
      <p:sp>
        <p:nvSpPr>
          <p:cNvPr id="42" name="Text Box 11"/>
          <p:cNvSpPr txBox="1">
            <a:spLocks noChangeArrowheads="1"/>
          </p:cNvSpPr>
          <p:nvPr/>
        </p:nvSpPr>
        <p:spPr bwMode="auto">
          <a:xfrm>
            <a:off x="3568700" y="5589623"/>
            <a:ext cx="2006600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it-IT" sz="1600" dirty="0" err="1">
                <a:solidFill>
                  <a:srgbClr val="000000"/>
                </a:solidFill>
                <a:latin typeface="+mj-lt"/>
                <a:ea typeface="Lucida Sans Unicode" charset="0"/>
                <a:cs typeface="Lucida Sans Unicode" charset="0"/>
              </a:rPr>
              <a:t>Application</a:t>
            </a:r>
            <a:r>
              <a:rPr lang="it-IT" sz="1600" dirty="0">
                <a:solidFill>
                  <a:srgbClr val="000000"/>
                </a:solidFill>
                <a:latin typeface="+mj-lt"/>
                <a:ea typeface="Lucida Sans Unicode" charset="0"/>
                <a:cs typeface="Lucida Sans Unicode" charset="0"/>
              </a:rPr>
              <a:t> Server</a:t>
            </a:r>
          </a:p>
        </p:txBody>
      </p:sp>
      <p:sp>
        <p:nvSpPr>
          <p:cNvPr id="52" name="Rectangle 7"/>
          <p:cNvSpPr>
            <a:spLocks noChangeArrowheads="1"/>
          </p:cNvSpPr>
          <p:nvPr/>
        </p:nvSpPr>
        <p:spPr bwMode="auto">
          <a:xfrm>
            <a:off x="3311525" y="3379823"/>
            <a:ext cx="2520950" cy="990600"/>
          </a:xfrm>
          <a:prstGeom prst="roundRect">
            <a:avLst>
              <a:gd name="adj" fmla="val 9978"/>
            </a:avLst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EJB3 </a:t>
            </a:r>
            <a:r>
              <a:rPr kumimoji="0" lang="it-IT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Session</a:t>
            </a:r>
            <a:r>
              <a:rPr kumimoji="0" lang="it-IT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Bean</a:t>
            </a:r>
          </a:p>
        </p:txBody>
      </p:sp>
      <p:sp>
        <p:nvSpPr>
          <p:cNvPr id="43" name="Rectangle 12"/>
          <p:cNvSpPr>
            <a:spLocks noChangeArrowheads="1"/>
          </p:cNvSpPr>
          <p:nvPr/>
        </p:nvSpPr>
        <p:spPr bwMode="auto">
          <a:xfrm>
            <a:off x="4900617" y="4922873"/>
            <a:ext cx="1181100" cy="354013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it-IT">
                <a:solidFill>
                  <a:srgbClr val="000000"/>
                </a:solidFill>
                <a:latin typeface="+mj-lt"/>
                <a:ea typeface="Lucida Sans Unicode" charset="0"/>
                <a:cs typeface="Lucida Sans Unicode" charset="0"/>
              </a:rPr>
              <a:t>JTA</a:t>
            </a:r>
          </a:p>
        </p:txBody>
      </p:sp>
      <p:sp>
        <p:nvSpPr>
          <p:cNvPr id="44" name="Rectangle 13"/>
          <p:cNvSpPr>
            <a:spLocks noChangeArrowheads="1"/>
          </p:cNvSpPr>
          <p:nvPr/>
        </p:nvSpPr>
        <p:spPr bwMode="auto">
          <a:xfrm>
            <a:off x="3074967" y="4922873"/>
            <a:ext cx="1181100" cy="354013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it-IT">
                <a:solidFill>
                  <a:srgbClr val="000000"/>
                </a:solidFill>
                <a:latin typeface="+mj-lt"/>
                <a:ea typeface="Lucida Sans Unicode" charset="0"/>
                <a:cs typeface="Lucida Sans Unicode" charset="0"/>
              </a:rPr>
              <a:t>JCA</a:t>
            </a:r>
          </a:p>
        </p:txBody>
      </p:sp>
      <p:sp>
        <p:nvSpPr>
          <p:cNvPr id="48" name="Rectangle 6"/>
          <p:cNvSpPr>
            <a:spLocks noChangeArrowheads="1"/>
          </p:cNvSpPr>
          <p:nvPr/>
        </p:nvSpPr>
        <p:spPr bwMode="auto">
          <a:xfrm>
            <a:off x="3598069" y="2844792"/>
            <a:ext cx="1947862" cy="354012"/>
          </a:xfrm>
          <a:prstGeom prst="round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lIns="90000" tIns="46800" rIns="90000" bIns="468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it-IT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Lucida Sans Unicode" charset="0"/>
                <a:cs typeface="Lucida Sans Unicode" charset="0"/>
              </a:rPr>
              <a:t>Seam</a:t>
            </a:r>
            <a:endParaRPr kumimoji="0" lang="it-IT" sz="16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Lucida Sans Unicode" charset="0"/>
              <a:cs typeface="Lucida Sans Unicode" charset="0"/>
            </a:endParaRPr>
          </a:p>
        </p:txBody>
      </p:sp>
      <p:sp>
        <p:nvSpPr>
          <p:cNvPr id="49" name="Rectangle 6"/>
          <p:cNvSpPr>
            <a:spLocks noChangeArrowheads="1"/>
          </p:cNvSpPr>
          <p:nvPr/>
        </p:nvSpPr>
        <p:spPr bwMode="auto">
          <a:xfrm>
            <a:off x="3492000" y="1895454"/>
            <a:ext cx="2160000" cy="354012"/>
          </a:xfrm>
          <a:prstGeom prst="round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lIns="90000" tIns="46800" rIns="90000" bIns="46800" anchor="ctr"/>
          <a:lstStyle/>
          <a:p>
            <a:pPr lvl="0"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it-IT" sz="1600" b="1" dirty="0" err="1" smtClean="0">
                <a:solidFill>
                  <a:srgbClr val="000000"/>
                </a:solidFill>
                <a:latin typeface="Calibri"/>
                <a:ea typeface="Lucida Sans Unicode" charset="0"/>
                <a:cs typeface="Lucida Sans Unicode" charset="0"/>
              </a:rPr>
              <a:t>Jsp</a:t>
            </a:r>
            <a:r>
              <a:rPr lang="it-IT" sz="1600" b="1" dirty="0" smtClean="0">
                <a:solidFill>
                  <a:srgbClr val="000000"/>
                </a:solidFill>
                <a:latin typeface="Calibri"/>
                <a:ea typeface="Lucida Sans Unicode" charset="0"/>
                <a:cs typeface="Lucida Sans Unicode" charset="0"/>
              </a:rPr>
              <a:t>/</a:t>
            </a:r>
            <a:r>
              <a:rPr lang="it-IT" sz="1600" b="1" dirty="0" err="1" smtClean="0">
                <a:solidFill>
                  <a:srgbClr val="000000"/>
                </a:solidFill>
                <a:latin typeface="Calibri"/>
                <a:ea typeface="Lucida Sans Unicode" charset="0"/>
                <a:cs typeface="Lucida Sans Unicode" charset="0"/>
              </a:rPr>
              <a:t>Facelets</a:t>
            </a:r>
            <a:r>
              <a:rPr lang="it-IT" sz="1600" b="1" dirty="0" smtClean="0">
                <a:solidFill>
                  <a:srgbClr val="000000"/>
                </a:solidFill>
                <a:latin typeface="Calibri"/>
                <a:ea typeface="Lucida Sans Unicode" charset="0"/>
                <a:cs typeface="Lucida Sans Unicode" charset="0"/>
              </a:rPr>
              <a:t>/</a:t>
            </a:r>
            <a:r>
              <a:rPr lang="it-IT" sz="1600" b="1" dirty="0" err="1" smtClean="0">
                <a:solidFill>
                  <a:srgbClr val="000000"/>
                </a:solidFill>
                <a:latin typeface="Calibri"/>
                <a:ea typeface="Lucida Sans Unicode" charset="0"/>
                <a:cs typeface="Lucida Sans Unicode" charset="0"/>
              </a:rPr>
              <a:t>Richfaces</a:t>
            </a:r>
            <a:endParaRPr lang="it-IT" sz="1600" b="1" dirty="0" smtClean="0">
              <a:solidFill>
                <a:srgbClr val="000000"/>
              </a:solidFill>
              <a:latin typeface="Calibri"/>
              <a:ea typeface="Lucida Sans Unicode" charset="0"/>
              <a:cs typeface="Lucida Sans Unicode" charset="0"/>
            </a:endParaRPr>
          </a:p>
        </p:txBody>
      </p:sp>
      <p:sp>
        <p:nvSpPr>
          <p:cNvPr id="50" name="Rectangle 6"/>
          <p:cNvSpPr>
            <a:spLocks noChangeArrowheads="1"/>
          </p:cNvSpPr>
          <p:nvPr/>
        </p:nvSpPr>
        <p:spPr bwMode="auto">
          <a:xfrm>
            <a:off x="3598069" y="2370123"/>
            <a:ext cx="1947862" cy="354012"/>
          </a:xfrm>
          <a:prstGeom prst="round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it-IT" sz="1600" b="1" dirty="0" err="1" smtClean="0">
                <a:solidFill>
                  <a:srgbClr val="000000"/>
                </a:solidFill>
                <a:latin typeface="Calibri"/>
                <a:ea typeface="Lucida Sans Unicode" charset="0"/>
                <a:cs typeface="Lucida Sans Unicode" charset="0"/>
              </a:rPr>
              <a:t>JavaServer</a:t>
            </a:r>
            <a:r>
              <a:rPr lang="it-IT" sz="1600" b="1" dirty="0" smtClean="0">
                <a:solidFill>
                  <a:srgbClr val="000000"/>
                </a:solidFill>
                <a:latin typeface="Calibri"/>
                <a:ea typeface="Lucida Sans Unicode" charset="0"/>
                <a:cs typeface="Lucida Sans Unicode" charset="0"/>
              </a:rPr>
              <a:t> </a:t>
            </a:r>
            <a:r>
              <a:rPr lang="it-IT" sz="1600" b="1" dirty="0" err="1" smtClean="0">
                <a:solidFill>
                  <a:srgbClr val="000000"/>
                </a:solidFill>
                <a:latin typeface="Calibri"/>
                <a:ea typeface="Lucida Sans Unicode" charset="0"/>
                <a:cs typeface="Lucida Sans Unicode" charset="0"/>
              </a:rPr>
              <a:t>faces</a:t>
            </a:r>
            <a:endParaRPr lang="it-IT" sz="1600" b="1" dirty="0" smtClean="0">
              <a:solidFill>
                <a:srgbClr val="000000"/>
              </a:solidFill>
              <a:latin typeface="Calibri"/>
              <a:ea typeface="Lucida Sans Unicode" charset="0"/>
              <a:cs typeface="Lucida Sans Unicode" charset="0"/>
            </a:endParaRPr>
          </a:p>
        </p:txBody>
      </p:sp>
      <p:sp>
        <p:nvSpPr>
          <p:cNvPr id="54" name="Rectangle 8"/>
          <p:cNvSpPr>
            <a:spLocks noChangeArrowheads="1"/>
          </p:cNvSpPr>
          <p:nvPr/>
        </p:nvSpPr>
        <p:spPr bwMode="auto">
          <a:xfrm>
            <a:off x="3689350" y="3554448"/>
            <a:ext cx="1765300" cy="320675"/>
          </a:xfrm>
          <a:prstGeom prst="round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lIns="90000" tIns="46800" rIns="90000" bIns="468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it-IT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Lucida Sans Unicode" charset="0"/>
                <a:cs typeface="Lucida Sans Unicode" charset="0"/>
              </a:rPr>
              <a:t>JPA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JSF – </a:t>
            </a:r>
            <a:r>
              <a:rPr lang="it-IT" b="1" dirty="0" smtClean="0">
                <a:solidFill>
                  <a:srgbClr val="C00000"/>
                </a:solidFill>
              </a:rPr>
              <a:t>J</a:t>
            </a:r>
            <a:r>
              <a:rPr lang="it-IT" dirty="0" smtClean="0"/>
              <a:t>ava </a:t>
            </a:r>
            <a:r>
              <a:rPr lang="it-IT" b="1" dirty="0" smtClean="0">
                <a:solidFill>
                  <a:srgbClr val="C00000"/>
                </a:solidFill>
              </a:rPr>
              <a:t>S</a:t>
            </a:r>
            <a:r>
              <a:rPr lang="it-IT" dirty="0" smtClean="0"/>
              <a:t>erver </a:t>
            </a:r>
            <a:r>
              <a:rPr lang="it-IT" b="1" dirty="0" err="1" smtClean="0">
                <a:solidFill>
                  <a:srgbClr val="C00000"/>
                </a:solidFill>
              </a:rPr>
              <a:t>F</a:t>
            </a:r>
            <a:r>
              <a:rPr lang="it-IT" dirty="0" err="1" smtClean="0"/>
              <a:t>aces</a:t>
            </a:r>
            <a:r>
              <a:rPr lang="it-IT" dirty="0" smtClean="0"/>
              <a:t> </a:t>
            </a:r>
            <a:r>
              <a:rPr lang="it-IT" dirty="0" err="1" smtClean="0"/>
              <a:t>Technology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JSF è un web application framework </a:t>
            </a:r>
            <a:r>
              <a:rPr lang="en-US" dirty="0" err="1" smtClean="0"/>
              <a:t>basato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java </a:t>
            </a:r>
            <a:r>
              <a:rPr lang="en-US" dirty="0" err="1" smtClean="0"/>
              <a:t>ideato</a:t>
            </a:r>
            <a:r>
              <a:rPr lang="en-US" dirty="0" smtClean="0"/>
              <a:t> per </a:t>
            </a:r>
            <a:r>
              <a:rPr lang="en-US" dirty="0" err="1" smtClean="0"/>
              <a:t>semplificare</a:t>
            </a:r>
            <a:r>
              <a:rPr lang="en-US" dirty="0" smtClean="0"/>
              <a:t> lo </a:t>
            </a:r>
            <a:r>
              <a:rPr lang="en-US" dirty="0" err="1" smtClean="0"/>
              <a:t>sviluppo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</a:t>
            </a:r>
            <a:r>
              <a:rPr lang="it-IT" dirty="0" smtClean="0"/>
              <a:t>interfecce</a:t>
            </a:r>
            <a:r>
              <a:rPr lang="en-US" dirty="0" smtClean="0"/>
              <a:t> </a:t>
            </a:r>
            <a:r>
              <a:rPr lang="en-US" dirty="0" err="1" smtClean="0"/>
              <a:t>grafiche</a:t>
            </a:r>
            <a:r>
              <a:rPr lang="en-US" dirty="0" smtClean="0"/>
              <a:t> per </a:t>
            </a:r>
            <a:r>
              <a:rPr lang="en-US" dirty="0" err="1" smtClean="0"/>
              <a:t>applicazioni</a:t>
            </a:r>
            <a:r>
              <a:rPr lang="en-US" dirty="0" smtClean="0"/>
              <a:t> Java EE. </a:t>
            </a:r>
            <a:r>
              <a:rPr lang="en-US" dirty="0" err="1" smtClean="0"/>
              <a:t>Contrariamente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framework MVC, JSF </a:t>
            </a:r>
            <a:r>
              <a:rPr lang="en-US" dirty="0" err="1" smtClean="0"/>
              <a:t>usa</a:t>
            </a:r>
            <a:r>
              <a:rPr lang="en-US" dirty="0" smtClean="0"/>
              <a:t> un </a:t>
            </a:r>
            <a:r>
              <a:rPr lang="en-US" dirty="0" err="1" smtClean="0"/>
              <a:t>approccio</a:t>
            </a:r>
            <a:r>
              <a:rPr lang="en-US" dirty="0" smtClean="0"/>
              <a:t> </a:t>
            </a:r>
            <a:r>
              <a:rPr lang="en-US" dirty="0" err="1" smtClean="0"/>
              <a:t>basato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componenti</a:t>
            </a:r>
            <a:r>
              <a:rPr lang="it-IT" dirty="0" smtClean="0"/>
              <a:t>.</a:t>
            </a:r>
          </a:p>
          <a:p>
            <a:pPr>
              <a:buNone/>
            </a:pPr>
            <a:endParaRPr lang="it-IT" b="1" dirty="0" smtClean="0"/>
          </a:p>
          <a:p>
            <a:r>
              <a:rPr lang="it-IT" b="1" dirty="0" err="1" smtClean="0"/>
              <a:t>Expression</a:t>
            </a:r>
            <a:r>
              <a:rPr lang="it-IT" b="1" dirty="0" smtClean="0"/>
              <a:t> </a:t>
            </a:r>
            <a:r>
              <a:rPr lang="it-IT" b="1" dirty="0" err="1" smtClean="0"/>
              <a:t>Language</a:t>
            </a:r>
            <a:endParaRPr lang="it-IT" dirty="0" smtClean="0"/>
          </a:p>
          <a:p>
            <a:r>
              <a:rPr lang="en-US" b="1" dirty="0" err="1" smtClean="0"/>
              <a:t>Conversione</a:t>
            </a:r>
            <a:r>
              <a:rPr lang="en-US" b="1" dirty="0" smtClean="0"/>
              <a:t> </a:t>
            </a:r>
            <a:r>
              <a:rPr lang="en-US" b="1" dirty="0" err="1" smtClean="0"/>
              <a:t>dei</a:t>
            </a:r>
            <a:r>
              <a:rPr lang="en-US" b="1" dirty="0" smtClean="0"/>
              <a:t> </a:t>
            </a:r>
            <a:r>
              <a:rPr lang="en-US" b="1" dirty="0" err="1" smtClean="0"/>
              <a:t>campi</a:t>
            </a:r>
            <a:r>
              <a:rPr lang="en-US" b="1" dirty="0" smtClean="0"/>
              <a:t> </a:t>
            </a:r>
            <a:r>
              <a:rPr lang="en-US" b="1" dirty="0" err="1" smtClean="0"/>
              <a:t>di</a:t>
            </a:r>
            <a:r>
              <a:rPr lang="en-US" b="1" dirty="0" smtClean="0"/>
              <a:t> un form e </a:t>
            </a:r>
            <a:r>
              <a:rPr lang="en-US" b="1" dirty="0" err="1" smtClean="0"/>
              <a:t>validazione</a:t>
            </a:r>
            <a:r>
              <a:rPr lang="en-US" b="1" dirty="0" smtClean="0"/>
              <a:t> </a:t>
            </a:r>
            <a:endParaRPr lang="en-US" b="1" dirty="0" smtClean="0"/>
          </a:p>
          <a:p>
            <a:r>
              <a:rPr lang="it-IT" b="1" dirty="0" smtClean="0"/>
              <a:t>Supporto per Ajax – eventi e </a:t>
            </a:r>
            <a:r>
              <a:rPr lang="it-IT" b="1" dirty="0" err="1" smtClean="0"/>
              <a:t>tag</a:t>
            </a:r>
            <a:r>
              <a:rPr lang="it-IT" b="1" dirty="0" smtClean="0"/>
              <a:t> &lt;a:</a:t>
            </a:r>
            <a:r>
              <a:rPr lang="it-IT" b="1" dirty="0" err="1" smtClean="0"/>
              <a:t>support</a:t>
            </a:r>
            <a:r>
              <a:rPr lang="it-IT" b="1" dirty="0" smtClean="0"/>
              <a:t>&gt;</a:t>
            </a:r>
          </a:p>
          <a:p>
            <a:r>
              <a:rPr lang="it-IT" b="1" dirty="0" err="1" smtClean="0"/>
              <a:t>RichFaces</a:t>
            </a:r>
            <a:r>
              <a:rPr lang="it-IT" b="1" dirty="0" smtClean="0"/>
              <a:t> </a:t>
            </a:r>
            <a:r>
              <a:rPr lang="it-IT" b="1" dirty="0" err="1" smtClean="0"/>
              <a:t>framework</a:t>
            </a:r>
            <a:r>
              <a:rPr lang="it-IT" b="1" dirty="0" smtClean="0"/>
              <a:t> -  Componenti </a:t>
            </a:r>
            <a:r>
              <a:rPr lang="it-IT" b="1" dirty="0" err="1" smtClean="0"/>
              <a:t>Rich</a:t>
            </a:r>
            <a:endParaRPr lang="it-IT" b="1" dirty="0" smtClean="0"/>
          </a:p>
          <a:p>
            <a:r>
              <a:rPr lang="en-US" b="1" dirty="0" err="1" smtClean="0"/>
              <a:t>Accesso</a:t>
            </a:r>
            <a:r>
              <a:rPr lang="en-US" b="1" dirty="0" smtClean="0"/>
              <a:t> </a:t>
            </a:r>
            <a:r>
              <a:rPr lang="en-US" b="1" dirty="0" err="1" smtClean="0"/>
              <a:t>ai</a:t>
            </a:r>
            <a:r>
              <a:rPr lang="en-US" b="1" dirty="0" smtClean="0"/>
              <a:t> Beans </a:t>
            </a:r>
            <a:r>
              <a:rPr lang="en-US" b="1" dirty="0" err="1" smtClean="0"/>
              <a:t>tramite</a:t>
            </a:r>
            <a:r>
              <a:rPr lang="en-US" b="1" dirty="0" smtClean="0"/>
              <a:t> </a:t>
            </a:r>
            <a:r>
              <a:rPr lang="en-US" b="1" dirty="0" err="1" smtClean="0"/>
              <a:t>nome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88882"/>
            <a:ext cx="8229600" cy="1143000"/>
          </a:xfrm>
        </p:spPr>
        <p:txBody>
          <a:bodyPr>
            <a:normAutofit/>
          </a:bodyPr>
          <a:lstStyle/>
          <a:p>
            <a:r>
              <a:rPr lang="it-IT" dirty="0" smtClean="0"/>
              <a:t>JSF (2)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493811"/>
            <a:ext cx="8229600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b="1" dirty="0" err="1" smtClean="0"/>
              <a:t>Servlet</a:t>
            </a:r>
            <a:r>
              <a:rPr lang="it-IT" b="1" dirty="0" smtClean="0"/>
              <a:t> API</a:t>
            </a:r>
          </a:p>
          <a:p>
            <a:pPr>
              <a:buNone/>
            </a:pPr>
            <a:r>
              <a:rPr lang="it-IT" dirty="0" smtClean="0"/>
              <a:t>Modello richiesta/risposta</a:t>
            </a:r>
            <a:endParaRPr lang="it-IT" dirty="0" smtClean="0"/>
          </a:p>
          <a:p>
            <a:pPr>
              <a:buNone/>
            </a:pPr>
            <a:r>
              <a:rPr lang="it-IT" dirty="0" smtClean="0"/>
              <a:t>1. </a:t>
            </a:r>
            <a:r>
              <a:rPr lang="it-IT" dirty="0" smtClean="0"/>
              <a:t>Colleziona le informazioni in una pagina HTML</a:t>
            </a:r>
            <a:endParaRPr lang="it-IT" dirty="0" smtClean="0"/>
          </a:p>
          <a:p>
            <a:pPr>
              <a:buNone/>
            </a:pPr>
            <a:r>
              <a:rPr lang="en-US" dirty="0" smtClean="0"/>
              <a:t>2. </a:t>
            </a:r>
            <a:r>
              <a:rPr lang="en-US" dirty="0" err="1" smtClean="0"/>
              <a:t>Esegue</a:t>
            </a:r>
            <a:r>
              <a:rPr lang="en-US" dirty="0" smtClean="0"/>
              <a:t> la </a:t>
            </a:r>
            <a:r>
              <a:rPr lang="en-US" dirty="0" err="1" smtClean="0"/>
              <a:t>logica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smtClean="0"/>
              <a:t>business </a:t>
            </a:r>
            <a:r>
              <a:rPr lang="en-US" dirty="0" err="1" smtClean="0"/>
              <a:t>nella</a:t>
            </a:r>
            <a:r>
              <a:rPr lang="en-US" dirty="0" smtClean="0"/>
              <a:t> </a:t>
            </a:r>
            <a:r>
              <a:rPr lang="en-US" dirty="0" err="1" smtClean="0"/>
              <a:t>servlet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3. </a:t>
            </a:r>
            <a:r>
              <a:rPr lang="en-US" dirty="0" err="1" smtClean="0"/>
              <a:t>Visualizza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risultati</a:t>
            </a:r>
            <a:r>
              <a:rPr lang="en-US" dirty="0" smtClean="0"/>
              <a:t> in HTML</a:t>
            </a:r>
            <a:endParaRPr lang="it-IT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804" r="2804" b="9022"/>
          <a:stretch>
            <a:fillRect/>
          </a:stretch>
        </p:blipFill>
        <p:spPr bwMode="auto">
          <a:xfrm>
            <a:off x="1614464" y="3941176"/>
            <a:ext cx="5915073" cy="2737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69804"/>
            <a:ext cx="8229600" cy="1143000"/>
          </a:xfrm>
        </p:spPr>
        <p:txBody>
          <a:bodyPr>
            <a:normAutofit/>
          </a:bodyPr>
          <a:lstStyle/>
          <a:p>
            <a:r>
              <a:rPr lang="it-IT" dirty="0" smtClean="0"/>
              <a:t>JSF (3)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340199"/>
            <a:ext cx="8229600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b="1" dirty="0" err="1" smtClean="0"/>
              <a:t>JavaServer</a:t>
            </a:r>
            <a:r>
              <a:rPr lang="it-IT" b="1" dirty="0" smtClean="0"/>
              <a:t> </a:t>
            </a:r>
            <a:r>
              <a:rPr lang="it-IT" b="1" dirty="0" err="1" smtClean="0"/>
              <a:t>Pages</a:t>
            </a:r>
            <a:endParaRPr lang="it-IT" b="1" dirty="0" smtClean="0"/>
          </a:p>
          <a:p>
            <a:pPr>
              <a:buNone/>
            </a:pPr>
            <a:r>
              <a:rPr lang="en-US" sz="2400" dirty="0" smtClean="0"/>
              <a:t>• </a:t>
            </a:r>
            <a:r>
              <a:rPr lang="en-US" sz="2400" dirty="0" err="1" smtClean="0"/>
              <a:t>Architettura</a:t>
            </a:r>
            <a:r>
              <a:rPr lang="en-US" sz="2400" dirty="0" smtClean="0"/>
              <a:t> </a:t>
            </a:r>
            <a:r>
              <a:rPr lang="en-US" sz="2400" dirty="0" err="1" smtClean="0"/>
              <a:t>migliore</a:t>
            </a:r>
            <a:r>
              <a:rPr lang="en-US" sz="2400" dirty="0" smtClean="0"/>
              <a:t> </a:t>
            </a:r>
            <a:r>
              <a:rPr lang="en-US" sz="2400" dirty="0" err="1" smtClean="0"/>
              <a:t>della</a:t>
            </a:r>
            <a:r>
              <a:rPr lang="en-US" sz="2000" dirty="0" smtClean="0"/>
              <a:t> </a:t>
            </a:r>
            <a:r>
              <a:rPr lang="en-US" sz="2000" dirty="0" err="1" smtClean="0"/>
              <a:t>Servlet</a:t>
            </a:r>
            <a:r>
              <a:rPr lang="en-US" sz="2000" dirty="0" smtClean="0"/>
              <a:t> API</a:t>
            </a:r>
          </a:p>
          <a:p>
            <a:pPr lvl="1">
              <a:buNone/>
            </a:pPr>
            <a:r>
              <a:rPr lang="en-US" sz="2200" dirty="0" smtClean="0"/>
              <a:t>– </a:t>
            </a:r>
            <a:r>
              <a:rPr lang="en-US" sz="2000" dirty="0" smtClean="0"/>
              <a:t>Model-View-Controller (MVC) pattern: </a:t>
            </a:r>
            <a:r>
              <a:rPr lang="en-US" sz="2000" dirty="0" err="1" smtClean="0"/>
              <a:t>separazione</a:t>
            </a:r>
            <a:r>
              <a:rPr lang="en-US" sz="2000" dirty="0" smtClean="0"/>
              <a:t> </a:t>
            </a:r>
            <a:r>
              <a:rPr lang="en-US" sz="2000" dirty="0" err="1" smtClean="0"/>
              <a:t>della</a:t>
            </a:r>
            <a:r>
              <a:rPr lang="en-US" sz="2000" dirty="0" smtClean="0"/>
              <a:t> </a:t>
            </a:r>
            <a:r>
              <a:rPr lang="en-US" sz="2000" dirty="0" err="1" smtClean="0"/>
              <a:t>presentazione</a:t>
            </a:r>
            <a:r>
              <a:rPr lang="en-US" sz="2000" dirty="0" smtClean="0"/>
              <a:t> e </a:t>
            </a:r>
            <a:r>
              <a:rPr lang="en-US" sz="2000" dirty="0" err="1" smtClean="0"/>
              <a:t>della</a:t>
            </a:r>
            <a:r>
              <a:rPr lang="en-US" sz="2000" dirty="0" smtClean="0"/>
              <a:t> </a:t>
            </a:r>
            <a:r>
              <a:rPr lang="en-US" sz="2000" dirty="0" err="1" smtClean="0"/>
              <a:t>logica</a:t>
            </a:r>
            <a:r>
              <a:rPr lang="en-US" sz="2000" dirty="0" smtClean="0"/>
              <a:t> </a:t>
            </a:r>
            <a:r>
              <a:rPr lang="en-US" sz="2000" dirty="0" err="1" smtClean="0"/>
              <a:t>di</a:t>
            </a:r>
            <a:r>
              <a:rPr lang="en-US" sz="2000" dirty="0" smtClean="0"/>
              <a:t> business</a:t>
            </a:r>
          </a:p>
          <a:p>
            <a:pPr lvl="1">
              <a:buNone/>
            </a:pPr>
            <a:r>
              <a:rPr lang="it-IT" sz="2000" dirty="0" smtClean="0"/>
              <a:t>– Riuso del codice</a:t>
            </a:r>
          </a:p>
          <a:p>
            <a:pPr lvl="1">
              <a:buNone/>
            </a:pPr>
            <a:r>
              <a:rPr lang="it-IT" sz="2000" dirty="0" smtClean="0"/>
              <a:t>– Facile da </a:t>
            </a:r>
            <a:r>
              <a:rPr lang="it-IT" sz="2000" dirty="0" err="1" smtClean="0"/>
              <a:t>manutenere</a:t>
            </a:r>
            <a:endParaRPr lang="it-IT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99872" y="3962400"/>
            <a:ext cx="726948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69804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it-IT" dirty="0" smtClean="0"/>
              <a:t>JSF (4)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49304" y="3754395"/>
            <a:ext cx="8094717" cy="3103605"/>
          </a:xfrm>
        </p:spPr>
        <p:txBody>
          <a:bodyPr>
            <a:normAutofit fontScale="92500" lnSpcReduction="2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000" dirty="0" smtClean="0"/>
              <a:t>JSP </a:t>
            </a:r>
            <a:r>
              <a:rPr lang="en-US" sz="2000" dirty="0" err="1" smtClean="0"/>
              <a:t>contiene</a:t>
            </a:r>
            <a:r>
              <a:rPr lang="en-US" sz="2000" dirty="0" smtClean="0"/>
              <a:t> </a:t>
            </a:r>
            <a:r>
              <a:rPr lang="en-US" sz="2000" dirty="0" err="1" smtClean="0"/>
              <a:t>componenti</a:t>
            </a:r>
            <a:r>
              <a:rPr lang="en-US" sz="2000" dirty="0" smtClean="0"/>
              <a:t> faces </a:t>
            </a:r>
            <a:r>
              <a:rPr lang="en-US" sz="2000" dirty="0" err="1" smtClean="0"/>
              <a:t>definiti</a:t>
            </a:r>
            <a:r>
              <a:rPr lang="en-US" sz="2000" dirty="0" smtClean="0"/>
              <a:t> </a:t>
            </a:r>
            <a:r>
              <a:rPr lang="en-US" sz="2000" dirty="0" err="1" smtClean="0"/>
              <a:t>tramite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tag </a:t>
            </a:r>
            <a:r>
              <a:rPr lang="en-US" sz="2000" dirty="0" err="1" smtClean="0"/>
              <a:t>di</a:t>
            </a:r>
            <a:r>
              <a:rPr lang="en-US" sz="2000" dirty="0" smtClean="0"/>
              <a:t> </a:t>
            </a:r>
            <a:r>
              <a:rPr lang="en-US" sz="2000" dirty="0" err="1" smtClean="0"/>
              <a:t>libreria</a:t>
            </a:r>
            <a:endParaRPr lang="en-US" sz="20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/>
              <a:t>Page code </a:t>
            </a:r>
            <a:r>
              <a:rPr lang="en-US" sz="2000" dirty="0" err="1" smtClean="0"/>
              <a:t>JavaBean</a:t>
            </a:r>
            <a:r>
              <a:rPr lang="en-US" sz="2000" dirty="0" smtClean="0"/>
              <a:t> è la </a:t>
            </a:r>
            <a:r>
              <a:rPr lang="en-US" sz="2000" dirty="0" err="1" smtClean="0"/>
              <a:t>rappresentazione</a:t>
            </a:r>
            <a:r>
              <a:rPr lang="en-US" sz="2000" dirty="0" smtClean="0"/>
              <a:t> Java </a:t>
            </a:r>
            <a:r>
              <a:rPr lang="en-US" sz="2000" dirty="0" err="1" smtClean="0"/>
              <a:t>delle</a:t>
            </a:r>
            <a:r>
              <a:rPr lang="en-US" sz="2000" dirty="0" smtClean="0"/>
              <a:t> JSP: </a:t>
            </a:r>
            <a:r>
              <a:rPr lang="en-US" sz="2000" dirty="0" err="1" smtClean="0"/>
              <a:t>contiene</a:t>
            </a:r>
            <a:r>
              <a:rPr lang="en-US" sz="2000" dirty="0" smtClean="0"/>
              <a:t> </a:t>
            </a:r>
            <a:r>
              <a:rPr lang="en-US" sz="2000" dirty="0" err="1" smtClean="0"/>
              <a:t>il</a:t>
            </a:r>
            <a:r>
              <a:rPr lang="en-US" sz="2000" dirty="0" smtClean="0"/>
              <a:t> </a:t>
            </a:r>
            <a:r>
              <a:rPr lang="en-US" sz="2000" dirty="0" err="1" smtClean="0"/>
              <a:t>codice</a:t>
            </a:r>
            <a:r>
              <a:rPr lang="en-US" sz="2000" dirty="0" smtClean="0"/>
              <a:t> </a:t>
            </a:r>
            <a:r>
              <a:rPr lang="en-US" sz="2000" dirty="0" err="1" smtClean="0"/>
              <a:t>lato</a:t>
            </a:r>
            <a:r>
              <a:rPr lang="en-US" sz="2000" dirty="0" smtClean="0"/>
              <a:t> server </a:t>
            </a:r>
            <a:r>
              <a:rPr lang="en-US" sz="2000" dirty="0" err="1" smtClean="0"/>
              <a:t>dei</a:t>
            </a:r>
            <a:r>
              <a:rPr lang="en-US" sz="2000" dirty="0" smtClean="0"/>
              <a:t> </a:t>
            </a:r>
            <a:r>
              <a:rPr lang="en-US" sz="2000" dirty="0" err="1" smtClean="0"/>
              <a:t>componenti</a:t>
            </a:r>
            <a:r>
              <a:rPr lang="en-US" sz="2000" dirty="0" smtClean="0"/>
              <a:t> Faces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/>
              <a:t>La </a:t>
            </a:r>
            <a:r>
              <a:rPr lang="en-US" sz="2000" dirty="0" err="1" smtClean="0"/>
              <a:t>logica</a:t>
            </a:r>
            <a:r>
              <a:rPr lang="en-US" sz="2000" dirty="0" smtClean="0"/>
              <a:t> </a:t>
            </a:r>
            <a:r>
              <a:rPr lang="en-US" sz="2000" dirty="0" err="1" smtClean="0"/>
              <a:t>di</a:t>
            </a:r>
            <a:r>
              <a:rPr lang="en-US" sz="2000" dirty="0" smtClean="0"/>
              <a:t> business è </a:t>
            </a:r>
            <a:r>
              <a:rPr lang="en-US" sz="2000" dirty="0" err="1" smtClean="0"/>
              <a:t>implementata</a:t>
            </a:r>
            <a:r>
              <a:rPr lang="en-US" sz="2000" dirty="0" smtClean="0"/>
              <a:t> con JavaBeans </a:t>
            </a:r>
            <a:r>
              <a:rPr lang="en-US" sz="2000" dirty="0" err="1" smtClean="0"/>
              <a:t>che</a:t>
            </a:r>
            <a:r>
              <a:rPr lang="en-US" sz="2000" dirty="0" smtClean="0"/>
              <a:t> </a:t>
            </a:r>
            <a:r>
              <a:rPr lang="en-US" sz="2000" dirty="0" err="1" smtClean="0"/>
              <a:t>può</a:t>
            </a:r>
            <a:r>
              <a:rPr lang="en-US" sz="2000" dirty="0" smtClean="0"/>
              <a:t> </a:t>
            </a:r>
            <a:r>
              <a:rPr lang="en-US" sz="2000" dirty="0" err="1" smtClean="0"/>
              <a:t>invocare</a:t>
            </a:r>
            <a:r>
              <a:rPr lang="en-US" sz="2000" dirty="0" smtClean="0"/>
              <a:t> </a:t>
            </a:r>
            <a:r>
              <a:rPr lang="en-US" sz="2000" dirty="0" err="1" smtClean="0"/>
              <a:t>programmi</a:t>
            </a:r>
            <a:r>
              <a:rPr lang="en-US" sz="2000" dirty="0" smtClean="0"/>
              <a:t> RPG </a:t>
            </a:r>
            <a:r>
              <a:rPr lang="en-US" sz="2000" dirty="0" err="1" smtClean="0"/>
              <a:t>oppure</a:t>
            </a:r>
            <a:r>
              <a:rPr lang="en-US" sz="2000" dirty="0" smtClean="0"/>
              <a:t> </a:t>
            </a:r>
            <a:r>
              <a:rPr lang="en-US" sz="2000" dirty="0" err="1" smtClean="0"/>
              <a:t>effettuare</a:t>
            </a:r>
            <a:r>
              <a:rPr lang="en-US" sz="2000" dirty="0" smtClean="0"/>
              <a:t> </a:t>
            </a:r>
            <a:r>
              <a:rPr lang="en-US" sz="2000" dirty="0" err="1" smtClean="0"/>
              <a:t>l’accesso</a:t>
            </a:r>
            <a:r>
              <a:rPr lang="en-US" sz="2000" dirty="0" smtClean="0"/>
              <a:t> al database. La </a:t>
            </a:r>
            <a:r>
              <a:rPr lang="en-US" sz="2000" dirty="0" err="1" smtClean="0"/>
              <a:t>logica</a:t>
            </a:r>
            <a:r>
              <a:rPr lang="en-US" sz="2000" dirty="0" smtClean="0"/>
              <a:t> </a:t>
            </a:r>
            <a:r>
              <a:rPr lang="en-US" sz="2000" dirty="0" err="1" smtClean="0"/>
              <a:t>di</a:t>
            </a:r>
            <a:r>
              <a:rPr lang="en-US" sz="2000" dirty="0" smtClean="0"/>
              <a:t> business è </a:t>
            </a:r>
            <a:r>
              <a:rPr lang="en-US" sz="2000" dirty="0" err="1" smtClean="0"/>
              <a:t>invocata</a:t>
            </a:r>
            <a:r>
              <a:rPr lang="en-US" sz="2000" dirty="0" smtClean="0"/>
              <a:t> </a:t>
            </a:r>
            <a:r>
              <a:rPr lang="en-US" sz="2000" dirty="0" err="1" smtClean="0"/>
              <a:t>dagli</a:t>
            </a:r>
            <a:r>
              <a:rPr lang="en-US" sz="2000" dirty="0" smtClean="0"/>
              <a:t> </a:t>
            </a:r>
            <a:r>
              <a:rPr lang="en-US" sz="2000" dirty="0" err="1" smtClean="0"/>
              <a:t>eventi</a:t>
            </a:r>
            <a:r>
              <a:rPr lang="en-US" sz="2000" dirty="0" smtClean="0"/>
              <a:t> </a:t>
            </a:r>
            <a:r>
              <a:rPr lang="en-US" sz="2000" dirty="0" err="1" smtClean="0"/>
              <a:t>della</a:t>
            </a:r>
            <a:r>
              <a:rPr lang="en-US" sz="2000" dirty="0" smtClean="0"/>
              <a:t> Page code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err="1" smtClean="0"/>
              <a:t>FacesServlet</a:t>
            </a:r>
            <a:r>
              <a:rPr lang="en-US" sz="2000" dirty="0" smtClean="0"/>
              <a:t> </a:t>
            </a:r>
            <a:r>
              <a:rPr lang="en-US" sz="2000" dirty="0" err="1" smtClean="0"/>
              <a:t>gestisce</a:t>
            </a:r>
            <a:r>
              <a:rPr lang="en-US" sz="2000" dirty="0" smtClean="0"/>
              <a:t> le </a:t>
            </a:r>
            <a:r>
              <a:rPr lang="en-US" sz="2000" dirty="0" err="1" smtClean="0"/>
              <a:t>comunicazioni</a:t>
            </a:r>
            <a:r>
              <a:rPr lang="en-US" sz="2000" dirty="0" smtClean="0"/>
              <a:t> </a:t>
            </a:r>
            <a:r>
              <a:rPr lang="en-US" sz="2000" dirty="0" err="1" smtClean="0"/>
              <a:t>tra</a:t>
            </a:r>
            <a:r>
              <a:rPr lang="en-US" sz="2000" dirty="0" smtClean="0"/>
              <a:t> le JSP Faces e I Page Code </a:t>
            </a:r>
            <a:r>
              <a:rPr lang="en-US" sz="2000" dirty="0" err="1" smtClean="0"/>
              <a:t>JavaBean</a:t>
            </a:r>
            <a:r>
              <a:rPr lang="en-US" sz="2000" dirty="0" smtClean="0"/>
              <a:t>. Il </a:t>
            </a:r>
            <a:r>
              <a:rPr lang="en-US" sz="2000" dirty="0" err="1" smtClean="0"/>
              <a:t>tutto</a:t>
            </a:r>
            <a:r>
              <a:rPr lang="en-US" sz="2000" dirty="0" smtClean="0"/>
              <a:t> è </a:t>
            </a:r>
            <a:r>
              <a:rPr lang="en-US" sz="2000" dirty="0" err="1" smtClean="0"/>
              <a:t>gestisto</a:t>
            </a:r>
            <a:r>
              <a:rPr lang="en-US" sz="2000" dirty="0" smtClean="0"/>
              <a:t> </a:t>
            </a:r>
            <a:r>
              <a:rPr lang="en-US" sz="2000" dirty="0" err="1" smtClean="0"/>
              <a:t>dal</a:t>
            </a:r>
            <a:r>
              <a:rPr lang="en-US" sz="2000" dirty="0" smtClean="0"/>
              <a:t> framework </a:t>
            </a:r>
            <a:r>
              <a:rPr lang="en-US" sz="2000" dirty="0" err="1" smtClean="0"/>
              <a:t>quindi</a:t>
            </a:r>
            <a:r>
              <a:rPr lang="en-US" sz="2000" dirty="0" smtClean="0"/>
              <a:t> lo </a:t>
            </a:r>
            <a:r>
              <a:rPr lang="en-US" sz="2000" dirty="0" err="1" smtClean="0"/>
              <a:t>sviluppatore</a:t>
            </a:r>
            <a:r>
              <a:rPr lang="en-US" sz="2000" dirty="0" smtClean="0"/>
              <a:t> non ha </a:t>
            </a:r>
            <a:r>
              <a:rPr lang="en-US" sz="2000" dirty="0" err="1" smtClean="0"/>
              <a:t>bisogno</a:t>
            </a:r>
            <a:r>
              <a:rPr lang="en-US" sz="2000" dirty="0" smtClean="0"/>
              <a:t> </a:t>
            </a:r>
            <a:r>
              <a:rPr lang="en-US" sz="2000" dirty="0" err="1" smtClean="0"/>
              <a:t>di</a:t>
            </a:r>
            <a:r>
              <a:rPr lang="en-US" sz="2000" dirty="0" smtClean="0"/>
              <a:t> </a:t>
            </a:r>
            <a:r>
              <a:rPr lang="en-US" sz="2000" dirty="0" err="1" smtClean="0"/>
              <a:t>scrivere</a:t>
            </a:r>
            <a:r>
              <a:rPr lang="en-US" sz="2000" dirty="0" smtClean="0"/>
              <a:t> </a:t>
            </a:r>
            <a:r>
              <a:rPr lang="en-US" sz="2000" dirty="0" err="1" smtClean="0"/>
              <a:t>il</a:t>
            </a:r>
            <a:r>
              <a:rPr lang="en-US" sz="2000" dirty="0" smtClean="0"/>
              <a:t> </a:t>
            </a:r>
            <a:r>
              <a:rPr lang="en-US" sz="2000" dirty="0" err="1" smtClean="0"/>
              <a:t>codice</a:t>
            </a:r>
            <a:r>
              <a:rPr lang="en-US" sz="2000" dirty="0" smtClean="0"/>
              <a:t> </a:t>
            </a:r>
            <a:r>
              <a:rPr lang="en-US" sz="2000" dirty="0" err="1" smtClean="0"/>
              <a:t>delle</a:t>
            </a:r>
            <a:r>
              <a:rPr lang="en-US" sz="2000" dirty="0" smtClean="0"/>
              <a:t> </a:t>
            </a:r>
            <a:r>
              <a:rPr lang="en-US" sz="2000" dirty="0" err="1" smtClean="0"/>
              <a:t>servlet</a:t>
            </a:r>
            <a:endParaRPr lang="en-US" sz="20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err="1" smtClean="0"/>
              <a:t>FacesServlet</a:t>
            </a:r>
            <a:r>
              <a:rPr lang="en-US" sz="2000" dirty="0" smtClean="0"/>
              <a:t> </a:t>
            </a:r>
            <a:r>
              <a:rPr lang="en-US" sz="2000" dirty="0" err="1" smtClean="0"/>
              <a:t>usa</a:t>
            </a:r>
            <a:r>
              <a:rPr lang="en-US" sz="2000" dirty="0" smtClean="0"/>
              <a:t> </a:t>
            </a:r>
            <a:r>
              <a:rPr lang="en-US" sz="2000" dirty="0" err="1" smtClean="0"/>
              <a:t>il</a:t>
            </a:r>
            <a:r>
              <a:rPr lang="en-US" sz="2000" dirty="0" smtClean="0"/>
              <a:t> file </a:t>
            </a:r>
            <a:r>
              <a:rPr lang="en-US" sz="2000" dirty="0" err="1" smtClean="0"/>
              <a:t>di</a:t>
            </a:r>
            <a:r>
              <a:rPr lang="en-US" sz="2000" dirty="0" smtClean="0"/>
              <a:t> </a:t>
            </a:r>
            <a:r>
              <a:rPr lang="en-US" sz="2000" dirty="0" err="1" smtClean="0"/>
              <a:t>configurazione</a:t>
            </a:r>
            <a:r>
              <a:rPr lang="en-US" sz="2000" dirty="0" smtClean="0"/>
              <a:t> </a:t>
            </a:r>
            <a:r>
              <a:rPr lang="en-US" sz="2000" dirty="0" smtClean="0"/>
              <a:t>faces-config.xml </a:t>
            </a:r>
            <a:r>
              <a:rPr lang="en-US" sz="2000" dirty="0" smtClean="0"/>
              <a:t>per </a:t>
            </a:r>
            <a:r>
              <a:rPr lang="en-US" sz="2000" dirty="0" err="1" smtClean="0"/>
              <a:t>cercare</a:t>
            </a:r>
            <a:r>
              <a:rPr lang="en-US" sz="2000" dirty="0" smtClean="0"/>
              <a:t> </a:t>
            </a:r>
            <a:r>
              <a:rPr lang="en-US" sz="2000" dirty="0" err="1" smtClean="0"/>
              <a:t>il</a:t>
            </a:r>
            <a:r>
              <a:rPr lang="en-US" sz="2000" dirty="0" smtClean="0"/>
              <a:t> </a:t>
            </a:r>
            <a:r>
              <a:rPr lang="en-US" sz="2000" dirty="0" err="1" smtClean="0"/>
              <a:t>nome</a:t>
            </a:r>
            <a:r>
              <a:rPr lang="en-US" sz="2000" dirty="0" smtClean="0"/>
              <a:t> </a:t>
            </a:r>
            <a:r>
              <a:rPr lang="en-US" sz="2000" dirty="0" err="1" smtClean="0"/>
              <a:t>delle</a:t>
            </a:r>
            <a:r>
              <a:rPr lang="en-US" sz="2000" dirty="0" smtClean="0"/>
              <a:t> Page Code </a:t>
            </a:r>
            <a:r>
              <a:rPr lang="en-US" sz="2000" dirty="0" err="1" smtClean="0"/>
              <a:t>JavaBean</a:t>
            </a:r>
            <a:r>
              <a:rPr lang="en-US" sz="2000" dirty="0" smtClean="0"/>
              <a:t> e </a:t>
            </a:r>
            <a:r>
              <a:rPr lang="en-US" sz="2000" dirty="0" err="1" smtClean="0"/>
              <a:t>gestirne</a:t>
            </a:r>
            <a:r>
              <a:rPr lang="en-US" sz="2000" dirty="0" smtClean="0"/>
              <a:t> la </a:t>
            </a:r>
            <a:r>
              <a:rPr lang="en-US" sz="2000" dirty="0" err="1" smtClean="0"/>
              <a:t>navigazione</a:t>
            </a:r>
            <a:endParaRPr lang="it-IT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" y="484506"/>
            <a:ext cx="7993380" cy="301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533376"/>
            <a:ext cx="8229600" cy="1143000"/>
          </a:xfrm>
        </p:spPr>
        <p:txBody>
          <a:bodyPr>
            <a:normAutofit/>
          </a:bodyPr>
          <a:lstStyle/>
          <a:p>
            <a:r>
              <a:rPr lang="it-IT" dirty="0" smtClean="0"/>
              <a:t>JSF – </a:t>
            </a:r>
            <a:r>
              <a:rPr lang="it-IT" dirty="0" err="1" smtClean="0"/>
              <a:t>Expression</a:t>
            </a:r>
            <a:r>
              <a:rPr lang="it-IT" dirty="0" smtClean="0"/>
              <a:t> </a:t>
            </a:r>
            <a:r>
              <a:rPr lang="it-IT" dirty="0" err="1" smtClean="0"/>
              <a:t>Language</a:t>
            </a:r>
            <a:r>
              <a:rPr lang="it-IT" dirty="0" smtClean="0"/>
              <a:t> (EL)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it-IT" dirty="0" smtClean="0"/>
              <a:t>Linguaggio di </a:t>
            </a:r>
            <a:r>
              <a:rPr lang="it-IT" dirty="0" err="1" smtClean="0"/>
              <a:t>scripting</a:t>
            </a:r>
            <a:r>
              <a:rPr lang="it-IT" dirty="0" smtClean="0"/>
              <a:t> per potenziare e semplificare l’utilizzo dei </a:t>
            </a:r>
            <a:r>
              <a:rPr lang="it-IT" dirty="0" err="1" smtClean="0"/>
              <a:t>JavaBeans</a:t>
            </a:r>
            <a:endParaRPr lang="it-IT" dirty="0" smtClean="0"/>
          </a:p>
          <a:p>
            <a:pPr lvl="1"/>
            <a:r>
              <a:rPr lang="it-IT" dirty="0" smtClean="0"/>
              <a:t>si </a:t>
            </a:r>
            <a:r>
              <a:rPr lang="it-IT" dirty="0" smtClean="0"/>
              <a:t>riduce drasticamente il codice necessario per l’accesso ai </a:t>
            </a:r>
            <a:r>
              <a:rPr lang="it-IT" dirty="0" err="1" smtClean="0"/>
              <a:t>javabeans</a:t>
            </a:r>
            <a:endParaRPr lang="it-IT" dirty="0" smtClean="0"/>
          </a:p>
          <a:p>
            <a:pPr>
              <a:buNone/>
            </a:pPr>
            <a:endParaRPr lang="it-IT" dirty="0" smtClean="0"/>
          </a:p>
          <a:p>
            <a:pPr lvl="1">
              <a:lnSpc>
                <a:spcPct val="120000"/>
              </a:lnSpc>
              <a:buNone/>
            </a:pPr>
            <a:r>
              <a:rPr lang="it-IT" i="1" dirty="0" smtClean="0">
                <a:latin typeface="Arial" pitchFamily="34" charset="0"/>
                <a:cs typeface="Arial" pitchFamily="34" charset="0"/>
              </a:rPr>
              <a:t>#{</a:t>
            </a:r>
            <a:r>
              <a:rPr lang="it-IT" i="1" dirty="0" err="1" smtClean="0">
                <a:latin typeface="Arial" pitchFamily="34" charset="0"/>
                <a:cs typeface="Arial" pitchFamily="34" charset="0"/>
              </a:rPr>
              <a:t>partita.tentativo</a:t>
            </a:r>
            <a:r>
              <a:rPr lang="it-IT" i="1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 lvl="1">
              <a:lnSpc>
                <a:spcPct val="120000"/>
              </a:lnSpc>
              <a:buNone/>
            </a:pPr>
            <a:r>
              <a:rPr lang="it-IT" i="1" dirty="0" smtClean="0">
                <a:latin typeface="Arial" pitchFamily="34" charset="0"/>
                <a:cs typeface="Arial" pitchFamily="34" charset="0"/>
              </a:rPr>
              <a:t>#{</a:t>
            </a:r>
            <a:r>
              <a:rPr lang="it-IT" i="1" dirty="0" err="1" smtClean="0">
                <a:latin typeface="Arial" pitchFamily="34" charset="0"/>
                <a:cs typeface="Arial" pitchFamily="34" charset="0"/>
              </a:rPr>
              <a:t>automobile.proprietario.codiceFiscale</a:t>
            </a:r>
            <a:r>
              <a:rPr lang="it-IT" i="1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 lvl="1">
              <a:lnSpc>
                <a:spcPct val="120000"/>
              </a:lnSpc>
              <a:buNone/>
            </a:pPr>
            <a:r>
              <a:rPr lang="it-IT" i="1" dirty="0" smtClean="0">
                <a:latin typeface="Arial" pitchFamily="34" charset="0"/>
                <a:cs typeface="Arial" pitchFamily="34" charset="0"/>
              </a:rPr>
              <a:t>#{</a:t>
            </a:r>
            <a:r>
              <a:rPr lang="it-IT" i="1" dirty="0" err="1" smtClean="0">
                <a:latin typeface="Arial" pitchFamily="34" charset="0"/>
                <a:cs typeface="Arial" pitchFamily="34" charset="0"/>
              </a:rPr>
              <a:t>proprietario.listaAutomobili</a:t>
            </a:r>
            <a:r>
              <a:rPr lang="it-IT" i="1" dirty="0" smtClean="0">
                <a:latin typeface="Arial" pitchFamily="34" charset="0"/>
                <a:cs typeface="Arial" pitchFamily="34" charset="0"/>
              </a:rPr>
              <a:t>[0].targa}</a:t>
            </a:r>
          </a:p>
          <a:p>
            <a:pPr lvl="1">
              <a:lnSpc>
                <a:spcPct val="120000"/>
              </a:lnSpc>
              <a:buNone/>
            </a:pPr>
            <a:r>
              <a:rPr lang="it-IT" i="1" dirty="0" smtClean="0">
                <a:latin typeface="Arial" pitchFamily="34" charset="0"/>
                <a:cs typeface="Arial" pitchFamily="34" charset="0"/>
              </a:rPr>
              <a:t>#{</a:t>
            </a:r>
            <a:r>
              <a:rPr lang="it-IT" i="1" dirty="0" err="1" smtClean="0">
                <a:latin typeface="Arial" pitchFamily="34" charset="0"/>
                <a:cs typeface="Arial" pitchFamily="34" charset="0"/>
              </a:rPr>
              <a:t>numeroGiocatori</a:t>
            </a:r>
            <a:r>
              <a:rPr lang="it-IT" i="1" dirty="0" smtClean="0">
                <a:latin typeface="Arial" pitchFamily="34" charset="0"/>
                <a:cs typeface="Arial" pitchFamily="34" charset="0"/>
              </a:rPr>
              <a:t> + 1}</a:t>
            </a:r>
            <a:endParaRPr lang="it-IT" i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533376"/>
            <a:ext cx="8229600" cy="1143000"/>
          </a:xfrm>
        </p:spPr>
        <p:txBody>
          <a:bodyPr>
            <a:normAutofit/>
          </a:bodyPr>
          <a:lstStyle/>
          <a:p>
            <a:r>
              <a:rPr lang="it-IT" dirty="0" smtClean="0"/>
              <a:t>JSF – </a:t>
            </a:r>
            <a:r>
              <a:rPr lang="it-IT" dirty="0" err="1" smtClean="0"/>
              <a:t>Expression</a:t>
            </a:r>
            <a:r>
              <a:rPr lang="it-IT" dirty="0" smtClean="0"/>
              <a:t> </a:t>
            </a:r>
            <a:r>
              <a:rPr lang="it-IT" dirty="0" err="1" smtClean="0"/>
              <a:t>Language</a:t>
            </a:r>
            <a:r>
              <a:rPr lang="it-IT" dirty="0" smtClean="0"/>
              <a:t> (2)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it-IT" dirty="0" smtClean="0"/>
              <a:t>Esempio</a:t>
            </a:r>
          </a:p>
          <a:p>
            <a:pPr lvl="1">
              <a:lnSpc>
                <a:spcPct val="150000"/>
              </a:lnSpc>
              <a:buNone/>
            </a:pPr>
            <a:r>
              <a:rPr lang="it-IT" sz="2000" i="1" dirty="0" smtClean="0">
                <a:latin typeface="Arial" pitchFamily="34" charset="0"/>
                <a:cs typeface="Arial" pitchFamily="34" charset="0"/>
              </a:rPr>
              <a:t>#{</a:t>
            </a:r>
            <a:r>
              <a:rPr lang="it-IT" sz="2000" i="1" dirty="0" err="1" smtClean="0">
                <a:latin typeface="Arial" pitchFamily="34" charset="0"/>
                <a:cs typeface="Arial" pitchFamily="34" charset="0"/>
              </a:rPr>
              <a:t>sessionScope.utente.nome</a:t>
            </a:r>
            <a:r>
              <a:rPr lang="it-IT" sz="2000" i="1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lnSpc>
                <a:spcPct val="150000"/>
              </a:lnSpc>
              <a:buNone/>
            </a:pPr>
            <a:r>
              <a:rPr lang="it-IT" dirty="0" smtClean="0"/>
              <a:t>È equivalente </a:t>
            </a:r>
            <a:r>
              <a:rPr lang="it-IT" dirty="0" smtClean="0"/>
              <a:t>a</a:t>
            </a:r>
          </a:p>
          <a:p>
            <a:pPr lvl="1">
              <a:lnSpc>
                <a:spcPct val="150000"/>
              </a:lnSpc>
              <a:buNone/>
            </a:pPr>
            <a:r>
              <a:rPr lang="it-IT" sz="2000" i="1" dirty="0" smtClean="0">
                <a:latin typeface="Arial" pitchFamily="34" charset="0"/>
                <a:cs typeface="Arial" pitchFamily="34" charset="0"/>
              </a:rPr>
              <a:t>&lt;%@ </a:t>
            </a:r>
            <a:r>
              <a:rPr lang="it-IT" sz="2000" i="1" dirty="0" err="1" smtClean="0">
                <a:latin typeface="Arial" pitchFamily="34" charset="0"/>
                <a:cs typeface="Arial" pitchFamily="34" charset="0"/>
              </a:rPr>
              <a:t>page</a:t>
            </a:r>
            <a:r>
              <a:rPr lang="it-IT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sz="2000" i="1" dirty="0" err="1" smtClean="0">
                <a:latin typeface="Arial" pitchFamily="34" charset="0"/>
                <a:cs typeface="Arial" pitchFamily="34" charset="0"/>
              </a:rPr>
              <a:t>import</a:t>
            </a:r>
            <a:r>
              <a:rPr lang="it-IT" sz="2000" i="1" dirty="0" err="1" smtClean="0">
                <a:latin typeface="Arial" pitchFamily="34" charset="0"/>
                <a:cs typeface="Arial" pitchFamily="34" charset="0"/>
              </a:rPr>
              <a:t>=</a:t>
            </a:r>
            <a:r>
              <a:rPr lang="it-IT" sz="2000" i="1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it-IT" sz="2000" i="1" dirty="0" err="1" smtClean="0">
                <a:latin typeface="Arial" pitchFamily="34" charset="0"/>
                <a:cs typeface="Arial" pitchFamily="34" charset="0"/>
              </a:rPr>
              <a:t>org.seam.seamamicidelgas.Utente</a:t>
            </a:r>
            <a:r>
              <a:rPr lang="it-IT" sz="2000" i="1" dirty="0" smtClean="0">
                <a:latin typeface="Arial" pitchFamily="34" charset="0"/>
                <a:cs typeface="Arial" pitchFamily="34" charset="0"/>
              </a:rPr>
              <a:t>” %&gt;</a:t>
            </a:r>
          </a:p>
          <a:p>
            <a:pPr lvl="1">
              <a:lnSpc>
                <a:spcPct val="150000"/>
              </a:lnSpc>
              <a:buNone/>
            </a:pPr>
            <a:r>
              <a:rPr lang="it-IT" sz="2000" i="1" dirty="0" smtClean="0">
                <a:latin typeface="Arial" pitchFamily="34" charset="0"/>
                <a:cs typeface="Arial" pitchFamily="34" charset="0"/>
              </a:rPr>
              <a:t>&lt;% Utente </a:t>
            </a:r>
            <a:r>
              <a:rPr lang="it-IT" sz="2000" i="1" dirty="0" err="1" smtClean="0">
                <a:latin typeface="Arial" pitchFamily="34" charset="0"/>
                <a:cs typeface="Arial" pitchFamily="34" charset="0"/>
              </a:rPr>
              <a:t>utente</a:t>
            </a:r>
            <a:r>
              <a:rPr lang="it-IT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sz="2000" i="1" dirty="0" smtClean="0">
                <a:latin typeface="Arial" pitchFamily="34" charset="0"/>
                <a:cs typeface="Arial" pitchFamily="34" charset="0"/>
              </a:rPr>
              <a:t>= (</a:t>
            </a:r>
            <a:r>
              <a:rPr lang="it-IT" sz="2000" i="1" dirty="0" smtClean="0">
                <a:latin typeface="Arial" pitchFamily="34" charset="0"/>
                <a:cs typeface="Arial" pitchFamily="34" charset="0"/>
              </a:rPr>
              <a:t>Utente)</a:t>
            </a:r>
            <a:r>
              <a:rPr lang="it-IT" sz="2000" i="1" dirty="0" err="1" smtClean="0">
                <a:latin typeface="Arial" pitchFamily="34" charset="0"/>
                <a:cs typeface="Arial" pitchFamily="34" charset="0"/>
              </a:rPr>
              <a:t>session.getAttribute</a:t>
            </a:r>
            <a:r>
              <a:rPr lang="it-IT" sz="2000" i="1" dirty="0" smtClean="0">
                <a:latin typeface="Arial" pitchFamily="34" charset="0"/>
                <a:cs typeface="Arial" pitchFamily="34" charset="0"/>
              </a:rPr>
              <a:t>(“utente”); %&gt;</a:t>
            </a:r>
          </a:p>
          <a:p>
            <a:pPr lvl="1">
              <a:lnSpc>
                <a:spcPct val="150000"/>
              </a:lnSpc>
              <a:buNone/>
            </a:pPr>
            <a:r>
              <a:rPr lang="it-IT" sz="2000" i="1" dirty="0" smtClean="0">
                <a:latin typeface="Arial" pitchFamily="34" charset="0"/>
                <a:cs typeface="Arial" pitchFamily="34" charset="0"/>
              </a:rPr>
              <a:t>&lt;%= </a:t>
            </a:r>
            <a:r>
              <a:rPr lang="it-IT" sz="2000" i="1" dirty="0" err="1" smtClean="0">
                <a:latin typeface="Arial" pitchFamily="34" charset="0"/>
                <a:cs typeface="Arial" pitchFamily="34" charset="0"/>
              </a:rPr>
              <a:t>utente.getNome</a:t>
            </a:r>
            <a:r>
              <a:rPr lang="it-IT" sz="2000" i="1" dirty="0" smtClean="0">
                <a:latin typeface="Arial" pitchFamily="34" charset="0"/>
                <a:cs typeface="Arial" pitchFamily="34" charset="0"/>
              </a:rPr>
              <a:t>() %&gt;</a:t>
            </a:r>
            <a:endParaRPr lang="it-IT" sz="2000" i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-3222"/>
            <a:ext cx="8229600" cy="1143000"/>
          </a:xfrm>
        </p:spPr>
        <p:txBody>
          <a:bodyPr>
            <a:normAutofit/>
          </a:bodyPr>
          <a:lstStyle/>
          <a:p>
            <a:r>
              <a:rPr lang="it-IT" dirty="0" smtClean="0"/>
              <a:t>JSF – </a:t>
            </a:r>
            <a:r>
              <a:rPr lang="it-IT" dirty="0" err="1" smtClean="0"/>
              <a:t>Expression</a:t>
            </a:r>
            <a:r>
              <a:rPr lang="it-IT" dirty="0" smtClean="0"/>
              <a:t> </a:t>
            </a:r>
            <a:r>
              <a:rPr lang="it-IT" dirty="0" err="1" smtClean="0"/>
              <a:t>Language</a:t>
            </a:r>
            <a:r>
              <a:rPr lang="it-IT" dirty="0" smtClean="0"/>
              <a:t> (3)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6278" y="1274733"/>
            <a:ext cx="8386821" cy="5510241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it-IT" sz="3000" dirty="0" smtClean="0"/>
              <a:t>Iterazione </a:t>
            </a:r>
            <a:r>
              <a:rPr lang="it-IT" sz="3000" dirty="0" smtClean="0"/>
              <a:t>su una collezione </a:t>
            </a:r>
            <a:r>
              <a:rPr lang="it-IT" sz="3000" dirty="0" smtClean="0"/>
              <a:t>con il componente </a:t>
            </a:r>
            <a:r>
              <a:rPr lang="it-IT" sz="3000" dirty="0" err="1" smtClean="0"/>
              <a:t>rich</a:t>
            </a:r>
            <a:r>
              <a:rPr lang="it-IT" sz="3000" dirty="0" smtClean="0"/>
              <a:t> </a:t>
            </a:r>
            <a:r>
              <a:rPr lang="it-IT" sz="3000" i="1" dirty="0" err="1" smtClean="0"/>
              <a:t>datatable</a:t>
            </a:r>
            <a:endParaRPr lang="it-IT" sz="3000" i="1" dirty="0" smtClean="0"/>
          </a:p>
          <a:p>
            <a:endParaRPr lang="it-IT" dirty="0" smtClean="0"/>
          </a:p>
          <a:p>
            <a:pPr>
              <a:lnSpc>
                <a:spcPct val="120000"/>
              </a:lnSpc>
              <a:buNone/>
            </a:pP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it-IT" sz="3000" b="1" i="1" dirty="0" err="1" smtClean="0">
                <a:latin typeface="Arial" pitchFamily="34" charset="0"/>
                <a:cs typeface="Arial" pitchFamily="34" charset="0"/>
              </a:rPr>
              <a:t>rich</a:t>
            </a:r>
            <a:r>
              <a:rPr lang="it-IT" sz="3000" b="1" i="1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it-IT" sz="3000" b="1" i="1" dirty="0" err="1" smtClean="0">
                <a:latin typeface="Arial" pitchFamily="34" charset="0"/>
                <a:cs typeface="Arial" pitchFamily="34" charset="0"/>
              </a:rPr>
              <a:t>dataTable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id=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tabellaRiepilogoInviati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" 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width=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"100%" 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align=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"center" 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value=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"#{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filtraNotificaAltaPriorita.getAllTaskInstanceListForContadino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currentAccount.username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, '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riceviRisposta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',_contadino.partitaIva)}" 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var=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it-IT" sz="3000" b="1" i="1" dirty="0" err="1" smtClean="0">
                <a:solidFill>
                  <a:srgbClr val="1A469E"/>
                </a:solidFill>
                <a:latin typeface="Arial" pitchFamily="34" charset="0"/>
                <a:cs typeface="Arial" pitchFamily="34" charset="0"/>
              </a:rPr>
              <a:t>_inviato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" &gt;</a:t>
            </a:r>
          </a:p>
          <a:p>
            <a:pPr>
              <a:lnSpc>
                <a:spcPct val="120000"/>
              </a:lnSpc>
              <a:buNone/>
            </a:pP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rich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column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lnSpc>
                <a:spcPct val="120000"/>
              </a:lnSpc>
              <a:buNone/>
            </a:pPr>
            <a:r>
              <a:rPr lang="en-US" sz="3000" i="1" dirty="0" smtClean="0">
                <a:latin typeface="Arial" pitchFamily="34" charset="0"/>
                <a:cs typeface="Arial" pitchFamily="34" charset="0"/>
              </a:rPr>
              <a:t>&lt;table width="100%" border="0" </a:t>
            </a:r>
            <a:r>
              <a:rPr lang="en-US" sz="3000" i="1" dirty="0" err="1" smtClean="0">
                <a:latin typeface="Arial" pitchFamily="34" charset="0"/>
                <a:cs typeface="Arial" pitchFamily="34" charset="0"/>
              </a:rPr>
              <a:t>cellspacing</a:t>
            </a:r>
            <a:r>
              <a:rPr lang="en-US" sz="3000" i="1" dirty="0" smtClean="0">
                <a:latin typeface="Arial" pitchFamily="34" charset="0"/>
                <a:cs typeface="Arial" pitchFamily="34" charset="0"/>
              </a:rPr>
              <a:t>="4" </a:t>
            </a:r>
            <a:r>
              <a:rPr lang="en-US" sz="3000" i="1" dirty="0" err="1" smtClean="0">
                <a:latin typeface="Arial" pitchFamily="34" charset="0"/>
                <a:cs typeface="Arial" pitchFamily="34" charset="0"/>
              </a:rPr>
              <a:t>cellpadding</a:t>
            </a:r>
            <a:r>
              <a:rPr lang="en-US" sz="3000" i="1" dirty="0" smtClean="0">
                <a:latin typeface="Arial" pitchFamily="34" charset="0"/>
                <a:cs typeface="Arial" pitchFamily="34" charset="0"/>
              </a:rPr>
              <a:t>="0" align="center"&gt;</a:t>
            </a:r>
          </a:p>
          <a:p>
            <a:pPr>
              <a:lnSpc>
                <a:spcPct val="120000"/>
              </a:lnSpc>
              <a:buNone/>
            </a:pP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tr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lnSpc>
                <a:spcPct val="120000"/>
              </a:lnSpc>
              <a:buNone/>
            </a:pP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td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width=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"15%"&gt;&lt;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div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align=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left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" 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class=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explorer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" &gt;#{</a:t>
            </a:r>
            <a:r>
              <a:rPr lang="it-IT" sz="3000" b="1" i="1" dirty="0" smtClean="0">
                <a:solidFill>
                  <a:srgbClr val="1A469E"/>
                </a:solidFill>
                <a:latin typeface="Arial" pitchFamily="34" charset="0"/>
                <a:cs typeface="Arial" pitchFamily="34" charset="0"/>
              </a:rPr>
              <a:t>_inviato.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variables.nomeDestinatario}&lt;/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div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&gt;&lt;/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td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lnSpc>
                <a:spcPct val="120000"/>
              </a:lnSpc>
              <a:buNone/>
            </a:pP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td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width=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"50%"&gt;&lt;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div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align=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left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" 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class=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explorer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" &gt;#{</a:t>
            </a:r>
            <a:r>
              <a:rPr lang="it-IT" sz="3000" b="1" i="1" dirty="0" smtClean="0">
                <a:solidFill>
                  <a:srgbClr val="1A469E"/>
                </a:solidFill>
                <a:latin typeface="Arial" pitchFamily="34" charset="0"/>
                <a:cs typeface="Arial" pitchFamily="34" charset="0"/>
              </a:rPr>
              <a:t>_inviato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.variables.notifyMessageReply.content}&lt;/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div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&gt;&lt;/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td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lnSpc>
                <a:spcPct val="120000"/>
              </a:lnSpc>
              <a:buNone/>
            </a:pPr>
            <a:r>
              <a:rPr lang="en-US" sz="3000" i="1" dirty="0" smtClean="0">
                <a:latin typeface="Arial" pitchFamily="34" charset="0"/>
                <a:cs typeface="Arial" pitchFamily="34" charset="0"/>
              </a:rPr>
              <a:t>&lt;td width="25%"&gt;&lt;div align="center" class="explorer" &gt;</a:t>
            </a:r>
          </a:p>
          <a:p>
            <a:pPr>
              <a:lnSpc>
                <a:spcPct val="120000"/>
              </a:lnSpc>
              <a:buNone/>
            </a:pP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&lt;h: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graphicImage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value=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"/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img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accepted.png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" </a:t>
            </a:r>
            <a:r>
              <a:rPr lang="it-IT" sz="3000" b="1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rendered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=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"#{</a:t>
            </a:r>
            <a:r>
              <a:rPr lang="it-IT" sz="3000" b="1" i="1" dirty="0" smtClean="0">
                <a:solidFill>
                  <a:srgbClr val="1A469E"/>
                </a:solidFill>
                <a:latin typeface="Arial" pitchFamily="34" charset="0"/>
                <a:cs typeface="Arial" pitchFamily="34" charset="0"/>
              </a:rPr>
              <a:t>_inviato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.variables.compilato}" /&gt;&lt;h: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graphicImage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value=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"/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img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/not_valid.png" </a:t>
            </a:r>
            <a:r>
              <a:rPr lang="it-IT" sz="3000" b="1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rendered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=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"#{!(</a:t>
            </a:r>
            <a:r>
              <a:rPr lang="it-IT" sz="3000" b="1" i="1" dirty="0" smtClean="0">
                <a:solidFill>
                  <a:srgbClr val="1A469E"/>
                </a:solidFill>
                <a:latin typeface="Arial" pitchFamily="34" charset="0"/>
                <a:cs typeface="Arial" pitchFamily="34" charset="0"/>
              </a:rPr>
              <a:t>_inviato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.variables.compilato)}" /&gt;</a:t>
            </a:r>
          </a:p>
          <a:p>
            <a:pPr>
              <a:lnSpc>
                <a:spcPct val="120000"/>
              </a:lnSpc>
              <a:buNone/>
            </a:pP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div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&gt;&lt;/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td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lnSpc>
                <a:spcPct val="120000"/>
              </a:lnSpc>
              <a:buNone/>
            </a:pPr>
            <a:r>
              <a:rPr lang="en-US" sz="3000" i="1" dirty="0" smtClean="0">
                <a:latin typeface="Arial" pitchFamily="34" charset="0"/>
                <a:cs typeface="Arial" pitchFamily="34" charset="0"/>
              </a:rPr>
              <a:t>&lt;td width="10%"&gt;&lt;div align="right" class="explorer" &gt;</a:t>
            </a:r>
          </a:p>
          <a:p>
            <a:pPr>
              <a:lnSpc>
                <a:spcPct val="120000"/>
              </a:lnSpc>
              <a:buNone/>
            </a:pP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div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id=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"pulsante_driver_loading" 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style=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"display: none;"&gt;&lt;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img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src=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"/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SeamAmiciDelGas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img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loading.gif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" /&gt;&lt;/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div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lnSpc>
                <a:spcPct val="120000"/>
              </a:lnSpc>
              <a:buNone/>
            </a:pP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&lt;s:link 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id=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link_feedback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" 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taskInstance=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"#{</a:t>
            </a:r>
            <a:r>
              <a:rPr lang="it-IT" sz="3000" b="1" i="1" dirty="0" err="1" smtClean="0">
                <a:solidFill>
                  <a:srgbClr val="1A469E"/>
                </a:solidFill>
                <a:latin typeface="Arial" pitchFamily="34" charset="0"/>
                <a:cs typeface="Arial" pitchFamily="34" charset="0"/>
              </a:rPr>
              <a:t>_inviato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}" 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action=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"#{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inviaRichiestaRisposta.riceviRisposta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}" 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onmouseup=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disable_this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this.id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, 'pulsante_driver_loading');" &gt;</a:t>
            </a:r>
          </a:p>
          <a:p>
            <a:pPr>
              <a:lnSpc>
                <a:spcPct val="120000"/>
              </a:lnSpc>
              <a:buNone/>
            </a:pP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&lt;h: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graphicImage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value=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"/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img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/feedback_up.png" </a:t>
            </a:r>
            <a:r>
              <a:rPr lang="it-IT" sz="3000" b="1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rendered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=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"#{</a:t>
            </a:r>
            <a:r>
              <a:rPr lang="it-IT" sz="3000" b="1" i="1" dirty="0" smtClean="0">
                <a:solidFill>
                  <a:srgbClr val="1A469E"/>
                </a:solidFill>
                <a:latin typeface="Arial" pitchFamily="34" charset="0"/>
                <a:cs typeface="Arial" pitchFamily="34" charset="0"/>
              </a:rPr>
              <a:t>_inviato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.variables.compilato}" /&gt;&lt;h: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graphicImage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value=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"/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img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/feedback_down.png" </a:t>
            </a:r>
            <a:r>
              <a:rPr lang="it-IT" sz="3000" b="1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rendered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=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"#{!(</a:t>
            </a:r>
            <a:r>
              <a:rPr lang="it-IT" sz="3000" b="1" i="1" dirty="0" smtClean="0">
                <a:solidFill>
                  <a:srgbClr val="1A469E"/>
                </a:solidFill>
                <a:latin typeface="Arial" pitchFamily="34" charset="0"/>
                <a:cs typeface="Arial" pitchFamily="34" charset="0"/>
              </a:rPr>
              <a:t>_inviato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.variables.compilato)}" /&gt;</a:t>
            </a:r>
          </a:p>
          <a:p>
            <a:pPr>
              <a:lnSpc>
                <a:spcPct val="120000"/>
              </a:lnSpc>
              <a:buNone/>
            </a:pP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&lt;/s:link&gt;</a:t>
            </a:r>
          </a:p>
          <a:p>
            <a:pPr>
              <a:lnSpc>
                <a:spcPct val="120000"/>
              </a:lnSpc>
              <a:buNone/>
            </a:pP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div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&gt;&lt;/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td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lnSpc>
                <a:spcPct val="120000"/>
              </a:lnSpc>
              <a:buNone/>
            </a:pP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tr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lnSpc>
                <a:spcPct val="120000"/>
              </a:lnSpc>
              <a:buNone/>
            </a:pP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table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lnSpc>
                <a:spcPct val="120000"/>
              </a:lnSpc>
              <a:buNone/>
            </a:pP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rich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it-IT" sz="3000" i="1" dirty="0" err="1" smtClean="0">
                <a:latin typeface="Arial" pitchFamily="34" charset="0"/>
                <a:cs typeface="Arial" pitchFamily="34" charset="0"/>
              </a:rPr>
              <a:t>column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lnSpc>
                <a:spcPct val="120000"/>
              </a:lnSpc>
              <a:buNone/>
            </a:pP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it-IT" sz="3000" b="1" i="1" dirty="0" err="1" smtClean="0">
                <a:latin typeface="Arial" pitchFamily="34" charset="0"/>
                <a:cs typeface="Arial" pitchFamily="34" charset="0"/>
              </a:rPr>
              <a:t>rich</a:t>
            </a:r>
            <a:r>
              <a:rPr lang="it-IT" sz="3000" b="1" i="1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it-IT" sz="3000" b="1" i="1" dirty="0" err="1" smtClean="0">
                <a:latin typeface="Arial" pitchFamily="34" charset="0"/>
                <a:cs typeface="Arial" pitchFamily="34" charset="0"/>
              </a:rPr>
              <a:t>dataTable</a:t>
            </a:r>
            <a:r>
              <a:rPr lang="it-IT" sz="3000" i="1" dirty="0" smtClean="0">
                <a:latin typeface="Arial" pitchFamily="34" charset="0"/>
                <a:cs typeface="Arial" pitchFamily="34" charset="0"/>
              </a:rPr>
              <a:t>&gt;</a:t>
            </a:r>
            <a:endParaRPr lang="it-IT" sz="3000" i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 smtClean="0"/>
              <a:t>Mash-up</a:t>
            </a:r>
            <a:r>
              <a:rPr lang="it-IT" dirty="0" smtClean="0"/>
              <a:t> – Google </a:t>
            </a:r>
            <a:r>
              <a:rPr lang="it-IT" dirty="0" err="1" smtClean="0"/>
              <a:t>Maps</a:t>
            </a:r>
            <a:r>
              <a:rPr lang="it-IT" dirty="0" smtClean="0"/>
              <a:t> (1)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it-IT" sz="2400" dirty="0" err="1" smtClean="0"/>
              <a:t>Geolocalizzazione</a:t>
            </a:r>
            <a:r>
              <a:rPr lang="it-IT" sz="2400" dirty="0" smtClean="0"/>
              <a:t> asincrona</a:t>
            </a:r>
          </a:p>
          <a:p>
            <a:pPr algn="ctr">
              <a:buNone/>
            </a:pPr>
            <a:r>
              <a:rPr lang="it-IT" sz="2400" dirty="0" smtClean="0"/>
              <a:t>Custom delle icone e degli eventi</a:t>
            </a:r>
            <a:endParaRPr lang="it-IT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66900" y="3027357"/>
            <a:ext cx="5410200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l="6108"/>
          <a:stretch>
            <a:fillRect/>
          </a:stretch>
        </p:blipFill>
        <p:spPr bwMode="auto">
          <a:xfrm>
            <a:off x="42084" y="2443149"/>
            <a:ext cx="9059833" cy="4032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 smtClean="0"/>
              <a:t>Mash-up</a:t>
            </a:r>
            <a:r>
              <a:rPr lang="it-IT" dirty="0" smtClean="0"/>
              <a:t> – Google </a:t>
            </a:r>
            <a:r>
              <a:rPr lang="it-IT" dirty="0" err="1" smtClean="0"/>
              <a:t>Maps</a:t>
            </a:r>
            <a:r>
              <a:rPr lang="it-IT" dirty="0" smtClean="0"/>
              <a:t> (2)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it-IT" sz="2400" dirty="0" smtClean="0"/>
              <a:t>Calcolo asincrono degli itinerari</a:t>
            </a:r>
            <a:endParaRPr lang="it-IT" sz="2400" dirty="0"/>
          </a:p>
        </p:txBody>
      </p:sp>
      <p:pic>
        <p:nvPicPr>
          <p:cNvPr id="6" name="Immagine 5" descr="nuovo-2.png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70613" y="6056562"/>
            <a:ext cx="594496" cy="59957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Visitatore (2)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457200" y="1952240"/>
            <a:ext cx="838682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dirty="0" smtClean="0">
                <a:latin typeface="+mj-lt"/>
              </a:rPr>
              <a:t>Procedura registrazione</a:t>
            </a:r>
          </a:p>
          <a:p>
            <a:endParaRPr lang="it-IT" sz="2600" dirty="0" smtClean="0">
              <a:latin typeface="+mj-lt"/>
            </a:endParaRPr>
          </a:p>
          <a:p>
            <a:r>
              <a:rPr lang="it-IT" sz="2600" dirty="0" smtClean="0">
                <a:latin typeface="+mj-lt"/>
              </a:rPr>
              <a:t>Dati principali da inserire:</a:t>
            </a:r>
          </a:p>
          <a:p>
            <a:pPr marL="468000" lvl="1" indent="-360000">
              <a:buFont typeface="Arial" pitchFamily="34" charset="0"/>
              <a:buChar char="•"/>
            </a:pPr>
            <a:r>
              <a:rPr lang="it-IT" sz="2400" dirty="0" smtClean="0">
                <a:latin typeface="+mj-lt"/>
              </a:rPr>
              <a:t>Dati anagrafici (nome, cognome, data e luogo di nascita, codice fiscale, sesso)</a:t>
            </a:r>
          </a:p>
          <a:p>
            <a:pPr marL="468000" lvl="1" indent="-360000">
              <a:buFont typeface="Arial" pitchFamily="34" charset="0"/>
              <a:buChar char="•"/>
            </a:pPr>
            <a:r>
              <a:rPr lang="it-IT" sz="2400" dirty="0" smtClean="0">
                <a:latin typeface="+mj-lt"/>
              </a:rPr>
              <a:t>Residenza (comune, indirizzo, C.A.P., provincia)</a:t>
            </a:r>
          </a:p>
          <a:p>
            <a:pPr marL="468000" lvl="1" indent="-360000">
              <a:buFont typeface="Arial" pitchFamily="34" charset="0"/>
              <a:buChar char="•"/>
            </a:pPr>
            <a:r>
              <a:rPr lang="it-IT" sz="2400" dirty="0" smtClean="0">
                <a:latin typeface="+mj-lt"/>
              </a:rPr>
              <a:t>E-mail</a:t>
            </a:r>
          </a:p>
          <a:p>
            <a:pPr marL="468000" lvl="1" indent="-360000">
              <a:buFont typeface="Arial" pitchFamily="34" charset="0"/>
              <a:buChar char="•"/>
            </a:pPr>
            <a:r>
              <a:rPr lang="it-IT" sz="2400" dirty="0" smtClean="0">
                <a:latin typeface="+mj-lt"/>
              </a:rPr>
              <a:t>Recapiti telefonici</a:t>
            </a:r>
          </a:p>
          <a:p>
            <a:pPr marL="468000" lvl="1" indent="-360000">
              <a:buFont typeface="Arial" pitchFamily="34" charset="0"/>
              <a:buChar char="•"/>
            </a:pPr>
            <a:r>
              <a:rPr lang="it-IT" sz="2400" dirty="0" smtClean="0">
                <a:latin typeface="+mj-lt"/>
              </a:rPr>
              <a:t>Informazioni Patente (numero patente, tipo)</a:t>
            </a:r>
          </a:p>
          <a:p>
            <a:pPr marL="468000" lvl="1" indent="-360000">
              <a:buFont typeface="Arial" pitchFamily="34" charset="0"/>
              <a:buChar char="•"/>
            </a:pPr>
            <a:r>
              <a:rPr lang="it-IT" sz="2400" dirty="0" smtClean="0">
                <a:latin typeface="+mj-lt"/>
              </a:rPr>
              <a:t>User-name e password</a:t>
            </a:r>
          </a:p>
          <a:p>
            <a:pPr marL="468000" lvl="1" indent="-360000">
              <a:buFont typeface="Arial" pitchFamily="34" charset="0"/>
              <a:buChar char="•"/>
            </a:pPr>
            <a:r>
              <a:rPr lang="it-IT" sz="2400" dirty="0" smtClean="0">
                <a:latin typeface="+mj-lt"/>
              </a:rPr>
              <a:t>Dati pagamento elettronico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634" t="5518" r="2634" b="13794"/>
          <a:stretch>
            <a:fillRect/>
          </a:stretch>
        </p:blipFill>
        <p:spPr bwMode="auto">
          <a:xfrm>
            <a:off x="3277161" y="2917818"/>
            <a:ext cx="2589679" cy="1052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300" endPos="90000" dir="5400000" sy="-100000" algn="bl" rotWithShape="0"/>
          </a:effectLst>
        </p:spPr>
      </p:pic>
      <p:graphicFrame>
        <p:nvGraphicFramePr>
          <p:cNvPr id="35" name="Diagramma 34"/>
          <p:cNvGraphicFramePr/>
          <p:nvPr/>
        </p:nvGraphicFramePr>
        <p:xfrm>
          <a:off x="0" y="763551"/>
          <a:ext cx="9144000" cy="58388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asellaDiTesto 31"/>
          <p:cNvSpPr txBox="1"/>
          <p:nvPr/>
        </p:nvSpPr>
        <p:spPr>
          <a:xfrm>
            <a:off x="73374" y="470880"/>
            <a:ext cx="899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smtClean="0">
                <a:latin typeface="+mj-lt"/>
              </a:rPr>
              <a:t>JBPM – Processo registrazione </a:t>
            </a:r>
            <a:r>
              <a:rPr lang="it-IT" sz="3200" b="1" dirty="0" err="1" smtClean="0">
                <a:latin typeface="+mj-lt"/>
              </a:rPr>
              <a:t>Cybercontadino</a:t>
            </a:r>
            <a:endParaRPr lang="it-IT" sz="3200" b="1" dirty="0">
              <a:latin typeface="+mj-lt"/>
            </a:endParaRPr>
          </a:p>
        </p:txBody>
      </p:sp>
      <p:pic>
        <p:nvPicPr>
          <p:cNvPr id="7174" name="Picture 6" descr="C:\Users\Valerio\JEE-Workspace\SeamAmiciDelGas\WebContent\processes\notificaRegistrazione\processimage.jpg"/>
          <p:cNvPicPr>
            <a:picLocks noChangeAspect="1" noChangeArrowheads="1"/>
          </p:cNvPicPr>
          <p:nvPr/>
        </p:nvPicPr>
        <p:blipFill>
          <a:blip r:embed="rId3"/>
          <a:srcRect l="2517" t="624" r="7911" b="16216"/>
          <a:stretch>
            <a:fillRect/>
          </a:stretch>
        </p:blipFill>
        <p:spPr bwMode="auto">
          <a:xfrm>
            <a:off x="88575" y="1128681"/>
            <a:ext cx="8966851" cy="4800120"/>
          </a:xfrm>
          <a:prstGeom prst="roundRect">
            <a:avLst>
              <a:gd name="adj" fmla="val 1328"/>
            </a:avLst>
          </a:prstGeom>
          <a:noFill/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Customer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164903"/>
          </a:xfrm>
        </p:spPr>
        <p:txBody>
          <a:bodyPr/>
          <a:lstStyle/>
          <a:p>
            <a:pPr marL="0" indent="0" algn="just">
              <a:buNone/>
            </a:pPr>
            <a:r>
              <a:rPr lang="it-IT" dirty="0" smtClean="0"/>
              <a:t>Utente che ha effettuato l’accesso e può usufruire dei servizi messi a disposizione dal </a:t>
            </a:r>
            <a:r>
              <a:rPr lang="it-IT" dirty="0" err="1" smtClean="0"/>
              <a:t>G.A.S.</a:t>
            </a:r>
            <a:endParaRPr lang="it-IT" dirty="0"/>
          </a:p>
        </p:txBody>
      </p:sp>
      <p:sp>
        <p:nvSpPr>
          <p:cNvPr id="5" name="Ovale 4"/>
          <p:cNvSpPr/>
          <p:nvPr/>
        </p:nvSpPr>
        <p:spPr>
          <a:xfrm>
            <a:off x="1562447" y="5905512"/>
            <a:ext cx="1663706" cy="634992"/>
          </a:xfrm>
          <a:prstGeom prst="ellipse">
            <a:avLst/>
          </a:prstGeom>
          <a:gradFill rotWithShape="1">
            <a:gsLst>
              <a:gs pos="0">
                <a:srgbClr val="F79646">
                  <a:shade val="58000"/>
                  <a:satMod val="150000"/>
                </a:srgbClr>
              </a:gs>
              <a:gs pos="72000">
                <a:srgbClr val="F79646">
                  <a:tint val="90000"/>
                  <a:satMod val="135000"/>
                </a:srgbClr>
              </a:gs>
              <a:gs pos="100000">
                <a:srgbClr val="F79646">
                  <a:tint val="80000"/>
                  <a:satMod val="15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80000"/>
              </a:srgbClr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lIns="0" tIns="36000" rIns="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Segnala Feedback</a:t>
            </a:r>
          </a:p>
        </p:txBody>
      </p:sp>
      <p:sp>
        <p:nvSpPr>
          <p:cNvPr id="6" name="Ovale 5"/>
          <p:cNvSpPr/>
          <p:nvPr/>
        </p:nvSpPr>
        <p:spPr>
          <a:xfrm>
            <a:off x="6814264" y="2742744"/>
            <a:ext cx="2254555" cy="1098248"/>
          </a:xfrm>
          <a:prstGeom prst="ellipse">
            <a:avLst/>
          </a:prstGeom>
          <a:gradFill rotWithShape="1">
            <a:gsLst>
              <a:gs pos="0">
                <a:srgbClr val="F79646">
                  <a:shade val="58000"/>
                  <a:satMod val="150000"/>
                </a:srgbClr>
              </a:gs>
              <a:gs pos="72000">
                <a:srgbClr val="F79646">
                  <a:tint val="90000"/>
                  <a:satMod val="135000"/>
                </a:srgbClr>
              </a:gs>
              <a:gs pos="100000">
                <a:srgbClr val="F79646">
                  <a:tint val="80000"/>
                  <a:satMod val="15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80000"/>
              </a:srgbClr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lIns="0" tIns="36000" rIns="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smtClean="0">
                <a:solidFill>
                  <a:prstClr val="black"/>
                </a:solidFill>
                <a:latin typeface="Calibri"/>
              </a:rPr>
              <a:t>Partecipa al gruppo di inviati</a:t>
            </a:r>
            <a:endParaRPr kumimoji="0" lang="it-IT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7" descr="C:\Users\Valerio\Downloads\user_128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3969137" y="3976403"/>
            <a:ext cx="975360" cy="975360"/>
          </a:xfrm>
          <a:prstGeom prst="rect">
            <a:avLst/>
          </a:prstGeom>
          <a:noFill/>
        </p:spPr>
      </p:pic>
      <p:cxnSp>
        <p:nvCxnSpPr>
          <p:cNvPr id="9" name="Connettore 1 8"/>
          <p:cNvCxnSpPr>
            <a:stCxn id="7" idx="3"/>
            <a:endCxn id="6" idx="2"/>
          </p:cNvCxnSpPr>
          <p:nvPr/>
        </p:nvCxnSpPr>
        <p:spPr>
          <a:xfrm flipV="1">
            <a:off x="4944497" y="3291868"/>
            <a:ext cx="1869767" cy="11722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e 14"/>
          <p:cNvSpPr/>
          <p:nvPr/>
        </p:nvSpPr>
        <p:spPr>
          <a:xfrm>
            <a:off x="92070" y="4965697"/>
            <a:ext cx="2179611" cy="634992"/>
          </a:xfrm>
          <a:prstGeom prst="ellipse">
            <a:avLst/>
          </a:prstGeom>
          <a:gradFill rotWithShape="1">
            <a:gsLst>
              <a:gs pos="0">
                <a:srgbClr val="F79646">
                  <a:shade val="58000"/>
                  <a:satMod val="150000"/>
                </a:srgbClr>
              </a:gs>
              <a:gs pos="72000">
                <a:srgbClr val="F79646">
                  <a:tint val="90000"/>
                  <a:satMod val="135000"/>
                </a:srgbClr>
              </a:gs>
              <a:gs pos="100000">
                <a:srgbClr val="F79646">
                  <a:tint val="80000"/>
                  <a:satMod val="15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80000"/>
              </a:srgbClr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lIns="0" tIns="36000" rIns="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Visualizza dettagli ordine</a:t>
            </a:r>
          </a:p>
        </p:txBody>
      </p:sp>
      <p:sp>
        <p:nvSpPr>
          <p:cNvPr id="16" name="Ovale 15"/>
          <p:cNvSpPr/>
          <p:nvPr/>
        </p:nvSpPr>
        <p:spPr>
          <a:xfrm>
            <a:off x="920700" y="3399056"/>
            <a:ext cx="1663706" cy="634992"/>
          </a:xfrm>
          <a:prstGeom prst="ellipse">
            <a:avLst/>
          </a:prstGeom>
          <a:gradFill rotWithShape="1">
            <a:gsLst>
              <a:gs pos="0">
                <a:srgbClr val="F79646">
                  <a:shade val="58000"/>
                  <a:satMod val="150000"/>
                </a:srgbClr>
              </a:gs>
              <a:gs pos="72000">
                <a:srgbClr val="F79646">
                  <a:tint val="90000"/>
                  <a:satMod val="135000"/>
                </a:srgbClr>
              </a:gs>
              <a:gs pos="100000">
                <a:srgbClr val="F79646">
                  <a:tint val="80000"/>
                  <a:satMod val="15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80000"/>
              </a:srgbClr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lIns="0" tIns="36000" rIns="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Visualizza ordini</a:t>
            </a:r>
          </a:p>
        </p:txBody>
      </p:sp>
      <p:sp>
        <p:nvSpPr>
          <p:cNvPr id="17" name="Ovale 16"/>
          <p:cNvSpPr/>
          <p:nvPr/>
        </p:nvSpPr>
        <p:spPr>
          <a:xfrm>
            <a:off x="5982355" y="4330705"/>
            <a:ext cx="1663815" cy="634992"/>
          </a:xfrm>
          <a:prstGeom prst="ellipse">
            <a:avLst/>
          </a:prstGeom>
          <a:gradFill rotWithShape="1">
            <a:gsLst>
              <a:gs pos="0">
                <a:srgbClr val="F79646">
                  <a:shade val="58000"/>
                  <a:satMod val="150000"/>
                </a:srgbClr>
              </a:gs>
              <a:gs pos="72000">
                <a:srgbClr val="F79646">
                  <a:tint val="90000"/>
                  <a:satMod val="135000"/>
                </a:srgbClr>
              </a:gs>
              <a:gs pos="100000">
                <a:srgbClr val="F79646">
                  <a:tint val="80000"/>
                  <a:satMod val="15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80000"/>
              </a:srgbClr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lIns="0" tIns="36000" rIns="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Ricerca su</a:t>
            </a:r>
            <a:r>
              <a:rPr kumimoji="0" lang="it-IT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catalogo</a:t>
            </a:r>
            <a:endParaRPr kumimoji="0" lang="it-IT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e 17"/>
          <p:cNvSpPr/>
          <p:nvPr/>
        </p:nvSpPr>
        <p:spPr>
          <a:xfrm>
            <a:off x="4456817" y="5420750"/>
            <a:ext cx="2357447" cy="634992"/>
          </a:xfrm>
          <a:prstGeom prst="ellipse">
            <a:avLst/>
          </a:prstGeom>
          <a:gradFill rotWithShape="1">
            <a:gsLst>
              <a:gs pos="0">
                <a:srgbClr val="F79646">
                  <a:shade val="58000"/>
                  <a:satMod val="150000"/>
                </a:srgbClr>
              </a:gs>
              <a:gs pos="72000">
                <a:srgbClr val="F79646">
                  <a:tint val="90000"/>
                  <a:satMod val="135000"/>
                </a:srgbClr>
              </a:gs>
              <a:gs pos="100000">
                <a:srgbClr val="F79646">
                  <a:tint val="80000"/>
                  <a:satMod val="15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80000"/>
              </a:srgbClr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lIns="0" tIns="36000" rIns="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Aggiungi al carrello</a:t>
            </a:r>
          </a:p>
        </p:txBody>
      </p:sp>
      <p:cxnSp>
        <p:nvCxnSpPr>
          <p:cNvPr id="24" name="Connettore 1 23"/>
          <p:cNvCxnSpPr>
            <a:stCxn id="7" idx="1"/>
            <a:endCxn id="16" idx="6"/>
          </p:cNvCxnSpPr>
          <p:nvPr/>
        </p:nvCxnSpPr>
        <p:spPr>
          <a:xfrm rot="10800000">
            <a:off x="2584407" y="3716553"/>
            <a:ext cx="1384731" cy="7475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1 26"/>
          <p:cNvCxnSpPr>
            <a:endCxn id="17" idx="2"/>
          </p:cNvCxnSpPr>
          <p:nvPr/>
        </p:nvCxnSpPr>
        <p:spPr>
          <a:xfrm>
            <a:off x="4944497" y="4648201"/>
            <a:ext cx="1037858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1 36"/>
          <p:cNvCxnSpPr>
            <a:endCxn id="18" idx="6"/>
          </p:cNvCxnSpPr>
          <p:nvPr/>
        </p:nvCxnSpPr>
        <p:spPr>
          <a:xfrm rot="16200000" flipH="1">
            <a:off x="6417733" y="5341714"/>
            <a:ext cx="793061" cy="1"/>
          </a:xfrm>
          <a:prstGeom prst="line">
            <a:avLst/>
          </a:prstGeom>
          <a:ln w="19050"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sellaDiTesto 39"/>
          <p:cNvSpPr txBox="1"/>
          <p:nvPr/>
        </p:nvSpPr>
        <p:spPr>
          <a:xfrm>
            <a:off x="5616687" y="5099073"/>
            <a:ext cx="1228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&lt;&lt;include&gt;&gt;</a:t>
            </a:r>
            <a:endParaRPr lang="it-IT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44" name="Ovale 43"/>
          <p:cNvSpPr/>
          <p:nvPr/>
        </p:nvSpPr>
        <p:spPr>
          <a:xfrm>
            <a:off x="5297981" y="6223008"/>
            <a:ext cx="3770838" cy="455649"/>
          </a:xfrm>
          <a:prstGeom prst="ellipse">
            <a:avLst/>
          </a:prstGeom>
          <a:gradFill rotWithShape="1">
            <a:gsLst>
              <a:gs pos="0">
                <a:srgbClr val="F79646">
                  <a:shade val="58000"/>
                  <a:satMod val="150000"/>
                </a:srgbClr>
              </a:gs>
              <a:gs pos="72000">
                <a:srgbClr val="F79646">
                  <a:tint val="90000"/>
                  <a:satMod val="135000"/>
                </a:srgbClr>
              </a:gs>
              <a:gs pos="100000">
                <a:srgbClr val="F79646">
                  <a:tint val="80000"/>
                  <a:satMod val="15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80000"/>
              </a:srgbClr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lIns="0" tIns="36000" rIns="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Ricerca su itinerari esistenti</a:t>
            </a:r>
          </a:p>
        </p:txBody>
      </p:sp>
      <p:cxnSp>
        <p:nvCxnSpPr>
          <p:cNvPr id="52" name="Connettore 1 51"/>
          <p:cNvCxnSpPr>
            <a:stCxn id="17" idx="5"/>
            <a:endCxn id="44" idx="0"/>
          </p:cNvCxnSpPr>
          <p:nvPr/>
        </p:nvCxnSpPr>
        <p:spPr>
          <a:xfrm rot="5400000">
            <a:off x="6617804" y="5438301"/>
            <a:ext cx="1350303" cy="219110"/>
          </a:xfrm>
          <a:prstGeom prst="line">
            <a:avLst/>
          </a:prstGeom>
          <a:ln w="19050"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sellaDiTesto 54"/>
          <p:cNvSpPr txBox="1"/>
          <p:nvPr/>
        </p:nvSpPr>
        <p:spPr>
          <a:xfrm>
            <a:off x="7183400" y="5892133"/>
            <a:ext cx="1056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&lt;&lt;</a:t>
            </a:r>
            <a:r>
              <a:rPr lang="it-IT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extend</a:t>
            </a:r>
            <a:r>
              <a:rPr lang="it-IT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&gt;&gt;</a:t>
            </a:r>
            <a:endParaRPr lang="it-IT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cxnSp>
        <p:nvCxnSpPr>
          <p:cNvPr id="30" name="Connettore 1 29"/>
          <p:cNvCxnSpPr>
            <a:stCxn id="16" idx="4"/>
            <a:endCxn id="15" idx="0"/>
          </p:cNvCxnSpPr>
          <p:nvPr/>
        </p:nvCxnSpPr>
        <p:spPr>
          <a:xfrm rot="5400000">
            <a:off x="1001391" y="4214534"/>
            <a:ext cx="931649" cy="570677"/>
          </a:xfrm>
          <a:prstGeom prst="line">
            <a:avLst/>
          </a:prstGeom>
          <a:ln w="19050"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sellaDiTesto 35"/>
          <p:cNvSpPr txBox="1"/>
          <p:nvPr/>
        </p:nvSpPr>
        <p:spPr>
          <a:xfrm>
            <a:off x="313059" y="4034048"/>
            <a:ext cx="1228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&lt;&lt;include&gt;&gt;</a:t>
            </a:r>
            <a:endParaRPr lang="it-IT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cxnSp>
        <p:nvCxnSpPr>
          <p:cNvPr id="49" name="Connettore 1 48"/>
          <p:cNvCxnSpPr>
            <a:stCxn id="16" idx="5"/>
            <a:endCxn id="5" idx="0"/>
          </p:cNvCxnSpPr>
          <p:nvPr/>
        </p:nvCxnSpPr>
        <p:spPr>
          <a:xfrm rot="16200000" flipH="1">
            <a:off x="1385303" y="4896515"/>
            <a:ext cx="1964456" cy="53538"/>
          </a:xfrm>
          <a:prstGeom prst="line">
            <a:avLst/>
          </a:prstGeom>
          <a:ln w="19050"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sellaDiTesto 53"/>
          <p:cNvSpPr txBox="1"/>
          <p:nvPr/>
        </p:nvSpPr>
        <p:spPr>
          <a:xfrm>
            <a:off x="2394300" y="5597735"/>
            <a:ext cx="1228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&lt;&lt;include&gt;&gt;</a:t>
            </a:r>
            <a:endParaRPr lang="it-IT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cxnSp>
        <p:nvCxnSpPr>
          <p:cNvPr id="63" name="Connettore 1 62"/>
          <p:cNvCxnSpPr>
            <a:stCxn id="64" idx="4"/>
            <a:endCxn id="7" idx="0"/>
          </p:cNvCxnSpPr>
          <p:nvPr/>
        </p:nvCxnSpPr>
        <p:spPr>
          <a:xfrm rot="5400000">
            <a:off x="4273298" y="3792883"/>
            <a:ext cx="367039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e 63"/>
          <p:cNvSpPr/>
          <p:nvPr/>
        </p:nvSpPr>
        <p:spPr>
          <a:xfrm>
            <a:off x="3744537" y="2974372"/>
            <a:ext cx="1424560" cy="634992"/>
          </a:xfrm>
          <a:prstGeom prst="ellipse">
            <a:avLst/>
          </a:prstGeom>
          <a:gradFill rotWithShape="1">
            <a:gsLst>
              <a:gs pos="0">
                <a:srgbClr val="F79646">
                  <a:shade val="58000"/>
                  <a:satMod val="150000"/>
                </a:srgbClr>
              </a:gs>
              <a:gs pos="72000">
                <a:srgbClr val="F79646">
                  <a:tint val="90000"/>
                  <a:satMod val="135000"/>
                </a:srgbClr>
              </a:gs>
              <a:gs pos="100000">
                <a:srgbClr val="F79646">
                  <a:tint val="80000"/>
                  <a:satMod val="15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80000"/>
              </a:srgbClr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lIns="0" tIns="36000" rIns="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Modifica dati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Customer</a:t>
            </a:r>
            <a:r>
              <a:rPr lang="it-IT" dirty="0" smtClean="0"/>
              <a:t> (2)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336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 smtClean="0"/>
              <a:t>Ricerca</a:t>
            </a:r>
          </a:p>
          <a:p>
            <a:pPr marL="0" indent="0" algn="just">
              <a:buNone/>
            </a:pPr>
            <a:r>
              <a:rPr lang="it-IT" dirty="0" smtClean="0"/>
              <a:t>2 modalità: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it-IT" dirty="0" smtClean="0"/>
              <a:t>Navigazione del catalogo</a:t>
            </a:r>
            <a:r>
              <a:rPr lang="it-IT" dirty="0" smtClean="0"/>
              <a:t>:</a:t>
            </a:r>
          </a:p>
          <a:p>
            <a:pPr marL="880110" lvl="1" indent="-514350" algn="just"/>
            <a:r>
              <a:rPr lang="it-IT" dirty="0" smtClean="0"/>
              <a:t>Ricerca prodotti per fornitore (navigazione catalogo)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it-IT" dirty="0" smtClean="0"/>
              <a:t>Ricerca </a:t>
            </a:r>
            <a:r>
              <a:rPr lang="it-IT" dirty="0" smtClean="0"/>
              <a:t>condizionata da itinerari esistenti</a:t>
            </a:r>
          </a:p>
          <a:p>
            <a:pPr marL="880110" lvl="1" indent="-514350" algn="just"/>
            <a:r>
              <a:rPr lang="it-IT" dirty="0" smtClean="0"/>
              <a:t>Visualizza i fornitori coinvolti nei vari itinerari</a:t>
            </a:r>
          </a:p>
          <a:p>
            <a:pPr marL="880110" lvl="1" indent="-514350" algn="just"/>
            <a:r>
              <a:rPr lang="it-IT" dirty="0" smtClean="0"/>
              <a:t>Ricerca prodotti per fornitore (navigazione catalogo)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Customer</a:t>
            </a:r>
            <a:r>
              <a:rPr lang="it-IT" dirty="0" smtClean="0"/>
              <a:t> (3</a:t>
            </a:r>
            <a:r>
              <a:rPr lang="it-IT" dirty="0" smtClean="0"/>
              <a:t>) -??????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3363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it-IT" dirty="0" smtClean="0"/>
              <a:t>Aggiungi al carrello</a:t>
            </a:r>
          </a:p>
          <a:p>
            <a:pPr marL="0" indent="0" algn="just">
              <a:buNone/>
            </a:pPr>
            <a:r>
              <a:rPr lang="it-IT" dirty="0" smtClean="0"/>
              <a:t>Selezione di un prodotto dalla lista visualizzata tramite la ricerca.</a:t>
            </a:r>
          </a:p>
          <a:p>
            <a:pPr marL="0" indent="0" algn="just"/>
            <a:r>
              <a:rPr lang="it-IT" dirty="0" smtClean="0"/>
              <a:t>Ogni prodotto selezionato costituisce un singolo ordine</a:t>
            </a:r>
          </a:p>
          <a:p>
            <a:pPr marL="0" indent="0" algn="just"/>
            <a:r>
              <a:rPr lang="it-IT" dirty="0" smtClean="0"/>
              <a:t>Per ogni prodotto bisogna indicare le seguenti informazioni:</a:t>
            </a:r>
          </a:p>
          <a:p>
            <a:pPr marL="396000" lvl="1" indent="-288000"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it-IT" dirty="0" smtClean="0"/>
              <a:t>Quantità (almeno uguale alla quantità minima definita dal </a:t>
            </a:r>
            <a:r>
              <a:rPr lang="it-IT" dirty="0" err="1" smtClean="0"/>
              <a:t>catologo</a:t>
            </a:r>
            <a:r>
              <a:rPr lang="it-IT" dirty="0" smtClean="0"/>
              <a:t> del </a:t>
            </a:r>
            <a:r>
              <a:rPr lang="it-IT" dirty="0" err="1" smtClean="0"/>
              <a:t>cybercontadino</a:t>
            </a:r>
            <a:r>
              <a:rPr lang="it-IT" dirty="0" smtClean="0"/>
              <a:t>)</a:t>
            </a:r>
          </a:p>
          <a:p>
            <a:pPr marL="396000" lvl="1" indent="-288000"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it-IT" dirty="0" smtClean="0"/>
              <a:t>Possibilità di evasione parziale e conseguente quantità minima accettata</a:t>
            </a:r>
          </a:p>
          <a:p>
            <a:pPr marL="396000" lvl="1" indent="-288000"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it-IT" dirty="0" smtClean="0"/>
              <a:t>Data massima della consegna (se l’ordine non verrà evaso entro questa data, sarà eliminato e notifica all’utente)</a:t>
            </a:r>
          </a:p>
          <a:p>
            <a:pPr marL="396000" lvl="1" indent="-288000" algn="just">
              <a:buClr>
                <a:schemeClr val="tx1">
                  <a:lumMod val="50000"/>
                  <a:lumOff val="50000"/>
                </a:schemeClr>
              </a:buClr>
            </a:pPr>
            <a:r>
              <a:rPr lang="it-IT" dirty="0" smtClean="0"/>
              <a:t>Punto di consegna:</a:t>
            </a:r>
          </a:p>
          <a:p>
            <a:pPr marL="640080" lvl="2" indent="0" algn="just"/>
            <a:r>
              <a:rPr lang="it-IT" dirty="0" smtClean="0"/>
              <a:t>Già stabilito se la ricerca è stata effettuata su itinerari esistenti</a:t>
            </a:r>
          </a:p>
          <a:p>
            <a:pPr marL="640080" lvl="2" indent="0" algn="just"/>
            <a:r>
              <a:rPr lang="it-IT" dirty="0" smtClean="0"/>
              <a:t>Vincolante</a:t>
            </a:r>
          </a:p>
          <a:p>
            <a:pPr marL="640080" lvl="2" indent="0" algn="just"/>
            <a:r>
              <a:rPr lang="it-IT" dirty="0" smtClean="0"/>
              <a:t>Nessuna preferenza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33291"/>
            <a:ext cx="8229600" cy="1143000"/>
          </a:xfrm>
        </p:spPr>
        <p:txBody>
          <a:bodyPr/>
          <a:lstStyle/>
          <a:p>
            <a:r>
              <a:rPr lang="it-IT" dirty="0" err="1" smtClean="0"/>
              <a:t>Customer</a:t>
            </a:r>
            <a:r>
              <a:rPr lang="it-IT" dirty="0" smtClean="0"/>
              <a:t> (4)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92082" y="1176291"/>
            <a:ext cx="8251939" cy="539282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it-IT" sz="1800" dirty="0" smtClean="0"/>
              <a:t>Processo Valutazione </a:t>
            </a:r>
            <a:r>
              <a:rPr lang="it-IT" sz="1800" dirty="0" err="1" smtClean="0"/>
              <a:t>CyberContadino</a:t>
            </a:r>
            <a:endParaRPr lang="it-IT" sz="1800" dirty="0" smtClean="0"/>
          </a:p>
          <a:p>
            <a:pPr marL="0" indent="0" algn="just"/>
            <a:r>
              <a:rPr lang="it-IT" sz="1400" dirty="0" smtClean="0"/>
              <a:t>Attori coinvolti:</a:t>
            </a:r>
          </a:p>
          <a:p>
            <a:pPr marL="365760" lvl="1" indent="0" algn="just"/>
            <a:r>
              <a:rPr lang="it-IT" sz="1200" dirty="0" smtClean="0"/>
              <a:t>Mediatore</a:t>
            </a:r>
          </a:p>
          <a:p>
            <a:pPr marL="365760" lvl="1" indent="0" algn="just"/>
            <a:r>
              <a:rPr lang="it-IT" sz="1200" dirty="0" err="1" smtClean="0"/>
              <a:t>Customers</a:t>
            </a:r>
            <a:endParaRPr lang="it-IT" sz="1200" dirty="0" smtClean="0"/>
          </a:p>
          <a:p>
            <a:pPr marL="365760" lvl="1" indent="0" algn="just"/>
            <a:r>
              <a:rPr lang="it-IT" sz="1200" dirty="0" err="1" smtClean="0"/>
              <a:t>CyberContadino</a:t>
            </a:r>
            <a:endParaRPr lang="it-IT" sz="1200" dirty="0" smtClean="0"/>
          </a:p>
          <a:p>
            <a:pPr marL="365760" lvl="1" indent="0" algn="just"/>
            <a:r>
              <a:rPr lang="it-IT" sz="1200" dirty="0" err="1" smtClean="0"/>
              <a:t>Admin</a:t>
            </a:r>
            <a:endParaRPr lang="it-IT" sz="1200" dirty="0" smtClean="0"/>
          </a:p>
          <a:p>
            <a:pPr marL="0" indent="0" algn="just"/>
            <a:r>
              <a:rPr lang="it-IT" sz="1400" dirty="0" smtClean="0"/>
              <a:t>Il mediatore avvia il processo per la valutazione del </a:t>
            </a:r>
            <a:r>
              <a:rPr lang="it-IT" sz="1400" dirty="0" err="1" smtClean="0"/>
              <a:t>Cybercontadino</a:t>
            </a:r>
            <a:r>
              <a:rPr lang="it-IT" sz="1400" dirty="0" smtClean="0"/>
              <a:t> indicando la data dell’incontro e il numero massimo di “inviati” (Creazione visita </a:t>
            </a:r>
            <a:r>
              <a:rPr lang="it-IT" sz="1400" dirty="0" err="1" smtClean="0"/>
              <a:t>CyberContadino</a:t>
            </a:r>
            <a:r>
              <a:rPr lang="it-IT" sz="1400" dirty="0" smtClean="0"/>
              <a:t>).</a:t>
            </a:r>
          </a:p>
          <a:p>
            <a:pPr marL="0" indent="0" algn="just"/>
            <a:r>
              <a:rPr lang="it-IT" sz="1400" dirty="0" smtClean="0"/>
              <a:t>A partire da questo momento qualsiasi </a:t>
            </a:r>
            <a:r>
              <a:rPr lang="it-IT" sz="1400" dirty="0" err="1" smtClean="0"/>
              <a:t>Customer</a:t>
            </a:r>
            <a:r>
              <a:rPr lang="it-IT" sz="1400" dirty="0" smtClean="0"/>
              <a:t> interessato all’evento può aggiungersi dando la propria disponibilità.</a:t>
            </a:r>
          </a:p>
          <a:p>
            <a:pPr marL="0" indent="0" algn="just"/>
            <a:r>
              <a:rPr lang="it-IT" sz="1400" dirty="0" smtClean="0"/>
              <a:t>Il processo si chiuderà non appena sarà raggiunto il numero massimo di “inviati</a:t>
            </a:r>
            <a:r>
              <a:rPr lang="it-IT" sz="1400" dirty="0" smtClean="0"/>
              <a:t>” (o allo scadere della data massima)</a:t>
            </a:r>
            <a:endParaRPr lang="it-IT" sz="1400" dirty="0" smtClean="0"/>
          </a:p>
          <a:p>
            <a:pPr marL="0" indent="0" algn="just"/>
            <a:r>
              <a:rPr lang="it-IT" sz="1400" dirty="0" smtClean="0"/>
              <a:t>Entro 3 giorni dalla visita l’utente cha ha partecipato dovrà compilare il questionario inserendo le proprie impressioni (attribuendo un punteggio) riguardo a:</a:t>
            </a:r>
          </a:p>
          <a:p>
            <a:pPr marL="365760" lvl="1" indent="0" algn="just"/>
            <a:r>
              <a:rPr lang="it-IT" sz="1200" dirty="0" smtClean="0"/>
              <a:t>Qualità dei prodotti</a:t>
            </a:r>
          </a:p>
          <a:p>
            <a:pPr marL="365760" lvl="1" indent="0" algn="just"/>
            <a:r>
              <a:rPr lang="it-IT" sz="1200" dirty="0" smtClean="0"/>
              <a:t>Qualità dello stabile</a:t>
            </a:r>
          </a:p>
          <a:p>
            <a:pPr marL="365760" lvl="1" indent="0" algn="just"/>
            <a:r>
              <a:rPr lang="it-IT" sz="1200" dirty="0" smtClean="0"/>
              <a:t>Condizioni igienico-sanitarie</a:t>
            </a:r>
          </a:p>
          <a:p>
            <a:pPr marL="365760" lvl="1" indent="0" algn="just"/>
            <a:r>
              <a:rPr lang="it-IT" sz="1200" dirty="0" smtClean="0"/>
              <a:t>Ambiente di lavoro</a:t>
            </a:r>
          </a:p>
          <a:p>
            <a:pPr marL="365760" lvl="1" indent="0" algn="just"/>
            <a:r>
              <a:rPr lang="it-IT" sz="1200" dirty="0" smtClean="0"/>
              <a:t>Professionalità cordialità e disponibilità</a:t>
            </a:r>
          </a:p>
          <a:p>
            <a:pPr marL="365760" lvl="1" indent="0" algn="just"/>
            <a:r>
              <a:rPr lang="it-IT" sz="1200" dirty="0" smtClean="0"/>
              <a:t>Eventuali commenti</a:t>
            </a:r>
          </a:p>
          <a:p>
            <a:pPr marL="0" indent="0" algn="just"/>
            <a:r>
              <a:rPr lang="it-IT" sz="1400" dirty="0" smtClean="0"/>
              <a:t>Il questionario sarà inoltrato all’amministratore che provvederà a valutarlo e a procedere con la registrazione del </a:t>
            </a:r>
            <a:r>
              <a:rPr lang="it-IT" sz="1400" dirty="0" err="1" smtClean="0"/>
              <a:t>CyberContadino</a:t>
            </a:r>
            <a:endParaRPr lang="it-IT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33291"/>
            <a:ext cx="8229600" cy="1143000"/>
          </a:xfrm>
        </p:spPr>
        <p:txBody>
          <a:bodyPr/>
          <a:lstStyle/>
          <a:p>
            <a:r>
              <a:rPr lang="it-IT" dirty="0" err="1" smtClean="0"/>
              <a:t>Customer</a:t>
            </a:r>
            <a:r>
              <a:rPr lang="it-IT" dirty="0" smtClean="0"/>
              <a:t> (5)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92082" y="1176291"/>
            <a:ext cx="8251939" cy="539282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it-IT" sz="2800" dirty="0" smtClean="0"/>
              <a:t>Visualizza ordini</a:t>
            </a:r>
          </a:p>
          <a:p>
            <a:pPr marL="0" indent="0" algn="just"/>
            <a:r>
              <a:rPr lang="it-IT" sz="2000" dirty="0" smtClean="0"/>
              <a:t>Elenco degli ordini pendenti e conclusi effettuati dal </a:t>
            </a:r>
            <a:r>
              <a:rPr lang="it-IT" sz="2000" dirty="0" err="1" smtClean="0"/>
              <a:t>customer</a:t>
            </a:r>
            <a:endParaRPr lang="it-IT" sz="2000" dirty="0" smtClean="0"/>
          </a:p>
          <a:p>
            <a:pPr marL="0" indent="0" algn="just"/>
            <a:r>
              <a:rPr lang="it-IT" sz="1800" dirty="0" smtClean="0"/>
              <a:t>Visualizzazione delle seguenti operazioni da poter effettuare su ogni ordine:</a:t>
            </a:r>
          </a:p>
          <a:p>
            <a:pPr marL="365760" lvl="1" indent="0" algn="just"/>
            <a:r>
              <a:rPr lang="it-IT" sz="1600" dirty="0" smtClean="0"/>
              <a:t>Visualizza dettagli</a:t>
            </a:r>
          </a:p>
          <a:p>
            <a:pPr marL="365760" lvl="1" indent="0" algn="just"/>
            <a:r>
              <a:rPr lang="it-IT" sz="1600" dirty="0" smtClean="0"/>
              <a:t>Segnala feedback</a:t>
            </a:r>
          </a:p>
          <a:p>
            <a:pPr marL="365760" lvl="1" indent="0" algn="just"/>
            <a:endParaRPr lang="it-IT" sz="1600" dirty="0" smtClean="0"/>
          </a:p>
          <a:p>
            <a:pPr marL="0" indent="0" algn="just">
              <a:buNone/>
            </a:pPr>
            <a:r>
              <a:rPr lang="it-IT" sz="2400" dirty="0" smtClean="0"/>
              <a:t>Visualizza dettagli ordine selezionato</a:t>
            </a:r>
          </a:p>
          <a:p>
            <a:pPr marL="365760" lvl="1" indent="0" algn="just"/>
            <a:r>
              <a:rPr lang="it-IT" sz="2000" dirty="0" smtClean="0"/>
              <a:t>Informazioni sull’ordine:</a:t>
            </a:r>
          </a:p>
          <a:p>
            <a:pPr marL="640080" lvl="2" indent="0" algn="just"/>
            <a:r>
              <a:rPr lang="it-IT" sz="1600" dirty="0" smtClean="0"/>
              <a:t>Data richiesta</a:t>
            </a:r>
          </a:p>
          <a:p>
            <a:pPr marL="640080" lvl="2" indent="0" algn="just"/>
            <a:r>
              <a:rPr lang="it-IT" sz="1600" dirty="0" smtClean="0"/>
              <a:t>Tipo di prodotto</a:t>
            </a:r>
          </a:p>
          <a:p>
            <a:pPr marL="640080" lvl="2" indent="0" algn="just"/>
            <a:r>
              <a:rPr lang="it-IT" sz="1600" dirty="0" smtClean="0"/>
              <a:t>Informazioni sulla consegna</a:t>
            </a:r>
          </a:p>
          <a:p>
            <a:pPr marL="640080" lvl="2" indent="0" algn="just"/>
            <a:r>
              <a:rPr lang="it-IT" sz="1600" dirty="0" smtClean="0"/>
              <a:t>Stato ordine</a:t>
            </a:r>
          </a:p>
          <a:p>
            <a:pPr marL="365760" lvl="1" indent="0" algn="just"/>
            <a:r>
              <a:rPr lang="it-IT" sz="1600" dirty="0" smtClean="0"/>
              <a:t>Operazioni da poter effettuare sull’ordine:</a:t>
            </a:r>
          </a:p>
          <a:p>
            <a:pPr marL="640080" lvl="2" indent="0" algn="just"/>
            <a:r>
              <a:rPr lang="it-IT" sz="1400" dirty="0" smtClean="0"/>
              <a:t>Cancella ordine (solo se pendente)</a:t>
            </a:r>
          </a:p>
          <a:p>
            <a:pPr marL="640080" lvl="2" indent="0" algn="just"/>
            <a:r>
              <a:rPr lang="it-IT" sz="1400" dirty="0" smtClean="0"/>
              <a:t>Modifica ordine (solo se pendente): data massima consegna, quantità, evasione parziale.</a:t>
            </a:r>
          </a:p>
          <a:p>
            <a:pPr marL="640080" lvl="2" indent="0" algn="just"/>
            <a:r>
              <a:rPr lang="it-IT" sz="1400" dirty="0" smtClean="0"/>
              <a:t>Conferma e pagamento: modifica stato ordine da pendente ad evaso, il pagamento è automatico</a:t>
            </a:r>
          </a:p>
          <a:p>
            <a:pPr marL="640080" lvl="2" indent="0" algn="just"/>
            <a:endParaRPr lang="it-IT" sz="1200" dirty="0" smtClean="0"/>
          </a:p>
          <a:p>
            <a:pPr marL="365760" lvl="1" indent="0" algn="just"/>
            <a:endParaRPr lang="it-IT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Gradazioni di grigi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quinozi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ecnologi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9074</TotalTime>
  <Words>3173</Words>
  <PresentationFormat>Presentazione su schermo (4:3)</PresentationFormat>
  <Paragraphs>421</Paragraphs>
  <Slides>41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41</vt:i4>
      </vt:variant>
    </vt:vector>
  </HeadingPairs>
  <TitlesOfParts>
    <vt:vector size="47" baseType="lpstr">
      <vt:lpstr>Arial</vt:lpstr>
      <vt:lpstr>Calibri</vt:lpstr>
      <vt:lpstr>Wingdings 2</vt:lpstr>
      <vt:lpstr>Constantia</vt:lpstr>
      <vt:lpstr>Lucida Sans Unicode</vt:lpstr>
      <vt:lpstr>Equinozio</vt:lpstr>
      <vt:lpstr>Diapositiva 1</vt:lpstr>
      <vt:lpstr>Attori del sistema</vt:lpstr>
      <vt:lpstr>Visitatore</vt:lpstr>
      <vt:lpstr>Visitatore (2)</vt:lpstr>
      <vt:lpstr>Customer</vt:lpstr>
      <vt:lpstr>Customer (2)</vt:lpstr>
      <vt:lpstr>Customer (3) -??????</vt:lpstr>
      <vt:lpstr>Customer (4)</vt:lpstr>
      <vt:lpstr>Customer (5)</vt:lpstr>
      <vt:lpstr>Driver</vt:lpstr>
      <vt:lpstr>Processo lista spesa – Driver (1)</vt:lpstr>
      <vt:lpstr>Processo lista spesa – Driver (2)</vt:lpstr>
      <vt:lpstr>Mediatore (1)</vt:lpstr>
      <vt:lpstr>Mediatore (2)</vt:lpstr>
      <vt:lpstr>Mediatore (5) - Gestione utenti</vt:lpstr>
      <vt:lpstr>Mediatore (6) - Esaminare registrazioni</vt:lpstr>
      <vt:lpstr>Feedback – Eventi (1)</vt:lpstr>
      <vt:lpstr>Feedback – Eventi (2)</vt:lpstr>
      <vt:lpstr>Feedback – Riepilogo</vt:lpstr>
      <vt:lpstr>Feedback - Classificazione</vt:lpstr>
      <vt:lpstr>Feedback – Effetti collaterali</vt:lpstr>
      <vt:lpstr>Admin</vt:lpstr>
      <vt:lpstr>CyberContadino</vt:lpstr>
      <vt:lpstr>CyberContadino (2)</vt:lpstr>
      <vt:lpstr>Processo lista spesa – CyberContadino (1)</vt:lpstr>
      <vt:lpstr>Processo lista spesa – CyberContadino (2)</vt:lpstr>
      <vt:lpstr>Notifiche ed eventi</vt:lpstr>
      <vt:lpstr>Modello dei dati</vt:lpstr>
      <vt:lpstr>Diapositiva 29</vt:lpstr>
      <vt:lpstr>Diapositiva 30</vt:lpstr>
      <vt:lpstr>JSF – Java Server Faces Technology</vt:lpstr>
      <vt:lpstr>JSF (2)</vt:lpstr>
      <vt:lpstr>JSF (3)</vt:lpstr>
      <vt:lpstr>JSF (4)</vt:lpstr>
      <vt:lpstr>JSF – Expression Language (EL)</vt:lpstr>
      <vt:lpstr>JSF – Expression Language (2)</vt:lpstr>
      <vt:lpstr>JSF – Expression Language (3)</vt:lpstr>
      <vt:lpstr>Mash-up – Google Maps (1)</vt:lpstr>
      <vt:lpstr>Mash-up – Google Maps (2)</vt:lpstr>
      <vt:lpstr>Diapositiva 40</vt:lpstr>
      <vt:lpstr>Diapositiva 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valerio</dc:creator>
  <cp:lastModifiedBy>Valerio</cp:lastModifiedBy>
  <cp:revision>769</cp:revision>
  <dcterms:created xsi:type="dcterms:W3CDTF">2007-12-02T10:57:01Z</dcterms:created>
  <dcterms:modified xsi:type="dcterms:W3CDTF">2009-03-23T23:06:54Z</dcterms:modified>
</cp:coreProperties>
</file>