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7" r:id="rId8"/>
    <p:sldId id="268" r:id="rId9"/>
    <p:sldId id="269" r:id="rId10"/>
    <p:sldId id="260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67EA1-2788-2589-49D4-F633EC41D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6BCB3-C600-DC03-AC5E-03BCD865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127A8-55FF-BD76-7F09-A98F5C36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59AEC-8DBA-BBD3-8BED-A1AF309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3E536-D77A-F65C-3192-C9AFAFFC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0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32C7-0799-2E71-0492-48A6C395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7E759-114F-DDA1-9DD3-A6AF11C6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DAB1-1150-CCC7-D90E-56F1DAFA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8C465-C99E-8EFA-DE00-48C86A80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4E465-B730-2398-6F13-FB821FD7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74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ADA4A-BD7E-FCAA-4A69-588D9C361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C42E9-2DB0-1A03-64FC-E94879BF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02CE6-5251-7A73-EDFA-85036D6A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8F3E-6F0D-9153-58ED-3B2D07A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85629-A379-0F08-B542-F55C5821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7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9036E-59D2-04A8-317E-1E2E3E89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B99DE-02E0-89D2-6496-AC5711F8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61835-9B8B-ED9D-D4B4-8AB1BE4D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387A0-9FB4-86FF-D363-C15D989B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DCA69-C0AF-455C-271D-8FE43782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07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CACE-8763-24F1-6159-26750884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57FE-6734-58DE-D216-2F06B87D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67926-4470-EA30-4930-D81AB93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41CD4-4C59-9A09-B22C-14E40F1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DFEBE-887D-7C82-3D07-7155DF04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2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A570-5D17-41C3-B2C8-EAD19D1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22971-02F3-7029-4B55-3F362296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E572A-C0F6-68A8-1B56-E05E3945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3C4DE-B839-4835-3712-2B4457C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23F8-7DEE-4642-A8BF-63C8991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A13BC-9FE5-EF68-7800-59C0B77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58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93A9-9649-8EAD-0DD1-123FDCE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A39C3-84F9-788F-399D-81EFECA2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81AC5-EA3A-B20A-4D26-938D12FB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64380-499A-630F-8BAE-D932DD6AC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4C490-D1D4-FD4B-EACE-5DE9C8EC3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96C7B7-5951-2DE3-46F0-64CEAE4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D0B71-4DDF-F14F-5815-3BD342FD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11F7B-AC09-0950-94CF-40E651CC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5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36BF-3949-FD5A-8AD7-AE81C7F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7AF6D-BF0E-8A94-9D55-453BE968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CAD32F-8ED3-988E-DE45-E28C1CD6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73471-3B06-A9C3-81CF-1E80459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9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43FE3-27DB-144A-7FE0-D5E6F01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B6957-671C-B5B2-D10C-BDB91C12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DB48B-1FEB-9883-3052-0D85FC8A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CA82-6A42-7A5A-83B1-9407B133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C008B-2A9C-F1CC-830E-0F52917E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4031C-D045-A633-B47F-1283FBA6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D00C7-3DCF-C28A-22A8-804C47D5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006DF-FDE5-0C63-7DCC-A73142FB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0CEB0-DB82-4CAB-38FD-D102A1C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0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1FB78-566E-86C2-5FA8-8B6DF522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18EFE9-736D-CE7B-0031-081B91B61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0917F-BD01-588E-DE67-B0C074D0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9DB66-2D35-BEF3-251B-1D9DDABF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48AD5-1B54-08CE-A1DA-E4142887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81C74-ADC6-7E59-4B20-37302B40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0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81E6BD-A7DF-C038-6148-0D1B506E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FF9F9-F157-C478-EEB4-5C14CDDA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FF9F2-9336-F791-EFF4-75CB71D6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5E73-CC2C-3B46-8935-3B10DB6424C9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519FD-E604-0198-9B05-038541049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5178-3BFA-140E-BFAF-8CBF4FF5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FFD5-44E6-3F48-873E-2D25D9F68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1C54-0F3B-CBEA-48DE-A8B970AA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Dslash</a:t>
            </a:r>
            <a:r>
              <a:rPr kumimoji="1" lang="zh-CN" altLang="en-US" dirty="0"/>
              <a:t>奇偶预处理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9874D-09CB-31E1-489A-FD039B60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GPU</a:t>
            </a:r>
            <a:r>
              <a:rPr kumimoji="1" lang="zh-CN" altLang="en-US" dirty="0"/>
              <a:t>代码思路</a:t>
            </a:r>
            <a:endParaRPr kumimoji="1" lang="en-US" altLang="zh-CN" dirty="0"/>
          </a:p>
          <a:p>
            <a:r>
              <a:rPr kumimoji="1" lang="en-US" altLang="zh-CN" dirty="0"/>
              <a:t>2023.08.06</a:t>
            </a:r>
          </a:p>
          <a:p>
            <a:r>
              <a:rPr kumimoji="1" lang="zh-CN" altLang="en-US" dirty="0"/>
              <a:t>王建成</a:t>
            </a:r>
          </a:p>
        </p:txBody>
      </p:sp>
    </p:spTree>
    <p:extLst>
      <p:ext uri="{BB962C8B-B14F-4D97-AF65-F5344CB8AC3E}">
        <p14:creationId xmlns:p14="http://schemas.microsoft.com/office/powerpoint/2010/main" val="35759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5A30D-634E-77C1-181C-AA075A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3A625-4D4D-E173-45A9-942F9252C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不管是奇数点还是偶数点，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在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=1</a:t>
                </a:r>
                <a:r>
                  <a:rPr kumimoji="1" lang="zh-CN" altLang="en-US" dirty="0"/>
                  <a:t>的时候前进后退方向要做文章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其他情况与不做奇偶预处理的情况相同，他在自己的坐标用第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</a:t>
                </a:r>
                <a:r>
                  <a:rPr kumimoji="1" lang="zh-CN" altLang="en-US" dirty="0">
                    <a:highlight>
                      <a:srgbClr val="FFFF00"/>
                    </a:highlight>
                  </a:rPr>
                  <a:t>奇</a:t>
                </a:r>
                <a:r>
                  <a:rPr kumimoji="1" lang="en-US" altLang="zh-CN" dirty="0">
                    <a:highlight>
                      <a:srgbClr val="FFFF00"/>
                    </a:highlight>
                  </a:rPr>
                  <a:t>/</a:t>
                </a:r>
                <a:r>
                  <a:rPr kumimoji="1" lang="zh-CN" altLang="en-US" dirty="0">
                    <a:highlight>
                      <a:srgbClr val="FFFF00"/>
                    </a:highlight>
                  </a:rPr>
                  <a:t>偶</a:t>
                </a:r>
                <a:r>
                  <a:rPr kumimoji="1" lang="zh-CN" altLang="en-US" dirty="0"/>
                  <a:t>点的向量，就在其他行用第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</a:t>
                </a:r>
                <a:r>
                  <a:rPr kumimoji="1" lang="zh-CN" altLang="en-US" dirty="0">
                    <a:highlight>
                      <a:srgbClr val="FFFF00"/>
                    </a:highlight>
                  </a:rPr>
                  <a:t>偶</a:t>
                </a:r>
                <a:r>
                  <a:rPr kumimoji="1" lang="en-US" altLang="zh-CN" dirty="0">
                    <a:highlight>
                      <a:srgbClr val="FFFF00"/>
                    </a:highlight>
                  </a:rPr>
                  <a:t>/</a:t>
                </a:r>
                <a:r>
                  <a:rPr kumimoji="1" lang="zh-CN" altLang="en-US" dirty="0">
                    <a:highlight>
                      <a:srgbClr val="FFFF00"/>
                    </a:highlight>
                  </a:rPr>
                  <a:t>奇</a:t>
                </a:r>
                <a:r>
                  <a:rPr kumimoji="1" lang="zh-CN" altLang="en-US" dirty="0"/>
                  <a:t>点的向量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3A625-4D4D-E173-45A9-942F9252C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4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83165-8D6E-CB21-14F6-57125F05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5A7E-BE39-CD41-95EF-E27D2EA5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(Nd Lt </a:t>
            </a:r>
            <a:r>
              <a:rPr kumimoji="1" lang="en-US" altLang="zh-CN" dirty="0" err="1"/>
              <a:t>Lz</a:t>
            </a:r>
            <a:r>
              <a:rPr kumimoji="1" lang="en-US" altLang="zh-CN" dirty="0"/>
              <a:t> Ly Lx Nc Nc)</a:t>
            </a:r>
          </a:p>
          <a:p>
            <a:r>
              <a:rPr kumimoji="1" lang="en-US" altLang="zh-CN" dirty="0"/>
              <a:t>(Nd 2 Lt </a:t>
            </a:r>
            <a:r>
              <a:rPr kumimoji="1" lang="en-US" altLang="zh-CN" dirty="0" err="1"/>
              <a:t>Lz</a:t>
            </a:r>
            <a:r>
              <a:rPr kumimoji="1" lang="en-US" altLang="zh-CN" dirty="0"/>
              <a:t> Ly Lx//2 Nc </a:t>
            </a:r>
            <a:r>
              <a:rPr kumimoji="1" lang="en-US" altLang="zh-CN"/>
              <a:t>Nc)---U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12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41B9-462A-D28E-F5FD-2E32FE9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优化原始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F2A61-5CDD-D192-358D-85354A2E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带宽受限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</a:t>
            </a:r>
            <a:r>
              <a:rPr kumimoji="1" lang="zh-CN" altLang="en-US" dirty="0"/>
              <a:t>传入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complex</a:t>
            </a:r>
            <a:r>
              <a:rPr kumimoji="1" lang="en-US" altLang="zh-CN" dirty="0" err="1">
                <a:sym typeface="Wingdings" pitchFamily="2" charset="2"/>
              </a:rPr>
              <a:t>U</a:t>
            </a:r>
            <a:r>
              <a:rPr kumimoji="1" lang="zh-CN" altLang="en-US" dirty="0">
                <a:sym typeface="Wingdings" pitchFamily="2" charset="2"/>
              </a:rPr>
              <a:t>传入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个</a:t>
            </a:r>
            <a:r>
              <a:rPr kumimoji="1" lang="en-US" altLang="zh-CN" dirty="0">
                <a:sym typeface="Wingdings" pitchFamily="2" charset="2"/>
              </a:rPr>
              <a:t>Complex</a:t>
            </a:r>
            <a:r>
              <a:rPr kumimoji="1" lang="zh-CN" altLang="en-US" dirty="0">
                <a:sym typeface="Wingdings" pitchFamily="2" charset="2"/>
              </a:rPr>
              <a:t>，前两行外积再共轭得到第三行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31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0B66-8152-30F6-F17E-C80D5B47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单平面 </a:t>
            </a:r>
            <a:r>
              <a:rPr kumimoji="1" lang="en-US" altLang="zh-CN" dirty="0" err="1"/>
              <a:t>xy</a:t>
            </a:r>
            <a:r>
              <a:rPr kumimoji="1" lang="zh-CN" altLang="en-US" dirty="0"/>
              <a:t>平面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D56EDE-A6C5-8ECA-D5F3-CF5BA494D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36257"/>
              </p:ext>
            </p:extLst>
          </p:nvPr>
        </p:nvGraphicFramePr>
        <p:xfrm>
          <a:off x="838200" y="1825623"/>
          <a:ext cx="5772808" cy="380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601">
                  <a:extLst>
                    <a:ext uri="{9D8B030D-6E8A-4147-A177-3AD203B41FA5}">
                      <a16:colId xmlns:a16="http://schemas.microsoft.com/office/drawing/2014/main" val="2771157090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821594807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2097715023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1617240206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3961049481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575088058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2284725788"/>
                    </a:ext>
                  </a:extLst>
                </a:gridCol>
                <a:gridCol w="721601">
                  <a:extLst>
                    <a:ext uri="{9D8B030D-6E8A-4147-A177-3AD203B41FA5}">
                      <a16:colId xmlns:a16="http://schemas.microsoft.com/office/drawing/2014/main" val="1871068984"/>
                    </a:ext>
                  </a:extLst>
                </a:gridCol>
              </a:tblGrid>
              <a:tr h="47599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63068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65293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61130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31249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03456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1233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683"/>
                  </a:ext>
                </a:extLst>
              </a:tr>
              <a:tr h="475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5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F690-B5D4-209C-4D4A-A47A86F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示意图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5CBA005-CAD8-5511-B788-711537BCE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96" y="1405939"/>
            <a:ext cx="5824812" cy="53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1B7D7-748F-FBF9-BE34-40A902D0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偶数点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t+z+y+x</a:t>
            </a:r>
            <a:r>
              <a:rPr kumimoji="1" lang="en-US" altLang="zh-CN" dirty="0"/>
              <a:t>)%2 == 0</a:t>
            </a:r>
            <a:r>
              <a:rPr kumimoji="1" lang="zh-CN" altLang="en-US" dirty="0"/>
              <a:t>，取邻近奇数点</a:t>
            </a:r>
            <a:br>
              <a:rPr kumimoji="1" lang="en-US" altLang="zh-CN" dirty="0"/>
            </a:br>
            <a:r>
              <a:rPr kumimoji="1" lang="en-US" altLang="zh-CN" dirty="0" err="1"/>
              <a:t>even_odd</a:t>
            </a:r>
            <a:r>
              <a:rPr kumimoji="1" lang="en-US" altLang="zh-CN" dirty="0"/>
              <a:t> = 0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4114A-C58B-0239-D74B-B1999A5B8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1</a:t>
                </a:r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)%2==0 then x%2==0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(x-1+sub_Lx)%</a:t>
                </a:r>
                <a:r>
                  <a:rPr kumimoji="1" lang="en-US" altLang="zh-CN" b="1" dirty="0" err="1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sub_Lx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</a:t>
                </a:r>
              </a:p>
              <a:p>
                <a:pPr lvl="1"/>
                <a:r>
                  <a:rPr kumimoji="1" lang="en-US" altLang="zh-CN" dirty="0">
                    <a:sym typeface="Wingdings" pitchFamily="2" charset="2"/>
                  </a:rPr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)%2==1 then x%2==1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(x+1)%</a:t>
                </a:r>
                <a:r>
                  <a:rPr kumimoji="1" lang="en-US" altLang="zh-CN" b="1" dirty="0" err="1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sub_Lx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2</a:t>
                </a:r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)%2==0 then x%2==0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(y+1)%Ly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(y-1+Ly)%Ly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</a:t>
                </a:r>
              </a:p>
              <a:p>
                <a:pPr lvl="1"/>
                <a:r>
                  <a:rPr kumimoji="1" lang="en-US" altLang="zh-CN" dirty="0">
                    <a:sym typeface="Wingdings" pitchFamily="2" charset="2"/>
                  </a:rPr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)%2==1 then x%2==1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(y+1)%Ly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(y-1+Ly)%Ly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odd point</a:t>
                </a:r>
                <a:endParaRPr kumimoji="1" lang="en-US" altLang="zh-CN" dirty="0"/>
              </a:p>
              <a:p>
                <a:pPr lvl="2"/>
                <a:endParaRPr kumimoji="1" lang="zh-CN" altLang="en-US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3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同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，不同之处在于</a:t>
                </a:r>
                <a:r>
                  <a:rPr kumimoji="1" lang="en-US" altLang="zh-CN" dirty="0"/>
                  <a:t>(y+1)%Ly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转为</a:t>
                </a:r>
                <a:r>
                  <a:rPr kumimoji="1" lang="en-US" altLang="zh-CN" dirty="0"/>
                  <a:t>z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t</a:t>
                </a:r>
              </a:p>
              <a:p>
                <a:pPr lvl="1"/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4114A-C58B-0239-D74B-B1999A5B8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1B7D7-748F-FBF9-BE34-40A902D0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奇数点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t+z+y+x</a:t>
            </a:r>
            <a:r>
              <a:rPr kumimoji="1" lang="en-US" altLang="zh-CN" dirty="0"/>
              <a:t>)%2 == 1</a:t>
            </a:r>
            <a:r>
              <a:rPr kumimoji="1" lang="zh-CN" altLang="en-US" dirty="0"/>
              <a:t>，取邻近偶数点</a:t>
            </a:r>
            <a:br>
              <a:rPr kumimoji="1" lang="en-US" altLang="zh-CN" dirty="0"/>
            </a:br>
            <a:r>
              <a:rPr kumimoji="1" lang="en-US" altLang="zh-CN" dirty="0" err="1"/>
              <a:t>even_odd</a:t>
            </a:r>
            <a:r>
              <a:rPr kumimoji="1" lang="en-US" altLang="zh-CN" dirty="0"/>
              <a:t> =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4114A-C58B-0239-D74B-B1999A5B8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1</a:t>
                </a:r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)%2==0 then x%2==1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(x+1)%</a:t>
                </a:r>
                <a:r>
                  <a:rPr kumimoji="1" lang="en-US" altLang="zh-CN" b="1" dirty="0" err="1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sub_Lx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</a:t>
                </a:r>
              </a:p>
              <a:p>
                <a:pPr lvl="1"/>
                <a:r>
                  <a:rPr kumimoji="1" lang="en-US" altLang="zh-CN" dirty="0">
                    <a:sym typeface="Wingdings" pitchFamily="2" charset="2"/>
                  </a:rPr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)%2==1 then x%2==0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y,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(x-1+sub_Lx)%</a:t>
                </a:r>
                <a:r>
                  <a:rPr kumimoji="1" lang="en-US" altLang="zh-CN" b="1" dirty="0" err="1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sub_Lx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2</a:t>
                </a:r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)%2==0 then x%2==1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(y+1)%Ly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(y-1+Ly)%Ly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</a:t>
                </a:r>
              </a:p>
              <a:p>
                <a:pPr lvl="1"/>
                <a:r>
                  <a:rPr kumimoji="1" lang="en-US" altLang="zh-CN" dirty="0">
                    <a:sym typeface="Wingdings" pitchFamily="2" charset="2"/>
                  </a:rPr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)%2==1 then x%2==0</a:t>
                </a:r>
              </a:p>
              <a:p>
                <a:pPr lvl="2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+1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(y+1)%Ly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kumimoji="1"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(t, z,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(y-1+Ly)%Ly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, </a:t>
                </a:r>
                <a:r>
                  <a:rPr kumimoji="1" lang="en-US" altLang="zh-CN" b="1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Wingdings" pitchFamily="2" charset="2"/>
                  </a:rPr>
                  <a:t>x</a:t>
                </a:r>
                <a:r>
                  <a:rPr kumimoji="1"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) </a:t>
                </a:r>
                <a:r>
                  <a:rPr kumimoji="1" lang="en-US" altLang="zh-CN" dirty="0">
                    <a:sym typeface="Wingdings" pitchFamily="2" charset="2"/>
                  </a:rPr>
                  <a:t>on even point</a:t>
                </a:r>
                <a:endParaRPr kumimoji="1" lang="en-US" altLang="zh-CN" dirty="0"/>
              </a:p>
              <a:p>
                <a:pPr lvl="2"/>
                <a:endParaRPr kumimoji="1" lang="zh-CN" altLang="en-US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3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同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，不同之处在于</a:t>
                </a:r>
                <a:r>
                  <a:rPr kumimoji="1" lang="en-US" altLang="zh-CN" dirty="0"/>
                  <a:t>(y+1)%Ly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转为</a:t>
                </a:r>
                <a:r>
                  <a:rPr kumimoji="1" lang="en-US" altLang="zh-CN" dirty="0"/>
                  <a:t>z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t</a:t>
                </a:r>
              </a:p>
              <a:p>
                <a:pPr lvl="1"/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4114A-C58B-0239-D74B-B1999A5B8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5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67EC2A-F23D-4456-7FC0-39356DCE5C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合并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1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67EC2A-F23D-4456-7FC0-39356DCE5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29203-73AA-1396-DCBC-09F6326D3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其中</a:t>
                </a:r>
                <a:r>
                  <a:rPr kumimoji="1" lang="en-US" altLang="zh-CN" dirty="0" err="1"/>
                  <a:t>even_odd</a:t>
                </a:r>
                <a:r>
                  <a:rPr kumimoji="1" lang="zh-CN" altLang="en-US" dirty="0"/>
                  <a:t>代表目标点的奇偶性，</a:t>
                </a:r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=0</a:t>
                </a:r>
                <a:r>
                  <a:rPr kumimoji="1" lang="zh-CN" altLang="en-US" dirty="0"/>
                  <a:t>代表计算</a:t>
                </a:r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点的结果，</a:t>
                </a:r>
                <a:r>
                  <a:rPr kumimoji="1" lang="en-US" altLang="zh-CN" dirty="0"/>
                  <a:t>=1</a:t>
                </a:r>
                <a:r>
                  <a:rPr kumimoji="1" lang="zh-CN" altLang="en-US" dirty="0"/>
                  <a:t>代表</a:t>
                </a:r>
                <a:r>
                  <a:rPr kumimoji="1" lang="en-US" altLang="zh-CN" dirty="0"/>
                  <a:t>odd</a:t>
                </a:r>
                <a:r>
                  <a:rPr kumimoji="1" lang="zh-CN" altLang="en-US" dirty="0"/>
                  <a:t>点结果，</a:t>
                </a:r>
                <a:r>
                  <a:rPr kumimoji="1" lang="en-US" altLang="zh-CN" dirty="0" err="1"/>
                  <a:t>eo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 %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kumimoji="1" lang="en-US" altLang="zh-CN" dirty="0"/>
                  <a:t>+1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29203-73AA-1396-DCBC-09F6326D3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0ADD4B4-4D99-BE0E-E0E3-FC5983BE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04679"/>
              </p:ext>
            </p:extLst>
          </p:nvPr>
        </p:nvGraphicFramePr>
        <p:xfrm>
          <a:off x="1376856" y="3429000"/>
          <a:ext cx="8362731" cy="182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77">
                  <a:extLst>
                    <a:ext uri="{9D8B030D-6E8A-4147-A177-3AD203B41FA5}">
                      <a16:colId xmlns:a16="http://schemas.microsoft.com/office/drawing/2014/main" val="618110192"/>
                    </a:ext>
                  </a:extLst>
                </a:gridCol>
                <a:gridCol w="2787577">
                  <a:extLst>
                    <a:ext uri="{9D8B030D-6E8A-4147-A177-3AD203B41FA5}">
                      <a16:colId xmlns:a16="http://schemas.microsoft.com/office/drawing/2014/main" val="2456514703"/>
                    </a:ext>
                  </a:extLst>
                </a:gridCol>
                <a:gridCol w="2787577">
                  <a:extLst>
                    <a:ext uri="{9D8B030D-6E8A-4147-A177-3AD203B41FA5}">
                      <a16:colId xmlns:a16="http://schemas.microsoft.com/office/drawing/2014/main" val="4161824696"/>
                    </a:ext>
                  </a:extLst>
                </a:gridCol>
              </a:tblGrid>
              <a:tr h="609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eo</a:t>
                      </a:r>
                      <a:r>
                        <a:rPr lang="en-US" altLang="zh-CN" dirty="0"/>
                        <a:t> =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eo</a:t>
                      </a:r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6501"/>
                  </a:ext>
                </a:extLst>
              </a:tr>
              <a:tr h="6098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Even_odd</a:t>
                      </a:r>
                      <a:r>
                        <a:rPr lang="en-US" altLang="zh-CN" dirty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(x+1)%</a:t>
                      </a:r>
                      <a:r>
                        <a:rPr lang="en-US" altLang="zh-CN" dirty="0" err="1"/>
                        <a:t>sub_Lx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33019"/>
                  </a:ext>
                </a:extLst>
              </a:tr>
              <a:tr h="6098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Even_odd</a:t>
                      </a:r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(x+1)%</a:t>
                      </a:r>
                      <a:r>
                        <a:rPr lang="en-US" altLang="zh-CN" dirty="0" err="1"/>
                        <a:t>sub_Lx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3283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21A8F1C-0F54-7050-A915-FC45A2B08BB0}"/>
              </a:ext>
            </a:extLst>
          </p:cNvPr>
          <p:cNvSpPr txBox="1"/>
          <p:nvPr/>
        </p:nvSpPr>
        <p:spPr>
          <a:xfrm>
            <a:off x="1618593" y="5749161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(1 &amp; ~(</a:t>
            </a:r>
            <a:r>
              <a:rPr kumimoji="1" lang="en-US" altLang="zh-CN" dirty="0" err="1"/>
              <a:t>even_odd</a:t>
            </a:r>
            <a:r>
              <a:rPr kumimoji="1" lang="en-US" altLang="zh-CN" dirty="0"/>
              <a:t> ^ </a:t>
            </a:r>
            <a:r>
              <a:rPr kumimoji="1" lang="en-US" altLang="zh-CN" dirty="0" err="1"/>
              <a:t>eo</a:t>
            </a:r>
            <a:r>
              <a:rPr kumimoji="1" lang="en-US" altLang="zh-CN" dirty="0"/>
              <a:t>)) * x +  (</a:t>
            </a:r>
            <a:r>
              <a:rPr kumimoji="1" lang="en-US" altLang="zh-CN" dirty="0" err="1"/>
              <a:t>even_odd</a:t>
            </a:r>
            <a:r>
              <a:rPr kumimoji="1" lang="en-US" altLang="zh-CN" dirty="0"/>
              <a:t> ^ </a:t>
            </a:r>
            <a:r>
              <a:rPr kumimoji="1" lang="en-US" altLang="zh-CN" dirty="0" err="1"/>
              <a:t>eo</a:t>
            </a:r>
            <a:r>
              <a:rPr kumimoji="1" lang="en-US" altLang="zh-CN" dirty="0"/>
              <a:t>) * (</a:t>
            </a:r>
            <a:r>
              <a:rPr lang="en-US" altLang="zh-CN" dirty="0"/>
              <a:t>(x+1)%</a:t>
            </a:r>
            <a:r>
              <a:rPr lang="en-US" altLang="zh-CN" dirty="0" err="1"/>
              <a:t>sub_Lx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3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67EC2A-F23D-4456-7FC0-39356DCE5C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合并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= 1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67EC2A-F23D-4456-7FC0-39356DCE5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29203-73AA-1396-DCBC-09F6326D3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其中</a:t>
                </a:r>
                <a:r>
                  <a:rPr kumimoji="1" lang="en-US" altLang="zh-CN" dirty="0" err="1"/>
                  <a:t>even_odd</a:t>
                </a:r>
                <a:r>
                  <a:rPr kumimoji="1" lang="zh-CN" altLang="en-US" dirty="0"/>
                  <a:t>代表目标点的奇偶性，</a:t>
                </a:r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=0</a:t>
                </a:r>
                <a:r>
                  <a:rPr kumimoji="1" lang="zh-CN" altLang="en-US" dirty="0"/>
                  <a:t>代表计算</a:t>
                </a:r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点的结果，</a:t>
                </a:r>
                <a:r>
                  <a:rPr kumimoji="1" lang="en-US" altLang="zh-CN" dirty="0"/>
                  <a:t>=1</a:t>
                </a:r>
                <a:r>
                  <a:rPr kumimoji="1" lang="zh-CN" altLang="en-US" dirty="0"/>
                  <a:t>代表</a:t>
                </a:r>
                <a:r>
                  <a:rPr kumimoji="1" lang="en-US" altLang="zh-CN" dirty="0"/>
                  <a:t>odd</a:t>
                </a:r>
                <a:r>
                  <a:rPr kumimoji="1" lang="zh-CN" altLang="en-US" dirty="0"/>
                  <a:t>点结果，</a:t>
                </a:r>
                <a:r>
                  <a:rPr kumimoji="1" lang="en-US" altLang="zh-CN" dirty="0" err="1"/>
                  <a:t>eo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t+y+z</a:t>
                </a:r>
                <a:r>
                  <a:rPr kumimoji="1" lang="en-US" altLang="zh-CN" dirty="0"/>
                  <a:t>) %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1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29203-73AA-1396-DCBC-09F6326D3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0ADD4B4-4D99-BE0E-E0E3-FC5983BE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89322"/>
              </p:ext>
            </p:extLst>
          </p:nvPr>
        </p:nvGraphicFramePr>
        <p:xfrm>
          <a:off x="1376856" y="3429000"/>
          <a:ext cx="8362731" cy="182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77">
                  <a:extLst>
                    <a:ext uri="{9D8B030D-6E8A-4147-A177-3AD203B41FA5}">
                      <a16:colId xmlns:a16="http://schemas.microsoft.com/office/drawing/2014/main" val="618110192"/>
                    </a:ext>
                  </a:extLst>
                </a:gridCol>
                <a:gridCol w="2787577">
                  <a:extLst>
                    <a:ext uri="{9D8B030D-6E8A-4147-A177-3AD203B41FA5}">
                      <a16:colId xmlns:a16="http://schemas.microsoft.com/office/drawing/2014/main" val="2456514703"/>
                    </a:ext>
                  </a:extLst>
                </a:gridCol>
                <a:gridCol w="2787577">
                  <a:extLst>
                    <a:ext uri="{9D8B030D-6E8A-4147-A177-3AD203B41FA5}">
                      <a16:colId xmlns:a16="http://schemas.microsoft.com/office/drawing/2014/main" val="4161824696"/>
                    </a:ext>
                  </a:extLst>
                </a:gridCol>
              </a:tblGrid>
              <a:tr h="609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eo</a:t>
                      </a:r>
                      <a:r>
                        <a:rPr lang="en-US" altLang="zh-CN" dirty="0"/>
                        <a:t> =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eo</a:t>
                      </a:r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6501"/>
                  </a:ext>
                </a:extLst>
              </a:tr>
              <a:tr h="6098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Even_odd</a:t>
                      </a:r>
                      <a:r>
                        <a:rPr lang="en-US" altLang="zh-CN" dirty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(x-1+sub_Lx)%</a:t>
                      </a:r>
                      <a:r>
                        <a:rPr lang="en-US" altLang="zh-CN" dirty="0" err="1"/>
                        <a:t>sub_Lx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33019"/>
                  </a:ext>
                </a:extLst>
              </a:tr>
              <a:tr h="6098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Even_odd</a:t>
                      </a:r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(x-1+sub_Lx)%</a:t>
                      </a:r>
                      <a:r>
                        <a:rPr lang="en-US" altLang="zh-CN" dirty="0" err="1"/>
                        <a:t>sub_Lx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3283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21A8F1C-0F54-7050-A915-FC45A2B08BB0}"/>
              </a:ext>
            </a:extLst>
          </p:cNvPr>
          <p:cNvSpPr txBox="1"/>
          <p:nvPr/>
        </p:nvSpPr>
        <p:spPr>
          <a:xfrm>
            <a:off x="1618593" y="5749159"/>
            <a:ext cx="81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(1 &amp; ~(</a:t>
            </a:r>
            <a:r>
              <a:rPr kumimoji="1" lang="en-US" altLang="zh-CN" dirty="0" err="1"/>
              <a:t>even_odd</a:t>
            </a:r>
            <a:r>
              <a:rPr kumimoji="1" lang="en-US" altLang="zh-CN" dirty="0"/>
              <a:t> ^ </a:t>
            </a:r>
            <a:r>
              <a:rPr kumimoji="1" lang="en-US" altLang="zh-CN" dirty="0" err="1"/>
              <a:t>eo</a:t>
            </a:r>
            <a:r>
              <a:rPr kumimoji="1" lang="en-US" altLang="zh-CN" dirty="0"/>
              <a:t>)) * (</a:t>
            </a:r>
            <a:r>
              <a:rPr lang="en-US" altLang="zh-CN" dirty="0"/>
              <a:t>(x-1+sub_Lx) % </a:t>
            </a:r>
            <a:r>
              <a:rPr lang="en-US" altLang="zh-CN" dirty="0" err="1"/>
              <a:t>sub_Lx</a:t>
            </a:r>
            <a:r>
              <a:rPr lang="en-US" altLang="zh-CN" dirty="0"/>
              <a:t>) </a:t>
            </a:r>
            <a:r>
              <a:rPr kumimoji="1" lang="en-US" altLang="zh-CN" dirty="0"/>
              <a:t>+ (</a:t>
            </a:r>
            <a:r>
              <a:rPr kumimoji="1" lang="en-US" altLang="zh-CN" dirty="0" err="1"/>
              <a:t>even_odd</a:t>
            </a:r>
            <a:r>
              <a:rPr kumimoji="1" lang="en-US" altLang="zh-CN" dirty="0"/>
              <a:t> ^ </a:t>
            </a:r>
            <a:r>
              <a:rPr kumimoji="1" lang="en-US" altLang="zh-CN" dirty="0" err="1"/>
              <a:t>eo</a:t>
            </a:r>
            <a:r>
              <a:rPr kumimoji="1" lang="en-US" altLang="zh-CN" dirty="0"/>
              <a:t>) *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F348-CF8E-0558-84BB-FE2475A0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gauge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E5C8F-5058-B290-BB90-F40094999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==0,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kumimoji="1" lang="zh-CN" altLang="en-US" dirty="0"/>
                  <a:t>满足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x+y+z+t</a:t>
                </a:r>
                <a:r>
                  <a:rPr kumimoji="1" lang="en-US" altLang="zh-CN" dirty="0"/>
                  <a:t>)%2==0</a:t>
                </a:r>
              </a:p>
              <a:p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==0</a:t>
                </a:r>
                <a:r>
                  <a:rPr kumimoji="1" lang="zh-CN" altLang="en-US" dirty="0"/>
                  <a:t>的时候任意的</a:t>
                </a:r>
                <a:r>
                  <a:rPr kumimoji="1" lang="en-US" altLang="zh-CN" dirty="0"/>
                  <a:t>U(x-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都会变换奇偶性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因此如果想取</a:t>
                </a:r>
                <a:r>
                  <a:rPr kumimoji="1" lang="en-US" altLang="zh-CN" dirty="0"/>
                  <a:t>U(x) </a:t>
                </a:r>
                <a:r>
                  <a:rPr kumimoji="1" lang="zh-CN" altLang="en-US" dirty="0"/>
                  <a:t>，起始地址是</a:t>
                </a:r>
                <a:r>
                  <a:rPr kumimoji="1" lang="en-US" altLang="zh-CN" dirty="0"/>
                  <a:t>origin + </a:t>
                </a:r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 * </a:t>
                </a:r>
                <a:r>
                  <a:rPr kumimoji="1" lang="en-US" altLang="zh-CN" dirty="0" err="1"/>
                  <a:t>sub_vol</a:t>
                </a:r>
                <a:r>
                  <a:rPr kumimoji="1" lang="en-US" altLang="zh-CN" dirty="0"/>
                  <a:t>;</a:t>
                </a:r>
              </a:p>
              <a:p>
                <a:r>
                  <a:rPr kumimoji="1" lang="zh-CN" altLang="en-US" dirty="0"/>
                  <a:t>如果想取</a:t>
                </a:r>
                <a:r>
                  <a:rPr kumimoji="1" lang="en-US" altLang="zh-CN" dirty="0"/>
                  <a:t>U(x-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) </a:t>
                </a:r>
                <a:r>
                  <a:rPr kumimoji="1" lang="zh-CN" altLang="en-US" dirty="0"/>
                  <a:t>，起始地址是</a:t>
                </a:r>
                <a:r>
                  <a:rPr kumimoji="1" lang="en-US" altLang="zh-CN" dirty="0"/>
                  <a:t>origin + (1-even_odd) * </a:t>
                </a:r>
                <a:r>
                  <a:rPr kumimoji="1" lang="en-US" altLang="zh-CN" dirty="0" err="1"/>
                  <a:t>sub_vol</a:t>
                </a:r>
                <a:r>
                  <a:rPr kumimoji="1" lang="en-US" altLang="zh-CN" dirty="0"/>
                  <a:t>;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同理，</a:t>
                </a:r>
                <a:r>
                  <a:rPr kumimoji="1" lang="en-US" altLang="zh-CN" dirty="0" err="1"/>
                  <a:t>even_odd</a:t>
                </a:r>
                <a:r>
                  <a:rPr kumimoji="1" lang="en-US" altLang="zh-CN" dirty="0"/>
                  <a:t>==1</a:t>
                </a:r>
                <a:r>
                  <a:rPr kumimoji="1" lang="zh-CN" altLang="en-US" dirty="0"/>
                  <a:t>的时候也是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U(x) </a:t>
                </a:r>
                <a:r>
                  <a:rPr kumimoji="1" lang="zh-CN" altLang="en-US" dirty="0"/>
                  <a:t>，起始地址是</a:t>
                </a:r>
                <a:r>
                  <a:rPr kumimoji="1" lang="en-US" altLang="zh-CN" dirty="0"/>
                  <a:t>origin + even_odd * </a:t>
                </a:r>
                <a:r>
                  <a:rPr kumimoji="1" lang="en-US" altLang="zh-CN" dirty="0" err="1"/>
                  <a:t>sub_vol</a:t>
                </a:r>
                <a:r>
                  <a:rPr kumimoji="1" lang="en-US" altLang="zh-CN" dirty="0"/>
                  <a:t>;</a:t>
                </a:r>
              </a:p>
              <a:p>
                <a:pPr lvl="1"/>
                <a:r>
                  <a:rPr kumimoji="1" lang="en-US" altLang="zh-CN" dirty="0"/>
                  <a:t>U(x-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) </a:t>
                </a:r>
                <a:r>
                  <a:rPr kumimoji="1" lang="zh-CN" altLang="en-US" dirty="0"/>
                  <a:t>，起始地址是</a:t>
                </a:r>
                <a:r>
                  <a:rPr kumimoji="1" lang="en-US" altLang="zh-CN" dirty="0"/>
                  <a:t>origin + (1-even_odd) * </a:t>
                </a:r>
                <a:r>
                  <a:rPr kumimoji="1" lang="en-US" altLang="zh-CN" dirty="0" err="1"/>
                  <a:t>sub_vol</a:t>
                </a:r>
                <a:r>
                  <a:rPr kumimoji="1" lang="en-US" altLang="zh-CN" dirty="0"/>
                  <a:t>;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E5C8F-5058-B290-BB90-F40094999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38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1114</Words>
  <Application>Microsoft Macintosh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Dslash奇偶预处理</vt:lpstr>
      <vt:lpstr>优化原始GPU代码</vt:lpstr>
      <vt:lpstr>单平面 xy平面</vt:lpstr>
      <vt:lpstr>示意图</vt:lpstr>
      <vt:lpstr>偶数点(t+z+y+x)%2 == 0，取邻近奇数点 even_odd = 0</vt:lpstr>
      <vt:lpstr>奇数点(t+z+y+x)%2 == 1，取邻近偶数点 even_odd = 1</vt:lpstr>
      <vt:lpstr>合并μ = 1</vt:lpstr>
      <vt:lpstr>合并μ = 1</vt:lpstr>
      <vt:lpstr>gauge</vt:lpstr>
      <vt:lpstr>特点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Jiancheng wang</dc:creator>
  <cp:lastModifiedBy>Jiancheng wang</cp:lastModifiedBy>
  <cp:revision>24</cp:revision>
  <dcterms:created xsi:type="dcterms:W3CDTF">2023-08-05T07:41:21Z</dcterms:created>
  <dcterms:modified xsi:type="dcterms:W3CDTF">2023-08-06T10:36:18Z</dcterms:modified>
</cp:coreProperties>
</file>