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图2概述了该系统架构。有两个主要传感器流，即RGB图像和LiDAR点云数据。 RGB图像被馈送到语义分割模块，该模块使用CNN生成pix elwise标记。同时，LiDAR点云用于在语义映射模块中更新2.5D网格图。语义映射模块还从语义分割模块接收逐像素预测图像，并将其投影到2.5D网格图上，该图将语义预测随时间融合。结果是以车辆为中心的2.5D栅格地图编码进行了不断更新的相关几何和语义信息的估计，以用于越野导航。最后，该地图用于语义感知的路径规划。在我们的初始测试中，我们使用了一个简单的后备地平线规划器，该规划器将遍历成本分配给每个语义类，并连续选择一条路径以使成本最小化。整个系统以10Hz运行，该速率由语义映射模块处理图像的速度决定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/>
              <a:t>用于自主越野导航的实时语义映射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论文笔记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3.1 </a:t>
            </a:r>
            <a:r>
              <a:rPr lang="zh-CN" altLang="en-US">
                <a:sym typeface="+mn-ea"/>
              </a:rPr>
              <a:t>离线基准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定量结果</a:t>
            </a:r>
            <a:endParaRPr lang="zh-CN" altLang="en-US"/>
          </a:p>
          <a:p>
            <a:pPr lvl="1"/>
            <a:r>
              <a:rPr lang="en-US" altLang="zh-CN"/>
              <a:t>SDG</a:t>
            </a:r>
            <a:r>
              <a:rPr lang="zh-CN" altLang="en-US"/>
              <a:t>收敛为止，初始</a:t>
            </a:r>
            <a:r>
              <a:rPr lang="en-US" altLang="zh-CN"/>
              <a:t>lr</a:t>
            </a:r>
            <a:r>
              <a:rPr lang="zh-CN" altLang="en-US"/>
              <a:t>为</a:t>
            </a:r>
            <a:r>
              <a:rPr lang="en-US" altLang="zh-CN"/>
              <a:t>0.0001</a:t>
            </a:r>
            <a:r>
              <a:rPr lang="zh-CN" altLang="en-US"/>
              <a:t>，</a:t>
            </a:r>
            <a:r>
              <a:rPr lang="en-US" altLang="zh-CN"/>
              <a:t>L2</a:t>
            </a:r>
            <a:r>
              <a:rPr lang="zh-CN" altLang="en-US"/>
              <a:t>正则化因子</a:t>
            </a:r>
            <a:r>
              <a:rPr lang="en-US" altLang="zh-CN"/>
              <a:t>0.0005</a:t>
            </a:r>
            <a:r>
              <a:rPr lang="zh-CN" altLang="en-US"/>
              <a:t>。</a:t>
            </a:r>
            <a:r>
              <a:rPr lang="en-US" altLang="zh-CN"/>
              <a:t>GT980Ti</a:t>
            </a:r>
            <a:r>
              <a:rPr lang="zh-CN" altLang="en-US"/>
              <a:t>上训练</a:t>
            </a:r>
            <a:r>
              <a:rPr lang="en-US" altLang="zh-CN"/>
              <a:t>2</a:t>
            </a:r>
            <a:r>
              <a:rPr lang="zh-CN" altLang="en-US"/>
              <a:t>天。</a:t>
            </a:r>
            <a:endParaRPr lang="zh-CN" altLang="en-US"/>
          </a:p>
          <a:p>
            <a:pPr lvl="1"/>
            <a:r>
              <a:rPr lang="zh-CN" altLang="en-US"/>
              <a:t>评价指标：</a:t>
            </a:r>
            <a:endParaRPr lang="zh-CN" altLang="en-US"/>
          </a:p>
          <a:p>
            <a:pPr lvl="2"/>
            <a:r>
              <a:rPr lang="zh-CN" altLang="en-US"/>
              <a:t>频率加权交并比（</a:t>
            </a:r>
            <a:r>
              <a:rPr lang="en-US" altLang="zh-CN"/>
              <a:t>fw-IoU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平均交并比（</a:t>
            </a:r>
            <a:r>
              <a:rPr lang="en-US" altLang="zh-CN"/>
              <a:t>mIoU)</a:t>
            </a:r>
            <a:endParaRPr lang="en-US" altLang="zh-CN"/>
          </a:p>
          <a:p>
            <a:pPr lvl="1"/>
            <a:r>
              <a:rPr lang="zh-CN" altLang="en-US"/>
              <a:t>损失函数：交叉熵损失函数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735" y="3595370"/>
            <a:ext cx="4643120" cy="811530"/>
          </a:xfrm>
          <a:prstGeom prst="rect">
            <a:avLst/>
          </a:prstGeom>
        </p:spPr>
      </p:pic>
      <p:pic>
        <p:nvPicPr>
          <p:cNvPr id="5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90" y="4679950"/>
            <a:ext cx="3295015" cy="966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 </a:t>
            </a:r>
            <a:r>
              <a:rPr lang="zh-CN" altLang="en-US"/>
              <a:t>现场实验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成功地穿越了对于以前的仅限LiDAR系统而言具有挑战性的各种路径。这些位置包括水坑、小路中间的草丛和狭窄的小路。</a:t>
            </a:r>
            <a:endParaRPr lang="zh-CN" altLang="en-US"/>
          </a:p>
          <a:p>
            <a:r>
              <a:rPr lang="zh-CN" altLang="en-US"/>
              <a:t>许多局限性是由于后退的地平线规划器的简单性，它通常在较宽的路径中从一边转向另一边。</a:t>
            </a:r>
            <a:endParaRPr lang="zh-CN" altLang="en-US"/>
          </a:p>
          <a:p>
            <a:r>
              <a:rPr lang="zh-CN" altLang="en-US"/>
              <a:t>某些失败还归因于我们的语义分类系统。有时它无法检测到小路旁的稀疏草丛，导致车辆偏离轨道。在一种情况下，它还会使大型不可穿越的灌木丛与可穿越的草丛混淆，迫使我们手动进行干预。</a:t>
            </a:r>
            <a:endParaRPr lang="zh-CN" altLang="en-US"/>
          </a:p>
          <a:p>
            <a:r>
              <a:rPr lang="zh-CN" altLang="en-US"/>
              <a:t>语义分割</a:t>
            </a:r>
            <a:r>
              <a:rPr lang="en-US" altLang="zh-CN"/>
              <a:t>35ms</a:t>
            </a:r>
            <a:r>
              <a:rPr lang="zh-CN" altLang="en-US"/>
              <a:t>，标签投影</a:t>
            </a:r>
            <a:r>
              <a:rPr lang="en-US" altLang="zh-CN"/>
              <a:t>60ms</a:t>
            </a:r>
            <a:r>
              <a:rPr lang="zh-CN" altLang="en-US"/>
              <a:t>，系统工作频率</a:t>
            </a:r>
            <a:r>
              <a:rPr lang="en-US" altLang="zh-CN"/>
              <a:t>10Hz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创新点</a:t>
            </a:r>
            <a:endParaRPr lang="zh-CN" altLang="en-US"/>
          </a:p>
          <a:p>
            <a:pPr lvl="1"/>
            <a:r>
              <a:rPr lang="zh-CN" altLang="en-US"/>
              <a:t>为越野导航引入了语义映射系统。</a:t>
            </a:r>
            <a:endParaRPr lang="zh-CN" altLang="en-US"/>
          </a:p>
          <a:p>
            <a:pPr lvl="1"/>
            <a:r>
              <a:rPr lang="zh-CN" altLang="en-US"/>
              <a:t>标注、收集了越野图像数据集。</a:t>
            </a:r>
            <a:endParaRPr lang="zh-CN" altLang="en-US"/>
          </a:p>
          <a:p>
            <a:pPr lvl="1"/>
            <a:r>
              <a:rPr lang="zh-CN" altLang="en-US"/>
              <a:t>离线测试结果好，延迟时间较短。</a:t>
            </a:r>
            <a:endParaRPr lang="zh-CN" altLang="en-US"/>
          </a:p>
          <a:p>
            <a:pPr lvl="1"/>
            <a:r>
              <a:rPr lang="zh-CN" altLang="en-US"/>
              <a:t>展示了在充满挑战的越野地形中的闭环运行。</a:t>
            </a:r>
            <a:endParaRPr lang="zh-CN" altLang="en-US"/>
          </a:p>
          <a:p>
            <a:pPr lvl="0"/>
            <a:r>
              <a:rPr lang="zh-CN" altLang="en-US"/>
              <a:t>不足</a:t>
            </a:r>
            <a:endParaRPr lang="zh-CN" altLang="en-US"/>
          </a:p>
          <a:p>
            <a:pPr lvl="1"/>
            <a:r>
              <a:rPr lang="zh-CN" altLang="en-US"/>
              <a:t>路径规划器太简单。</a:t>
            </a:r>
            <a:endParaRPr lang="zh-CN" altLang="en-US"/>
          </a:p>
          <a:p>
            <a:pPr lvl="1"/>
            <a:r>
              <a:rPr lang="zh-CN" altLang="en-US"/>
              <a:t>语义分类有待增强。</a:t>
            </a:r>
            <a:endParaRPr lang="zh-CN" altLang="en-US"/>
          </a:p>
          <a:p>
            <a:pPr lvl="1"/>
            <a:r>
              <a:rPr lang="zh-CN" altLang="en-US"/>
              <a:t>性能有等提升。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背景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en-US" altLang="zh-CN" sz="2400"/>
              <a:t>2.1 </a:t>
            </a:r>
            <a:r>
              <a:rPr lang="zh-CN" altLang="en-US" sz="2400"/>
              <a:t>语义分割</a:t>
            </a:r>
            <a:endParaRPr lang="zh-CN" altLang="en-US" sz="2400"/>
          </a:p>
          <a:p>
            <a:pPr lvl="1"/>
            <a:r>
              <a:rPr lang="en-US" altLang="zh-CN" sz="2400"/>
              <a:t>2.2 </a:t>
            </a:r>
            <a:r>
              <a:rPr lang="zh-CN" altLang="en-US" sz="2400"/>
              <a:t>语义映射</a:t>
            </a:r>
            <a:endParaRPr lang="zh-CN" altLang="en-US" sz="2400"/>
          </a:p>
          <a:p>
            <a:pPr lvl="1"/>
            <a:r>
              <a:rPr lang="en-US" altLang="zh-CN" sz="2400"/>
              <a:t>2.3 </a:t>
            </a:r>
            <a:r>
              <a:rPr lang="zh-CN" altLang="en-US" sz="2400"/>
              <a:t>路径规划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实验</a:t>
            </a:r>
            <a:endParaRPr lang="zh-CN" altLang="en-US"/>
          </a:p>
          <a:p>
            <a:pPr lvl="1"/>
            <a:r>
              <a:rPr lang="en-US" altLang="zh-CN" sz="2400"/>
              <a:t>3.1 </a:t>
            </a:r>
            <a:r>
              <a:rPr lang="zh-CN" altLang="en-US" sz="2400"/>
              <a:t>离线基准</a:t>
            </a:r>
            <a:endParaRPr lang="zh-CN" altLang="en-US" sz="2400"/>
          </a:p>
          <a:p>
            <a:pPr lvl="1"/>
            <a:r>
              <a:rPr lang="en-US" altLang="zh-CN" sz="2400"/>
              <a:t>3.2 </a:t>
            </a:r>
            <a:r>
              <a:rPr lang="zh-CN" altLang="en-US" sz="2400"/>
              <a:t>现场实验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结论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成熟和健壮的激光雷达（LiDAR)和INS技术为自动驾驶车辆提供了对其周围几何结构精确和实时的感知，极大简化了导航相关任务。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LiDAR</a:t>
            </a:r>
            <a:r>
              <a:rPr lang="zh-CN" altLang="en-US"/>
              <a:t>可以知道与环境中物体的距离，但是却不知道物体的类别。比如我们可能期望穿过高草。</a:t>
            </a:r>
            <a:endParaRPr lang="zh-CN" altLang="en-US"/>
          </a:p>
          <a:p>
            <a:r>
              <a:rPr lang="zh-CN" altLang="en-US"/>
              <a:t>使用语义分割，可以把图像每个像素做一个分类。</a:t>
            </a:r>
            <a:endParaRPr lang="zh-CN" altLang="en-US"/>
          </a:p>
          <a:p>
            <a:r>
              <a:rPr lang="zh-CN" altLang="en-US"/>
              <a:t>构建语义图融合几何信息和语义信息，来做一个以车辆为中心的</a:t>
            </a:r>
            <a:r>
              <a:rPr lang="en-US" altLang="zh-CN"/>
              <a:t>2.5D</a:t>
            </a:r>
            <a:r>
              <a:rPr lang="zh-CN" altLang="en-US"/>
              <a:t>网格，并不断获取数据更新。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840" y="1691005"/>
            <a:ext cx="1195832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 </a:t>
            </a:r>
            <a:r>
              <a:rPr lang="zh-CN" altLang="en-US"/>
              <a:t>语义分割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cnns-fcn</a:t>
            </a:r>
            <a:endParaRPr lang="en-US" altLang="zh-CN"/>
          </a:p>
          <a:p>
            <a:pPr lvl="1"/>
            <a:r>
              <a:rPr lang="zh-CN" altLang="en-US"/>
              <a:t>输入</a:t>
            </a:r>
            <a:r>
              <a:rPr lang="en-US" altLang="zh-CN"/>
              <a:t>227x227</a:t>
            </a:r>
            <a:r>
              <a:rPr lang="zh-CN" altLang="en-US"/>
              <a:t>，输出</a:t>
            </a:r>
            <a:r>
              <a:rPr lang="en-US" altLang="zh-CN"/>
              <a:t>109x109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37</a:t>
            </a:r>
            <a:r>
              <a:rPr lang="zh-CN" altLang="en-US"/>
              <a:t>毫秒</a:t>
            </a:r>
            <a:endParaRPr lang="zh-CN" altLang="en-US"/>
          </a:p>
          <a:p>
            <a:pPr lvl="0"/>
            <a:r>
              <a:rPr lang="en-US" altLang="zh-CN"/>
              <a:t>dark-fcn</a:t>
            </a:r>
            <a:endParaRPr lang="en-US" altLang="zh-CN"/>
          </a:p>
          <a:p>
            <a:pPr lvl="1"/>
            <a:r>
              <a:rPr lang="zh-CN" altLang="en-US"/>
              <a:t>输入</a:t>
            </a:r>
            <a:r>
              <a:rPr lang="en-US" altLang="zh-CN"/>
              <a:t>300x300</a:t>
            </a:r>
            <a:r>
              <a:rPr lang="zh-CN" altLang="en-US"/>
              <a:t>，输出</a:t>
            </a:r>
            <a:r>
              <a:rPr lang="en-US" altLang="zh-CN"/>
              <a:t>300x300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21</a:t>
            </a:r>
            <a:r>
              <a:rPr lang="zh-CN" altLang="en-US"/>
              <a:t>毫秒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2.2 </a:t>
            </a:r>
            <a:r>
              <a:rPr lang="zh-CN" altLang="en-US"/>
              <a:t>语义映射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为了保持车辆周围环境的最新高度图，我们使用了滚动网格数据结构。</a:t>
            </a:r>
            <a:endParaRPr lang="zh-CN" altLang="en-US"/>
          </a:p>
          <a:p>
            <a:pPr lvl="1"/>
            <a:r>
              <a:rPr lang="zh-CN" altLang="en-US"/>
              <a:t>网格单元为</a:t>
            </a:r>
            <a:r>
              <a:rPr lang="en-US" altLang="zh-CN"/>
              <a:t>0.25m x 0.25m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单元格数量 </a:t>
            </a:r>
            <a:r>
              <a:rPr lang="en-US" altLang="zh-CN"/>
              <a:t>400 x 400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每个网格估算最大最小高度。</a:t>
            </a:r>
            <a:endParaRPr lang="zh-CN" altLang="en-US"/>
          </a:p>
          <a:p>
            <a:pPr lvl="1"/>
            <a:r>
              <a:rPr lang="zh-CN" altLang="en-US"/>
              <a:t>每个网格统计一个最大概率的分类。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2.3 </a:t>
            </a:r>
            <a:r>
              <a:rPr lang="zh-CN" altLang="en-US"/>
              <a:t>路径规划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为了演示自主操作，我们实现了一个非常简单的后退地平线规划器。</a:t>
            </a:r>
            <a:endParaRPr lang="zh-CN" altLang="en-US"/>
          </a:p>
          <a:p>
            <a:pPr lvl="1"/>
            <a:r>
              <a:rPr lang="en-US" altLang="zh-CN"/>
              <a:t>30</a:t>
            </a:r>
            <a:r>
              <a:rPr lang="zh-CN" altLang="en-US"/>
              <a:t>条路径对应于</a:t>
            </a:r>
            <a:r>
              <a:rPr lang="en-US" altLang="zh-CN"/>
              <a:t>-15</a:t>
            </a:r>
            <a:r>
              <a:rPr lang="zh-CN" altLang="en-US"/>
              <a:t>到</a:t>
            </a:r>
            <a:r>
              <a:rPr lang="en-US" altLang="zh-CN"/>
              <a:t>15</a:t>
            </a:r>
            <a:r>
              <a:rPr lang="zh-CN" altLang="en-US"/>
              <a:t>度每秒的偏航率。</a:t>
            </a:r>
            <a:endParaRPr lang="zh-CN" altLang="en-US"/>
          </a:p>
          <a:p>
            <a:pPr lvl="1"/>
            <a:r>
              <a:rPr lang="zh-CN" altLang="en-US"/>
              <a:t>每次更新地图，选择一条轨迹。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4177030"/>
            <a:ext cx="7078980" cy="2256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75" y="27940"/>
            <a:ext cx="5435600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3.1 </a:t>
            </a:r>
            <a:r>
              <a:rPr lang="zh-CN" altLang="en-US">
                <a:sym typeface="+mn-ea"/>
              </a:rPr>
              <a:t>离线基准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两个数据集</a:t>
            </a:r>
            <a:endParaRPr lang="zh-CN" altLang="en-US"/>
          </a:p>
          <a:p>
            <a:pPr lvl="1"/>
            <a:r>
              <a:rPr lang="en-US" altLang="zh-CN"/>
              <a:t>DeepScene</a:t>
            </a:r>
            <a:r>
              <a:rPr lang="zh-CN" altLang="en-US"/>
              <a:t>数据集</a:t>
            </a:r>
            <a:endParaRPr lang="zh-CN" altLang="en-US"/>
          </a:p>
          <a:p>
            <a:pPr lvl="2"/>
            <a:r>
              <a:rPr lang="en-US" altLang="zh-CN"/>
              <a:t>233</a:t>
            </a:r>
            <a:r>
              <a:rPr lang="zh-CN" altLang="en-US"/>
              <a:t>个训练图像，</a:t>
            </a:r>
            <a:r>
              <a:rPr lang="en-US" altLang="zh-CN"/>
              <a:t>139</a:t>
            </a:r>
            <a:r>
              <a:rPr lang="zh-CN" altLang="en-US"/>
              <a:t>个测试图像</a:t>
            </a:r>
            <a:endParaRPr lang="zh-CN" altLang="en-US"/>
          </a:p>
          <a:p>
            <a:pPr lvl="2"/>
            <a:r>
              <a:rPr lang="en-US" altLang="zh-CN"/>
              <a:t>6</a:t>
            </a:r>
            <a:r>
              <a:rPr lang="zh-CN" altLang="en-US"/>
              <a:t>个语义类别</a:t>
            </a:r>
            <a:endParaRPr lang="zh-CN" altLang="en-US"/>
          </a:p>
          <a:p>
            <a:pPr lvl="2"/>
            <a:r>
              <a:rPr lang="zh-CN" altLang="en-US"/>
              <a:t>天气和位置 缺乏多样性。</a:t>
            </a:r>
            <a:endParaRPr lang="zh-CN" altLang="en-US"/>
          </a:p>
          <a:p>
            <a:pPr lvl="1"/>
            <a:r>
              <a:rPr lang="en-US" altLang="zh-CN"/>
              <a:t>Yamaha-CMU</a:t>
            </a:r>
            <a:r>
              <a:rPr lang="zh-CN" altLang="en-US"/>
              <a:t>数据集</a:t>
            </a:r>
            <a:endParaRPr lang="zh-CN" altLang="en-US"/>
          </a:p>
          <a:p>
            <a:pPr lvl="2"/>
            <a:r>
              <a:rPr lang="en-US" altLang="zh-CN"/>
              <a:t>1076</a:t>
            </a:r>
            <a:r>
              <a:rPr lang="zh-CN" altLang="en-US"/>
              <a:t>个图像，来自于</a:t>
            </a:r>
            <a:r>
              <a:rPr lang="en-US" altLang="zh-CN"/>
              <a:t>4</a:t>
            </a:r>
            <a:r>
              <a:rPr lang="zh-CN" altLang="en-US"/>
              <a:t>个不同位置，</a:t>
            </a:r>
            <a:r>
              <a:rPr lang="en-US" altLang="zh-CN"/>
              <a:t>3</a:t>
            </a:r>
            <a:r>
              <a:rPr lang="zh-CN" altLang="en-US"/>
              <a:t>个不同季度。</a:t>
            </a:r>
            <a:endParaRPr lang="zh-CN" altLang="en-US"/>
          </a:p>
          <a:p>
            <a:pPr lvl="2"/>
            <a:r>
              <a:rPr lang="en-US" altLang="zh-CN"/>
              <a:t>8</a:t>
            </a:r>
            <a:r>
              <a:rPr lang="zh-CN" altLang="en-US"/>
              <a:t>个类别。</a:t>
            </a:r>
            <a:endParaRPr lang="zh-CN" altLang="en-US"/>
          </a:p>
          <a:p>
            <a:pPr lvl="2"/>
            <a:r>
              <a:rPr lang="en-US" altLang="zh-CN"/>
              <a:t>931</a:t>
            </a:r>
            <a:r>
              <a:rPr lang="zh-CN" altLang="en-US"/>
              <a:t>个训练图像，</a:t>
            </a:r>
            <a:r>
              <a:rPr lang="en-US" altLang="zh-CN"/>
              <a:t>145</a:t>
            </a:r>
            <a:r>
              <a:rPr lang="zh-CN" altLang="en-US"/>
              <a:t>个验证图像。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2JVbHZWU0E5SUZ4bWNtRmpJREVnZTJzck1YMGdYSE4xYlY1clgzdHBQVEI5SUZ4bWNtRmpJSHR3WDN0cGFYMTlJSHRjYzNWdElIQmZlMmxxZlNBcklGeHpkVzBnY0Y5N2FtbDlJQzBnY0Y5N2FXbDlmU0JjWFE9PSIsCiAgICJMYXRleEltZ0Jhc2U2NCIgOiAiaVZCT1J3MEtHZ29BQUFBTlNVaEVVZ0FBQlhVQUFBRDBCQU1BQUFBbWtkaXdBQUFBTUZCTVZFWC8vLzhBQUFBQUFBQUFBQUFBQUFBQUFBQUFBQUFBQUFBQUFBQUFBQUFBQUFBQUFBQUFBQUFBQUFBQUFBQUFBQUF2M2FCN0FBQUFEM1JTVGxNQVZMdnZ6Wmt5RU4yclpuYUpSQ0lHWEdMMEFBQUFDWEJJV1hNQUFBN0VBQUFPeEFHVkt3NGJBQUFnQUVsRVFWUjRBZTE5Zld3a3lYVmZrN3ZMNFpLN0pIV0NFQ01CekhIMkJNdC9KTE0rbnFVMUhHa0lhUjFmWU1Xek1Id3l6cEF4NDVPUVdIQUNNanBaV09mc0RLRlRsRDBJMGRBblhTVElmd3dqMjdCaHdlRkdIM0NBR0NZZDU0TFlQdHd3RWd6WUVFNHo4aVdBNENBaGM3T3l1T2U5cS94ZWRYZDFkWGQxZGZWODlIU1RWWC9NVkZlOWV2WGVxOWRWcjE1OXRPUFlrRUVDZi9YN1AvbllKekxBVzFBcmdZSklZSVVoL0hWQmlMRmtXQWxra0VEbGJYWEdUaklVc0tCV0FvV1JRSVd4emNJUVl3bXhFc2dnQWVqdVlRWndDMm9sVUJnSlhHWHNxRERFV0VLc0JESkk0QXBqR2FBdHFKVkFjU1J3a2QwckRqR1dFaXVCREJKWVpROHlRRnRRSzRIaVNLRFBYaThPTVpZU0s0RU1FdWl4NzJhQXRxQldBc1dSUUkzdEZJY1lTNG1WUUFZSk1IWXJBN1FGdFJJb2pBUVdHRnNyRERHV0VDdUJEQkpZWm13N0E3Z0Z0UklvakFUbTJTbW41Uzg2N3kwTVRaWVFLd0VUQ2F5eTd4RFlCOW5INnBzbThCYkdTcUFvRXRoaS93K2tMQS92T3NkL1V4U2FMQjFXQWlZU09PRHUzZHBublN0MmJkaEVYaGFtT0JMb3N1dU84eEYwdWV1ZTRWc2MwaXdsVmdKYUNkVFpyclBTT1hLY0xudFZDMmd6clFTS0pRR2NWOXR6UGtBN0dwcjIyRnF4bXNaU2t5S0JKY1lHVjRjdFFIMzRGSjJ2RFZZQ3BaSEFaVFowOWo5VkduSXRvVllDUWdJWDJQMWZlblZiUE5xSWxVQnBKSERNVHUxUnk5SzBsaVZVbHNBK1k2ZC8wcEpUYk54S29Cd1NhTks5T01QM2xZTllTNldWZ0NTQkRxdCtxMmEzOEVvU3NkR1NTQUFYaTl4MUtuWlpvaVROWmNtVUpEREhXTXR4THRuOTU1Sk1iTFFjRW9EV0VxRU1DOE0yV0FtVVNnS0w3aWFHQmwybnQvQnZTMFc2SmZhY1M2RE4rS2JkQnFzNnptVjdUOE01MTRZcHNyK3dNWmcwOW5WM0EwNmR6Z3BmT0prMGRvdlBTc0NUUUgveUozcDc3cjNSNUcxdyt0Ym10YW8ySlFuODRoUzhBZHhZb0xuYW11UFVXbE1pM0tJOTd4SjRHcGZyUThNbUczaUg2emdkZU1vVzNQUENrOFZ2c1ZrSk9DdGZvTVhiU2V1dWYyOTBENWdYN1ZUTjZ0bmtKVEQzK050SWN5ZXZ1LzY5MFUvQlIxWTduRHpoRnVPNWx3QldFTmp3cGNia2RmZVNkL2Z1U3VmMDAveWFobk12YWl1QUNVdmcwbzJQLzB6TG1ZTHVWaHFlYjJIcDJpTkhFeWJhb3JNU0VCS1lndTRLM0RaaUpUQk5DVmpkbmFaMExlNXBTc0RxN2pTbGEzRlBVd0pXZDZjcFhZdDdtaEt3dWp0TjZWcmMwNVNBMWQxcFN0ZmlucVlFck81T1U3b1c5elFsWUhWM210SzF1S2NwQWF1NzA1U3V4VDFOQ1ZqZG5hWjBMZTVwU3NEcXJsNjZUOWFmYlhHSUw5UWZmVWtQYW5OemxvRFZYYTNBcjdBTlJyY0NWcjdNYmpEMldTMnN6Y3haQWxaM3RRSS9lQ2MrTy9CdkhPY0Q3Q1Zucms3WFR0aFFHQWxZM2RVMXhRSWJPUFBzdnJQTWZocGd4L1lTZDUyd2NzK3p1cXNUK1R3TzYyTXIvYUJIbjl4Q2JBanp3WWFpU01EcXJxNGxqazhjQng4Z2VORTFGbkRQMnE0TzJ1YmxLd0dydXpwNU4yL2hDNGM0WC9MWExsQ052YUdEdG5uNVNzRHFyazdlMU4vQ1ptQkhMbERUL2RTc3JvVE55MDhDVm5jMXNyNDZST1psNXAyL2M1d0RmQVBHaHNKSXdPcXVwaWt1MFZIUkM0dyswc25EUHFadFh0VCt6VjRDVm5jMWJiQkk3b1cyZDFVS290RGROUS84ZzhGM2pCWWEzNi9CWWJPbUpnR3J1eHJSdHIrTHpQV2dzKzBKTmNhWE8zZjlnc2R3QU5zd0F3bFkzZFVJZmIyS3pHWmc1SGFaLytrdFhHNUJlVHcwN1RlVGZWSGsrMjkxVnlQdko4bS8wQW02MVpyNC9zczhmVEhaQ3pYMm1oKzEvM2xLWUR6ZFhhbXpyS0dWSjNjVHFBc0xFa0kxTzZMZnZTcDV5L3AwejdBTitVdGdQTjNGdFhsWmd6QVQ4K2QxcEJyeDRSZC9RUUpxTEhyYmJ3MEV0cFh2RlZFYnlWTUM0K2t1R2pacm9PbFBtUUlzMitzZXZmU21raFZoUXpFa01KN3VMbVRWWE9aK2lxSVl2QnRSc1JoNEZHaUZyV1ZVeUFMbElZSHhkTmZwdWNxYlpBaFUvdFgvL1I5ZmZNRzdLOVVGTGR2S1ZEdXdFekJCNHgvZnlxTmRiQjNwRWhoVGR5KzZDaWxtTStvS0t6LzNYK291SUg3WDFEQkZUVjBQK3RwVlpyMWhSV3FtTVhXMzR1bmtJSTJueWxzNm52WnVwb0VXSzE5eTcyNUpMb2RpRVhrK3FSbFRkMm5WaWNKT3V2UXEvOGtGOWZZVHBoY29Ca1FuNkd0N2djdWhHTFNkY3lyRzFWMjZQUjNCNkg3emYxWW4wSEl0b01JdnhqOTBTR3JTTVhwSHo3bEM1Y2ordUxwTERVckJ5SXBkcmhQb2RvN3NqVjBWdklEK1FFSHVYWmZOcjIzOHVJLzQ2clZINy9weCs1K3ZCTWJXM1dOU1I5UEJsTHhNL3BhQWZQa2N0VGFNS3lkZVdSeWdjTCs0OVdGMmszM0tUYXpVN2pWT0I2TWl0K1hHa3NEWXVvdmpYQlR1bVZHQlR4RUtWNzlaaVJsRHdiMWI5VWhBbFB0VEtwMWRwK0h4ZS91K2M1RSsrVzNERENRd3R1NDZYVkpkNDk3MDY0enhNN2N6WUhXa0t0dGkyNk96NVptNzh3OW9jNWxyUGVBYlhKZkt4ZEJJVWlobW9mRjFGOTBSQmNPUEFGWWFwbDEwTWVTMUhyaDNtMTUwZndlZm1uVXRueVVZRWZNTXVtekREQ1F3dnU1NjY4S21WeGZnK0ZkckJueU9XbVZYTEtWaHU3bXJwSjJCNC9CdjFEdk9JcmJwWERCenNveEtnQzJYS0lIeGRSY25FSG1vSnRZUnp1Z0ZKdzdDR1lWOHFvdFRFMWhDM0NRU2wxNTFIT2p4SHNYM3EzUmJUc3FxSWdIYU1BVUpRSGYzeGtSTHkvd0l3ZzJhZ3U0eUs5RldNaWlwTDU5MU5od1FhM1NJamU3S29YZ0hWbTlQN0pHa0ZCdnlrMEFubUl1TVdxbS9MdHd5UkZBcmtYMUlYcFJOemhlNGZCZVB0SytUbllET0Y3ZEQwc2FpdW5CRThHejdrNXNFMERhM3hxMnNEeVFJN3pERXMxaWlyV1N3enIxdTliWnZwMy83cnVQMFhkL0N5aWNkQjV0NjBmbmFrTDhFbmtUYnZMWTlacjE4eGNGOHNYZkZINFhIckRhUDRyaWM0YjNjbFZ2cHNMY0hGWGJGZ2dWZFBSS2syMWcrRXFpOCtQaHoxNmkvWktjLzhQejc5OGFwRkVZekJWTWN2WjF4S3N1MTdERWMxeDBhbVA2Y1h5SHQxWTNWNFYyZmpIYkpObWo0ZEpmNm41Ym5nMUFkaHhlME1BVTRqSXpDQlgrSGdCSDBUSUgyY2NybmxYc3Q1ME9oTnhOVzhKRlAxcjZwWjlzdlVPai9xM1cyY2Vmak4yOCtkbWNqK2NMV2kyeDQ0ODdObXpmdmJOUzlCZjZyOWVFTmxFS2h6VnpZcTRCS0VFRGhzV2ZxMVhIcXhJWVZDdTVxZnpxaTVmdnBNQVdCNk1JaVdLbXhEaHYrbmtRUkdrODhOY3ExeGkzb1ZrZThiWUc4T1JNM1RXMjUyZnpYSFgrQ1l0ZlZlQXVjMm5TNXVXVkk0c3VHY0xNSHE5TXE0TnkxNGJOck1pM0h3VklhbkdpSGNsYko0d3N2UFBFd2IwdllrZjh4aVpmbEY1N3JjS0IzUC84bkF3NjA4TWZ2NFFuM25tOGxGU3BzdXJjdVhLcWRDaWJDaEdhcTNOYVNTOWYzOUpwZ0t3bk1VMUREQjlzcHhEWUFKQTlGbUJBdzlyNlVRb1hNSmhjK2hVRWhxUnVkS0JpMkt0dGNjdWw2bnQ3UnF5aGVTZklMN3FhUjFZMmVONEQvMjlzWG1sYTBhUG1ZMDFEWUxCcGRZOUtEWmp5Sm8zQmR1dDh6b0J6dTZaMHJhYXZGV2FNVU9qOTdwTTRLVXV1eHQ3cHJ1cU1sUUZLTUdMMnJDQ1ZhTVRPU0c5eTcxVGpnWlQ1Vm95MDVqdE9scVJwdHlUazdZUlVObWNZTkRiU1J0N3Fuc3E3UzhCUWhIeU1HRDZudmF4R0lOYWZoV0xsaTNxYWRZd3ZjcXdKSDR5M0gyZG94UjFsOHlMN0JVWDVhSzYrR1dlbCtOL3hjbnFjdFYzZmZVUjZLVFNpRkthUjRHOWZKQ0w3OEdpR0FkN0NGem5lUDRtY2w5TlFUMUJCNzVCUzdHMHB4T3B2aDUvSTgwZGR3RVBnV2xmSlFuVVpwVnpsNjlzaE9vQzA1L0pOcjNwYWNORlRseVcvRVROazQ3ZVJZYW9XU0sxRmREdVVXK3dFY1U0aThqTVdtT1pVNjd0Nk5RUjNRbkxTMlIrbkw1UCtkNTEwd1BaNkpnRlk4U1dPa0RhQXd6RnhFbDhPNXhYNGlyeUNDeXFWVWJNSTExR0ZHb3BwOWJzSFVXK1k3ZEp3Rkdta09OalU0U3BkRnQxMVcwNmhlancyeGx5SzZuSWFoU1BuRU1vTHB1bkNSU0Ura0JUTVMxWExMUEd5R0pqNlFUYUUyZEM2ZGJydnhzL0ZMdXdKVFI4OW16Q1plTExPNUNIWW83SjZORnVSY3dQT25tanhYT3ZkcTl6eDl2YzNlelg3c0RMSHN1bmRiYVJ4MVlpTnN1Nnd1TW1LVlhOb0laOG4yNjZ0MTExbSs5c2lhMzdwZjJ2ZytQM28yL2xmUmlHbWMwQjdFa3pEUWVwbXR4Yk8yTGx6NTZtZlFRc08zdmwrb2FiaXh6dW9UWHRqVTRSK3V3YWhOM0l6b2NybkVzdytHRUhiS1JYVWl0V0pmWDZrYkpaRzl4SXhlekpTTmc2cmN1OVU0V0hsU3ZIVmhveXNoUzhEVkV1MXZ4czdtTTJYQkc4aTlFVE5sNDRYT2xudVgrT3U0SGU4NUcyUGpMVnZ1RkRSaTZralRCbENZeXpLN2Q0bVRMVmQzejlpNmNMaU56dnpUT1hUdlVwdDY2OEt1MS83TU4zS3BHSHhvNDBkYm5PQi84VlAxMDg5N3BQL21NOE5uZnl2S2h0cTkrL1RuNmpjK3Z5MWdtekdidU5UdVhlS3I1bmE4aDRKSEd5bUdCQzZ4RGZjNE0rNlFQZlgwcmdJRmhKVjNOMElodVRwYmtUVG5JUlNycy9zRFB4M2xJaTZ4VXJ0M2lTMXZYZmgxbjBYN1h4QUpORCtCcTZlcU5ETCtVTXZCV1dCRW5YMzJ2bTNuelRGLzJDcDBOMHIxbTlud0Q1ektnVGovZE5iY3U4U3Z0eTVjMWczMDBTWTdNODl6YUpFTHBIbGR2dmgxVFB1UEwvRWVGMDc1VzJFMiszSDM3bCt5NFJxQVZqcSt5NFhhZVROY3JOenVYZUtsQjZZUXFtRys3Tk9NSlVEWC8rSEdRMmYrM29Bb2dUTno0TlIrZ2hOVlkyL3dmL0dESm95czdtSlhoN3ZxL1pSL1d5dlp4SWVpQkk5MHF1SG44ajE1NjhJUjVzdkh4eG1qZUgySCtsbTIxNmh5eHJBcWRtdmVXenRiOS9YUlo3a1JNMlY3cnFtTTIxdjlxOWZpSjlyS3ZIdlg0OXhmRjI3NWtyRC9SWkJBQXhNeWRMWlBlUHFLMjc1M21sV1hzQzNwbWhTZWdpNzFKRVF6bE42RHhaV1gxM2xXM0NaT2RPOSs5T1drOE0xUUxRVjRXQWZyQ0RzRklNV1M0RXRnaFc2NG9iNXkwMDNCVk9zMWY2L3FjZVNiWVhIM2JqZjR5RUxYTXlmNnNXL2pKTzNlOWM4eGtsSkVBMTZvUWdXOHBCVEtjMmxUb2FRM0pXS1dxYi9Ga1dkWXVUelE2T2hidVZzaTFjMkx1WGZodFBkaG5RT3ZrKzdGOXVRdkpqajF2ZGs3NlVRc1ZOMGFpL1BiY1VuY0t3NUZscEtMdEM4VkhheS9QWlVVeXUvMDFpUDlic3k5MjVkdUVRUndpOFRaaUgwYXA2MDZYMEtnbjBaZDZuQjZSUGxGQ2hBUkJmR3FGb20yODByTEtyWEd1akFaYU03bG13em9Tc1BlM0ZVMG5peW5sYnBrRUc5NU9nK1lFeGtJMk0rQ1R4OXlvU0JrRTJiUlBzMUNBdjNycUxVWkxKZkJzQk5IbWJxUnB1cEgzTHZvaC8zdW1tOVkyUVdxTStuZXBZYnBRbk1SYmxIY2hrSklvSGNJTWpyQmxBczdHRW1iZVpBK1U4K2ZleEgzYmwrQ3BiNjdDaWlWZTNlVGx5NzVqMTBYTGx3RGZtMkFPeVNrNlZVNzZGcmtaRTUzSStMZTdRU21NUzBqY3crU3lyMTdXRGl1UnlBSXprTUtkbDE0Qk5sTnNRaldJNFJKMnZmWEdQaTlQaUtaMTQ2bU81SElJQk53SUo3UktlL2dZUldKSW8xSDVsVFhCNFZCako0STh4UkRLZzBIYnVXYnFZQUNZTW9VVDFFWVpVRHRxaUpzWEtHVFVNRnRUL2h5TWlWRjNic3dMNlNwUzgyZDcyMFp1M2RGRXh0R3Bxd0pxVlJnNFp4QytIWFdscG95eFM0OTUvYlhWVmtvNGFiZkNJMUFINk1YWFViZHU4ZVNxVUdma3VQMjdrRW9rYkFtdVhmOUdrMy9wNndKcVdSNFN5bGlKcHRhZ0k5QjUxYTFwczY0cTd0dGFmZU1kTzB6ZFBPdTNFQlI5eTdVTk5pb1Myc2F0d0JkaS9WTWllNWRHYmRCZk5hNjYvVEJZcVk3UnFaTU1TZm4vUDY0dXJzZTNHZ0p1MEIwTEwzQWM4WlZpNXBDMXJHTzdHYUF6Y3oya0lzL0Y2bUEzTTh3eW9wQ1JZelF1Qk00WklwSTRUbWtxUm5vSkZaNXhXMC9uY0I4NEVMWkNydDM0WWJnVm9Jck1CakhOSEdqN25mSFRmRi9HOWY5V05uL0cyRE91NjZyN0t5Y0dmb2w5eTRtSkRzZVgzQUtoUmR6RDhMdVhYSWEzUlV5Z0hGTTJ4Wm9QcmNyRWlsU09UdnUvR080eUFZaDV1ekRqQ1VnKzNGWEEvY3Voa2hhTHc1Q1RiWnZ1UXROOG41dHVZcE5mck5Bb2Fuc2tnUVU0Q3BsREMvMldiRi9TaWwvQmRHeWV4Y3F1T2VCb0NmZENVRkRMVStrQkRyNUhUd2V1SnBPaVd0QkttS2FyNXN2SkczZmZmbWJJUlJGZWVnRndpa0tTZWVkRHRtUEN4VWNlUEtBR29kNlVMSVJxcEtzVUV4eTd6YmN6UEI2QlVIdkIxc2VwTUlVOVp4T1FCc1BvWm9qNVdiMWlIYzhiRVROaWhCYnI1QUFmRitiL2tNdDJCbldkTlg0TDdhOVBPcFNaWldDVFJGc3pDWEZiZ0dRN0YyL2dGdXV2dVAreDM4Sk5pbFU0K0F6VDhITHZEdHpJaXdCSVFtMFErNWRjVFNnN3FwbXArVUIwN3FTSDZjazZMS0FwVk5EL0lGMDJJTjMvNVlqSm9TY1dhYjl1M0NoZUFLUk9iRHhHVXVnSDdoM29YcitFSTllOFc5QTJJcjRzdmRxUkMxaEhnUlhJN1k5M3hvNXprTDk3bGJRTjgrWXpYR3J2ODJZdlpGc1hDRk91bnd2VURmMHBiNXZBZVlzZVhxdmlMNFZRMmJvN2wyNGNnUGRCUTdYbnVnRUJqT25zK1BqbXpUVnVlTnJSRGpMblFCYllWd0MwaFlHMkFYWFBRQnZOOE9pOEFvZGhOMjd0SU5CNkRXNld5OE9KVjZUcXJnY2VwSXlTaGVGVlNSRVVUcml6eXpCVXYrNUdreEhqbDJIRUQ5WHdWbXZoZDI3ZE5wQzlNT1k3dTI0OHRrS0hNU1UwQlRxN1dhWDl4ZXY3bDU1cVQramxNT3dGVnNZb0hsK0EvVmRTNkxoUDhkM0trQzdmWkgweElLVDFITWo4MUxJcStaRGwvSGZPc2lLMkdyd2RZa3RET2hjQmg2TmZlNHR1eXFtYXVUUjJnelJqMUgweUUxQW52KzFlbW0yaDd6bW1abXA0YTJ1aHJpM0R3V1FRRERlMHc1R29hdGIzRVZHdDVXNUFab2EyWm1BdFlXcW03Zk8vTTl5a1NVUkhJdjVka1RiUFZRbC9CdlJRVmJwUUdvcHdaOWc1Q2tWK0V6U2dsQ0VQT25LV3RlcXBKUFM5T3NDbjMwMXF4NjZ5Z0dZOVIrOHRMN25VRVBQSGVUQWFOajA4cGNsUjRTWFZOYS9FUjFrc0RSU3d5eG1nT3VwVklreHRkQXRodEhRRy9wcEI2UHYzc1dCWDh6RXJweHVFKzNmZU9HNUJ1ZjIzYy8vNlNCZ0JpMnpocWVGR3Z2QklCR1hpNXk2TUV2MU0rTmtvQzMxTFlsSDB5Z1pXbWtoY0RTYVloMGZycDlHRlBKdmpWL04xREhzQis1ZEtLTXdmWEh3dmJWUTQ5NTRXbkFRWVZjaTZPdnNmc3Y1bFZxNGU0Vng4WjBCZ1A2c3p0eXJVS1VDWlkzQzJUMWE5d2lkWnovNHBtajQyNy8veE51RVFNV0VOMGZoMEJycE1FclZtOTcweFJlZTZ3aTZUbktrWjlTcStzRU9FMHkwZ3JmdEk3akIvLzQyWVlWaHUzSGp6czJiZDU3WmNHK0tGbFhCdndCbVA4bWhST0tiSVplMy9tU0RzWDhza2lZWHFmenpMLzd4dy9XQXlzbGgxbUU2Q1B3dk9yQjRIdDNxUU11VDhiRHlEZEpyQ212eHpHbW5vRVg5eGFSb1ZmL25TMFFUZ3BqcFJDRUs5SHhsNDFCUTgrVWZFbEhIZWFqK3cwZlNvekw2bHZld1IvNWJOT2UzWGVaL05abytpZWN1eDcwN0NWVG1PREFlalRpeWM2T2hsVkRUTCtEOVJxZ21aRTh6dVk5Nmc4T0c0Wm9XdmtKVUJjNzdjTzVaZi9yZkQ5ZHZ2SFU2M1VtZHkzVXZYd2x1amE1Z1RkQzdrMFR0Q3VWS1psb1MzT1RUWVFReGFRZHJwSUwvUldTRjk2VkVJT3pqQ0JMNHhvdTArMnd3UWtsVmtZVU5FMHdZWVpQYldZVldTbHNFdFpxMVJScWkxRGFGaEdNYTBRNHFUaDY5bGlqNzdqVHFQZWM0NjRFVGVseEo5STJNVGVnZm43T09VaHNkUHRWVmNxRHIvMGFwMExETU1jalNXTFMwV1h2SEVKVUZNNWVBNUlRMkw2U0V4QmZsVEN5YjJtZ09NcmZLZldqQkc4cmFlZUpLWXh6a3lYalRjdWlBaTI3NCtwL0o5bkFhYXB1ZktBRjQ3SVFUT2hISUtPUHB1cEh1d2piVTlGQnBOZEY2cEc1bEhOZ1AwM0JNSTc4THVqWTFpSnVCKzBrRFpiTXlTUUNUL3FRWmNpWThLMTlBNjVuMHV3ZmptWDUxMUhLb29leEFiRHZWQUUwK0MzdGN0ZHE1UERuTGJQTEVseFVqT3Fyclk5TSs5L2piMEhZSTZUWUQzRndqT3NoY0tyZFFpMjVoWTFtYk96YW5TUWpneXc4V1ZGVkFCMks1VlpWcjAwYVJBR1pPVlpOeXZ6blFRT0VGWU1PWFlHdW02eTUwejZpK3BOcG8yaE5zVDFKQWRUVitDQVc0YVpLV2Z5QTVBRjI2S2VobGpSL0NsQVlMRjVaQTIyd0lYOUJxM0tVYkgvK1pGbjNYSlZWM3lVRzJIYVlnNDFNTlNsTFZsRm1jaWlkVnp6L0lvWFZoY1hoQVJWNG4yQitneXJacDJTV3diall4bnpQdzhaam9McnI1ZHhrU1dmbFRKV0R5dXJBTHZpRDIreXVMajVpWXlqOWVTbjB2c0RXaEtmR0lESnpGWXMzZ3VJYU92U1VEcTloRWQ5RnJ0blQxU0huQnVWUXAwYjJ6UW91anVSbUNuOHhET3Y5OTZLNXUxbnRKNXg2WkRKSG5EVXYwQ3k0Si9LZTNIZjhXWEpyTmtNVkIxazZZa3VGdDB3NEM3VGNTZUJnbk9aMS9zdmwxNjRVVm5mOTNITkxPYlZtNGQ0MFdVZFBiemtoMzkvWGphcWdaZWp1aFIvRUFzME8zTHV4Y2ZpQkFKeGN4NEw4RHVuWTFOWFlQTlprMks3c0VUTjI3Qm0xbk1GZURnOHpZQzdDU3RBTWdiVjE0NWQ5bkYwTnFDUVArajZHN3VsV1h2MG9ibEZLSnNBQWhDV0NrT3drbEpEd1l0SjJCN3FKNU54TXFpQ1VuK3d2UWViTnAyQVV4RXFRRUEvN1Qxb1VsYkRZNkNRbVl1bmNOMmk1ZGR6TTV5SnFKSHFlMGRlRkp5Q1dLdzRUL0x0NnB6V2hCK3p3MUNiVDFLNnlpWHBPMmE2VDVkM0dHMnRSQmhyc0ZFOGRmN280NkZLVGxFakhobjd4MzA3QzFjMkd3aEpYMDlTdVpnaU9UdGt2VjNhNjVnd3dmOWt5MlpiYWdKQWxPQ0VId2hDTW0vS2V1QzArWXB2T09ybWZtM3NXM0FxNm5paXBOZDNGNFA3RXZqU0xIMHUrdGFKcDRUbDBYRnBBVGk1anduN291UERGcUxDS1NRTVBmVVZqNWpmb1BENUpsWXRKMmFicTdiMmlmRUJYNkxobzFzV295c2FHY2hXdW4vNDRuTEYwYnZuY1F5c3J3WU1LL0E1dEl2eTRzVi9oay9ka1dmLzVDL2RHWDVJeEp4bk9wWkpJRVo4QUY5NjVub1RYWkRWMnZhTkoyS2JxYnhVSDI4M28vZjlxNnNDeUIzckRPdmg4SlQ5ZHhDTnM5cVMxbkc4Wk4rSGMvbTNEWERPTVZ0c0ZlM2NhcDhTOUQ4T3l6Wm9XeVF1VlNTVmFpSmdVUGZYSU54NjhQZnd2M253d1M4WnEwWFlydUhwdlB3bUZkYUpkTTRKVTJOWjJYaDBkenRQMW5vZjVnNEx4WnUycWJ5RHd5VFBoM25IV1FwVnNYbG1vNGVDZWc4WG01RDdDWG5MbTZkcEZiS3BVeG1rc2xHV21hR0RpVTVJU1FYWUYxV2Ztdm1uSFlwTzMwdW92THhFeDNrTTExb0FQYWJWZE5BT3dZU1dIckRib1hidGM1K0E0Nk9TeHJ0SXhLeFlCTStLZUxPdlhqUllCMkFmM0VQQlpxbHRsUEkvSFlWT01EQkNheFhDb3hJV1FxTUxEUU5nbHg5KzNVQTJpbTlpWnRwOWRkY3djWlYxM05ld1I2MDlhRmlTYzMxRENHOTlnYlY5enRtVDN0SGx1L2pPTGZoSDhVbzVkdVYxRThsalNQbFhoMEhJTWVuNzFlMFc5SmpwVTJUTWlsRWtOYUpnL1dkcWRQODlRajFuVjluVW5iNlhXM2EraU5nMkhLS0t6cHVPWHJ3bnM2Q0M5dmhlNTQybWNQZXU1UTNrWlhOMUl3NFIrSWowRzQwVjdINHhPeVE5aUw3amlBYVllUnhtY2tQWmRLTXRJME9mQytxMURkS3Bla3hnOW0wblphM1VVblk5U29GWDd1RFdjajlFenVRMGxnRGFTR1MzVEE2QURBTFE2S0hlSURIc242WThJL2NCcXZDemR2OFU4NytiWkN6WWlackVUblVrbFdvaVlHMytQM3RWeW1yYVUwUDBwKytVM2FUcXU3VUxiRGRMSlgzdElCR1JSU0RyV1pyZ3V2VW44TExyMmxEQmlrVUpvUmdnbi9oTFlMMGpjTjhOTzdSQkkvY21HYmFmd2FvSXlENUZKSnZOcWNVdHdQdXpRM1VSMTFHWVBFYWszYVRxZTdKZzZ5ajM3anAwQ0RGMUttNjZicnd2M3JZS2tyM2h1c2FsQkM5bURDUDJFMVhCZm1GK0RqL1h2Z1VYS1FOczVrcHhpNzlHbnNtbllsb3hBMm1USzhmN3RFMWk3TnhqK1JqTlNrN1hTNit3cGpiLzhuU2VIbE4vM09mMzdoTTNWZmJmbi9Uakl0UEdjTFVGNW5xb09rWVJPV3ZHK0I0QVUxc1RUaUdFMzRwMUtHNjhMY2xMa1F2RWo3dW40alRvMVpTaTZWbUpFeUJTajBocGpuTnVGbVJMajZ1NW9hVE5wT283c210KzJIVkRkcDg2NGdrUVpjN1hsaEY3S3pCdmQvNEN5Rzdob3ZTNHVxS0dMQ1B5L1FBMTN2Q0JWVlBmQ1BON1NEamZqUVhSQTY0WkJMSlJPbTJSd2RGT0M3L20zcytsSW1iYWZSWFZvdHpSYjRVS0NqQ2JYcC9XaFV1RUtIaHJHUzRYZTJZTmcvSnJMUW9OVTJFWmFlT1JSeFJjU0VmMTdNYkYyNFRkN3I5YUN6aGNiZkRXcVZhZmtnTGI2TkZqU1ZTRmdqY2hpdHFobVVncUIzL0c1WFg3MUoyMmwwdDV0TmNVMk9WeGl0QzgvUkptQk0wSzU3M0VuVzMzSFlYWGFndDBCTStPZDFjRU5jMGtPMVdOZXJTRzhLVTBheXlBbGVvZ1hPd0YxS0dpVWtWeUpqamNoaGxJcG1VbVlWMCs2UEJCOFYwdEJnMG5iSnVrc0RmTGFRYnNvYXJRc3YvRDN3aElVTXYvM2hJL01kR05LM0dJbnZ1dDZGWjhLL0s3NTFNSm95MFhTY0o0OEFqTzBWYmhHYWE4aitENGtXdkhkVkh5anJmM0lsTXRhSUhMSldNalA0UG1OZkZPMGFvK0tqTHdmaHo5ZzdnNGVYdnhtRHBZUmszYVgyekJhdUsyc0lKVGFCY1NlVWt2RFFadUxLQnFpeFA3V3ZoWlUxc0NzRWxxejh1d1doRit4VTROQkVZSVlMajNkSGVFS29nRVFMWHJhOUdJNFZxU25rNkQrTlFaS3RyNmhFeGhxUlF4eEZRVk42a0hQaTNJV1BmZ0JRaGJzcWhoSjFGd0xNR2c1VkZZVFRhRjNZNzBURE9aR245Y0N1YkFkTjJaZDdPaHJBMXlMRk12UHZsWWNlaGxGSDhQcVBHRGplOE9Ja29EMC9QVVRMVlJXTFZJTXlVRzhlRHVwS1pLd1JPWVNMRi9nSjJzYis5WDlJSUJCT2lNUlFWWlZKMU4yVmVpS2lwSXlCcW9Kd0dsOFhEaWVwbnlTN3NoODQxbGErTndSOTlXK0ZIdkdRbVg4UHdURjRPb2tpVXp5amc3N3VKVk5Wa3Q3SnRIeHJFQythSkRSNXZ1ZVZTcWhFd2hxUlE3eTJncWE0UW5oMVRVM2VweE5sZENvSk9paWJxTHNCeUVSais0YjlybVJYOWd4c1VVRmpWdjY5Z3JUSWMwc2dTWTVJWmpqTkIxckprTkdjLzU3UU1JOE9vcEN5cloreGtoaXFZaVhnZFgvOVZ5Q0k0ZDFVdWt6bUtubnJMcXkyelZUQ3VYdFhtSHcxc3k0eGp0V0VmNzlVelQrTDRpZW8vOXVCblFCT3B2UmR1RndxVWZNMzNWUzhpU2VPOHlIY0pMNmRWcEZKMitXdHUzTW1peFBjdlN2bS9kQ1JhaHFyeW53VC92MkM2d2FMRTRCZEQvcmExUXhuaGZ4YXpQNXpxY1NNbE1sQ3diMjdDWXg5Umh2NDljR2s3ZkxXM2FmU2ZWSEVsR1R5MFlydG5wN1JoRndUL3IyaW1PTzFFckNFa2lVemZDdVlRb1pBeG4vSXBaTHh5Y3lPQWEvN0lVcWhSWVdqTVFtSlNkdmxyYnNOTXoyRVhWbjEyQ0tUYjVERW9qYmRoSDhQd2NYQUs2VkZLZDFpMkF0Y0R0b2kyVE56cVNRN1dlT1hRSWQ3UkZpYTZTMXEwblk1Nis1bGxmdElJWlIyc040S05UWnl2Y2F4bVBEdmxlb2F6ZFRJOCtvdlQ5TnhpNTE0blJOSXlhV1NDZENaSFFWZWQyN29icVdQcENadGw3UHVIaGpOMUVKMkpkUTQwWjJ0RjU4Si95NkdaYk9aR3UyeThNMXdjdSt1NmVzZk1UZVhTa2FrYmJ4aTd1NWR4MWwxYllmS3p5YWpNMm03ZkhYM3F0bE1qWThxUGw4SGZ2OTI5ZHFqZC8xRWVDSytzdkdqL0NVT2txSXhFLzdkTW4yem1ScVo0U2RlTGRoVkxJYURFQzFmMi9qeEtDSFpucFdWU0ZqRGNzaUdlN2JRdm4vVTA5MWxmN2xVUVpWSjIrV3J1MkZtaHprQUFBdnJTVVJCVksrSWJrdEJycHdrbVh3ZGI0Q3AxTzQxVGdjQzZHRDRjSnFOYXNJL3g3ZGlPRk1qejJ2Vm93QlI0Y1dUYWZrd3U4aytKYWdjSmFLcVJNSWFrY01vTmN5b0ROeTc3Z2g2N0RicHhkZVRDVEZwdTN4MXQyTTJVNVB0U2t4SzNmN3Q5bjNjWWJQcGN6cy9QTUt4b0NQL1VmbHZ3ajh2dUJpb29SS1JTSlRNOEMxL09NQW5WeVJhS3AxZHB6SGVUZitLU21Tc1lUa0kwa29Rd2F5YnRwRnlKeG0xWE5zZnczaGkrTWVrN1hMVjNYbkRtWnBzVjJJRWRVM00yaUdHYkdINTBrYmVZN0UrRytiYmZ6TGhuOFBXekdacUlUTzhHWGg2WlZybU1RN0d0MW40RkJuOXJ3ZVkvVXBrckdFNUdHRXNDQkRmdlV1MDdMdHp0djNOWk1KTTJpNVgzZTJKRVRlWmFKNkRMYnYrTzNuczdkWmFRdTg3ejN3TDZUTHQ4VzJMZlRGcWRDYjhVOGtyeGhlU2RjVlNHalptS0duWjM2SE5rWWVFZHRTZ3FFVENHcGJEcUhYTXBOeXExNVRPZ2JzSnVyYVhUSVpKMitXcHU0WnJhbUFJcDhMZThQanlMdzVjUk1JRjBXLzNhV0htV0wvMTNQak1qK0dhR21xc0M4ZWt0MFJFUklabzZRd0k2aGFsanhvVWxVaFl3M0lZdFk2WmxPdjdtNWNPdUZ1SG40OUpJc1JRZC9lU3lrODYzZndXSkhTMjNrUUlEcU4zY1RyMnE2U3NYbXFsM2tMaXVsQndEaEg3TWVFZmhkQ0Z0bUpsbFFtMEMyN1B6VmxudzRFYkM5R3loUEVBVUI2UUM1RHhWMUdKakRVa2g0eW9ad3plODBldGRiNnVka1czR2RhazdUckJJc0MwT2NQWnpUWERPdmJGaDkrZjhuV0VEbURpbmljWGdmc1p0Nll3TE5Sb1RmaEh5ZHVCRmEzR0kxSnB0OWttZjhJYXN2dEt3ZUxnNjVzZUxYUlVFbE9TZ1NpU1BhS29STVlha2tOMjdMTXM0UStoTVBaSVptMnZNWlVrbWJRZFdtT3NBVTVac1RveHNGYlYrVkpxRjJRTjZCbjY3czdVS25UaXZjNnFsQWpqZ2JQZENkd09ibkxrMTRSL0ZERTNUMkdHZTIvUDdhQ3ZEdEhTdms2V1RlSlhOeUlFS2g4VmxVaFl3M0pRSWloc29wZ2lYT1FTNnUxcUtEVm91eWZSR3E5dGEzQk1NTXQ0cGtaS2VxKzNTVlhmWnNNVy9Uc3JuK1FieTlmNGc3TkUvMWpaT25RZkUzNE4rRWRKODVrYW1lSHY1ZjR2dkZKdjl5c04wZkx0dStRQkV0NFFIeWJMdjZJU0NXdFlEbG53emh4MndmY1k0WVFBZXFJNTdXMEgrcmFydlBqNGM5ZWd1dkNmL3NEejc5K2JPbXY4UmwyeldtRHlQVmdrYStocWgxOGg3WlZDanlTWGh5bDhKRC9ING5yK2ZYQitvNjcvb1ArSEdYN1l1UVdZUCtkWFNFdkFNaTNkRkZOR0txYUtKbFFpWVkzSVFZV2tpR2t3aGs0OHVnNHcyQjlvVmliUzd0YWdCZmtnVktmTzdaWnZyS2JYQkM1Zlg2bi9RMmVoNjAvT2VCblhUQkxGNGZrVmNXWEVTSGZSR3d5VXBSV0pNTU9QWHJuWG90M1RlK0ZzaVJiSWRUZWNtZTFKWFltTU5TS0hiT2huQjQxbE5YcnZLV0JCdlROczhXakNqNzd0S216anprMDNQUFpNdlpxQVkyTEptTjBjbVNKRHgzTGkvQ1U3WmV4SHRxVXkrMkdmMkdMYUJobzkveDdpcDhKSXBlcmkwUzdlbHBVYTY3RGg3MFV5SlZydzRoa3pHc0hDSDlXVnlGZ2pjbEFoS1dUYUg4SHU4OEl2ZCs1RlJlaG51ZjlHYlJjdU1yMm5pOEh1UVVVbEM3OG1KOExrMjNTY2grbzNmbFZPeFhuODYvSnpXNHNSa0ViOE54U0hIWU5hUG5RM2lITXpISGJhdGVHemEzSXF4U1ZhTGdhM2owU2hqSjVoNnlzcWtiRkc1R0NFdFd4QVJtMlhGMU5ON1VoS3QzMEhBU1pmU0dmY0hGakJod0VNdVhmOS9ZaHlxaFEzNGY4U2Q5ZEloY0pSdW9GZEJCQVFJbE5raEdnNUZndHVVcjU1TktFU0NXdFVEdWE0U3dScDBuYXA3SmhjZmZVdlAxZi8yTS9xTVMweHJPa21oMk4zazRZSEFKT3ZGWWVOK2sybDJVc2NtRkpNK04vWGJpQmZjZmRLZStneGJpZTlMUkl0d2dtdEppb3ROYUVTQ1d0VURta1lTNWx2MG5hcGpCbGNmZldMYlBpUEd1eEh0S2kyaEM5ZkNkYXR5c2xrOHNWRDFHOHF2TDF4VURmRmdQOEZmK2xEallOdm14QlozQXdYVDZHSVJJc1VEWUVZUGlSVUltR055c0VRY2JuQWxyUjlpaUV2NlZkZlhhM2ZnLzMzUGRwZHF5a3p0YXZoZVh0ZDZkM25mdE01c1RjV1E2YzhvQ3ZZTWVBL1phYldmMDFHQ3pPOEtqOEhjWWtXektaSkdvTWdNMXRNWFltTU5TS0hiT2pMQW4wMVpkM0ppSS8wcTYvNnJobmFWWTN6ZmhYNm1ScHVIdC8ySWZHZllQSjFhYXBHVzFIY2dNRzE1Y2ZWL3diODYyZHFsWHJJbEZHYjRWUzNSTXRsUGxXanpUT2pCWFVsTXRhSUhFYXJwdkNsM29NZVlOelFGMDY1QkV3cjN1YXV5enFyUUQ5VGMycWhWVlJvZ3NKdkRRL25MY2ZaMnZISndPRHFSNVArVS9sUG1hbk5oL3RabU9GSDZxb2tXdG9ramdXdGNhL0c0YVdxSzVHd1J1V2d4WGErTTFPdnZycm9uZldxYU55dFM1bzhpRmZhVTA3Q1ZwdDhXTHBxT1U1M2p5QW9UTUxzMjllUFRKRk41R296UEVJTDkzNWNEdGthbkZ6VEgzVWxFdGFvSEV3Ulc3aTRCRHlUZ1haNUpmUkt0TVQvam5qQklLVXBGZ3Q1bXV2ZURiTGRHTDdGaHowTXRDWEhEY2VKRGlzZkl2VS81ZWludEZqR1VYSFBxeEtwUkV1UExCdmFQRE5pVUZjaVlZM0tZY1I2YkRGSW9PR3ZxVzRsZG1JcFp4bHhzOWV1TEVxWWZJZnlzeHZuNTlEbmd3NXRQOUZoRlMrYmtKSnk5TE1XOXYzQ0RIK1FnRWlpNVlDa29Ec1JrSURDUzA2b1JNSWFsWU1lbjgzVlNBQXpZQzkzVldXbDhqejlXY2FGVHVTbUE1aDhhL0VhRjhqNWNMQXBNaVNYcWtqTEdORWYvZng1LzFpcmh4Vm1lTklHTVltV0xkakl5Nk1mdGt5b1JNSWFsVU5HbmkxNElJRkx3cFM5S0U3a0JMbHVyS3VkNy9XWVVIOGZQT1IyOExIVmhvNzNaUzZlSW5rOGZZaU0vL3BMZXJBRUVEWmxZSWFIM0E1U2JSSXQ4N0Fadkk4d1NRREcwWVJLWkt3Uk9SaWp0b0JSQ1N5S2dmVnkwdEtaL3RhWlg0ZU8zSmV4b2lkWDZ1NXQ5bTcyWXdKUWNxbUt0SXdSUGhBbmxWbXFnNHlRS2ROUDFGMlpsa3JuWGkzOWlzNmtXakV6VUw0Z010YXdIQkl4Mll4VUNRUUw3WmphREpUZ3VwbGE1WStnSXJLeDhmUVREU1E4OHZnZnhsRjlhZVA3Z2tUSnBSb2tab3BwWjJxL1hDZTZqZ1RDeWxjL2crZmhXOSt2c0daazl5NzI5MTE3UkFVak1Ha2lta3BrckNFNWFORFpyQlFKckl2cFBqWmxLaHROTjFQN0JWTFU0QjU4MU5Ya0NmaEpxZGYxMXFjQWFiTTFNN1dGcjNBcUFxY0czSGhlT0ZIZ0hKOFdGNm0yRWtXOU5ra2pBWU9ycjNwaWV6aDA5NjRLVjlKTXJmSnpYM1UxTjlpVGpPTDd3eHNmdjNsbkkyeEdLTkN1SmxyWENtQmxVdEpNN2FOL3gvOUVzblNRZFlsMk8yT2ZjOWlNOFBDT1Q0dUxTRnVKa2dlYm1DUUJrNnV2Z3FNTkdNVjNWWmhxN0IrOEdBMlBQL2Z3WTM1UGh2OGpWVGw5MnJwc2FPaEIxYm56YkJpbDZzVVhudmk3TnpzQlhhK3JTOFpTeDZZbGh0RW1qQ3NCazZ1dkdzSnhCTjNkVk5SSTgvV1VJSTNOQ2dUUnBEbGMrVVduZTNlaUdkbWVleWxFSWZ0NktzWUowWkphandYSUtnR1RxNjg2c3U3dUtHcFlUOWNSYVd4V0lJZ21yWk9WZ21ObUkzVFdFaW9zcmFhR1d4SzhPam9aV3RTNGJlb1lFcEN2dnZxeW9xR0hhMEFlNkM2MFlTZGVHN2FPcElha0hkMXhiSlRTb05uaDRyam1ianVWcXRSOWFoT2pSYzJuVFIxREF2TFZWNUlWR0RSNkZjanJ3dTZFN2lvR1dYZ1pVc05PSmlMNS9SNFpMbnRRSTM4bGxhb2tkN1dNYnpLMHlCaHRmQ0lTa0srKytvMDc4ZkF4R3JVRDU2eGFkeWRDU1FnSjdibGRVdTVPRDRIbDhsQWtXbkpodUN5VkdGMTlsYi91OW9hRFNsTzFXMmNHY2kwU0xUTmd2N0JWbWwxOVZSZHp0Yno2M1huMmFvMzkvV0tJclVpMEZFTWl4YURDN09xcmtPN3U1RUw1UTUxSFg4cWxJb05LaWtTTEFibm5DVVE2ekpMQWR1Qm5TUER2SnBTenlWWUMwNVZBK3RWWHFXc1QweVhRWXJjU1NKQkErdFZYd1RuaXBEWGhCTlEyMlVwZ3FoSkl2L29xdEJmbmNLckVXT1JXQXVZU3dLYnF3eFRvZlhHSUN4c1hhS0hOQml1QklrZ0E2amhJb1dOTExNNWk5MmthY0FvdW0yMGxNREVKQkhjZ1BCUmZWcnZEMTlVQ0VHd3FuRmpGRnBHVndKZ1M2TlBDQTc4Q0xIRS9RM0JLTGZqNjJaaTEydUpXQXVOTElMajZTcm1QYkE4MVlEWE5xeWY1alB2NGhGZ01WZ0xaSkdCMDlWWEgzMGpiVjIyQnpGYWhoYllTbUpBRTBLZTI1Q3ZBbEdqMy9jc1h1dGJOb0JTUVRaeUZCSXl1dmxyMExoUllNZG52T2dzdWJKM25VUUpHVjEveE80WWduWXZqM3c5MkhtVnNlWjZPQk15dXZscDNqd2RiazJFNmpXQ3hqaVlCbzZ1djV1cW5XRS83YmZiTzBlcXdwYXdFcGlFQnM2dXZmZ25mU25rUHU3ODlEUW9zVGl1QkVTVmdkdlhWMDUrcjMvaThWZDBSWlR4R3NmOFBoQmZHY2djYi9Fa0FBQUFBU1VWT1JLNUNZSUk9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RHOXpjeUE5SUMwZ1hITjFiU0JlVFNCZmUyTTlNWDBnZVY5aklGeHNiMmNvY0Y5aktTQmNYUT09IiwKICAgIkxhdGV4SW1nQmFzZTY0IiA6ICJpVkJPUncwS0dnb0FBQUFOU1VoRVVnQUFBellBQUFEeEJBTUFBQURyWkQvakFBQUFNRkJNVkVYLy8vOEFBQUFBQUFBQUFBQUFBQUFBQUFBQUFBQUFBQUFBQUFBQUFBQUFBQUFBQUFBQUFBQUFBQUFBQUFBQUFBQXYzYUI3QUFBQUQzUlNUbE1BemUvZHV6SjJpWm1yVkJCRVppTERXWDVoQUFBQUNYQklXWE1BQUE3RUFBQU94QUdWS3c0YkFBQWNVVWxFUVZSNEFlMWRmWXdreDFYdnU3M2R2ZDNabTkzekdSekp3S3p2akVNQU1ldTdKTWlLbFI3aVA0aE1ZRmJHd1h4cVZpWWhSS0RNeVlxeEJTaXpDVWh4YklzNUUvNklsY0Fza1FNR0pHYnZqS01ZZit6S2dVU0tUSGFSTGNRSjBBd0hnVCtJczNlejl0bm5zMTM4WG4zM1RNOU1kOTk4N2xWSnUxMWQ5ZXJWcTkrcmV2V3F1cWJiOC9aR1NQc000YVpnWTc1TWFZMzFZS0s3R3pRQ2M2UUd0aHVvTnMzVG5HNENvQXpqSnZXZEdsUVJxSG1mejlqRDMzUERKZ0RLY0c3bUx6RzJiRmRkcXJGTDlyMkxEdzJCblZjWjI3WnFuN3hZWW05WTl5NDZQQVJxQzR5dFd0VlBMT1RaWmV2ZVJZZUhRR1hWWnptcitsS2RzU1hyM2tXSGgwQjJyY0lXVGZXVEZ5ZUQ0OGhrdWRpQUVVaXo5YUp0d3lZV3BoaGJHN0FRcnJwUUJBN3RlbHZzVFpOVnFoOWd6RG5RQnBBaHhtWmU5M2JZUlMzQTVFVnZ2bWt0cXZOY1pNQUk3SDhEeW5oZFZ6cXg0QldzVzUzdUlrTkFZT2V5dDQ5ZDBCV1g2bDdSTFc4MEhNT04xSmE4ZzJiVEJpYk5jOHViNFdyRTFGNVo5UTR4VnBjSk1HbWVXOTRZZElZYnk2NTUySXhlazBMQXBMbmx6WEFWWW1ySDhzWkxNYllpVXNpa3VlV05RV2U0TVN4dlBDL0xUZ2tweUtTNTVjMXdOV0pxeC9LR1p2OGxrVkt1ZTI1NVk4QVpjZ3pMRzg4cnNmTmNEREpwYm5relpJMlk2ckc4OGJ3YWU1dW5rRWx6eXhzRHpwQmpXTjdRVUJFUDA4aWt1ZVhOa0RWaXFzZnlocWFZMXlobDdpMzZuN1dmR0ZDQ0MwTkNBTXNiejV0Z3IxRDEzS1JoZVhPS2Jsd1lOZ0swdlBHOEdkWWdRYmhKdy9KbWU5aFN1Zm9KQWI2ODhhYjVocG93YVRObUE4ZEJORlFFK1BMR20rV25vUFl2a0NqN3hSZ2FxbFN1Y3E0SjdxRGhKQ2ZzR0RkcGVORG1EcWVOUnQvZ3l4dmFlbDZWWGhyV090eGJHdzN4cm1vcCtQTEc4ekpzd1JNbXphdklkZWhWRGN0SU5KNHZiendvWkZHYU5MZThHUW05a0JCOGVVUDdOSmVGbCtaaDZqazFNdEpkMVlLSTVZMUhwNkRPY0MrTm5vSENMWEJoK0FpSTVZM25iYkNMbFRvWHh5MXZocThWSWNFQjZTL3ZaN3ZTTzNQTG0xSFJUWUh2Y1hvNEJhV09xN3Zsellqb0p1M0xnMms0QlZVWE1oV3RNNTRqSXVYVktFYnExeXFNM2M1MWNrZ3VPSi83QmNaZStmYjYxWWpHYUxXNWlCOTZJcEJiTmlsTVdvWW5PQzk2K0hvcU5ZNGRQbkdVYlpJa04vT3g0aDg5Y2ZqSThTdzdPWHpobkFRT0FZZUFROEFoNEJCd0NEZ0VIQUlPQVllQVE4QWg0QkJ3Q0RnRUhBSU9BWWVBUThBaDRCQndDRGdFSEFJT0FZZUFROEFoNEJCd0NEZ0VIQUlPQVllQVE4QWg0QkJ3Q0RnRTlqWUM2YXc4VlJ2OXNyeTNFUm1kMW9sUEVVVlhEQ2hQalk3MGUxc1N2T1FoYnFCM2VMa3dBQVR3SXFHNHdieHlmUUR5WGRWVmxJUnEyaG1xMUhQZis5YS8zSCticlQvK0ZxS3JHck5CTlI0L0hxVFE1ZFVicVYvK3BIRWExZ1lsMjlWZVQwcGlYdThHUk9weG4ydVI0WTBkTGd3R2dhcEFmS2w3YmFsZkY2U3ZkaWQxRkQxQkFMKzZwVUJ2SHU0YTd1S0R6TDBXcWl0UXZTTHd1VzcwUys0N3NwM2l5bG52U09NeWU0ZkFqdENOZU9sd043WjRJU0Z6di83c2hsTFA4dkhDR2dybWl6Y2RPWDhOcElzZEtWeG1EeEdva0dvaWo0Ym5tZnRTVVEvQjc4SnFRdWpHK3Z4ZHB3S3BUTlFoMW9tTHk0dUdnTnkzaWZxZGRid1lhamthWTBkMTVRZ1V4Y0RKUmVSVWNsdlJFWkhxQVJrK2NFTWg2aWJtalAxbDFoNVU3MWgwUUVEdDIwUTFWWG41SXE4T0xQdVVOWHRyZE1ibnRxUFRqakRsbGhnNFB4WlJ4SW1oYlVXWGZ5S2lpQ0NiNEo5VWlFNC9vcFI4UmNraXY2TTdQYXczZU03RThVSlMvdlVqQ25jOHNUSmk0RVMxQXFXbGVPeDdSWjJQNk9lTCtzN3RydmVxNG1IeWliVnZnMDhVSk4ySy9zNjNQdmE1SSs5SzJ0Sjk4Y2JySkh0ZnNLWU1PM3JzNXNPSEQ1ODRmbFI4UXlhWVBhSjM4dGdBZmFJd1NwaEt1QlV0VG80a0xJd1hpc2YwUWFyQmZhakE4L2VvVFkwQ1I1OXB5c0tvclVhczVvV0lkRTFrVjZhYmFmVjYxeWF1Ylcrbm14WmlIL3ZjVDRsbVh2dm9aei9hdHRUSVpjaDlHL0dWdGI1Smw3Ny8wd0FuNmJqWjRwOU5paU9jMzdKa282WGNwZVU0UElaUGl6ZmI4MUR2dHloUEpkWk5LdHZsVUVPcjZEc3RmaDAybk9LT3ZsYTJnMDZwQ2QwczlMdGVmQTQ1NGJqWkYvK2d3cFQ2aEt4dUZkbUhOWDAzSmhIcVVBZ3haOXNFamNzbTFVMU52YkU2UnFYWjV2WnNvSTB4eW84R3FkcTMyZXkzT0g1QzNhU2lIV2tJaWw5ck5tclZ5QThSZzR5R2UxZEFqMEtJdW0rVFdOaE1RdDBrMm1HZGFMYUQ4RWViaDFMaWxneXVJRDRWU2FIdm0xQkpkVk5ncS9IQm1HMStSdXN6Rm10dklYNlZmU21SSWRVd3R0SVg1b1pwVXQza1kzdlFWS2NmM0phRkp5Sy9ZbTRFR29mWUdhNGFsblE3Sm1vVEUrcG1Nc2wwUTkrL1dyRUZvLzJQdnJ1aWRvVTlpc3VmNHZSN015T2hiZzRrNnpRYndVTkJkRkR5Wkkvd0dpZ2J1Vzl6cXIrVkp0VE5Sc3RTSlpLWU04RUpoNVkzbTVFS2poaFJ0SjhVWEtuUUNYVlRUTmJmNTRLSGdqYWdteXR0d0ZES0QyYmZKcUZ1L0FRclQwS1JCY3B0amVYeWh0cFJRNjlDV0tKNDMwSXkzVXdHKzM5MDZmS0I4VllheStVTnRWYnUyMFQ2U1VGMGRKb29rK25tWU5JbFl5M1ExVExqdWJ3aENIMk1Hb1MxSmpoN2VwdE1OL05KbDR3N3RuODNyc3NiVWtDQnE2YS8remJKZExPVmRNazRZUis3bzJYQ09DNXZTRGR5M3liNEtKY3llaGppNk9hYlI5NVJGMVdYa21JNlkrOUMwWG1pdHN1YnIzNCtlK3hQMXdNdFRaMjlqZDF3YnlESmUvWlAvTVoxeThHMGdkemx4Y0JwSzM4YklRNTlvUEdsTmxrdHlVSGRwTTRlYVZ6YjFQcjBTOGZaTGYrR2dpOUNtaDhXRERKQlRPL00zaUxnZVNsN3c2ZGFxckFUOEFzV2MwdXJoRTF6RzRnOXh0Z3VubC9VcmNSSndIR0NzVnV0Sk85T2tQbHNkOU5PRzB4Yzd0dThHYSsyeVV6RE40L21wN0s1VHNVRHVqbVVZY3huN0oxMmR5VkVFTDdvbldZUHAzdzVob09UNERURFFSbVVTZDNOamhGbGg0QURIRUtMUkRNUHZtMW92OHdhbi9CU3dZK1psdGp0NjE3NlJidGJUTE5YL3Nielh2YUhzSmt0OTIyaS9xUkF0blByOWZvaHM5MVZzaTE4S3hLMmJ1Wjg5b1ByM2pPVlFJa0t1L1FycVY5aTdMZXpEOUdIeHJuYUlKZEJHTHRrUCs1VjZZRFRIZXhUM213MmtOVlNvZjJwOHEyMnk1di9abzAxRkUxYmZReDk0ejJjVzlHY09raGxkcmtjVThGdHVwWksrNUpRUXM5Q3lNVmhQa21PblFFdmE5UVV4c1hXVFVXMFBpV3ZuUHkvV0lPYVgrQS93Y0lFVWFkVVhPa2l3eVFTRCtBeDBCUjdDQ2tCVDB5Um1LdU5kcW5kOGdaOTRIcGU1SXdsZk9ZQzd4Zm9JT0lLZ24yU3pLdGROalVNS2liM2JVeFBpVkR4R1RxZDR5dDlZbmVoNDVrTFN6ZW4xV00yUUxNcEs4THpWMzdtR1NObGdUNEJLMnphQVdadndSNkFlS1MxRWxXTVdNZGhYckYyT3pQdGxqY2xTNUkxS2NtTTlsY3pLekxKcTZpcTlzVkNTQlcvc3F2YXQ2R3VHelZVVmtHcGZ3VUtuRi90Vk5Mb3hqSWdWYTFQN0VadTgrSVZEdGRkSy94bXYrMXRlVHZuUGJKMjl3bGpoa1hMcVE0VmxpM3ZHeFlCUlZzRHRxZHpNaldyVmJtbDdOWTlPbk5PR2QvcGJNc3p5Q2RmYUJlKzNWcGhzcFFxNUVkWWlsNTZrb1k4ZENwSE9UWVhRdHV2R0JyZFRKakJnRkd3S1FpS1RENE5LK2drWk14YnBzYnp5cXZDM1pkOUlNL2VGbVZEL3hkTmJ0dmxUY1hzQ0ptNUx5Tk5HWTYwTFVqTysxUWo4NmFBekZMbkxUaDZUZjlXUWdXTG40Z3VST0ZTOUpJSHlHZEJzNlZHOXBzK0dNckQ2S1ppVUlOSkZBY1ZNQWprbGhINExHa0dPNnJEOGhRYUw5Q21VbWRaRmRIa2RxUnFkaFNvekVrN1Q4YXhyTlBhMVgxalV2VWNPQkNuSkdGQmlvVFdOZ05FZW04WGNpRjFKa3J5UlEzYmtRc1hxRjFRNmFJb3NkUGxzYmJXRGF4U1RoVEIvNXJzaUVpVXN4WEdud2JNMjFLcFZHQ09SaGF5bFIrcjRhVE1sbEF3UmRzdGI0QytiaTdzeGpMbmNWQ1owWkxKTFV1Sm9XUXBwYW51ajl0cHBvZUxJV0JMd2VCaXFnK1BsWE5JTjZPbHBob1hUdTFwM1d6WWE1WjVlUU1Ed2lkNFBqRE1mRnN6blIvOWdFWVdLbHlVTmFER3VveUdYSGEwRHZueVpyMlZCTy9GTktjS0NxcHJUU2l6VlZVRGlCeWVCVjRjajdhWFd2bjBQd1U5bDRMdEYzV3VsRHhvZEd4K1Fhd1NjSGRiaTJyZGxHeENEQVBlV3JnQ2N1RUxRMlBzUnNuMkx5WklleHNLUS81b1k2MjFIcFV5YjloQXlMRHRLQXduTXdvS3lvS2h0OVE1aittajVLbnpvTHZzUFQ4U29tTkYxY2Nyd0tXd0dyR0tTYjd5S0d1Z3M4b1d0Q212ZElPWnhRSUttdUQ0QUJFNXc2T1BtUHl5UFk0M3lPdW9LdWc4cjJUVUZGTG52R0VEUW1VSGJjSXRNd1E1M3h6UGhDUmlrRmlrdGtoVzh1Q2lNZmR0cHZuY3JVL1N3bUV6cGloTWFLVWJZTTlMQ2hwc3JYQk50TkZOUlRsSVJGM040Vi9aMktGSytBeFBwQWlXYmpKNlVJb3MrZCszZFZ0VDVncEdzL0ZiQVRyUHl6SjIwM0FHakJRRU1GRlFxNndtOFZwdTUzNE9TZkJTcENrQzVCMlhOM3Erd2N4aUxJbEhUMWFvMVcxc1drQTNkMjZDMERlbUt0OXhrTThiODR3NnBLTVBCanFRRWEvcnU1TFNEVitGWDdlcE15aVNBZW1GM3c4a0pidjVidmhhNkIrN0tyNElDUkJhUm5RSE1UQmRMSXBzeE01M0lLVDJpV2tFSThUU0RkYXVmTUlLK0FMR0FPV2JRWVV1ZFdtLzQ3alpyd2NZdWJuQlJqMUxrcUk3V0pNckZDMW9ZR1VwQkI0SENHUXUzTnV4Z1JFeVVXVjRrQjI4UFF2Z1E2RXJuY1VCUUo4VXQ4WmhzN0x0cU5MTmx2YkllRzVXek1Id2dLUkpoRmR1Qm1DbVdlR2dVNTRrRGJsdHU0WmczT2htR29SU1NrbVNYMFprSnpBTFFZNGN6MVdMeVF1Yi9KYi9rK2FlL1lCSlNoU2JKM3pEUXVmcEFIVkpxY2diaWhxcTJuRkdTMWM2bGxLNnFRVzE3OHYrcWs5a28yOHRhVVl0dWpIcktiS25haFdxNmEwSStNaTdsdVdOY0dPS2RpZWdQYXRWUWIrRktBVUxMNzNBWEpFc0UxNm1mYzY1NVYvamg3b3lGRktkNmtwbkNDcmFMTlMwbGt4dUlLWjBVMnJSRFZjRmtCTGtPemJpTGJvQjRrbytHZzdMZ1NvQ04yYmN6SU53M2M0N3lLMnJyKzB4OGpBZTFTQ2N5eUpPNGFRcDg3eElDWFgzREZVL1k5UmE0M2xHcWNtWWhZckN0bDB4cFp1eTNWMXBiaGRtQzZDdjhLSmxNOWw3WHN0OHM2RWh4Tk9DamxYdTE5MW1LekN4b0pKNU10dGtFbk84UnZwSFcxWjFlVGNsbFVOVUt0eU5mQXFiS21IZzF3eHFmMStNV3RIYjFOelFiWG1qZllHS0tVTTErVkkzd1djRVNvYUFuMGFKVlROVzVyVVpWTlNCcTlGTktlQzFnNmkyaUgva2xxN2dLZ0ttUzdPcW12MEQ1RFVwOUhHZnB5MnBBZ08vN3NDRnJzZW9GVjEzVVpCM1hkNW8zWlNETmkycldHQ0xoQXhQbGNrblc1eHZpMjZzNVUzQmN0bUVFSUgvWm4yVENYb2Y2QTlrcmNpS2Jlb1NZR2JOTDk0ejl5RFh5Z1pkNnBzUU5aYWpwSm4zSkFLczdZSGNsZWU4bmtDdEVkU21sTEpweFNCU2FLL29pOWtLZTYyZStvZUFtY2RLVTNsbGtxdHZkaDlLeG1VTHEzSmVVNktLd1BKbWtrOVQ1Q3ViY3BBcVdCTUVVYzZCb3ByTE53OUF5cGtNWDdJZ3RXZlBiN2dBYU82MmtpVEt0YUIzMDJDdnozY3VvWFJUYTlGTmpncE92U2JQY3Z5WnphYlUxRmN3U2VqdTdTdXQyZ1ZNZkVQTlcyUzhoUHBsNWdHK3JJSEUxdkltWTA4K25BN2F5aGx1UEFaMXRqeGFVeTQzS21rSkswM2xyK1FXbmQ4cys2SXdndnpyZ2c1VGVVNlhTSjI5cHZVb2w5Sk5JV2lLMEtCVktyai9zcGYraU4vZ1o2QTBJMWk0b0VkdkRVK2F5OWNVWlVpTmVoK2FCc2lxSXFUckZsY3ZIQjh6dzVEK2xqbk5oeFVsRnRNTElqNHBjbkJUc1lwSU91MWVnME56eUVtYVhsd0t4a0dOeHE2aTE5NGIxc1NLQVhEREk5bmRlcENIMGcxbVhhc0QwTHBpa3dnTGkvUy9PUlRZVzRFa2EzZ0NjdDN2dzJyVWozNWdxSTBTaVp2UExSektYOUs4b1FoeFUxTUg0OGhYeVBIOFErS1FDY1VMcmVQR0c4VHpHenhmenJaMkN5NWQyMysrYmw1VjlUdXdxYkFQWWFjdHc0OW1tS0pLTjREWE1nd1lDT0laU25ISmtKcllocTFISkZ2REUxR2x0OUFhOVhQUGVlaG0zYkQwcGdUbTJFNHplNjdvV2twaGVqQ3BtUS9HUVE0ZzdKOWEzY3BpMmYvb0U3Ri95WjdWMXI5c0p0WXErMUdTOVl6cGxWeDBwUnNZQWZORWl4NHhDN3J5K2JBR0JzOExCSjdlRk13c0VscWpQaThBUWozQXFJNHRNWW93WW8xdVNuTFk3ekRURHNZMmlaeEd0cEl0OGNsNVluUkZJV09XWHhINW1LNXIvS2NwNFF2REVnU1pLTjNBbWJhNk1mWlRoSDlVQ2JwSnNxeCtDQ252cTJaNG9qY3NpOVR3R3ZVNW02S3RCTDR6SllycHh4dDhIYXBNbXRaaldqYUF0cXVYWlBVN2JGSEdCbnlCelkzbFFFTTg3WEpaL2xOSm5ETkREd3pLcjNXelpVMU5Ic2hXT1YyNWFaaUp3Z2VhTkZ6UlhOR2RsWDBKcnpHdkVNMXJLVG5QYzhvT2w0MXRSUThSOEplTkh6Z3JiUUpzc0Y2alZuVk1pRGV3LzhXWURqUUV5eXB0WW1LVkd3VG9acnc3RjV2bkxxMGJ6TTJMdWxFbE5ZaUt3ZmxhRW9EdnVxWkZKS3VITnVCY0VEbHRhc3dxNXd6WThybEVVRTlxbVhlMG5yMlNXbkpEOTVJcmpuS0tFMERvc25vS3lrUjl1R1hMM0lONGJBY2FkV2FVaTR0TjlQTkNoaTFweFd0NnBwYXlhZDFnUmFBbWNUTG1iNGg4dUx4MVNXbGQ0Q3d0Vzdkays3ZkZmVlhCaWZsRHpCdkJHakdTMXpnbE9ibExta2VxcEhzR1FOOFU2U0I1djRpVjJIc1ZhVldXbjJhN0t6S3Q1VzBmaXJiZjE0THlHV05VVkZLK1FGNFg5bVVubmRtVklDcDJ4Z2xFVFhXWml0NS9Va1FSYTV3NGNmand0Vi80WFpWSkdWb1huSXBzL3dLUHFlMDMzSVRYQ0szV09TVlVvRVlRN21uUFV0WUlGamxPWWUwVEZmU3NsNVlhaHk5ZEYxVDB4R2RWUlFkNmplOUFRenpsNzhQYmtwWVlSa2cydlZsNjR5MWhoQzdKM0pJeS9yU2MwT0YyVXphdkh3bFFHdUVzMElOUHVTeW8ydFNvZkJIOGZFUEpodDlvb0EvcGdoaHdZdnhDK3B6ZzVSM1FtM2wzYUQza3I1ZVprMWt4UU9YdDRDN3hIV2pJaHFsam5VU2s5Z3VvNXBzbUNOMEFRS2hubE9lWlhKZ0M2NU9Lb2dRQ0ZkNnBFakVUTE9vNFA1eDJIVGYrS1YrdkVkdlVPRU5hZi9iK1J6UEU4MTBQM0hmZmZmYy80bE5jTzJLMDI3a0c1bGk0Y3FlZjZrbjV0OUxGODc2bVBRM3ZpZDFObnBRcUcyRjV3c0Qrb1VmSmpoaWpTZ3kyVXlCL0NqK1JrbDVaMVV5Y0ZwLzBBMytZQlNxTkx6eXdUcWxwWDlqQ09UMWZJWkdVcDhON1ZPRXRPVTdFL1E1MDZhOGkvblgrRXltZUdGNGp6aGhpVUZRMFF5dWlOK1M4NTltbFplK1p2TEpleE83djJQY0RodFJmc1FzYWpWVCtBcjJBOWU4cjdQdDRoUVAvQjAveHpRU1Yzc0V1MWIzL3piNWZQNzNKcXhrb3dNeHNPdFY1K3FFc2UvMHJ6LzJGenk1eFhWRmFpdS9LYXdnVk12UEtWK0RsYXBpK3p3RTEvSUpxbXlmZ1gzaU5NTGVYUGU4em1wOFZVU1lLWmVHZitZeTlWd3VCcEQ5bjdOaHhiRjJzSVM3RGJBWlRJZnFXWldwVjFrQ3VSYXUxTVNwTVZhaDFGK0UveWQ2bzVvTWdqem4rOHV3amVIVjJYV1JNQVJJRUtGYUZNcnVKYmxKUGYvZGZNOGhaa3VuY05Da2FHZ2RlT285Zkkxb255TUpyaEpsZDBNWGFSeDYvaHQxNGJ6RDdmejZmYlZ6N1lDQXQvZkhqN0lZUHJnWFNCbmNEMDV0c25rdC9NcnY3cyt2d24xN2x3a0pKNXlOSm5mNzROWTEzUDJ4SW43Q0gwSXRtWFRrWFdIeHlYMi8yQTQxYjFuVEpkalhtemNqU3RPTVpLUmhYSlVrRDRCTXM4bkl3WGxHNmEyc2RtY0E4V3pZZVJWWXRRbERHREUvRG9FMk5XTjZzRzZKeGpzSFZEMndIeG0zTFBPWm9YZ1lEYURWdVlhTEhscGhkRExQZnRyd3ZXVTYwSHA0V2Jac2FweExhQVl2emlFU3gzeTQyS0JMS1UxVk9IbXlqVUZKTVJodHF5MGVXMDh0Q2I4TXlrbkM1enpjemJsUGpSQlBENW1MamM1OVgyTVlUK2NsbFNaOVgyNFpZUWFvT0g0dFZOYkNNb1JQcGk3SzgvWkk2UEpiTE5iTnRVK05PUXR2YXpIN285ekFoYnlRUTRxQTZFZ044aEN0QWV5eDYzTXdvelVWZ1hXb0N2YVlIU05wYU1PMllGYjdoR1Y1ajJacW1ETzBZeG9waGJlN2VEbmkwcTV3S3RpWW55YTA5bG96V2tzenJjS2xZc3dxUlZiVnVNSVMwam10NmQ5SmlGVnBqU2cxa2kzQXNvM0Ixa2pqUXNQVFNjQlRNRDBNS2VtVnlPczUrZXZOcXBLalpZTUxKS1ZUUkdWVFVYRU5ybk5ZRDJSQ09aYXhndW4wYytXbmpNY2NMV0ZzdmVucVl6RGFkRitqSU9yZzFRdzhmVmhXOUJiUFp5bGFadUliV3VORTBEaTM2c1lxU0E3MmVRR0xzNm92ZFMreUVyYXJ5S1Y4TWwzU0YzZ2tVT2V6VCs5RzhDRVp5WFpmMXNXbkpBNVkzNmxHbnpxVHR5WkFhUzN0a2RRTUhPbW9YVC8yT0JRcktDVk5Zc0lFOXpWOXQ5WEsrc1dhUmRvMDJlVnZuYkNPN3BhWjFMR1hDWEphUUd0UHNyYTVWamdWQkRBZDZXblZoYXRnTTIxMmhxOXlNcGlpRklyc1JHL01YdHNWZDFQOVZ0U0ZIQmZEY09HY0tIbFQrTkl6b1paTnNZcTAxSnZoa2ptRTNRckU0RHZTR3ZWYzlLdy9TUEIrME5LbXp4eHMzUHhqSG9CRVlHQk5mMUtBVTdZR0lCNXZTVTlscW81dldHbXR4L0JCZDdlaEZhakVjNk5LU0xYL21aK2dPcjJQYXRGTVR4ditUNFoxb1BLU3cxYmxtYytGZjZFcjk1aU9ZM3hvZi9Hd2d5eVl6OFJTeis1QkpIN2NZcGwzYlVIVVVQODFXN1B3bjJDYzg3eTdHWDJabXB5ZUw0OEhKVC80dHB2WnY1Rm5qOXdJc1p1azNRUmplSXB3UDVJWGVIQWpLR1VvekRvbFlheTlFbFhNaTZQM2dJZTJ4TEdzOEZMVjRGN3BmekFKOCtydTAzVVJaeEhQb1Erem9pY05Iam9zSHJVMzV6YmZsSk11MVppYkR2NC9sUUpldGc4d2tldm9qMmQyZjN1eFpJOUovZWR0UmR1d2QvOTdDc1BsN25TMEV3UVI1NERtWU9JWjNXS1JFZGFDeGtSL213ZzZpMGFXUWRVMzdlcXVSalhSN0hxT1FVNG14QTIwMklBY3QrVlNjM2UxSnRqcG8rZnBTSDQ1bVJSNEw5dksvTDhKMFlGcFYrOXdkYUZUV2hqbElvNUxHOGxxemR0aTdOU0RPRU92R0syNSsrbytpbDNpcUhwMTJoQ25qT05BL2I1MjZHK0VtN1JuUllqalFkS3gyanhpTHNWQmZ5bys4QXozclF6ZVh4NkpWZTBQSTZBNDBWNDI5QWJrM0FCamhWbUIyMzR3azNsZHB1ZDYweXhXcG9DTktpQUNta0VpUE9WSXZjYzBFVGxnbXJOSVZpNGhBTFpJRG5YN2NGNnF4bjNkRnJNR1JKVVFnaWdQOTVEYytMUldEUzR6MVgwS1JYREdKd0RsOG5PbkQ3Y0lMZi8wZnYzSC9JMkthVWRvSlBMeHhNUFlSQVRqUU1jTktINlZ4ckcwRTRFREhET3QyY1Jmdkl3S1ZtSnFKL25pMGowSmZIYXhwRHlaZTJCdlA0TWRCdTlWNGlnSDE0amcwYXkvSWlOOTF4UTBuOTBLN3g2RU5PUEFYTjlUSG9WMU9Sb2VBUThBaDRCQndDRGdFSEFJT0FZZUFROEFoNEJCd0NEZ0VIQUlPQVllQVE4QWg0QkJ3Q0RnRUhBSU9BWWVBUThBaDRCQndDRGdFSEFKWEF3S3B6T2JWME15eGJPUFg5OGdyWXNZUy9NNUNQeGJqWlZHZE9ibmNuaUx3M0Q5OUJtZlpWbnJLMHpIckNRTDB6dFJibkc1NmdtV3ZtY3djdmVXamVKL21TcS81T242OVFjRHBwamM0OW9PTDAwMC9VTzBOVDZlYjN1RFlEeTVPTi8xQXRUYzhuVzU2ZzJNL3VEamQ5QVBWM3ZCMHV1a05qbkc0cE01ZTA3aHV1WHNKcDV2dUdQV1lBcC9ydmVHUnJQeUFjQ2ZlVGplZDBPbEhYcnJDUHVSNWM1bnVieUYydXVrSC9wMTRWc1ZIcnM5MGY1K3kwMDBuSFB1UWg0OXEwbXRReE5mazd3NzUyYlQ1aG8zVFRSL3c3OFN5SkY2cHZzTy9ZdWFINk1hOEJOTHBwaE9RdmMvREoyZTRoMWJrWDJuODV4T3Q0ZDJicWxhbkc0WEVZSzViOGtXQ3RRaHZoblM2R1l4T1ZDMitmS2Z3ek82MlNtcDdkYnBwQzAwL012QjVnWk9SK1RyZFJJYXFGNFR6Y2I0aTczVFRDOGdqODZoYUgycnVXc2pwcGl0RXZTVEl4L204Z05OTkw2SHZ5b3V4dDd2U2FBS25HdzNGQUNMNEFQRDU2TlU0M1VUSDZzb3A4ZWJ1aGVoY25HNmlZM1hsbE5nVldMVzVQTmE2TFhEQzdRdllDQTB1UHR1MHZISDdhWVBEdmx0TnNGS0I3WURRZldoTjRXeGFOeng3bW0rTm01bmxicHlkYnJvaDFOUDhQRHVsK0dWT3FsaTdxOU5OTzJUNmtsNWdTNUx2NmU1ZmxJZFh0OUlYS1J6VE1BUm0xRmRYSjdQZHp3dGdZMVNQc2pCbUxxMm5DS1I4TVZ6U2xWZldPek4rK3JsZkxlSHI2Ri81djZjNzA3bmNuaUZ3bXQwS1hpL256YW1BY05hd1p5cXNoRk80MUo0alVHUTNQcHBoRjdhN01KNWpqYU1uYmo1eTRtald6VGxkb09wZGR1cnM4Y2JORDNZeGFMMnJidkNjL2g5M3NiYyt6bDFtN0FBQUFBQkpSVTVFcmtKZ2dnPT0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文字</Application>
  <PresentationFormat>宽屏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Cambria Math</vt:lpstr>
      <vt:lpstr>Kingsoft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</dc:creator>
  <cp:lastModifiedBy>zhangxin</cp:lastModifiedBy>
  <cp:revision>46</cp:revision>
  <dcterms:created xsi:type="dcterms:W3CDTF">2020-12-07T09:49:09Z</dcterms:created>
  <dcterms:modified xsi:type="dcterms:W3CDTF">2020-12-07T09:49:09Z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