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2" r:id="rId5"/>
    <p:sldId id="263" r:id="rId6"/>
    <p:sldId id="257" r:id="rId7"/>
    <p:sldId id="265" r:id="rId8"/>
    <p:sldId id="291" r:id="rId9"/>
    <p:sldId id="292" r:id="rId10"/>
    <p:sldId id="266" r:id="rId11"/>
    <p:sldId id="272" r:id="rId12"/>
    <p:sldId id="264" r:id="rId13"/>
    <p:sldId id="267" r:id="rId14"/>
    <p:sldId id="269" r:id="rId15"/>
    <p:sldId id="283" r:id="rId16"/>
    <p:sldId id="282" r:id="rId17"/>
    <p:sldId id="271" r:id="rId18"/>
    <p:sldId id="268" r:id="rId19"/>
    <p:sldId id="270" r:id="rId20"/>
    <p:sldId id="273" r:id="rId21"/>
    <p:sldId id="287" r:id="rId22"/>
    <p:sldId id="275" r:id="rId23"/>
    <p:sldId id="284" r:id="rId24"/>
    <p:sldId id="274" r:id="rId25"/>
    <p:sldId id="276" r:id="rId26"/>
    <p:sldId id="285" r:id="rId27"/>
    <p:sldId id="277" r:id="rId28"/>
    <p:sldId id="278" r:id="rId29"/>
    <p:sldId id="280" r:id="rId30"/>
    <p:sldId id="281" r:id="rId31"/>
    <p:sldId id="286" r:id="rId32"/>
    <p:sldId id="288" r:id="rId33"/>
    <p:sldId id="29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113" d="100"/>
          <a:sy n="113" d="100"/>
        </p:scale>
        <p:origin x="1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44293E-3E8E-43AF-A595-92821425B74F}" type="doc">
      <dgm:prSet loTypeId="urn:microsoft.com/office/officeart/2005/8/layout/chevron1" loCatId="process" qsTypeId="urn:microsoft.com/office/officeart/2005/8/quickstyle/3d3" qsCatId="3D" csTypeId="urn:microsoft.com/office/officeart/2005/8/colors/accent0_2" csCatId="mainScheme" phldr="1"/>
      <dgm:spPr/>
      <dgm:t>
        <a:bodyPr/>
        <a:lstStyle/>
        <a:p>
          <a:endParaRPr lang="zh-CN" altLang="en-US"/>
        </a:p>
      </dgm:t>
    </dgm:pt>
    <dgm:pt modelId="{E27F0C09-E575-4C17-A85E-07A0D6DEFD29}">
      <dgm:prSet phldrT="[文本]" custT="1"/>
      <dgm:spPr/>
      <dgm:t>
        <a:bodyPr/>
        <a:lstStyle/>
        <a:p>
          <a:r>
            <a:rPr lang="zh-CN" altLang="en-US" sz="3600" dirty="0" smtClean="0"/>
            <a:t>特征检测</a:t>
          </a:r>
          <a:endParaRPr lang="zh-CN" altLang="en-US" sz="3600" dirty="0"/>
        </a:p>
      </dgm:t>
    </dgm:pt>
    <dgm:pt modelId="{3A3402DB-FBD4-4E06-8AE4-239B6C0985E5}" type="parTrans" cxnId="{CE67D2E4-BF2A-483E-A0C6-6AE438DBE2B2}">
      <dgm:prSet/>
      <dgm:spPr/>
      <dgm:t>
        <a:bodyPr/>
        <a:lstStyle/>
        <a:p>
          <a:endParaRPr lang="zh-CN" altLang="en-US"/>
        </a:p>
      </dgm:t>
    </dgm:pt>
    <dgm:pt modelId="{8722E87F-82B4-4C29-9FDD-DB3FD60A22D6}" type="sibTrans" cxnId="{CE67D2E4-BF2A-483E-A0C6-6AE438DBE2B2}">
      <dgm:prSet/>
      <dgm:spPr/>
      <dgm:t>
        <a:bodyPr/>
        <a:lstStyle/>
        <a:p>
          <a:endParaRPr lang="zh-CN" altLang="en-US"/>
        </a:p>
      </dgm:t>
    </dgm:pt>
    <dgm:pt modelId="{D08DFCFD-E797-4DE5-A190-BFCE57E33EA5}">
      <dgm:prSet phldrT="[文本]" custT="1"/>
      <dgm:spPr/>
      <dgm:t>
        <a:bodyPr/>
        <a:lstStyle/>
        <a:p>
          <a:r>
            <a:rPr lang="en-US" altLang="zh-CN" sz="2800" dirty="0" smtClean="0"/>
            <a:t>DOG</a:t>
          </a:r>
          <a:r>
            <a:rPr lang="zh-CN" altLang="en-US" sz="2800" dirty="0" smtClean="0"/>
            <a:t>尺度空间构造</a:t>
          </a:r>
          <a:endParaRPr lang="zh-CN" altLang="en-US" sz="2800" dirty="0"/>
        </a:p>
      </dgm:t>
    </dgm:pt>
    <dgm:pt modelId="{D76922C5-8E27-4C49-9ED8-0F374324D812}" type="parTrans" cxnId="{1A5079CC-842D-4C49-A985-8C592691BE73}">
      <dgm:prSet/>
      <dgm:spPr/>
      <dgm:t>
        <a:bodyPr/>
        <a:lstStyle/>
        <a:p>
          <a:endParaRPr lang="zh-CN" altLang="en-US"/>
        </a:p>
      </dgm:t>
    </dgm:pt>
    <dgm:pt modelId="{ECFEFF24-1275-48C9-8878-68E521AF48D9}" type="sibTrans" cxnId="{1A5079CC-842D-4C49-A985-8C592691BE73}">
      <dgm:prSet/>
      <dgm:spPr/>
      <dgm:t>
        <a:bodyPr/>
        <a:lstStyle/>
        <a:p>
          <a:endParaRPr lang="zh-CN" altLang="en-US"/>
        </a:p>
      </dgm:t>
    </dgm:pt>
    <dgm:pt modelId="{45E5BB15-E92B-4EAD-8C04-A9EF670A5DAD}">
      <dgm:prSet phldrT="[文本]" custT="1"/>
      <dgm:spPr/>
      <dgm:t>
        <a:bodyPr/>
        <a:lstStyle/>
        <a:p>
          <a:r>
            <a:rPr lang="zh-CN" altLang="en-US" sz="2800" dirty="0" smtClean="0"/>
            <a:t>关键点搜索与定位</a:t>
          </a:r>
          <a:endParaRPr lang="zh-CN" altLang="en-US" sz="2800" dirty="0"/>
        </a:p>
      </dgm:t>
    </dgm:pt>
    <dgm:pt modelId="{6659C8B4-FF7A-4879-A096-CB1D3FF6812E}" type="parTrans" cxnId="{E01486B6-C339-4354-BB12-86EF7F3B1FF3}">
      <dgm:prSet/>
      <dgm:spPr/>
      <dgm:t>
        <a:bodyPr/>
        <a:lstStyle/>
        <a:p>
          <a:endParaRPr lang="zh-CN" altLang="en-US"/>
        </a:p>
      </dgm:t>
    </dgm:pt>
    <dgm:pt modelId="{C351A2A8-8476-4359-A47E-B25D57EEF13B}" type="sibTrans" cxnId="{E01486B6-C339-4354-BB12-86EF7F3B1FF3}">
      <dgm:prSet/>
      <dgm:spPr/>
      <dgm:t>
        <a:bodyPr/>
        <a:lstStyle/>
        <a:p>
          <a:endParaRPr lang="zh-CN" altLang="en-US"/>
        </a:p>
      </dgm:t>
    </dgm:pt>
    <dgm:pt modelId="{5303F3C4-5971-4008-A3E1-9E9A2164F37D}">
      <dgm:prSet phldrT="[文本]" custT="1"/>
      <dgm:spPr/>
      <dgm:t>
        <a:bodyPr/>
        <a:lstStyle/>
        <a:p>
          <a:r>
            <a:rPr lang="zh-CN" altLang="en-US" sz="3600" dirty="0" smtClean="0"/>
            <a:t>特征矢量</a:t>
          </a:r>
          <a:endParaRPr lang="zh-CN" altLang="en-US" sz="3600" dirty="0"/>
        </a:p>
      </dgm:t>
    </dgm:pt>
    <dgm:pt modelId="{4AC0CE79-70BF-43BC-ADD1-E07D5D349C4B}" type="parTrans" cxnId="{B2CB823E-A8B1-4563-AEA0-9775A4E92DC3}">
      <dgm:prSet/>
      <dgm:spPr/>
      <dgm:t>
        <a:bodyPr/>
        <a:lstStyle/>
        <a:p>
          <a:endParaRPr lang="zh-CN" altLang="en-US"/>
        </a:p>
      </dgm:t>
    </dgm:pt>
    <dgm:pt modelId="{345EEAEC-ED56-4792-B5F8-BF4C710E6D4F}" type="sibTrans" cxnId="{B2CB823E-A8B1-4563-AEA0-9775A4E92DC3}">
      <dgm:prSet/>
      <dgm:spPr/>
      <dgm:t>
        <a:bodyPr/>
        <a:lstStyle/>
        <a:p>
          <a:endParaRPr lang="zh-CN" altLang="en-US"/>
        </a:p>
      </dgm:t>
    </dgm:pt>
    <dgm:pt modelId="{D418524A-809A-499C-A9E7-8C50586A37BA}">
      <dgm:prSet phldrT="[文本]" custT="1"/>
      <dgm:spPr/>
      <dgm:t>
        <a:bodyPr/>
        <a:lstStyle/>
        <a:p>
          <a:r>
            <a:rPr lang="zh-CN" altLang="en-US" sz="2400" dirty="0" smtClean="0"/>
            <a:t>方向赋值</a:t>
          </a:r>
          <a:endParaRPr lang="zh-CN" altLang="en-US" sz="2400" dirty="0"/>
        </a:p>
      </dgm:t>
    </dgm:pt>
    <dgm:pt modelId="{E393BAAF-8474-4B7B-A099-D40A01C38465}" type="parTrans" cxnId="{DB098AE8-6044-443F-A40D-140D761706E4}">
      <dgm:prSet/>
      <dgm:spPr/>
      <dgm:t>
        <a:bodyPr/>
        <a:lstStyle/>
        <a:p>
          <a:endParaRPr lang="zh-CN" altLang="en-US"/>
        </a:p>
      </dgm:t>
    </dgm:pt>
    <dgm:pt modelId="{04BFB894-3504-42F6-BA92-8FEFCF7DC736}" type="sibTrans" cxnId="{DB098AE8-6044-443F-A40D-140D761706E4}">
      <dgm:prSet/>
      <dgm:spPr/>
      <dgm:t>
        <a:bodyPr/>
        <a:lstStyle/>
        <a:p>
          <a:endParaRPr lang="zh-CN" altLang="en-US"/>
        </a:p>
      </dgm:t>
    </dgm:pt>
    <dgm:pt modelId="{0C223BAC-671E-471B-BA9E-63D4CAC9736D}">
      <dgm:prSet phldrT="[文本]" custT="1"/>
      <dgm:spPr/>
      <dgm:t>
        <a:bodyPr/>
        <a:lstStyle/>
        <a:p>
          <a:r>
            <a:rPr lang="zh-CN" altLang="en-US" sz="2400" dirty="0" smtClean="0"/>
            <a:t>关键点描述</a:t>
          </a:r>
          <a:endParaRPr lang="zh-CN" altLang="en-US" sz="2400" dirty="0"/>
        </a:p>
      </dgm:t>
    </dgm:pt>
    <dgm:pt modelId="{37562D6E-1290-4ACE-8420-AF72D5516094}" type="parTrans" cxnId="{E2D0E494-5F2A-4728-B66D-948171FC1E6E}">
      <dgm:prSet/>
      <dgm:spPr/>
      <dgm:t>
        <a:bodyPr/>
        <a:lstStyle/>
        <a:p>
          <a:endParaRPr lang="zh-CN" altLang="en-US"/>
        </a:p>
      </dgm:t>
    </dgm:pt>
    <dgm:pt modelId="{71E2B56C-3889-4DCC-972F-7B79E8243CAE}" type="sibTrans" cxnId="{E2D0E494-5F2A-4728-B66D-948171FC1E6E}">
      <dgm:prSet/>
      <dgm:spPr/>
      <dgm:t>
        <a:bodyPr/>
        <a:lstStyle/>
        <a:p>
          <a:endParaRPr lang="zh-CN" altLang="en-US"/>
        </a:p>
      </dgm:t>
    </dgm:pt>
    <dgm:pt modelId="{2CF4035F-1B4D-4146-BA47-3033BADDE890}">
      <dgm:prSet phldrT="[文本]" custT="1"/>
      <dgm:spPr/>
      <dgm:t>
        <a:bodyPr/>
        <a:lstStyle/>
        <a:p>
          <a:r>
            <a:rPr lang="zh-CN" altLang="en-US" sz="4000" dirty="0" smtClean="0"/>
            <a:t>特征匹配</a:t>
          </a:r>
          <a:endParaRPr lang="zh-CN" altLang="en-US" sz="4000" dirty="0"/>
        </a:p>
      </dgm:t>
    </dgm:pt>
    <dgm:pt modelId="{3343D886-E533-4D07-8F10-F9AF1C25D9D3}" type="parTrans" cxnId="{8F83DD67-7BF2-42FB-ABD1-9CD8D104D60E}">
      <dgm:prSet/>
      <dgm:spPr/>
      <dgm:t>
        <a:bodyPr/>
        <a:lstStyle/>
        <a:p>
          <a:endParaRPr lang="zh-CN" altLang="en-US"/>
        </a:p>
      </dgm:t>
    </dgm:pt>
    <dgm:pt modelId="{7523CBA7-C72D-4E79-9E43-B609A73B7E64}" type="sibTrans" cxnId="{8F83DD67-7BF2-42FB-ABD1-9CD8D104D60E}">
      <dgm:prSet/>
      <dgm:spPr/>
      <dgm:t>
        <a:bodyPr/>
        <a:lstStyle/>
        <a:p>
          <a:endParaRPr lang="zh-CN" altLang="en-US"/>
        </a:p>
      </dgm:t>
    </dgm:pt>
    <dgm:pt modelId="{61DA7E69-14F5-4543-BE09-88AFF4F12490}">
      <dgm:prSet phldrT="[文本]" custT="1"/>
      <dgm:spPr/>
      <dgm:t>
        <a:bodyPr/>
        <a:lstStyle/>
        <a:p>
          <a:r>
            <a:rPr lang="zh-CN" altLang="en-US" sz="2400" dirty="0" smtClean="0"/>
            <a:t>欧式距离</a:t>
          </a:r>
          <a:endParaRPr lang="zh-CN" altLang="en-US" sz="2400" dirty="0"/>
        </a:p>
      </dgm:t>
    </dgm:pt>
    <dgm:pt modelId="{A09A1F58-A224-4E87-8037-E420FDF9F974}" type="parTrans" cxnId="{86FE23CA-7B80-46E1-91D5-01D4316064B8}">
      <dgm:prSet/>
      <dgm:spPr/>
      <dgm:t>
        <a:bodyPr/>
        <a:lstStyle/>
        <a:p>
          <a:endParaRPr lang="zh-CN" altLang="en-US"/>
        </a:p>
      </dgm:t>
    </dgm:pt>
    <dgm:pt modelId="{C5CCE732-3C0A-4C2E-9D1C-D0B39F2C2C3C}" type="sibTrans" cxnId="{86FE23CA-7B80-46E1-91D5-01D4316064B8}">
      <dgm:prSet/>
      <dgm:spPr/>
      <dgm:t>
        <a:bodyPr/>
        <a:lstStyle/>
        <a:p>
          <a:endParaRPr lang="zh-CN" altLang="en-US"/>
        </a:p>
      </dgm:t>
    </dgm:pt>
    <dgm:pt modelId="{A0A50C38-E42A-41D9-8E1D-B02AB394824F}" type="pres">
      <dgm:prSet presAssocID="{0944293E-3E8E-43AF-A595-92821425B74F}" presName="Name0" presStyleCnt="0">
        <dgm:presLayoutVars>
          <dgm:dir/>
          <dgm:animLvl val="lvl"/>
          <dgm:resizeHandles val="exact"/>
        </dgm:presLayoutVars>
      </dgm:prSet>
      <dgm:spPr/>
      <dgm:t>
        <a:bodyPr/>
        <a:lstStyle/>
        <a:p>
          <a:endParaRPr lang="zh-CN" altLang="en-US"/>
        </a:p>
      </dgm:t>
    </dgm:pt>
    <dgm:pt modelId="{FCD18C47-88D2-419D-A3B4-E2E07C076934}" type="pres">
      <dgm:prSet presAssocID="{E27F0C09-E575-4C17-A85E-07A0D6DEFD29}" presName="composite" presStyleCnt="0"/>
      <dgm:spPr/>
    </dgm:pt>
    <dgm:pt modelId="{EBA44308-B975-4491-A462-FE64BC2CA2AA}" type="pres">
      <dgm:prSet presAssocID="{E27F0C09-E575-4C17-A85E-07A0D6DEFD29}" presName="parTx" presStyleLbl="node1" presStyleIdx="0" presStyleCnt="3">
        <dgm:presLayoutVars>
          <dgm:chMax val="0"/>
          <dgm:chPref val="0"/>
          <dgm:bulletEnabled val="1"/>
        </dgm:presLayoutVars>
      </dgm:prSet>
      <dgm:spPr/>
      <dgm:t>
        <a:bodyPr/>
        <a:lstStyle/>
        <a:p>
          <a:endParaRPr lang="zh-CN" altLang="en-US"/>
        </a:p>
      </dgm:t>
    </dgm:pt>
    <dgm:pt modelId="{30041863-F19E-4884-9BBD-AB7BAF13466F}" type="pres">
      <dgm:prSet presAssocID="{E27F0C09-E575-4C17-A85E-07A0D6DEFD29}" presName="desTx" presStyleLbl="revTx" presStyleIdx="0" presStyleCnt="3">
        <dgm:presLayoutVars>
          <dgm:bulletEnabled val="1"/>
        </dgm:presLayoutVars>
      </dgm:prSet>
      <dgm:spPr/>
      <dgm:t>
        <a:bodyPr/>
        <a:lstStyle/>
        <a:p>
          <a:endParaRPr lang="zh-CN" altLang="en-US"/>
        </a:p>
      </dgm:t>
    </dgm:pt>
    <dgm:pt modelId="{12D5F0A9-1D7D-4FF0-B29E-79D9CC942ED5}" type="pres">
      <dgm:prSet presAssocID="{8722E87F-82B4-4C29-9FDD-DB3FD60A22D6}" presName="space" presStyleCnt="0"/>
      <dgm:spPr/>
    </dgm:pt>
    <dgm:pt modelId="{9BE327B0-C66E-4A9E-9C3F-8A813723AA24}" type="pres">
      <dgm:prSet presAssocID="{5303F3C4-5971-4008-A3E1-9E9A2164F37D}" presName="composite" presStyleCnt="0"/>
      <dgm:spPr/>
    </dgm:pt>
    <dgm:pt modelId="{77FD919D-01D2-4EBC-86C4-EBA34FDE5DE0}" type="pres">
      <dgm:prSet presAssocID="{5303F3C4-5971-4008-A3E1-9E9A2164F37D}" presName="parTx" presStyleLbl="node1" presStyleIdx="1" presStyleCnt="3">
        <dgm:presLayoutVars>
          <dgm:chMax val="0"/>
          <dgm:chPref val="0"/>
          <dgm:bulletEnabled val="1"/>
        </dgm:presLayoutVars>
      </dgm:prSet>
      <dgm:spPr/>
      <dgm:t>
        <a:bodyPr/>
        <a:lstStyle/>
        <a:p>
          <a:endParaRPr lang="zh-CN" altLang="en-US"/>
        </a:p>
      </dgm:t>
    </dgm:pt>
    <dgm:pt modelId="{ED85D4EB-9025-456A-8D77-7BFE2D90CD32}" type="pres">
      <dgm:prSet presAssocID="{5303F3C4-5971-4008-A3E1-9E9A2164F37D}" presName="desTx" presStyleLbl="revTx" presStyleIdx="1" presStyleCnt="3">
        <dgm:presLayoutVars>
          <dgm:bulletEnabled val="1"/>
        </dgm:presLayoutVars>
      </dgm:prSet>
      <dgm:spPr/>
      <dgm:t>
        <a:bodyPr/>
        <a:lstStyle/>
        <a:p>
          <a:endParaRPr lang="zh-CN" altLang="en-US"/>
        </a:p>
      </dgm:t>
    </dgm:pt>
    <dgm:pt modelId="{CD1BF2EA-B552-4598-9ACC-EBF10512F96B}" type="pres">
      <dgm:prSet presAssocID="{345EEAEC-ED56-4792-B5F8-BF4C710E6D4F}" presName="space" presStyleCnt="0"/>
      <dgm:spPr/>
    </dgm:pt>
    <dgm:pt modelId="{684FDDF4-99D4-424D-BF5F-CD45C4BE1D9B}" type="pres">
      <dgm:prSet presAssocID="{2CF4035F-1B4D-4146-BA47-3033BADDE890}" presName="composite" presStyleCnt="0"/>
      <dgm:spPr/>
    </dgm:pt>
    <dgm:pt modelId="{4A48DA52-96EA-4EDB-9F1F-D4271AEFCE51}" type="pres">
      <dgm:prSet presAssocID="{2CF4035F-1B4D-4146-BA47-3033BADDE890}" presName="parTx" presStyleLbl="node1" presStyleIdx="2" presStyleCnt="3">
        <dgm:presLayoutVars>
          <dgm:chMax val="0"/>
          <dgm:chPref val="0"/>
          <dgm:bulletEnabled val="1"/>
        </dgm:presLayoutVars>
      </dgm:prSet>
      <dgm:spPr/>
      <dgm:t>
        <a:bodyPr/>
        <a:lstStyle/>
        <a:p>
          <a:endParaRPr lang="zh-CN" altLang="en-US"/>
        </a:p>
      </dgm:t>
    </dgm:pt>
    <dgm:pt modelId="{7ECC81A0-FC5C-4FFC-BC56-B791FB7DE35E}" type="pres">
      <dgm:prSet presAssocID="{2CF4035F-1B4D-4146-BA47-3033BADDE890}" presName="desTx" presStyleLbl="revTx" presStyleIdx="2" presStyleCnt="3">
        <dgm:presLayoutVars>
          <dgm:bulletEnabled val="1"/>
        </dgm:presLayoutVars>
      </dgm:prSet>
      <dgm:spPr/>
      <dgm:t>
        <a:bodyPr/>
        <a:lstStyle/>
        <a:p>
          <a:endParaRPr lang="zh-CN" altLang="en-US"/>
        </a:p>
      </dgm:t>
    </dgm:pt>
  </dgm:ptLst>
  <dgm:cxnLst>
    <dgm:cxn modelId="{DB098AE8-6044-443F-A40D-140D761706E4}" srcId="{5303F3C4-5971-4008-A3E1-9E9A2164F37D}" destId="{D418524A-809A-499C-A9E7-8C50586A37BA}" srcOrd="0" destOrd="0" parTransId="{E393BAAF-8474-4B7B-A099-D40A01C38465}" sibTransId="{04BFB894-3504-42F6-BA92-8FEFCF7DC736}"/>
    <dgm:cxn modelId="{1884D636-A798-4E96-9BB9-B04011A8C517}" type="presOf" srcId="{0944293E-3E8E-43AF-A595-92821425B74F}" destId="{A0A50C38-E42A-41D9-8E1D-B02AB394824F}" srcOrd="0" destOrd="0" presId="urn:microsoft.com/office/officeart/2005/8/layout/chevron1"/>
    <dgm:cxn modelId="{E2D0E494-5F2A-4728-B66D-948171FC1E6E}" srcId="{5303F3C4-5971-4008-A3E1-9E9A2164F37D}" destId="{0C223BAC-671E-471B-BA9E-63D4CAC9736D}" srcOrd="1" destOrd="0" parTransId="{37562D6E-1290-4ACE-8420-AF72D5516094}" sibTransId="{71E2B56C-3889-4DCC-972F-7B79E8243CAE}"/>
    <dgm:cxn modelId="{B2CB823E-A8B1-4563-AEA0-9775A4E92DC3}" srcId="{0944293E-3E8E-43AF-A595-92821425B74F}" destId="{5303F3C4-5971-4008-A3E1-9E9A2164F37D}" srcOrd="1" destOrd="0" parTransId="{4AC0CE79-70BF-43BC-ADD1-E07D5D349C4B}" sibTransId="{345EEAEC-ED56-4792-B5F8-BF4C710E6D4F}"/>
    <dgm:cxn modelId="{E01486B6-C339-4354-BB12-86EF7F3B1FF3}" srcId="{E27F0C09-E575-4C17-A85E-07A0D6DEFD29}" destId="{45E5BB15-E92B-4EAD-8C04-A9EF670A5DAD}" srcOrd="1" destOrd="0" parTransId="{6659C8B4-FF7A-4879-A096-CB1D3FF6812E}" sibTransId="{C351A2A8-8476-4359-A47E-B25D57EEF13B}"/>
    <dgm:cxn modelId="{6051DED2-336D-4D2A-88F1-BD1A23F155B8}" type="presOf" srcId="{E27F0C09-E575-4C17-A85E-07A0D6DEFD29}" destId="{EBA44308-B975-4491-A462-FE64BC2CA2AA}" srcOrd="0" destOrd="0" presId="urn:microsoft.com/office/officeart/2005/8/layout/chevron1"/>
    <dgm:cxn modelId="{635963DB-82A9-408A-A93A-27CA2244C803}" type="presOf" srcId="{5303F3C4-5971-4008-A3E1-9E9A2164F37D}" destId="{77FD919D-01D2-4EBC-86C4-EBA34FDE5DE0}" srcOrd="0" destOrd="0" presId="urn:microsoft.com/office/officeart/2005/8/layout/chevron1"/>
    <dgm:cxn modelId="{F992DDEC-4FF0-40A5-B086-54C58EDF6682}" type="presOf" srcId="{0C223BAC-671E-471B-BA9E-63D4CAC9736D}" destId="{ED85D4EB-9025-456A-8D77-7BFE2D90CD32}" srcOrd="0" destOrd="1" presId="urn:microsoft.com/office/officeart/2005/8/layout/chevron1"/>
    <dgm:cxn modelId="{6CAFC66F-C358-408B-BDC3-174BFB9D2AA3}" type="presOf" srcId="{D08DFCFD-E797-4DE5-A190-BFCE57E33EA5}" destId="{30041863-F19E-4884-9BBD-AB7BAF13466F}" srcOrd="0" destOrd="0" presId="urn:microsoft.com/office/officeart/2005/8/layout/chevron1"/>
    <dgm:cxn modelId="{55819A1C-442E-4954-AD66-28D8788F211F}" type="presOf" srcId="{45E5BB15-E92B-4EAD-8C04-A9EF670A5DAD}" destId="{30041863-F19E-4884-9BBD-AB7BAF13466F}" srcOrd="0" destOrd="1" presId="urn:microsoft.com/office/officeart/2005/8/layout/chevron1"/>
    <dgm:cxn modelId="{8F83DD67-7BF2-42FB-ABD1-9CD8D104D60E}" srcId="{0944293E-3E8E-43AF-A595-92821425B74F}" destId="{2CF4035F-1B4D-4146-BA47-3033BADDE890}" srcOrd="2" destOrd="0" parTransId="{3343D886-E533-4D07-8F10-F9AF1C25D9D3}" sibTransId="{7523CBA7-C72D-4E79-9E43-B609A73B7E64}"/>
    <dgm:cxn modelId="{1A5079CC-842D-4C49-A985-8C592691BE73}" srcId="{E27F0C09-E575-4C17-A85E-07A0D6DEFD29}" destId="{D08DFCFD-E797-4DE5-A190-BFCE57E33EA5}" srcOrd="0" destOrd="0" parTransId="{D76922C5-8E27-4C49-9ED8-0F374324D812}" sibTransId="{ECFEFF24-1275-48C9-8878-68E521AF48D9}"/>
    <dgm:cxn modelId="{86FE23CA-7B80-46E1-91D5-01D4316064B8}" srcId="{2CF4035F-1B4D-4146-BA47-3033BADDE890}" destId="{61DA7E69-14F5-4543-BE09-88AFF4F12490}" srcOrd="0" destOrd="0" parTransId="{A09A1F58-A224-4E87-8037-E420FDF9F974}" sibTransId="{C5CCE732-3C0A-4C2E-9D1C-D0B39F2C2C3C}"/>
    <dgm:cxn modelId="{CE67D2E4-BF2A-483E-A0C6-6AE438DBE2B2}" srcId="{0944293E-3E8E-43AF-A595-92821425B74F}" destId="{E27F0C09-E575-4C17-A85E-07A0D6DEFD29}" srcOrd="0" destOrd="0" parTransId="{3A3402DB-FBD4-4E06-8AE4-239B6C0985E5}" sibTransId="{8722E87F-82B4-4C29-9FDD-DB3FD60A22D6}"/>
    <dgm:cxn modelId="{173C0119-6E43-4DC4-866E-DDEC1A9EABC7}" type="presOf" srcId="{2CF4035F-1B4D-4146-BA47-3033BADDE890}" destId="{4A48DA52-96EA-4EDB-9F1F-D4271AEFCE51}" srcOrd="0" destOrd="0" presId="urn:microsoft.com/office/officeart/2005/8/layout/chevron1"/>
    <dgm:cxn modelId="{22F53F0F-56F6-495D-BC98-29BD1C75C0B3}" type="presOf" srcId="{61DA7E69-14F5-4543-BE09-88AFF4F12490}" destId="{7ECC81A0-FC5C-4FFC-BC56-B791FB7DE35E}" srcOrd="0" destOrd="0" presId="urn:microsoft.com/office/officeart/2005/8/layout/chevron1"/>
    <dgm:cxn modelId="{EE35FEAF-3208-4978-979E-F780A741731C}" type="presOf" srcId="{D418524A-809A-499C-A9E7-8C50586A37BA}" destId="{ED85D4EB-9025-456A-8D77-7BFE2D90CD32}" srcOrd="0" destOrd="0" presId="urn:microsoft.com/office/officeart/2005/8/layout/chevron1"/>
    <dgm:cxn modelId="{D9CCB260-90E4-4CB6-B8A8-29BEE6086F30}" type="presParOf" srcId="{A0A50C38-E42A-41D9-8E1D-B02AB394824F}" destId="{FCD18C47-88D2-419D-A3B4-E2E07C076934}" srcOrd="0" destOrd="0" presId="urn:microsoft.com/office/officeart/2005/8/layout/chevron1"/>
    <dgm:cxn modelId="{E62FC45D-49D3-4AA6-AE31-9BA9125FEB27}" type="presParOf" srcId="{FCD18C47-88D2-419D-A3B4-E2E07C076934}" destId="{EBA44308-B975-4491-A462-FE64BC2CA2AA}" srcOrd="0" destOrd="0" presId="urn:microsoft.com/office/officeart/2005/8/layout/chevron1"/>
    <dgm:cxn modelId="{25F50DA3-A286-463C-A6FA-77641A2E0091}" type="presParOf" srcId="{FCD18C47-88D2-419D-A3B4-E2E07C076934}" destId="{30041863-F19E-4884-9BBD-AB7BAF13466F}" srcOrd="1" destOrd="0" presId="urn:microsoft.com/office/officeart/2005/8/layout/chevron1"/>
    <dgm:cxn modelId="{6CDB9080-DE0A-4437-9ED7-178DE4BEE1DC}" type="presParOf" srcId="{A0A50C38-E42A-41D9-8E1D-B02AB394824F}" destId="{12D5F0A9-1D7D-4FF0-B29E-79D9CC942ED5}" srcOrd="1" destOrd="0" presId="urn:microsoft.com/office/officeart/2005/8/layout/chevron1"/>
    <dgm:cxn modelId="{710B5D9B-E718-4B02-A720-AB62F0E8C624}" type="presParOf" srcId="{A0A50C38-E42A-41D9-8E1D-B02AB394824F}" destId="{9BE327B0-C66E-4A9E-9C3F-8A813723AA24}" srcOrd="2" destOrd="0" presId="urn:microsoft.com/office/officeart/2005/8/layout/chevron1"/>
    <dgm:cxn modelId="{D589F3DC-E272-4A14-8798-90E65AA7A712}" type="presParOf" srcId="{9BE327B0-C66E-4A9E-9C3F-8A813723AA24}" destId="{77FD919D-01D2-4EBC-86C4-EBA34FDE5DE0}" srcOrd="0" destOrd="0" presId="urn:microsoft.com/office/officeart/2005/8/layout/chevron1"/>
    <dgm:cxn modelId="{79ABC1ED-9FF9-454F-8410-967B3A908694}" type="presParOf" srcId="{9BE327B0-C66E-4A9E-9C3F-8A813723AA24}" destId="{ED85D4EB-9025-456A-8D77-7BFE2D90CD32}" srcOrd="1" destOrd="0" presId="urn:microsoft.com/office/officeart/2005/8/layout/chevron1"/>
    <dgm:cxn modelId="{1CFB57E2-2071-4560-B240-EF507B3BEFCA}" type="presParOf" srcId="{A0A50C38-E42A-41D9-8E1D-B02AB394824F}" destId="{CD1BF2EA-B552-4598-9ACC-EBF10512F96B}" srcOrd="3" destOrd="0" presId="urn:microsoft.com/office/officeart/2005/8/layout/chevron1"/>
    <dgm:cxn modelId="{982E9A1E-A574-44D5-96EB-894022708D2B}" type="presParOf" srcId="{A0A50C38-E42A-41D9-8E1D-B02AB394824F}" destId="{684FDDF4-99D4-424D-BF5F-CD45C4BE1D9B}" srcOrd="4" destOrd="0" presId="urn:microsoft.com/office/officeart/2005/8/layout/chevron1"/>
    <dgm:cxn modelId="{F15F312E-5CD7-4C67-9459-D72B0C8CF1BB}" type="presParOf" srcId="{684FDDF4-99D4-424D-BF5F-CD45C4BE1D9B}" destId="{4A48DA52-96EA-4EDB-9F1F-D4271AEFCE51}" srcOrd="0" destOrd="0" presId="urn:microsoft.com/office/officeart/2005/8/layout/chevron1"/>
    <dgm:cxn modelId="{A3A31605-C9EE-42E0-BC2F-1844F3A4FFD4}" type="presParOf" srcId="{684FDDF4-99D4-424D-BF5F-CD45C4BE1D9B}" destId="{7ECC81A0-FC5C-4FFC-BC56-B791FB7DE35E}"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3/30/2017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B80C674-7DFC-42FE-B9CD-82963CDB1557}" type="datetimeFigureOut">
              <a:rPr lang="en-US" dirty="0"/>
              <a:t>3/30/2017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076456F-F47D-4F25-8053-2A695DA0CA7D}" type="datetimeFigureOut">
              <a:rPr lang="en-US" dirty="0"/>
              <a:t>3/30/2017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D6C7379-69CC-4837-9905-BEBA22830C8A}" type="datetimeFigureOut">
              <a:rPr lang="en-US" dirty="0"/>
              <a:t>3/30/2017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9EB8B7E-8AEE-4F10-BFEE-C999AD004D36}" type="datetimeFigureOut">
              <a:rPr lang="en-US" dirty="0"/>
              <a:t>3/30/2017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zh-CN" altLang="en-US" smtClean="0"/>
              <a:t>单击此处编辑母版文本样式</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zh-CN" altLang="en-US" smtClean="0"/>
              <a:t>单击此处编辑母版文本样式</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8668F3F9-58BC-440B-B37B-805B9055EF92}" type="datetimeFigureOut">
              <a:rPr lang="en-US" dirty="0"/>
              <a:t>3/30/2017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0D5A53AF-48EA-489D-8260-9DCAB666386A}" type="datetimeFigureOut">
              <a:rPr lang="en-US" dirty="0"/>
              <a:t>3/30/2017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3/30/2017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3/30/2017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3/30/2017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zh-CN" altLang="en-US" smtClean="0"/>
              <a:t>单击此处编辑母版标题样式</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3/30/2017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3/30/2017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20000" y="2505075"/>
            <a:ext cx="5025216"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zh-CN" altLang="en-US" smtClean="0"/>
              <a:t>单击此处编辑母版文本样式</a:t>
            </a:r>
          </a:p>
        </p:txBody>
      </p:sp>
      <p:sp>
        <p:nvSpPr>
          <p:cNvPr id="6" name="Content Placeholder 5"/>
          <p:cNvSpPr>
            <a:spLocks noGrp="1"/>
          </p:cNvSpPr>
          <p:nvPr>
            <p:ph sz="quarter" idx="4"/>
          </p:nvPr>
        </p:nvSpPr>
        <p:spPr>
          <a:xfrm>
            <a:off x="6319840" y="2505075"/>
            <a:ext cx="503554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3/30/2017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3/30/2017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3/30/2017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7D1BD23-6E54-4D9D-AD88-A2813C73CC25}" type="datetimeFigureOut">
              <a:rPr lang="en-US" dirty="0"/>
              <a:t>3/30/2017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471A834-4F3C-4AF9-9C74-05EC35A0F292}" type="datetimeFigureOut">
              <a:rPr lang="en-US" dirty="0"/>
              <a:t>3/30/2017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3/30/2017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dirty="0"/>
              <a:t>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1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image" Target="../media/image57.jpg"/><Relationship Id="rId1" Type="http://schemas.openxmlformats.org/officeDocument/2006/relationships/slideLayout" Target="../slideLayouts/slideLayout2.xml"/><Relationship Id="rId4" Type="http://schemas.openxmlformats.org/officeDocument/2006/relationships/image" Target="../media/image59.jpg"/></Relationships>
</file>

<file path=ppt/slides/_rels/slide32.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2.jpg"/><Relationship Id="rId2" Type="http://schemas.openxmlformats.org/officeDocument/2006/relationships/image" Target="../media/image61.jpg"/><Relationship Id="rId1" Type="http://schemas.openxmlformats.org/officeDocument/2006/relationships/slideLayout" Target="../slideLayouts/slideLayout2.xml"/><Relationship Id="rId5" Type="http://schemas.openxmlformats.org/officeDocument/2006/relationships/image" Target="../media/image64.jpg"/><Relationship Id="rId4" Type="http://schemas.openxmlformats.org/officeDocument/2006/relationships/image" Target="../media/image63.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SIFT</a:t>
            </a:r>
            <a:endParaRPr lang="zh-CN" altLang="en-US" dirty="0"/>
          </a:p>
        </p:txBody>
      </p:sp>
      <p:sp>
        <p:nvSpPr>
          <p:cNvPr id="3" name="副标题 2"/>
          <p:cNvSpPr>
            <a:spLocks noGrp="1"/>
          </p:cNvSpPr>
          <p:nvPr>
            <p:ph type="subTitle" idx="1"/>
          </p:nvPr>
        </p:nvSpPr>
        <p:spPr/>
        <p:txBody>
          <a:bodyPr/>
          <a:lstStyle/>
          <a:p>
            <a:r>
              <a:rPr lang="zh-CN" altLang="en-US" dirty="0" smtClean="0"/>
              <a:t>尺度不变特征变换</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277" y="344184"/>
            <a:ext cx="4524375" cy="28575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278" y="3612085"/>
            <a:ext cx="4524375" cy="2857500"/>
          </a:xfrm>
          <a:prstGeom prst="rect">
            <a:avLst/>
          </a:prstGeom>
        </p:spPr>
      </p:pic>
    </p:spTree>
    <p:extLst>
      <p:ext uri="{BB962C8B-B14F-4D97-AF65-F5344CB8AC3E}">
        <p14:creationId xmlns:p14="http://schemas.microsoft.com/office/powerpoint/2010/main" val="2374943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stretch>
            <a:fillRect/>
          </a:stretch>
        </p:blipFill>
        <p:spPr>
          <a:xfrm>
            <a:off x="2135717" y="3688027"/>
            <a:ext cx="3495675" cy="609600"/>
          </a:xfrm>
          <a:prstGeom prst="rect">
            <a:avLst/>
          </a:prstGeom>
        </p:spPr>
      </p:pic>
      <p:pic>
        <p:nvPicPr>
          <p:cNvPr id="4" name="图片 3"/>
          <p:cNvPicPr>
            <a:picLocks noChangeAspect="1"/>
          </p:cNvPicPr>
          <p:nvPr/>
        </p:nvPicPr>
        <p:blipFill rotWithShape="1">
          <a:blip r:embed="rId3"/>
          <a:srcRect b="8609"/>
          <a:stretch/>
        </p:blipFill>
        <p:spPr>
          <a:xfrm>
            <a:off x="7516283" y="2557463"/>
            <a:ext cx="3086100" cy="2454804"/>
          </a:xfrm>
          <a:prstGeom prst="rect">
            <a:avLst/>
          </a:prstGeom>
        </p:spPr>
      </p:pic>
      <p:sp>
        <p:nvSpPr>
          <p:cNvPr id="6" name="矩形 5"/>
          <p:cNvSpPr/>
          <p:nvPr/>
        </p:nvSpPr>
        <p:spPr>
          <a:xfrm>
            <a:off x="1016000" y="2742297"/>
            <a:ext cx="6096000" cy="646331"/>
          </a:xfrm>
          <a:prstGeom prst="rect">
            <a:avLst/>
          </a:prstGeom>
        </p:spPr>
        <p:txBody>
          <a:bodyPr>
            <a:spAutoFit/>
          </a:bodyPr>
          <a:lstStyle/>
          <a:p>
            <a:r>
              <a:rPr lang="zh-CN" altLang="en-US" dirty="0"/>
              <a:t>使用更高效的高斯差分算子代替拉普拉斯算子进行极值检测，如下：</a:t>
            </a:r>
          </a:p>
        </p:txBody>
      </p:sp>
    </p:spTree>
    <p:extLst>
      <p:ext uri="{BB962C8B-B14F-4D97-AF65-F5344CB8AC3E}">
        <p14:creationId xmlns:p14="http://schemas.microsoft.com/office/powerpoint/2010/main" val="105245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5866" y="2896659"/>
            <a:ext cx="10515600" cy="1325563"/>
          </a:xfrm>
        </p:spPr>
        <p:txBody>
          <a:bodyPr/>
          <a:lstStyle/>
          <a:p>
            <a:r>
              <a:rPr lang="en-US" altLang="zh-CN" dirty="0" smtClean="0"/>
              <a:t>DOG</a:t>
            </a:r>
            <a:r>
              <a:rPr lang="zh-CN" altLang="en-US" dirty="0" smtClean="0"/>
              <a:t>构造</a:t>
            </a:r>
            <a:endParaRPr lang="zh-CN" altLang="en-US" dirty="0"/>
          </a:p>
        </p:txBody>
      </p:sp>
    </p:spTree>
    <p:extLst>
      <p:ext uri="{BB962C8B-B14F-4D97-AF65-F5344CB8AC3E}">
        <p14:creationId xmlns:p14="http://schemas.microsoft.com/office/powerpoint/2010/main" val="1999179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金字塔</a:t>
            </a:r>
            <a:endParaRPr lang="zh-CN" altLang="en-US" dirty="0"/>
          </a:p>
        </p:txBody>
      </p:sp>
      <p:sp>
        <p:nvSpPr>
          <p:cNvPr id="3" name="内容占位符 2"/>
          <p:cNvSpPr>
            <a:spLocks noGrp="1"/>
          </p:cNvSpPr>
          <p:nvPr>
            <p:ph idx="1"/>
          </p:nvPr>
        </p:nvSpPr>
        <p:spPr/>
        <p:txBody>
          <a:bodyPr/>
          <a:lstStyle/>
          <a:p>
            <a:r>
              <a:rPr lang="zh-CN" altLang="en-US" dirty="0"/>
              <a:t>对于二维图像，一个传统的金字塔中，每一层图像由上一层分辨率的长、宽各一半，也就是四分之一的像素组成：</a:t>
            </a:r>
          </a:p>
        </p:txBody>
      </p:sp>
      <p:pic>
        <p:nvPicPr>
          <p:cNvPr id="4" name="图片 3"/>
          <p:cNvPicPr>
            <a:picLocks noChangeAspect="1"/>
          </p:cNvPicPr>
          <p:nvPr/>
        </p:nvPicPr>
        <p:blipFill>
          <a:blip r:embed="rId2"/>
          <a:stretch>
            <a:fillRect/>
          </a:stretch>
        </p:blipFill>
        <p:spPr>
          <a:xfrm>
            <a:off x="3194578" y="2800350"/>
            <a:ext cx="5057775" cy="3695700"/>
          </a:xfrm>
          <a:prstGeom prst="rect">
            <a:avLst/>
          </a:prstGeom>
        </p:spPr>
      </p:pic>
    </p:spTree>
    <p:extLst>
      <p:ext uri="{BB962C8B-B14F-4D97-AF65-F5344CB8AC3E}">
        <p14:creationId xmlns:p14="http://schemas.microsoft.com/office/powerpoint/2010/main" val="2857347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rotWithShape="1">
          <a:blip r:embed="rId2"/>
          <a:srcRect b="8711"/>
          <a:stretch/>
        </p:blipFill>
        <p:spPr>
          <a:xfrm>
            <a:off x="499533" y="1958186"/>
            <a:ext cx="4476750" cy="3452018"/>
          </a:xfrm>
          <a:prstGeom prst="rect">
            <a:avLst/>
          </a:prstGeom>
        </p:spPr>
      </p:pic>
      <p:pic>
        <p:nvPicPr>
          <p:cNvPr id="5" name="图片 4"/>
          <p:cNvPicPr>
            <a:picLocks noChangeAspect="1"/>
          </p:cNvPicPr>
          <p:nvPr/>
        </p:nvPicPr>
        <p:blipFill>
          <a:blip r:embed="rId3"/>
          <a:stretch>
            <a:fillRect/>
          </a:stretch>
        </p:blipFill>
        <p:spPr>
          <a:xfrm>
            <a:off x="5940427" y="522817"/>
            <a:ext cx="4933950" cy="5829300"/>
          </a:xfrm>
          <a:prstGeom prst="rect">
            <a:avLst/>
          </a:prstGeom>
        </p:spPr>
      </p:pic>
    </p:spTree>
    <p:extLst>
      <p:ext uri="{BB962C8B-B14F-4D97-AF65-F5344CB8AC3E}">
        <p14:creationId xmlns:p14="http://schemas.microsoft.com/office/powerpoint/2010/main" val="1848851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262467" y="1148296"/>
            <a:ext cx="3867856" cy="4351338"/>
          </a:xfrm>
          <a:prstGeom prst="rect">
            <a:avLst/>
          </a:prstGeom>
        </p:spPr>
      </p:pic>
      <p:sp>
        <p:nvSpPr>
          <p:cNvPr id="5" name="矩形 4"/>
          <p:cNvSpPr/>
          <p:nvPr/>
        </p:nvSpPr>
        <p:spPr>
          <a:xfrm>
            <a:off x="4961466" y="1259980"/>
            <a:ext cx="6096000" cy="4416594"/>
          </a:xfrm>
          <a:prstGeom prst="rect">
            <a:avLst/>
          </a:prstGeom>
        </p:spPr>
        <p:txBody>
          <a:bodyPr>
            <a:spAutoFit/>
          </a:bodyPr>
          <a:lstStyle/>
          <a:p>
            <a:r>
              <a:rPr lang="zh-CN" altLang="en-US" dirty="0" smtClean="0"/>
              <a:t>高斯</a:t>
            </a:r>
            <a:r>
              <a:rPr lang="zh-CN" altLang="en-US" dirty="0"/>
              <a:t>金字塔的组数为</a:t>
            </a:r>
            <a:r>
              <a:rPr lang="zh-CN" altLang="en-US" dirty="0" smtClean="0"/>
              <a:t>：</a:t>
            </a:r>
            <a:r>
              <a:rPr lang="en-US" altLang="zh-CN" dirty="0" smtClean="0"/>
              <a:t>O=log</a:t>
            </a:r>
            <a:r>
              <a:rPr lang="en-US" altLang="zh-CN" baseline="-25000" dirty="0" smtClean="0"/>
              <a:t>2</a:t>
            </a:r>
            <a:r>
              <a:rPr lang="en-US" altLang="zh-CN" dirty="0" smtClean="0"/>
              <a:t>(min(</a:t>
            </a:r>
            <a:r>
              <a:rPr lang="en-US" altLang="zh-CN" dirty="0" err="1" smtClean="0"/>
              <a:t>m,n</a:t>
            </a:r>
            <a:r>
              <a:rPr lang="en-US" altLang="zh-CN" dirty="0" smtClean="0"/>
              <a:t>))-2</a:t>
            </a:r>
            <a:endParaRPr lang="zh-CN" altLang="en-US" dirty="0"/>
          </a:p>
          <a:p>
            <a:endParaRPr lang="zh-CN" altLang="en-US" dirty="0"/>
          </a:p>
          <a:p>
            <a:endParaRPr lang="zh-CN" altLang="en-US" dirty="0"/>
          </a:p>
          <a:p>
            <a:r>
              <a:rPr lang="zh-CN" altLang="en-US" dirty="0" smtClean="0"/>
              <a:t>高斯</a:t>
            </a:r>
            <a:r>
              <a:rPr lang="zh-CN" altLang="en-US" dirty="0"/>
              <a:t>模糊的系数</a:t>
            </a:r>
            <a:r>
              <a:rPr lang="en-US" altLang="zh-CN" dirty="0" smtClean="0"/>
              <a:t>σ</a:t>
            </a:r>
            <a:r>
              <a:rPr lang="zh-CN" altLang="en-US" dirty="0" smtClean="0"/>
              <a:t>：</a:t>
            </a:r>
            <a:endParaRPr lang="zh-CN" altLang="en-US" dirty="0"/>
          </a:p>
          <a:p>
            <a:endParaRPr lang="zh-CN" altLang="en-US" dirty="0"/>
          </a:p>
          <a:p>
            <a:r>
              <a:rPr lang="zh-CN" altLang="en-US" sz="1100" dirty="0"/>
              <a:t>其中，</a:t>
            </a:r>
            <a:r>
              <a:rPr lang="en-US" altLang="zh-CN" sz="1100" dirty="0"/>
              <a:t>σ</a:t>
            </a:r>
            <a:r>
              <a:rPr lang="zh-CN" altLang="en-US" sz="1100" dirty="0"/>
              <a:t>为尺度空间坐标，</a:t>
            </a:r>
            <a:r>
              <a:rPr lang="en-US" altLang="zh-CN" sz="1100" dirty="0"/>
              <a:t>s</a:t>
            </a:r>
            <a:r>
              <a:rPr lang="zh-CN" altLang="en-US" sz="1100" dirty="0"/>
              <a:t>为每组中层坐标，</a:t>
            </a:r>
            <a:r>
              <a:rPr lang="en-US" altLang="zh-CN" sz="1100" dirty="0"/>
              <a:t>σ0</a:t>
            </a:r>
            <a:r>
              <a:rPr lang="zh-CN" altLang="en-US" sz="1100" dirty="0"/>
              <a:t>为初始尺度，</a:t>
            </a:r>
            <a:r>
              <a:rPr lang="en-US" altLang="zh-CN" sz="1100" dirty="0"/>
              <a:t>S</a:t>
            </a:r>
            <a:r>
              <a:rPr lang="zh-CN" altLang="en-US" sz="1100" dirty="0"/>
              <a:t>为每组层数（一般为</a:t>
            </a:r>
            <a:r>
              <a:rPr lang="en-US" altLang="zh-CN" sz="1100" dirty="0"/>
              <a:t>3~5</a:t>
            </a:r>
            <a:r>
              <a:rPr lang="zh-CN" altLang="en-US" sz="1100" dirty="0"/>
              <a:t>）</a:t>
            </a:r>
            <a:r>
              <a:rPr lang="zh-CN" altLang="en-US" sz="1100" dirty="0" smtClean="0"/>
              <a:t>。</a:t>
            </a:r>
            <a:endParaRPr lang="en-US" altLang="zh-CN" sz="1100" dirty="0" smtClean="0"/>
          </a:p>
          <a:p>
            <a:r>
              <a:rPr lang="zh-CN" altLang="en-US" dirty="0" smtClean="0"/>
              <a:t>根据</a:t>
            </a:r>
            <a:r>
              <a:rPr lang="zh-CN" altLang="en-US" dirty="0"/>
              <a:t>这个公式，我们可以得到金字塔组内各层尺度以及组间各图像尺度关系。</a:t>
            </a:r>
          </a:p>
          <a:p>
            <a:r>
              <a:rPr lang="zh-CN" altLang="en-US" dirty="0"/>
              <a:t>组内相邻图像尺度关系：</a:t>
            </a:r>
          </a:p>
          <a:p>
            <a:endParaRPr lang="zh-CN" altLang="en-US" dirty="0"/>
          </a:p>
          <a:p>
            <a:r>
              <a:rPr lang="zh-CN" altLang="en-US" dirty="0"/>
              <a:t>相邻组间尺度关系：</a:t>
            </a:r>
          </a:p>
          <a:p>
            <a:endParaRPr lang="zh-CN" altLang="en-US" dirty="0"/>
          </a:p>
          <a:p>
            <a:r>
              <a:rPr lang="zh-CN" altLang="en-US" dirty="0"/>
              <a:t>所以，相邻两组的同一层尺度为</a:t>
            </a:r>
            <a:r>
              <a:rPr lang="en-US" altLang="zh-CN" dirty="0"/>
              <a:t>2</a:t>
            </a:r>
            <a:r>
              <a:rPr lang="zh-CN" altLang="en-US" dirty="0"/>
              <a:t>倍的关系。</a:t>
            </a:r>
          </a:p>
          <a:p>
            <a:r>
              <a:rPr lang="zh-CN" altLang="en-US" dirty="0"/>
              <a:t>最终尺度序列总结为：</a:t>
            </a:r>
          </a:p>
          <a:p>
            <a:endParaRPr lang="zh-CN" altLang="en-US" dirty="0"/>
          </a:p>
          <a:p>
            <a:r>
              <a:rPr lang="en-US" altLang="zh-CN" sz="1100" dirty="0" smtClean="0"/>
              <a:t>o</a:t>
            </a:r>
            <a:r>
              <a:rPr lang="zh-CN" altLang="en-US" sz="1100" dirty="0"/>
              <a:t>为金字塔组数，</a:t>
            </a:r>
            <a:r>
              <a:rPr lang="en-US" altLang="zh-CN" sz="1100" dirty="0"/>
              <a:t>n</a:t>
            </a:r>
            <a:r>
              <a:rPr lang="zh-CN" altLang="en-US" sz="1100" dirty="0"/>
              <a:t>为每组金字塔层数。</a:t>
            </a:r>
          </a:p>
        </p:txBody>
      </p:sp>
      <p:pic>
        <p:nvPicPr>
          <p:cNvPr id="7" name="图片 6"/>
          <p:cNvPicPr>
            <a:picLocks noChangeAspect="1"/>
          </p:cNvPicPr>
          <p:nvPr/>
        </p:nvPicPr>
        <p:blipFill>
          <a:blip r:embed="rId3"/>
          <a:stretch>
            <a:fillRect/>
          </a:stretch>
        </p:blipFill>
        <p:spPr>
          <a:xfrm>
            <a:off x="7051145" y="2118787"/>
            <a:ext cx="1019175" cy="266700"/>
          </a:xfrm>
          <a:prstGeom prst="rect">
            <a:avLst/>
          </a:prstGeom>
        </p:spPr>
      </p:pic>
      <p:pic>
        <p:nvPicPr>
          <p:cNvPr id="8" name="图片 7"/>
          <p:cNvPicPr>
            <a:picLocks noChangeAspect="1"/>
          </p:cNvPicPr>
          <p:nvPr/>
        </p:nvPicPr>
        <p:blipFill>
          <a:blip r:embed="rId4"/>
          <a:stretch>
            <a:fillRect/>
          </a:stretch>
        </p:blipFill>
        <p:spPr>
          <a:xfrm>
            <a:off x="7560732" y="3432185"/>
            <a:ext cx="933450" cy="257175"/>
          </a:xfrm>
          <a:prstGeom prst="rect">
            <a:avLst/>
          </a:prstGeom>
        </p:spPr>
      </p:pic>
      <p:pic>
        <p:nvPicPr>
          <p:cNvPr id="9" name="图片 8"/>
          <p:cNvPicPr>
            <a:picLocks noChangeAspect="1"/>
          </p:cNvPicPr>
          <p:nvPr/>
        </p:nvPicPr>
        <p:blipFill>
          <a:blip r:embed="rId5"/>
          <a:stretch>
            <a:fillRect/>
          </a:stretch>
        </p:blipFill>
        <p:spPr>
          <a:xfrm>
            <a:off x="7160682" y="3919546"/>
            <a:ext cx="1333500" cy="295275"/>
          </a:xfrm>
          <a:prstGeom prst="rect">
            <a:avLst/>
          </a:prstGeom>
        </p:spPr>
      </p:pic>
      <p:pic>
        <p:nvPicPr>
          <p:cNvPr id="10" name="图片 9"/>
          <p:cNvPicPr>
            <a:picLocks noChangeAspect="1"/>
          </p:cNvPicPr>
          <p:nvPr/>
        </p:nvPicPr>
        <p:blipFill>
          <a:blip r:embed="rId6"/>
          <a:stretch>
            <a:fillRect/>
          </a:stretch>
        </p:blipFill>
        <p:spPr>
          <a:xfrm>
            <a:off x="7307263" y="4736058"/>
            <a:ext cx="2200275" cy="266700"/>
          </a:xfrm>
          <a:prstGeom prst="rect">
            <a:avLst/>
          </a:prstGeom>
        </p:spPr>
      </p:pic>
    </p:spTree>
    <p:extLst>
      <p:ext uri="{BB962C8B-B14F-4D97-AF65-F5344CB8AC3E}">
        <p14:creationId xmlns:p14="http://schemas.microsoft.com/office/powerpoint/2010/main" val="983496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968055" y="3246735"/>
            <a:ext cx="3348101" cy="1477328"/>
          </a:xfrm>
          <a:prstGeom prst="rect">
            <a:avLst/>
          </a:prstGeom>
        </p:spPr>
        <p:txBody>
          <a:bodyPr wrap="square">
            <a:spAutoFit/>
          </a:bodyPr>
          <a:lstStyle/>
          <a:p>
            <a:r>
              <a:rPr lang="zh-CN" altLang="en-US" dirty="0"/>
              <a:t>原始</a:t>
            </a:r>
            <a:r>
              <a:rPr lang="en-US" altLang="zh-CN" dirty="0"/>
              <a:t>car</a:t>
            </a:r>
            <a:r>
              <a:rPr lang="zh-CN" altLang="en-US" dirty="0"/>
              <a:t>图像大小：</a:t>
            </a:r>
            <a:r>
              <a:rPr lang="en-US" altLang="zh-CN" dirty="0"/>
              <a:t>475*300</a:t>
            </a:r>
          </a:p>
          <a:p>
            <a:r>
              <a:rPr lang="zh-CN" altLang="en-US" dirty="0"/>
              <a:t>原始</a:t>
            </a:r>
            <a:r>
              <a:rPr lang="en-US" altLang="zh-CN" dirty="0"/>
              <a:t>car</a:t>
            </a:r>
            <a:r>
              <a:rPr lang="zh-CN" altLang="en-US" dirty="0"/>
              <a:t>图像通道数：</a:t>
            </a:r>
            <a:r>
              <a:rPr lang="en-US" altLang="zh-CN" dirty="0"/>
              <a:t>3</a:t>
            </a:r>
          </a:p>
          <a:p>
            <a:r>
              <a:rPr lang="zh-CN" altLang="en-US" dirty="0"/>
              <a:t>原始</a:t>
            </a:r>
            <a:r>
              <a:rPr lang="en-US" altLang="zh-CN" dirty="0"/>
              <a:t>car</a:t>
            </a:r>
            <a:r>
              <a:rPr lang="zh-CN" altLang="en-US" dirty="0"/>
              <a:t>图像数值</a:t>
            </a:r>
            <a:r>
              <a:rPr lang="zh-CN" altLang="en-US" dirty="0" smtClean="0"/>
              <a:t>类型：</a:t>
            </a:r>
            <a:r>
              <a:rPr lang="en-US" altLang="zh-CN" dirty="0" smtClean="0"/>
              <a:t>0</a:t>
            </a:r>
          </a:p>
          <a:p>
            <a:r>
              <a:rPr lang="en-US" altLang="zh-CN" dirty="0"/>
              <a:t>CV_8U - 8-bit unsigned integers ( 0..255 )</a:t>
            </a:r>
            <a:endParaRPr lang="zh-CN" altLang="en-US" dirty="0"/>
          </a:p>
        </p:txBody>
      </p:sp>
      <p:sp>
        <p:nvSpPr>
          <p:cNvPr id="10" name="矩形 9"/>
          <p:cNvSpPr/>
          <p:nvPr/>
        </p:nvSpPr>
        <p:spPr>
          <a:xfrm>
            <a:off x="7664257" y="3207916"/>
            <a:ext cx="3348101" cy="1477328"/>
          </a:xfrm>
          <a:prstGeom prst="rect">
            <a:avLst/>
          </a:prstGeom>
        </p:spPr>
        <p:txBody>
          <a:bodyPr wrap="square">
            <a:spAutoFit/>
          </a:bodyPr>
          <a:lstStyle/>
          <a:p>
            <a:r>
              <a:rPr lang="zh-CN" altLang="en-US" dirty="0" smtClean="0"/>
              <a:t>初始</a:t>
            </a:r>
            <a:r>
              <a:rPr lang="en-US" altLang="zh-CN" dirty="0" smtClean="0"/>
              <a:t>base</a:t>
            </a:r>
            <a:r>
              <a:rPr lang="zh-CN" altLang="en-US" dirty="0" smtClean="0"/>
              <a:t>图像</a:t>
            </a:r>
            <a:r>
              <a:rPr lang="zh-CN" altLang="en-US" dirty="0"/>
              <a:t>大小：</a:t>
            </a:r>
            <a:r>
              <a:rPr lang="en-US" altLang="zh-CN" dirty="0"/>
              <a:t>475*300</a:t>
            </a:r>
          </a:p>
          <a:p>
            <a:r>
              <a:rPr lang="zh-CN" altLang="en-US" dirty="0" smtClean="0"/>
              <a:t>初始</a:t>
            </a:r>
            <a:r>
              <a:rPr lang="en-US" altLang="zh-CN" dirty="0" smtClean="0"/>
              <a:t>base</a:t>
            </a:r>
            <a:r>
              <a:rPr lang="zh-CN" altLang="en-US" dirty="0" smtClean="0"/>
              <a:t>图像</a:t>
            </a:r>
            <a:r>
              <a:rPr lang="zh-CN" altLang="en-US" dirty="0"/>
              <a:t>通道数：</a:t>
            </a:r>
            <a:r>
              <a:rPr lang="en-US" altLang="zh-CN" dirty="0"/>
              <a:t>1</a:t>
            </a:r>
          </a:p>
          <a:p>
            <a:r>
              <a:rPr lang="zh-CN" altLang="en-US" dirty="0" smtClean="0"/>
              <a:t>初始</a:t>
            </a:r>
            <a:r>
              <a:rPr lang="en-US" altLang="zh-CN" dirty="0" smtClean="0"/>
              <a:t>base</a:t>
            </a:r>
            <a:r>
              <a:rPr lang="zh-CN" altLang="en-US" dirty="0" smtClean="0"/>
              <a:t>图像</a:t>
            </a:r>
            <a:r>
              <a:rPr lang="zh-CN" altLang="en-US" dirty="0"/>
              <a:t>数值</a:t>
            </a:r>
            <a:r>
              <a:rPr lang="zh-CN" altLang="en-US" dirty="0" smtClean="0"/>
              <a:t>类型：</a:t>
            </a:r>
            <a:r>
              <a:rPr lang="en-US" altLang="zh-CN" dirty="0" smtClean="0"/>
              <a:t>3</a:t>
            </a:r>
          </a:p>
          <a:p>
            <a:r>
              <a:rPr lang="en-US" altLang="zh-CN" dirty="0"/>
              <a:t>CV_16S - 16-bit signed integers ( -32768..32767 )</a:t>
            </a:r>
            <a:endParaRPr lang="zh-CN" altLang="en-US" dirty="0"/>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787" y="909448"/>
            <a:ext cx="3348101" cy="2114590"/>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6888" y="909448"/>
            <a:ext cx="3348101" cy="2114590"/>
          </a:xfrm>
          <a:prstGeom prst="rect">
            <a:avLst/>
          </a:prstGeo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4988" y="909448"/>
            <a:ext cx="3348101" cy="2114590"/>
          </a:xfrm>
          <a:prstGeom prst="rect">
            <a:avLst/>
          </a:prstGeom>
        </p:spPr>
      </p:pic>
    </p:spTree>
    <p:extLst>
      <p:ext uri="{BB962C8B-B14F-4D97-AF65-F5344CB8AC3E}">
        <p14:creationId xmlns:p14="http://schemas.microsoft.com/office/powerpoint/2010/main" val="3017178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8601" y="1097492"/>
            <a:ext cx="4459520" cy="4351338"/>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4600" y="1088761"/>
            <a:ext cx="3418524" cy="4368800"/>
          </a:xfrm>
          <a:prstGeom prst="rect">
            <a:avLst/>
          </a:prstGeom>
        </p:spPr>
      </p:pic>
      <p:sp>
        <p:nvSpPr>
          <p:cNvPr id="6" name="文本框 5"/>
          <p:cNvSpPr txBox="1"/>
          <p:nvPr/>
        </p:nvSpPr>
        <p:spPr>
          <a:xfrm>
            <a:off x="2768601" y="548734"/>
            <a:ext cx="2048933" cy="369332"/>
          </a:xfrm>
          <a:prstGeom prst="rect">
            <a:avLst/>
          </a:prstGeom>
          <a:noFill/>
        </p:spPr>
        <p:txBody>
          <a:bodyPr wrap="square" rtlCol="0">
            <a:spAutoFit/>
          </a:bodyPr>
          <a:lstStyle/>
          <a:p>
            <a:r>
              <a:rPr lang="zh-CN" altLang="en-US" dirty="0" smtClean="0"/>
              <a:t>高斯金字塔</a:t>
            </a:r>
            <a:endParaRPr lang="zh-CN" altLang="en-US" dirty="0"/>
          </a:p>
        </p:txBody>
      </p:sp>
      <p:sp>
        <p:nvSpPr>
          <p:cNvPr id="7" name="文本框 6"/>
          <p:cNvSpPr txBox="1"/>
          <p:nvPr/>
        </p:nvSpPr>
        <p:spPr>
          <a:xfrm>
            <a:off x="7594600" y="464067"/>
            <a:ext cx="2048933" cy="369332"/>
          </a:xfrm>
          <a:prstGeom prst="rect">
            <a:avLst/>
          </a:prstGeom>
          <a:noFill/>
        </p:spPr>
        <p:txBody>
          <a:bodyPr wrap="square" rtlCol="0">
            <a:spAutoFit/>
          </a:bodyPr>
          <a:lstStyle/>
          <a:p>
            <a:r>
              <a:rPr lang="zh-CN" altLang="en-US" dirty="0" smtClean="0"/>
              <a:t>差分高斯金字塔</a:t>
            </a:r>
            <a:endParaRPr lang="zh-CN" altLang="en-US" dirty="0"/>
          </a:p>
        </p:txBody>
      </p:sp>
      <p:sp>
        <p:nvSpPr>
          <p:cNvPr id="9" name="文本框 8"/>
          <p:cNvSpPr txBox="1"/>
          <p:nvPr/>
        </p:nvSpPr>
        <p:spPr>
          <a:xfrm>
            <a:off x="397933" y="1097492"/>
            <a:ext cx="2006600" cy="4247317"/>
          </a:xfrm>
          <a:prstGeom prst="rect">
            <a:avLst/>
          </a:prstGeom>
          <a:noFill/>
        </p:spPr>
        <p:txBody>
          <a:bodyPr wrap="square" rtlCol="0">
            <a:spAutoFit/>
          </a:bodyPr>
          <a:lstStyle/>
          <a:p>
            <a:r>
              <a:rPr lang="en-US" altLang="zh-CN" dirty="0" smtClean="0"/>
              <a:t>475*300</a:t>
            </a:r>
          </a:p>
          <a:p>
            <a:endParaRPr lang="en-US" altLang="zh-CN" dirty="0"/>
          </a:p>
          <a:p>
            <a:endParaRPr lang="en-US" altLang="zh-CN" dirty="0" smtClean="0"/>
          </a:p>
          <a:p>
            <a:r>
              <a:rPr lang="en-US" altLang="zh-CN" dirty="0" smtClean="0"/>
              <a:t>237*150</a:t>
            </a:r>
          </a:p>
          <a:p>
            <a:endParaRPr lang="en-US" altLang="zh-CN" dirty="0"/>
          </a:p>
          <a:p>
            <a:endParaRPr lang="en-US" altLang="zh-CN" dirty="0" smtClean="0"/>
          </a:p>
          <a:p>
            <a:r>
              <a:rPr lang="en-US" altLang="zh-CN" dirty="0" smtClean="0"/>
              <a:t>118*75</a:t>
            </a:r>
          </a:p>
          <a:p>
            <a:endParaRPr lang="en-US" altLang="zh-CN" dirty="0"/>
          </a:p>
          <a:p>
            <a:r>
              <a:rPr lang="en-US" altLang="zh-CN" dirty="0" smtClean="0"/>
              <a:t>59*37</a:t>
            </a:r>
          </a:p>
          <a:p>
            <a:endParaRPr lang="en-US" altLang="zh-CN" dirty="0"/>
          </a:p>
          <a:p>
            <a:endParaRPr lang="en-US" altLang="zh-CN" dirty="0" smtClean="0"/>
          </a:p>
          <a:p>
            <a:r>
              <a:rPr lang="en-US" altLang="zh-CN" dirty="0" smtClean="0"/>
              <a:t>29*18</a:t>
            </a:r>
          </a:p>
          <a:p>
            <a:endParaRPr lang="en-US" altLang="zh-CN" dirty="0"/>
          </a:p>
          <a:p>
            <a:endParaRPr lang="en-US" altLang="zh-CN" dirty="0" smtClean="0"/>
          </a:p>
          <a:p>
            <a:r>
              <a:rPr lang="en-US" altLang="zh-CN" dirty="0" smtClean="0"/>
              <a:t>14*9</a:t>
            </a:r>
            <a:endParaRPr lang="zh-CN" altLang="en-US" dirty="0"/>
          </a:p>
        </p:txBody>
      </p:sp>
    </p:spTree>
    <p:extLst>
      <p:ext uri="{BB962C8B-B14F-4D97-AF65-F5344CB8AC3E}">
        <p14:creationId xmlns:p14="http://schemas.microsoft.com/office/powerpoint/2010/main" val="4140815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591858"/>
            <a:ext cx="10515600" cy="1325563"/>
          </a:xfrm>
        </p:spPr>
        <p:txBody>
          <a:bodyPr/>
          <a:lstStyle/>
          <a:p>
            <a:r>
              <a:rPr lang="zh-CN" altLang="en-US" dirty="0" smtClean="0"/>
              <a:t>极值点精确定位</a:t>
            </a:r>
            <a:endParaRPr lang="zh-CN" altLang="en-US" dirty="0"/>
          </a:p>
        </p:txBody>
      </p:sp>
    </p:spTree>
    <p:extLst>
      <p:ext uri="{BB962C8B-B14F-4D97-AF65-F5344CB8AC3E}">
        <p14:creationId xmlns:p14="http://schemas.microsoft.com/office/powerpoint/2010/main" val="3731901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3759201" y="1413667"/>
            <a:ext cx="4673599" cy="4159279"/>
          </a:xfrm>
          <a:prstGeom prst="rect">
            <a:avLst/>
          </a:prstGeom>
        </p:spPr>
      </p:pic>
    </p:spTree>
    <p:extLst>
      <p:ext uri="{BB962C8B-B14F-4D97-AF65-F5344CB8AC3E}">
        <p14:creationId xmlns:p14="http://schemas.microsoft.com/office/powerpoint/2010/main" val="4048451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7905220" y="570210"/>
            <a:ext cx="2590800" cy="1333500"/>
          </a:xfrm>
          <a:prstGeom prst="rect">
            <a:avLst/>
          </a:prstGeom>
        </p:spPr>
      </p:pic>
      <p:pic>
        <p:nvPicPr>
          <p:cNvPr id="5" name="图片 4"/>
          <p:cNvPicPr>
            <a:picLocks noChangeAspect="1"/>
          </p:cNvPicPr>
          <p:nvPr/>
        </p:nvPicPr>
        <p:blipFill>
          <a:blip r:embed="rId3"/>
          <a:stretch>
            <a:fillRect/>
          </a:stretch>
        </p:blipFill>
        <p:spPr>
          <a:xfrm>
            <a:off x="2269066" y="1698625"/>
            <a:ext cx="2286000" cy="552450"/>
          </a:xfrm>
          <a:prstGeom prst="rect">
            <a:avLst/>
          </a:prstGeom>
        </p:spPr>
      </p:pic>
      <p:sp>
        <p:nvSpPr>
          <p:cNvPr id="6" name="矩形 5"/>
          <p:cNvSpPr/>
          <p:nvPr/>
        </p:nvSpPr>
        <p:spPr>
          <a:xfrm>
            <a:off x="719667" y="775295"/>
            <a:ext cx="6096000" cy="923330"/>
          </a:xfrm>
          <a:prstGeom prst="rect">
            <a:avLst/>
          </a:prstGeom>
        </p:spPr>
        <p:txBody>
          <a:bodyPr>
            <a:spAutoFit/>
          </a:bodyPr>
          <a:lstStyle/>
          <a:p>
            <a:r>
              <a:rPr lang="zh-CN" altLang="en-US" dirty="0"/>
              <a:t>为了提高关键点的稳定性，需要对尺度空间</a:t>
            </a:r>
            <a:r>
              <a:rPr lang="en-US" altLang="zh-CN" dirty="0" err="1"/>
              <a:t>DoG</a:t>
            </a:r>
            <a:r>
              <a:rPr lang="zh-CN" altLang="en-US" dirty="0"/>
              <a:t>函数进行曲线拟合。利用</a:t>
            </a:r>
            <a:r>
              <a:rPr lang="en-US" altLang="zh-CN" dirty="0" err="1"/>
              <a:t>DoG</a:t>
            </a:r>
            <a:r>
              <a:rPr lang="zh-CN" altLang="en-US" dirty="0"/>
              <a:t>函数在尺度空间的</a:t>
            </a:r>
            <a:r>
              <a:rPr lang="en-US" altLang="zh-CN" dirty="0"/>
              <a:t>Taylor</a:t>
            </a:r>
            <a:r>
              <a:rPr lang="zh-CN" altLang="en-US" dirty="0"/>
              <a:t>展开式</a:t>
            </a:r>
            <a:r>
              <a:rPr lang="en-US" altLang="zh-CN" dirty="0"/>
              <a:t>(</a:t>
            </a:r>
            <a:r>
              <a:rPr lang="zh-CN" altLang="en-US" dirty="0"/>
              <a:t>拟合函数</a:t>
            </a:r>
            <a:r>
              <a:rPr lang="en-US" altLang="zh-CN" dirty="0"/>
              <a:t>)</a:t>
            </a:r>
            <a:r>
              <a:rPr lang="zh-CN" altLang="en-US" dirty="0"/>
              <a:t>为：</a:t>
            </a:r>
          </a:p>
        </p:txBody>
      </p:sp>
      <p:sp>
        <p:nvSpPr>
          <p:cNvPr id="7" name="矩形 6"/>
          <p:cNvSpPr/>
          <p:nvPr/>
        </p:nvSpPr>
        <p:spPr>
          <a:xfrm>
            <a:off x="719667" y="2621955"/>
            <a:ext cx="5493812" cy="369332"/>
          </a:xfrm>
          <a:prstGeom prst="rect">
            <a:avLst/>
          </a:prstGeom>
        </p:spPr>
        <p:txBody>
          <a:bodyPr wrap="none">
            <a:spAutoFit/>
          </a:bodyPr>
          <a:lstStyle/>
          <a:p>
            <a:r>
              <a:rPr lang="zh-CN" altLang="en-US" dirty="0"/>
              <a:t>求导并让方程等于零，可以得到极值点的偏移量为：</a:t>
            </a:r>
          </a:p>
        </p:txBody>
      </p:sp>
      <p:pic>
        <p:nvPicPr>
          <p:cNvPr id="8" name="图片 7"/>
          <p:cNvPicPr>
            <a:picLocks noChangeAspect="1"/>
          </p:cNvPicPr>
          <p:nvPr/>
        </p:nvPicPr>
        <p:blipFill>
          <a:blip r:embed="rId4"/>
          <a:stretch>
            <a:fillRect/>
          </a:stretch>
        </p:blipFill>
        <p:spPr>
          <a:xfrm>
            <a:off x="2703512" y="3047842"/>
            <a:ext cx="1247775" cy="628650"/>
          </a:xfrm>
          <a:prstGeom prst="rect">
            <a:avLst/>
          </a:prstGeom>
        </p:spPr>
      </p:pic>
      <p:pic>
        <p:nvPicPr>
          <p:cNvPr id="9" name="图片 8"/>
          <p:cNvPicPr>
            <a:picLocks noChangeAspect="1"/>
          </p:cNvPicPr>
          <p:nvPr/>
        </p:nvPicPr>
        <p:blipFill>
          <a:blip r:embed="rId5"/>
          <a:stretch>
            <a:fillRect/>
          </a:stretch>
        </p:blipFill>
        <p:spPr>
          <a:xfrm>
            <a:off x="2579686" y="4582054"/>
            <a:ext cx="1495425" cy="504825"/>
          </a:xfrm>
          <a:prstGeom prst="rect">
            <a:avLst/>
          </a:prstGeom>
        </p:spPr>
      </p:pic>
      <p:sp>
        <p:nvSpPr>
          <p:cNvPr id="10" name="矩形 9"/>
          <p:cNvSpPr/>
          <p:nvPr/>
        </p:nvSpPr>
        <p:spPr>
          <a:xfrm>
            <a:off x="719667" y="3914617"/>
            <a:ext cx="2954655" cy="369332"/>
          </a:xfrm>
          <a:prstGeom prst="rect">
            <a:avLst/>
          </a:prstGeom>
        </p:spPr>
        <p:txBody>
          <a:bodyPr wrap="none">
            <a:spAutoFit/>
          </a:bodyPr>
          <a:lstStyle/>
          <a:p>
            <a:r>
              <a:rPr lang="zh-CN" altLang="en-US" dirty="0"/>
              <a:t>对应极值点，方程的值为：</a:t>
            </a:r>
          </a:p>
        </p:txBody>
      </p:sp>
      <p:sp>
        <p:nvSpPr>
          <p:cNvPr id="11" name="矩形 10"/>
          <p:cNvSpPr/>
          <p:nvPr/>
        </p:nvSpPr>
        <p:spPr>
          <a:xfrm>
            <a:off x="5875867" y="5086879"/>
            <a:ext cx="6096000" cy="1384995"/>
          </a:xfrm>
          <a:prstGeom prst="rect">
            <a:avLst/>
          </a:prstGeom>
        </p:spPr>
        <p:txBody>
          <a:bodyPr>
            <a:spAutoFit/>
          </a:bodyPr>
          <a:lstStyle/>
          <a:p>
            <a:r>
              <a:rPr lang="en-US" altLang="zh-CN" sz="1400" dirty="0" smtClean="0">
                <a:solidFill>
                  <a:schemeClr val="accent6">
                    <a:lumMod val="40000"/>
                    <a:lumOff val="60000"/>
                  </a:schemeClr>
                </a:solidFill>
              </a:rPr>
              <a:t>1</a:t>
            </a:r>
            <a:r>
              <a:rPr lang="zh-CN" altLang="en-US" sz="1400" dirty="0" smtClean="0">
                <a:solidFill>
                  <a:schemeClr val="accent6">
                    <a:lumMod val="40000"/>
                    <a:lumOff val="60000"/>
                  </a:schemeClr>
                </a:solidFill>
              </a:rPr>
              <a:t>）</a:t>
            </a:r>
            <a:r>
              <a:rPr lang="en-US" altLang="zh-CN" sz="1400" dirty="0" smtClean="0">
                <a:solidFill>
                  <a:schemeClr val="accent6">
                    <a:lumMod val="40000"/>
                    <a:lumOff val="60000"/>
                  </a:schemeClr>
                </a:solidFill>
              </a:rPr>
              <a:t>.</a:t>
            </a:r>
            <a:r>
              <a:rPr lang="zh-CN" altLang="en-US" sz="1400" dirty="0" smtClean="0">
                <a:solidFill>
                  <a:schemeClr val="accent6">
                    <a:lumMod val="40000"/>
                    <a:lumOff val="60000"/>
                  </a:schemeClr>
                </a:solidFill>
              </a:rPr>
              <a:t>相对</a:t>
            </a:r>
            <a:r>
              <a:rPr lang="zh-CN" altLang="en-US" sz="1400" dirty="0">
                <a:solidFill>
                  <a:schemeClr val="accent6">
                    <a:lumMod val="40000"/>
                    <a:lumOff val="60000"/>
                  </a:schemeClr>
                </a:solidFill>
              </a:rPr>
              <a:t>插值中心的偏移量，当它在任一维度上的偏移量大于</a:t>
            </a:r>
            <a:r>
              <a:rPr lang="en-US" altLang="zh-CN" sz="1400" dirty="0">
                <a:solidFill>
                  <a:schemeClr val="accent6">
                    <a:lumMod val="40000"/>
                    <a:lumOff val="60000"/>
                  </a:schemeClr>
                </a:solidFill>
              </a:rPr>
              <a:t>0.5</a:t>
            </a:r>
            <a:r>
              <a:rPr lang="zh-CN" altLang="en-US" sz="1400" dirty="0" smtClean="0">
                <a:solidFill>
                  <a:schemeClr val="accent6">
                    <a:lumMod val="40000"/>
                    <a:lumOff val="60000"/>
                  </a:schemeClr>
                </a:solidFill>
              </a:rPr>
              <a:t>时意味着</a:t>
            </a:r>
            <a:r>
              <a:rPr lang="zh-CN" altLang="en-US" sz="1400" dirty="0">
                <a:solidFill>
                  <a:schemeClr val="accent6">
                    <a:lumMod val="40000"/>
                    <a:lumOff val="60000"/>
                  </a:schemeClr>
                </a:solidFill>
              </a:rPr>
              <a:t>插值中心已经偏移到它的邻近点上，所以必须改变当前关键点的位置</a:t>
            </a:r>
            <a:r>
              <a:rPr lang="zh-CN" altLang="en-US" sz="1400" dirty="0" smtClean="0">
                <a:solidFill>
                  <a:schemeClr val="accent6">
                    <a:lumMod val="40000"/>
                    <a:lumOff val="60000"/>
                  </a:schemeClr>
                </a:solidFill>
              </a:rPr>
              <a:t>。</a:t>
            </a:r>
            <a:endParaRPr lang="en-US" altLang="zh-CN" sz="1400" dirty="0" smtClean="0">
              <a:solidFill>
                <a:schemeClr val="accent6">
                  <a:lumMod val="40000"/>
                  <a:lumOff val="60000"/>
                </a:schemeClr>
              </a:solidFill>
            </a:endParaRPr>
          </a:p>
          <a:p>
            <a:r>
              <a:rPr lang="en-US" altLang="zh-CN" sz="1400" dirty="0" smtClean="0">
                <a:solidFill>
                  <a:schemeClr val="accent6">
                    <a:lumMod val="40000"/>
                    <a:lumOff val="60000"/>
                  </a:schemeClr>
                </a:solidFill>
              </a:rPr>
              <a:t>2</a:t>
            </a:r>
            <a:r>
              <a:rPr lang="zh-CN" altLang="en-US" sz="1400" dirty="0" smtClean="0">
                <a:solidFill>
                  <a:schemeClr val="accent6">
                    <a:lumMod val="40000"/>
                    <a:lumOff val="60000"/>
                  </a:schemeClr>
                </a:solidFill>
              </a:rPr>
              <a:t>）</a:t>
            </a:r>
            <a:r>
              <a:rPr lang="en-US" altLang="zh-CN" sz="1400" dirty="0" smtClean="0">
                <a:solidFill>
                  <a:schemeClr val="accent6">
                    <a:lumMod val="40000"/>
                    <a:lumOff val="60000"/>
                  </a:schemeClr>
                </a:solidFill>
              </a:rPr>
              <a:t>.</a:t>
            </a:r>
            <a:r>
              <a:rPr lang="zh-CN" altLang="en-US" sz="1400" dirty="0" smtClean="0">
                <a:solidFill>
                  <a:schemeClr val="accent6">
                    <a:lumMod val="40000"/>
                    <a:lumOff val="60000"/>
                  </a:schemeClr>
                </a:solidFill>
              </a:rPr>
              <a:t>在</a:t>
            </a:r>
            <a:r>
              <a:rPr lang="zh-CN" altLang="en-US" sz="1400" dirty="0">
                <a:solidFill>
                  <a:schemeClr val="accent6">
                    <a:lumMod val="40000"/>
                    <a:lumOff val="60000"/>
                  </a:schemeClr>
                </a:solidFill>
              </a:rPr>
              <a:t>新的位置上反复插值直到收敛；也有可能超出所设定的迭代次数或者超出图像边界的范围，此时这样的点应该删除，在</a:t>
            </a:r>
            <a:r>
              <a:rPr lang="en-US" altLang="zh-CN" sz="1400" dirty="0">
                <a:solidFill>
                  <a:schemeClr val="accent6">
                    <a:lumMod val="40000"/>
                    <a:lumOff val="60000"/>
                  </a:schemeClr>
                </a:solidFill>
              </a:rPr>
              <a:t>Lowe</a:t>
            </a:r>
            <a:r>
              <a:rPr lang="zh-CN" altLang="en-US" sz="1400" dirty="0">
                <a:solidFill>
                  <a:schemeClr val="accent6">
                    <a:lumMod val="40000"/>
                    <a:lumOff val="60000"/>
                  </a:schemeClr>
                </a:solidFill>
              </a:rPr>
              <a:t>中进行了</a:t>
            </a:r>
            <a:r>
              <a:rPr lang="en-US" altLang="zh-CN" sz="1400" dirty="0">
                <a:solidFill>
                  <a:schemeClr val="accent6">
                    <a:lumMod val="40000"/>
                    <a:lumOff val="60000"/>
                  </a:schemeClr>
                </a:solidFill>
              </a:rPr>
              <a:t>5</a:t>
            </a:r>
            <a:r>
              <a:rPr lang="zh-CN" altLang="en-US" sz="1400" dirty="0">
                <a:solidFill>
                  <a:schemeClr val="accent6">
                    <a:lumMod val="40000"/>
                    <a:lumOff val="60000"/>
                  </a:schemeClr>
                </a:solidFill>
              </a:rPr>
              <a:t>次迭代</a:t>
            </a:r>
            <a:r>
              <a:rPr lang="zh-CN" altLang="en-US" sz="1400" dirty="0" smtClean="0">
                <a:solidFill>
                  <a:schemeClr val="accent6">
                    <a:lumMod val="40000"/>
                    <a:lumOff val="60000"/>
                  </a:schemeClr>
                </a:solidFill>
              </a:rPr>
              <a:t>。</a:t>
            </a:r>
            <a:endParaRPr lang="en-US" altLang="zh-CN" sz="1400" dirty="0" smtClean="0">
              <a:solidFill>
                <a:schemeClr val="accent6">
                  <a:lumMod val="40000"/>
                  <a:lumOff val="60000"/>
                </a:schemeClr>
              </a:solidFill>
            </a:endParaRPr>
          </a:p>
          <a:p>
            <a:r>
              <a:rPr lang="en-US" altLang="zh-CN" sz="1400" dirty="0" smtClean="0">
                <a:solidFill>
                  <a:schemeClr val="accent6">
                    <a:lumMod val="40000"/>
                    <a:lumOff val="60000"/>
                  </a:schemeClr>
                </a:solidFill>
              </a:rPr>
              <a:t>3</a:t>
            </a:r>
            <a:r>
              <a:rPr lang="zh-CN" altLang="en-US" sz="1400" dirty="0" smtClean="0">
                <a:solidFill>
                  <a:schemeClr val="accent6">
                    <a:lumMod val="40000"/>
                    <a:lumOff val="60000"/>
                  </a:schemeClr>
                </a:solidFill>
              </a:rPr>
              <a:t>）</a:t>
            </a:r>
            <a:r>
              <a:rPr lang="en-US" altLang="zh-CN" sz="1400" dirty="0" smtClean="0">
                <a:solidFill>
                  <a:schemeClr val="accent6">
                    <a:lumMod val="40000"/>
                    <a:lumOff val="60000"/>
                  </a:schemeClr>
                </a:solidFill>
              </a:rPr>
              <a:t>.</a:t>
            </a:r>
            <a:r>
              <a:rPr lang="zh-CN" altLang="en-US" sz="1400" dirty="0" smtClean="0">
                <a:solidFill>
                  <a:schemeClr val="accent6">
                    <a:lumMod val="40000"/>
                    <a:lumOff val="60000"/>
                  </a:schemeClr>
                </a:solidFill>
              </a:rPr>
              <a:t>另外</a:t>
            </a:r>
            <a:r>
              <a:rPr lang="zh-CN" altLang="en-US" sz="1400" dirty="0">
                <a:solidFill>
                  <a:schemeClr val="accent6">
                    <a:lumMod val="40000"/>
                    <a:lumOff val="60000"/>
                  </a:schemeClr>
                </a:solidFill>
              </a:rPr>
              <a:t>，过小的点易受噪声的干扰而变得不稳定，所以将小于某个经验值</a:t>
            </a:r>
            <a:r>
              <a:rPr lang="en-US" altLang="zh-CN" sz="1400" dirty="0">
                <a:solidFill>
                  <a:schemeClr val="accent6">
                    <a:lumMod val="40000"/>
                    <a:lumOff val="60000"/>
                  </a:schemeClr>
                </a:solidFill>
              </a:rPr>
              <a:t>(Lowe</a:t>
            </a:r>
            <a:r>
              <a:rPr lang="zh-CN" altLang="en-US" sz="1400" dirty="0">
                <a:solidFill>
                  <a:schemeClr val="accent6">
                    <a:lumMod val="40000"/>
                    <a:lumOff val="60000"/>
                  </a:schemeClr>
                </a:solidFill>
              </a:rPr>
              <a:t>论文中使用</a:t>
            </a:r>
            <a:r>
              <a:rPr lang="en-US" altLang="zh-CN" sz="1400" dirty="0">
                <a:solidFill>
                  <a:schemeClr val="accent6">
                    <a:lumMod val="40000"/>
                    <a:lumOff val="60000"/>
                  </a:schemeClr>
                </a:solidFill>
              </a:rPr>
              <a:t>0.03</a:t>
            </a:r>
            <a:r>
              <a:rPr lang="zh-CN" altLang="en-US" sz="1400" dirty="0">
                <a:solidFill>
                  <a:schemeClr val="accent6">
                    <a:lumMod val="40000"/>
                    <a:lumOff val="60000"/>
                  </a:schemeClr>
                </a:solidFill>
              </a:rPr>
              <a:t>，</a:t>
            </a:r>
            <a:r>
              <a:rPr lang="en-US" altLang="zh-CN" sz="1400" dirty="0">
                <a:solidFill>
                  <a:schemeClr val="accent6">
                    <a:lumMod val="40000"/>
                    <a:lumOff val="60000"/>
                  </a:schemeClr>
                </a:solidFill>
              </a:rPr>
              <a:t>Rob Hess</a:t>
            </a:r>
            <a:r>
              <a:rPr lang="zh-CN" altLang="en-US" sz="1400" dirty="0">
                <a:solidFill>
                  <a:schemeClr val="accent6">
                    <a:lumMod val="40000"/>
                    <a:lumOff val="60000"/>
                  </a:schemeClr>
                </a:solidFill>
              </a:rPr>
              <a:t>等人实现时使用</a:t>
            </a:r>
            <a:r>
              <a:rPr lang="en-US" altLang="zh-CN" sz="1400" dirty="0">
                <a:solidFill>
                  <a:schemeClr val="accent6">
                    <a:lumMod val="40000"/>
                    <a:lumOff val="60000"/>
                  </a:schemeClr>
                </a:solidFill>
              </a:rPr>
              <a:t>0.04/S)</a:t>
            </a:r>
            <a:r>
              <a:rPr lang="zh-CN" altLang="en-US" sz="1400" dirty="0">
                <a:solidFill>
                  <a:schemeClr val="accent6">
                    <a:lumMod val="40000"/>
                    <a:lumOff val="60000"/>
                  </a:schemeClr>
                </a:solidFill>
              </a:rPr>
              <a:t>的极值点删除</a:t>
            </a:r>
            <a:r>
              <a:rPr lang="zh-CN" altLang="en-US" sz="1400" dirty="0" smtClean="0">
                <a:solidFill>
                  <a:schemeClr val="accent6">
                    <a:lumMod val="40000"/>
                    <a:lumOff val="60000"/>
                  </a:schemeClr>
                </a:solidFill>
              </a:rPr>
              <a:t>。</a:t>
            </a:r>
            <a:endParaRPr lang="zh-CN" altLang="en-US" sz="1400" dirty="0">
              <a:solidFill>
                <a:schemeClr val="accent6">
                  <a:lumMod val="40000"/>
                  <a:lumOff val="60000"/>
                </a:schemeClr>
              </a:solidFill>
            </a:endParaRPr>
          </a:p>
        </p:txBody>
      </p:sp>
      <p:sp>
        <p:nvSpPr>
          <p:cNvPr id="12" name="文本框 11"/>
          <p:cNvSpPr txBox="1"/>
          <p:nvPr/>
        </p:nvSpPr>
        <p:spPr>
          <a:xfrm>
            <a:off x="6891867" y="2991287"/>
            <a:ext cx="3488266" cy="769441"/>
          </a:xfrm>
          <a:prstGeom prst="rect">
            <a:avLst/>
          </a:prstGeom>
          <a:noFill/>
        </p:spPr>
        <p:txBody>
          <a:bodyPr wrap="square" rtlCol="0">
            <a:spAutoFit/>
          </a:bodyPr>
          <a:lstStyle/>
          <a:p>
            <a:r>
              <a:rPr lang="zh-CN" altLang="en-US" sz="4400" dirty="0" smtClean="0">
                <a:solidFill>
                  <a:schemeClr val="tx2">
                    <a:lumMod val="75000"/>
                  </a:schemeClr>
                </a:solidFill>
              </a:rPr>
              <a:t>证明：</a:t>
            </a:r>
            <a:endParaRPr lang="zh-CN" altLang="en-US" sz="4400" dirty="0">
              <a:solidFill>
                <a:schemeClr val="tx2">
                  <a:lumMod val="75000"/>
                </a:schemeClr>
              </a:solidFill>
            </a:endParaRPr>
          </a:p>
        </p:txBody>
      </p:sp>
    </p:spTree>
    <p:extLst>
      <p:ext uri="{BB962C8B-B14F-4D97-AF65-F5344CB8AC3E}">
        <p14:creationId xmlns:p14="http://schemas.microsoft.com/office/powerpoint/2010/main" val="2963730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4035128178"/>
              </p:ext>
            </p:extLst>
          </p:nvPr>
        </p:nvGraphicFramePr>
        <p:xfrm>
          <a:off x="384175" y="550333"/>
          <a:ext cx="11646959" cy="5520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5851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7933" y="525993"/>
            <a:ext cx="10515600" cy="278342"/>
          </a:xfrm>
        </p:spPr>
        <p:txBody>
          <a:bodyPr>
            <a:normAutofit fontScale="90000"/>
          </a:bodyPr>
          <a:lstStyle/>
          <a:p>
            <a:r>
              <a:rPr lang="zh-CN" altLang="en-US" dirty="0" smtClean="0"/>
              <a:t>删除边缘效应</a:t>
            </a:r>
            <a:endParaRPr lang="zh-CN" altLang="en-US" dirty="0"/>
          </a:p>
        </p:txBody>
      </p:sp>
      <p:sp>
        <p:nvSpPr>
          <p:cNvPr id="3" name="内容占位符 2"/>
          <p:cNvSpPr>
            <a:spLocks noGrp="1"/>
          </p:cNvSpPr>
          <p:nvPr>
            <p:ph idx="1"/>
          </p:nvPr>
        </p:nvSpPr>
        <p:spPr>
          <a:xfrm>
            <a:off x="611999" y="1376892"/>
            <a:ext cx="10911133" cy="4947708"/>
          </a:xfrm>
        </p:spPr>
        <p:txBody>
          <a:bodyPr>
            <a:normAutofit fontScale="70000" lnSpcReduction="20000"/>
          </a:bodyPr>
          <a:lstStyle/>
          <a:p>
            <a:r>
              <a:rPr lang="en-US" altLang="zh-CN" dirty="0" err="1" smtClean="0"/>
              <a:t>DoG</a:t>
            </a:r>
            <a:r>
              <a:rPr lang="zh-CN" altLang="en-US" dirty="0"/>
              <a:t>对图像中的边缘有较强的响应值，所以落在图像边缘的点也不是稳定的特征点。</a:t>
            </a:r>
          </a:p>
          <a:p>
            <a:r>
              <a:rPr lang="zh-CN" altLang="en-US" dirty="0"/>
              <a:t>一个平坦的</a:t>
            </a:r>
            <a:r>
              <a:rPr lang="en-US" altLang="zh-CN" dirty="0" err="1"/>
              <a:t>DoG</a:t>
            </a:r>
            <a:r>
              <a:rPr lang="zh-CN" altLang="en-US" dirty="0"/>
              <a:t>响应峰值在横跨边缘的地方有较大的主曲率，而在垂直边缘的地方有较小的主曲率。主曲率可以通过</a:t>
            </a:r>
            <a:r>
              <a:rPr lang="en-US" altLang="zh-CN" dirty="0"/>
              <a:t>2×2</a:t>
            </a:r>
            <a:r>
              <a:rPr lang="zh-CN" altLang="en-US" dirty="0"/>
              <a:t>的</a:t>
            </a:r>
            <a:r>
              <a:rPr lang="en-US" altLang="zh-CN" dirty="0"/>
              <a:t>Hessian</a:t>
            </a:r>
            <a:r>
              <a:rPr lang="zh-CN" altLang="en-US" dirty="0"/>
              <a:t>矩阵</a:t>
            </a:r>
            <a:r>
              <a:rPr lang="en-US" altLang="zh-CN" dirty="0"/>
              <a:t>H</a:t>
            </a:r>
            <a:r>
              <a:rPr lang="zh-CN" altLang="en-US" dirty="0"/>
              <a:t>求</a:t>
            </a:r>
            <a:r>
              <a:rPr lang="zh-CN" altLang="en-US" dirty="0" smtClean="0"/>
              <a:t>出：</a:t>
            </a:r>
            <a:endParaRPr lang="en-US" altLang="zh-CN" dirty="0" smtClean="0"/>
          </a:p>
          <a:p>
            <a:endParaRPr lang="en-US" altLang="zh-CN" dirty="0" smtClean="0"/>
          </a:p>
          <a:p>
            <a:r>
              <a:rPr lang="en-US" altLang="zh-CN" dirty="0" smtClean="0">
                <a:solidFill>
                  <a:schemeClr val="accent6">
                    <a:lumMod val="60000"/>
                    <a:lumOff val="40000"/>
                  </a:schemeClr>
                </a:solidFill>
              </a:rPr>
              <a:t>H</a:t>
            </a:r>
            <a:r>
              <a:rPr lang="zh-CN" altLang="en-US" dirty="0">
                <a:solidFill>
                  <a:schemeClr val="accent6">
                    <a:lumMod val="60000"/>
                    <a:lumOff val="40000"/>
                  </a:schemeClr>
                </a:solidFill>
              </a:rPr>
              <a:t>的特征值与</a:t>
            </a:r>
            <a:r>
              <a:rPr lang="en-US" altLang="zh-CN" dirty="0">
                <a:solidFill>
                  <a:schemeClr val="accent6">
                    <a:lumMod val="60000"/>
                    <a:lumOff val="40000"/>
                  </a:schemeClr>
                </a:solidFill>
              </a:rPr>
              <a:t>D</a:t>
            </a:r>
            <a:r>
              <a:rPr lang="zh-CN" altLang="en-US" dirty="0">
                <a:solidFill>
                  <a:schemeClr val="accent6">
                    <a:lumMod val="60000"/>
                    <a:lumOff val="40000"/>
                  </a:schemeClr>
                </a:solidFill>
              </a:rPr>
              <a:t>的主曲率</a:t>
            </a:r>
            <a:r>
              <a:rPr lang="zh-CN" altLang="en-US" dirty="0" smtClean="0">
                <a:solidFill>
                  <a:schemeClr val="accent6">
                    <a:lumMod val="60000"/>
                    <a:lumOff val="40000"/>
                  </a:schemeClr>
                </a:solidFill>
              </a:rPr>
              <a:t>成正比。</a:t>
            </a:r>
            <a:endParaRPr lang="zh-CN" altLang="en-US" dirty="0">
              <a:solidFill>
                <a:schemeClr val="accent6">
                  <a:lumMod val="60000"/>
                  <a:lumOff val="40000"/>
                </a:schemeClr>
              </a:solidFill>
            </a:endParaRPr>
          </a:p>
          <a:p>
            <a:r>
              <a:rPr lang="zh-CN" altLang="en-US" dirty="0"/>
              <a:t>为了避免求具体的值，我们可以通过</a:t>
            </a:r>
            <a:r>
              <a:rPr lang="en-US" altLang="zh-CN" dirty="0"/>
              <a:t>H</a:t>
            </a:r>
            <a:r>
              <a:rPr lang="zh-CN" altLang="en-US" dirty="0"/>
              <a:t>将特征值的比例表示出来。</a:t>
            </a:r>
            <a:r>
              <a:rPr lang="zh-CN" altLang="en-US" dirty="0" smtClean="0"/>
              <a:t>令                  为</a:t>
            </a:r>
            <a:r>
              <a:rPr lang="zh-CN" altLang="en-US" dirty="0"/>
              <a:t>最大特征值</a:t>
            </a:r>
            <a:r>
              <a:rPr lang="zh-CN" altLang="en-US" dirty="0" smtClean="0"/>
              <a:t>，               为</a:t>
            </a:r>
            <a:r>
              <a:rPr lang="zh-CN" altLang="en-US" dirty="0"/>
              <a:t>最小特征值，那么：</a:t>
            </a:r>
          </a:p>
          <a:p>
            <a:endParaRPr lang="zh-CN" altLang="en-US" dirty="0"/>
          </a:p>
          <a:p>
            <a:endParaRPr lang="zh-CN" altLang="en-US" dirty="0"/>
          </a:p>
          <a:p>
            <a:r>
              <a:rPr lang="en-US" altLang="zh-CN" dirty="0" err="1"/>
              <a:t>Tr</a:t>
            </a:r>
            <a:r>
              <a:rPr lang="en-US" altLang="zh-CN" dirty="0"/>
              <a:t>(H)</a:t>
            </a:r>
            <a:r>
              <a:rPr lang="zh-CN" altLang="en-US" dirty="0"/>
              <a:t>表示矩阵</a:t>
            </a:r>
            <a:r>
              <a:rPr lang="en-US" altLang="zh-CN" dirty="0"/>
              <a:t>H</a:t>
            </a:r>
            <a:r>
              <a:rPr lang="zh-CN" altLang="en-US" dirty="0"/>
              <a:t>的迹，</a:t>
            </a:r>
            <a:r>
              <a:rPr lang="en-US" altLang="zh-CN" dirty="0" err="1"/>
              <a:t>Det</a:t>
            </a:r>
            <a:r>
              <a:rPr lang="en-US" altLang="zh-CN" dirty="0"/>
              <a:t>(H)</a:t>
            </a:r>
            <a:r>
              <a:rPr lang="zh-CN" altLang="en-US" dirty="0"/>
              <a:t>表示</a:t>
            </a:r>
            <a:r>
              <a:rPr lang="en-US" altLang="zh-CN" dirty="0"/>
              <a:t>H</a:t>
            </a:r>
            <a:r>
              <a:rPr lang="zh-CN" altLang="en-US" dirty="0"/>
              <a:t>的行列式。</a:t>
            </a:r>
          </a:p>
          <a:p>
            <a:r>
              <a:rPr lang="zh-CN" altLang="en-US" dirty="0" smtClean="0"/>
              <a:t>令           表示</a:t>
            </a:r>
            <a:r>
              <a:rPr lang="zh-CN" altLang="en-US" dirty="0"/>
              <a:t>最大特征值与最小特征值的比值，则有：</a:t>
            </a:r>
          </a:p>
          <a:p>
            <a:endParaRPr lang="en-US" altLang="zh-CN" dirty="0" smtClean="0"/>
          </a:p>
          <a:p>
            <a:endParaRPr lang="zh-CN" altLang="en-US" dirty="0"/>
          </a:p>
          <a:p>
            <a:r>
              <a:rPr lang="zh-CN" altLang="en-US" dirty="0"/>
              <a:t>上式与两个特征值的比例有关。随着主曲率比值的增加，也会增加</a:t>
            </a:r>
            <a:r>
              <a:rPr lang="zh-CN" altLang="en-US" dirty="0" smtClean="0"/>
              <a:t>。论文</a:t>
            </a:r>
            <a:r>
              <a:rPr lang="zh-CN" altLang="en-US" dirty="0"/>
              <a:t>中去掉</a:t>
            </a:r>
            <a:r>
              <a:rPr lang="en-US" altLang="zh-CN" dirty="0"/>
              <a:t>r=10</a:t>
            </a:r>
            <a:r>
              <a:rPr lang="zh-CN" altLang="en-US" dirty="0"/>
              <a:t>的点。</a:t>
            </a:r>
          </a:p>
        </p:txBody>
      </p:sp>
      <p:pic>
        <p:nvPicPr>
          <p:cNvPr id="4" name="图片 3"/>
          <p:cNvPicPr>
            <a:picLocks noChangeAspect="1"/>
          </p:cNvPicPr>
          <p:nvPr/>
        </p:nvPicPr>
        <p:blipFill>
          <a:blip r:embed="rId2"/>
          <a:stretch>
            <a:fillRect/>
          </a:stretch>
        </p:blipFill>
        <p:spPr>
          <a:xfrm>
            <a:off x="5525559" y="2332832"/>
            <a:ext cx="2190750" cy="514350"/>
          </a:xfrm>
          <a:prstGeom prst="rect">
            <a:avLst/>
          </a:prstGeom>
        </p:spPr>
      </p:pic>
      <p:pic>
        <p:nvPicPr>
          <p:cNvPr id="5" name="图片 4"/>
          <p:cNvPicPr>
            <a:picLocks noChangeAspect="1"/>
          </p:cNvPicPr>
          <p:nvPr/>
        </p:nvPicPr>
        <p:blipFill>
          <a:blip r:embed="rId3"/>
          <a:stretch>
            <a:fillRect/>
          </a:stretch>
        </p:blipFill>
        <p:spPr>
          <a:xfrm>
            <a:off x="8714317" y="3007253"/>
            <a:ext cx="571500" cy="180975"/>
          </a:xfrm>
          <a:prstGeom prst="rect">
            <a:avLst/>
          </a:prstGeom>
        </p:spPr>
      </p:pic>
      <p:pic>
        <p:nvPicPr>
          <p:cNvPr id="6" name="图片 5"/>
          <p:cNvPicPr>
            <a:picLocks noChangeAspect="1"/>
          </p:cNvPicPr>
          <p:nvPr/>
        </p:nvPicPr>
        <p:blipFill>
          <a:blip r:embed="rId4"/>
          <a:stretch>
            <a:fillRect/>
          </a:stretch>
        </p:blipFill>
        <p:spPr>
          <a:xfrm>
            <a:off x="11168062" y="2997729"/>
            <a:ext cx="523875" cy="200025"/>
          </a:xfrm>
          <a:prstGeom prst="rect">
            <a:avLst/>
          </a:prstGeom>
        </p:spPr>
      </p:pic>
      <p:pic>
        <p:nvPicPr>
          <p:cNvPr id="7" name="图片 6"/>
          <p:cNvPicPr>
            <a:picLocks noChangeAspect="1"/>
          </p:cNvPicPr>
          <p:nvPr/>
        </p:nvPicPr>
        <p:blipFill>
          <a:blip r:embed="rId5"/>
          <a:stretch>
            <a:fillRect/>
          </a:stretch>
        </p:blipFill>
        <p:spPr>
          <a:xfrm>
            <a:off x="5270500" y="3552561"/>
            <a:ext cx="2057400" cy="514350"/>
          </a:xfrm>
          <a:prstGeom prst="rect">
            <a:avLst/>
          </a:prstGeom>
        </p:spPr>
      </p:pic>
      <p:pic>
        <p:nvPicPr>
          <p:cNvPr id="8" name="图片 7"/>
          <p:cNvPicPr>
            <a:picLocks noChangeAspect="1"/>
          </p:cNvPicPr>
          <p:nvPr/>
        </p:nvPicPr>
        <p:blipFill>
          <a:blip r:embed="rId6"/>
          <a:stretch>
            <a:fillRect/>
          </a:stretch>
        </p:blipFill>
        <p:spPr>
          <a:xfrm>
            <a:off x="5380037" y="4923896"/>
            <a:ext cx="1838325" cy="438150"/>
          </a:xfrm>
          <a:prstGeom prst="rect">
            <a:avLst/>
          </a:prstGeom>
        </p:spPr>
      </p:pic>
      <p:pic>
        <p:nvPicPr>
          <p:cNvPr id="9" name="图片 8"/>
          <p:cNvPicPr>
            <a:picLocks noChangeAspect="1"/>
          </p:cNvPicPr>
          <p:nvPr/>
        </p:nvPicPr>
        <p:blipFill>
          <a:blip r:embed="rId7"/>
          <a:stretch>
            <a:fillRect/>
          </a:stretch>
        </p:blipFill>
        <p:spPr>
          <a:xfrm>
            <a:off x="1252009" y="4508764"/>
            <a:ext cx="476250" cy="352425"/>
          </a:xfrm>
          <a:prstGeom prst="rect">
            <a:avLst/>
          </a:prstGeom>
        </p:spPr>
      </p:pic>
    </p:spTree>
    <p:extLst>
      <p:ext uri="{BB962C8B-B14F-4D97-AF65-F5344CB8AC3E}">
        <p14:creationId xmlns:p14="http://schemas.microsoft.com/office/powerpoint/2010/main" val="786496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6526" y="1968695"/>
            <a:ext cx="4524375" cy="2857500"/>
          </a:xfrm>
        </p:spPr>
      </p:pic>
    </p:spTree>
    <p:extLst>
      <p:ext uri="{BB962C8B-B14F-4D97-AF65-F5344CB8AC3E}">
        <p14:creationId xmlns:p14="http://schemas.microsoft.com/office/powerpoint/2010/main" val="1524981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591858"/>
            <a:ext cx="10515600" cy="1325563"/>
          </a:xfrm>
        </p:spPr>
        <p:txBody>
          <a:bodyPr/>
          <a:lstStyle/>
          <a:p>
            <a:r>
              <a:rPr lang="zh-CN" altLang="en-US" dirty="0" smtClean="0"/>
              <a:t>特征矢量生成</a:t>
            </a:r>
            <a:endParaRPr lang="zh-CN" altLang="en-US" dirty="0"/>
          </a:p>
        </p:txBody>
      </p:sp>
    </p:spTree>
    <p:extLst>
      <p:ext uri="{BB962C8B-B14F-4D97-AF65-F5344CB8AC3E}">
        <p14:creationId xmlns:p14="http://schemas.microsoft.com/office/powerpoint/2010/main" val="2486806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78" y="719585"/>
            <a:ext cx="6798244" cy="5511387"/>
          </a:xfrm>
          <a:prstGeom prst="rect">
            <a:avLst/>
          </a:prstGeom>
        </p:spPr>
      </p:pic>
    </p:spTree>
    <p:extLst>
      <p:ext uri="{BB962C8B-B14F-4D97-AF65-F5344CB8AC3E}">
        <p14:creationId xmlns:p14="http://schemas.microsoft.com/office/powerpoint/2010/main" val="3484910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770467" y="3322805"/>
            <a:ext cx="3981450" cy="762000"/>
          </a:xfrm>
          <a:prstGeom prst="rect">
            <a:avLst/>
          </a:prstGeom>
        </p:spPr>
      </p:pic>
      <p:sp>
        <p:nvSpPr>
          <p:cNvPr id="5" name="矩形 4"/>
          <p:cNvSpPr/>
          <p:nvPr/>
        </p:nvSpPr>
        <p:spPr>
          <a:xfrm>
            <a:off x="770467" y="2191435"/>
            <a:ext cx="3945466" cy="923330"/>
          </a:xfrm>
          <a:prstGeom prst="rect">
            <a:avLst/>
          </a:prstGeom>
        </p:spPr>
        <p:txBody>
          <a:bodyPr wrap="square">
            <a:spAutoFit/>
          </a:bodyPr>
          <a:lstStyle/>
          <a:p>
            <a:r>
              <a:rPr lang="zh-CN" altLang="en-US" dirty="0"/>
              <a:t>使用有限差分，计算以关键点为中心，以</a:t>
            </a:r>
            <a:r>
              <a:rPr lang="en-US" altLang="zh-CN" dirty="0"/>
              <a:t>3×1.5σ</a:t>
            </a:r>
            <a:r>
              <a:rPr lang="zh-CN" altLang="en-US" dirty="0"/>
              <a:t>为半径的区域内图像梯度</a:t>
            </a:r>
            <a:r>
              <a:rPr lang="zh-CN" altLang="en-US" dirty="0" smtClean="0"/>
              <a:t>的大小和</a:t>
            </a:r>
            <a:r>
              <a:rPr lang="zh-CN" altLang="en-US" dirty="0"/>
              <a:t>幅值，公式</a:t>
            </a:r>
            <a:r>
              <a:rPr lang="zh-CN" altLang="en-US" dirty="0" smtClean="0"/>
              <a:t>如下：</a:t>
            </a:r>
            <a:endParaRPr lang="zh-CN" altLang="en-US" dirty="0"/>
          </a:p>
        </p:txBody>
      </p:sp>
      <p:pic>
        <p:nvPicPr>
          <p:cNvPr id="6" name="图片 5"/>
          <p:cNvPicPr>
            <a:picLocks noChangeAspect="1"/>
          </p:cNvPicPr>
          <p:nvPr/>
        </p:nvPicPr>
        <p:blipFill>
          <a:blip r:embed="rId3"/>
          <a:stretch>
            <a:fillRect/>
          </a:stretch>
        </p:blipFill>
        <p:spPr>
          <a:xfrm>
            <a:off x="919163" y="1783370"/>
            <a:ext cx="1809750" cy="200025"/>
          </a:xfrm>
          <a:prstGeom prst="rect">
            <a:avLst/>
          </a:prstGeom>
        </p:spPr>
      </p:pic>
      <p:pic>
        <p:nvPicPr>
          <p:cNvPr id="7" name="图片 6"/>
          <p:cNvPicPr>
            <a:picLocks noChangeAspect="1"/>
          </p:cNvPicPr>
          <p:nvPr/>
        </p:nvPicPr>
        <p:blipFill>
          <a:blip r:embed="rId4"/>
          <a:stretch>
            <a:fillRect/>
          </a:stretch>
        </p:blipFill>
        <p:spPr>
          <a:xfrm>
            <a:off x="5901327" y="418209"/>
            <a:ext cx="6112874" cy="2506663"/>
          </a:xfrm>
          <a:prstGeom prst="rect">
            <a:avLst/>
          </a:prstGeom>
        </p:spPr>
      </p:pic>
      <p:sp>
        <p:nvSpPr>
          <p:cNvPr id="8" name="矩形 7"/>
          <p:cNvSpPr/>
          <p:nvPr/>
        </p:nvSpPr>
        <p:spPr>
          <a:xfrm>
            <a:off x="6790268" y="3045806"/>
            <a:ext cx="4656986" cy="276999"/>
          </a:xfrm>
          <a:prstGeom prst="rect">
            <a:avLst/>
          </a:prstGeom>
        </p:spPr>
        <p:txBody>
          <a:bodyPr wrap="square">
            <a:spAutoFit/>
          </a:bodyPr>
          <a:lstStyle/>
          <a:p>
            <a:r>
              <a:rPr lang="zh-CN" altLang="en-US" sz="1200" dirty="0"/>
              <a:t>梯度方向直方图将</a:t>
            </a:r>
            <a:r>
              <a:rPr lang="en-US" altLang="zh-CN" sz="1200" dirty="0"/>
              <a:t>0°~360°</a:t>
            </a:r>
            <a:r>
              <a:rPr lang="zh-CN" altLang="en-US" sz="1200" dirty="0"/>
              <a:t>的范围分为</a:t>
            </a:r>
            <a:r>
              <a:rPr lang="en-US" altLang="zh-CN" sz="1200" dirty="0"/>
              <a:t>36</a:t>
            </a:r>
            <a:r>
              <a:rPr lang="zh-CN" altLang="en-US" sz="1200" dirty="0"/>
              <a:t>个柱，每</a:t>
            </a:r>
            <a:r>
              <a:rPr lang="en-US" altLang="zh-CN" sz="1200" dirty="0"/>
              <a:t>10°</a:t>
            </a:r>
            <a:r>
              <a:rPr lang="zh-CN" altLang="en-US" sz="1200" dirty="0"/>
              <a:t>为一个柱。</a:t>
            </a:r>
          </a:p>
        </p:txBody>
      </p:sp>
      <p:sp>
        <p:nvSpPr>
          <p:cNvPr id="9" name="矩形 8"/>
          <p:cNvSpPr/>
          <p:nvPr/>
        </p:nvSpPr>
        <p:spPr>
          <a:xfrm>
            <a:off x="6002868" y="3443739"/>
            <a:ext cx="6096000" cy="954107"/>
          </a:xfrm>
          <a:prstGeom prst="rect">
            <a:avLst/>
          </a:prstGeom>
        </p:spPr>
        <p:txBody>
          <a:bodyPr>
            <a:spAutoFit/>
          </a:bodyPr>
          <a:lstStyle/>
          <a:p>
            <a:pPr algn="just"/>
            <a:r>
              <a:rPr lang="zh-CN" altLang="en-US" sz="1400" dirty="0">
                <a:solidFill>
                  <a:schemeClr val="accent6">
                    <a:lumMod val="60000"/>
                    <a:lumOff val="40000"/>
                  </a:schemeClr>
                </a:solidFill>
              </a:rPr>
              <a:t>在计算直方图时，每个加入直方图的采样点都使用圆形高斯函数函数进行了加权处理，也就是进行高斯平滑。这主要是因为</a:t>
            </a:r>
            <a:r>
              <a:rPr lang="en-US" altLang="zh-CN" sz="1400" dirty="0">
                <a:solidFill>
                  <a:schemeClr val="accent6">
                    <a:lumMod val="60000"/>
                    <a:lumOff val="40000"/>
                  </a:schemeClr>
                </a:solidFill>
              </a:rPr>
              <a:t>SIFT</a:t>
            </a:r>
            <a:r>
              <a:rPr lang="zh-CN" altLang="en-US" sz="1400" dirty="0">
                <a:solidFill>
                  <a:schemeClr val="accent6">
                    <a:lumMod val="60000"/>
                    <a:lumOff val="40000"/>
                  </a:schemeClr>
                </a:solidFill>
              </a:rPr>
              <a:t>算法只考虑了尺度和旋转不变形，没有考虑仿射不变性。通过高斯平滑，可以使关键点附近的梯度幅值有较大权重，从而部分弥补没考虑仿射不变形产生的特征点不稳定。</a:t>
            </a:r>
          </a:p>
        </p:txBody>
      </p:sp>
    </p:spTree>
    <p:extLst>
      <p:ext uri="{BB962C8B-B14F-4D97-AF65-F5344CB8AC3E}">
        <p14:creationId xmlns:p14="http://schemas.microsoft.com/office/powerpoint/2010/main" val="3401664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317948" y="1114425"/>
            <a:ext cx="5319346" cy="4351338"/>
          </a:xfrm>
          <a:prstGeom prst="rect">
            <a:avLst/>
          </a:prstGeom>
        </p:spPr>
      </p:pic>
      <p:sp>
        <p:nvSpPr>
          <p:cNvPr id="5" name="矩形 4"/>
          <p:cNvSpPr/>
          <p:nvPr/>
        </p:nvSpPr>
        <p:spPr>
          <a:xfrm>
            <a:off x="5901266" y="1961091"/>
            <a:ext cx="6096000" cy="2215991"/>
          </a:xfrm>
          <a:prstGeom prst="rect">
            <a:avLst/>
          </a:prstGeom>
        </p:spPr>
        <p:txBody>
          <a:bodyPr>
            <a:spAutoFit/>
          </a:bodyPr>
          <a:lstStyle/>
          <a:p>
            <a:r>
              <a:rPr lang="en-US" altLang="zh-CN" dirty="0" smtClean="0"/>
              <a:t>1.</a:t>
            </a:r>
            <a:r>
              <a:rPr lang="zh-CN" altLang="en-US" dirty="0" smtClean="0"/>
              <a:t>主方向</a:t>
            </a:r>
            <a:endParaRPr lang="en-US" altLang="zh-CN" dirty="0" smtClean="0"/>
          </a:p>
          <a:p>
            <a:r>
              <a:rPr lang="en-US" altLang="zh-CN" dirty="0" smtClean="0"/>
              <a:t>2.</a:t>
            </a:r>
            <a:r>
              <a:rPr lang="zh-CN" altLang="en-US" dirty="0" smtClean="0"/>
              <a:t>辅方向</a:t>
            </a:r>
            <a:endParaRPr lang="en-US" altLang="zh-CN" dirty="0" smtClean="0"/>
          </a:p>
          <a:p>
            <a:r>
              <a:rPr lang="en-US" altLang="zh-CN" sz="1200" dirty="0" smtClean="0"/>
              <a:t>	</a:t>
            </a:r>
            <a:r>
              <a:rPr lang="zh-CN" altLang="en-US" sz="1600" dirty="0" smtClean="0">
                <a:solidFill>
                  <a:schemeClr val="accent6">
                    <a:lumMod val="60000"/>
                    <a:lumOff val="40000"/>
                  </a:schemeClr>
                </a:solidFill>
              </a:rPr>
              <a:t>另一个相当于主峰值    </a:t>
            </a:r>
            <a:r>
              <a:rPr lang="en-US" altLang="zh-CN" sz="1600" dirty="0" smtClean="0">
                <a:solidFill>
                  <a:schemeClr val="accent6">
                    <a:lumMod val="60000"/>
                    <a:lumOff val="40000"/>
                  </a:schemeClr>
                </a:solidFill>
              </a:rPr>
              <a:t>80%</a:t>
            </a:r>
            <a:r>
              <a:rPr lang="zh-CN" altLang="en-US" sz="1600" dirty="0" smtClean="0">
                <a:solidFill>
                  <a:schemeClr val="accent6">
                    <a:lumMod val="60000"/>
                    <a:lumOff val="40000"/>
                  </a:schemeClr>
                </a:solidFill>
              </a:rPr>
              <a:t>能量的峰值时</a:t>
            </a:r>
            <a:endParaRPr lang="en-US" altLang="zh-CN" sz="1600" dirty="0" smtClean="0">
              <a:solidFill>
                <a:schemeClr val="accent6">
                  <a:lumMod val="60000"/>
                  <a:lumOff val="40000"/>
                </a:schemeClr>
              </a:solidFill>
            </a:endParaRPr>
          </a:p>
          <a:p>
            <a:r>
              <a:rPr lang="en-US" altLang="zh-CN" sz="1400" dirty="0" smtClean="0">
                <a:solidFill>
                  <a:schemeClr val="accent6">
                    <a:lumMod val="60000"/>
                    <a:lumOff val="40000"/>
                  </a:schemeClr>
                </a:solidFill>
              </a:rPr>
              <a:t>	</a:t>
            </a:r>
            <a:r>
              <a:rPr lang="zh-CN" altLang="en-US" sz="1400" dirty="0" smtClean="0">
                <a:solidFill>
                  <a:schemeClr val="accent6">
                    <a:lumMod val="60000"/>
                    <a:lumOff val="40000"/>
                  </a:schemeClr>
                </a:solidFill>
              </a:rPr>
              <a:t>大概</a:t>
            </a:r>
            <a:r>
              <a:rPr lang="zh-CN" altLang="en-US" sz="1400" dirty="0">
                <a:solidFill>
                  <a:schemeClr val="accent6">
                    <a:lumMod val="60000"/>
                    <a:lumOff val="40000"/>
                  </a:schemeClr>
                </a:solidFill>
              </a:rPr>
              <a:t>有</a:t>
            </a:r>
            <a:r>
              <a:rPr lang="en-US" altLang="zh-CN" sz="1400" dirty="0">
                <a:solidFill>
                  <a:schemeClr val="accent6">
                    <a:lumMod val="60000"/>
                    <a:lumOff val="40000"/>
                  </a:schemeClr>
                </a:solidFill>
              </a:rPr>
              <a:t>15%</a:t>
            </a:r>
            <a:r>
              <a:rPr lang="zh-CN" altLang="en-US" sz="1400" dirty="0">
                <a:solidFill>
                  <a:schemeClr val="accent6">
                    <a:lumMod val="60000"/>
                    <a:lumOff val="40000"/>
                  </a:schemeClr>
                </a:solidFill>
              </a:rPr>
              <a:t>关键点具有多</a:t>
            </a:r>
            <a:r>
              <a:rPr lang="zh-CN" altLang="en-US" sz="1400" dirty="0" smtClean="0">
                <a:solidFill>
                  <a:schemeClr val="accent6">
                    <a:lumMod val="60000"/>
                    <a:lumOff val="40000"/>
                  </a:schemeClr>
                </a:solidFill>
              </a:rPr>
              <a:t>方向</a:t>
            </a:r>
            <a:endParaRPr lang="zh-CN" altLang="en-US" sz="1400" dirty="0">
              <a:solidFill>
                <a:schemeClr val="accent6">
                  <a:lumMod val="60000"/>
                  <a:lumOff val="40000"/>
                </a:schemeClr>
              </a:solidFill>
            </a:endParaRPr>
          </a:p>
          <a:p>
            <a:endParaRPr lang="zh-CN" altLang="en-US" dirty="0"/>
          </a:p>
          <a:p>
            <a:r>
              <a:rPr lang="en-US" altLang="zh-CN" dirty="0" smtClean="0"/>
              <a:t>3.</a:t>
            </a:r>
            <a:r>
              <a:rPr lang="zh-CN" altLang="en-US" dirty="0" smtClean="0"/>
              <a:t>每个</a:t>
            </a:r>
            <a:r>
              <a:rPr lang="zh-CN" altLang="en-US" dirty="0"/>
              <a:t>关键点有三个信息</a:t>
            </a:r>
            <a:r>
              <a:rPr lang="en-US" altLang="zh-CN" dirty="0"/>
              <a:t>(</a:t>
            </a:r>
            <a:r>
              <a:rPr lang="en-US" altLang="zh-CN" dirty="0" err="1"/>
              <a:t>x,y,σ,θ</a:t>
            </a:r>
            <a:r>
              <a:rPr lang="en-US" altLang="zh-CN" dirty="0"/>
              <a:t>)</a:t>
            </a:r>
            <a:r>
              <a:rPr lang="zh-CN" altLang="en-US" dirty="0"/>
              <a:t>：位置、尺度、方向</a:t>
            </a:r>
            <a:r>
              <a:rPr lang="zh-CN" altLang="en-US" dirty="0" smtClean="0"/>
              <a:t>。</a:t>
            </a:r>
            <a:endParaRPr lang="en-US" altLang="zh-CN" dirty="0" smtClean="0"/>
          </a:p>
          <a:p>
            <a:r>
              <a:rPr lang="en-US" altLang="zh-CN" dirty="0" smtClean="0"/>
              <a:t>4.SIFT</a:t>
            </a:r>
            <a:r>
              <a:rPr lang="zh-CN" altLang="en-US" dirty="0"/>
              <a:t>区域的三个值：中心表示特征点位置，半径表示关键点尺度（</a:t>
            </a:r>
            <a:r>
              <a:rPr lang="en-US" altLang="zh-CN" dirty="0"/>
              <a:t>r=2.5σ</a:t>
            </a:r>
            <a:r>
              <a:rPr lang="zh-CN" altLang="en-US" dirty="0"/>
              <a:t>）</a:t>
            </a:r>
            <a:r>
              <a:rPr lang="en-US" altLang="zh-CN" dirty="0"/>
              <a:t>,</a:t>
            </a:r>
            <a:r>
              <a:rPr lang="zh-CN" altLang="en-US" dirty="0"/>
              <a:t>箭头表示主方向</a:t>
            </a:r>
            <a:r>
              <a:rPr lang="zh-CN" altLang="en-US" dirty="0" smtClean="0"/>
              <a:t>。</a:t>
            </a:r>
            <a:endParaRPr lang="zh-CN" altLang="en-US" dirty="0"/>
          </a:p>
        </p:txBody>
      </p:sp>
    </p:spTree>
    <p:extLst>
      <p:ext uri="{BB962C8B-B14F-4D97-AF65-F5344CB8AC3E}">
        <p14:creationId xmlns:p14="http://schemas.microsoft.com/office/powerpoint/2010/main" val="1486945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8875" y="236327"/>
            <a:ext cx="7305675" cy="6419850"/>
          </a:xfrm>
          <a:prstGeom prst="rect">
            <a:avLst/>
          </a:prstGeom>
        </p:spPr>
      </p:pic>
    </p:spTree>
    <p:extLst>
      <p:ext uri="{BB962C8B-B14F-4D97-AF65-F5344CB8AC3E}">
        <p14:creationId xmlns:p14="http://schemas.microsoft.com/office/powerpoint/2010/main" val="3081457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1225" y="294100"/>
            <a:ext cx="2339102" cy="461665"/>
          </a:xfrm>
          <a:prstGeom prst="rect">
            <a:avLst/>
          </a:prstGeom>
        </p:spPr>
        <p:txBody>
          <a:bodyPr wrap="none">
            <a:spAutoFit/>
          </a:bodyPr>
          <a:lstStyle/>
          <a:p>
            <a:r>
              <a:rPr lang="zh-CN" altLang="en-US" sz="2400" dirty="0"/>
              <a:t>关键点特征描述</a:t>
            </a:r>
          </a:p>
        </p:txBody>
      </p:sp>
      <p:sp>
        <p:nvSpPr>
          <p:cNvPr id="9" name="矩形 8"/>
          <p:cNvSpPr/>
          <p:nvPr/>
        </p:nvSpPr>
        <p:spPr>
          <a:xfrm>
            <a:off x="1029259" y="1329461"/>
            <a:ext cx="8919073" cy="1477328"/>
          </a:xfrm>
          <a:prstGeom prst="rect">
            <a:avLst/>
          </a:prstGeom>
        </p:spPr>
        <p:txBody>
          <a:bodyPr wrap="square">
            <a:spAutoFit/>
          </a:bodyPr>
          <a:lstStyle/>
          <a:p>
            <a:r>
              <a:rPr lang="zh-CN" altLang="en-US" dirty="0"/>
              <a:t>特征描述子与关键点所在尺度有关，因此对梯度的求取应在特征点对应的高斯图像上进行。将关键点附近划分成</a:t>
            </a:r>
            <a:r>
              <a:rPr lang="en-US" altLang="zh-CN" dirty="0" err="1"/>
              <a:t>d×d</a:t>
            </a:r>
            <a:r>
              <a:rPr lang="zh-CN" altLang="en-US" dirty="0"/>
              <a:t>个子区域，每个子区域尺寸为</a:t>
            </a:r>
            <a:r>
              <a:rPr lang="en-US" altLang="zh-CN" dirty="0" err="1"/>
              <a:t>mσ</a:t>
            </a:r>
            <a:r>
              <a:rPr lang="zh-CN" altLang="en-US" dirty="0"/>
              <a:t>个像元（</a:t>
            </a:r>
            <a:r>
              <a:rPr lang="en-US" altLang="zh-CN" dirty="0"/>
              <a:t>d=4</a:t>
            </a:r>
            <a:r>
              <a:rPr lang="zh-CN" altLang="en-US" dirty="0"/>
              <a:t>，</a:t>
            </a:r>
            <a:r>
              <a:rPr lang="en-US" altLang="zh-CN" dirty="0"/>
              <a:t>m=3</a:t>
            </a:r>
            <a:r>
              <a:rPr lang="zh-CN" altLang="en-US" dirty="0"/>
              <a:t>，</a:t>
            </a:r>
            <a:r>
              <a:rPr lang="en-US" altLang="zh-CN" dirty="0"/>
              <a:t>σ</a:t>
            </a:r>
            <a:r>
              <a:rPr lang="zh-CN" altLang="en-US" dirty="0" smtClean="0"/>
              <a:t>为特征</a:t>
            </a:r>
            <a:r>
              <a:rPr lang="zh-CN" altLang="en-US" dirty="0"/>
              <a:t>点的尺度值）。考虑到实际计算时需要双线性插值，故计算的图像区域为</a:t>
            </a:r>
            <a:r>
              <a:rPr lang="en-US" altLang="zh-CN" dirty="0" err="1"/>
              <a:t>mσ</a:t>
            </a:r>
            <a:r>
              <a:rPr lang="en-US" altLang="zh-CN" dirty="0"/>
              <a:t>(d+1)</a:t>
            </a:r>
            <a:r>
              <a:rPr lang="zh-CN" altLang="en-US" dirty="0"/>
              <a:t>，再考虑旋转，则实际计算的图像区域</a:t>
            </a:r>
            <a:r>
              <a:rPr lang="zh-CN" altLang="en-US" dirty="0" smtClean="0"/>
              <a:t>为                            如下</a:t>
            </a:r>
            <a:r>
              <a:rPr lang="zh-CN" altLang="en-US" dirty="0"/>
              <a:t>图所示</a:t>
            </a:r>
            <a:r>
              <a:rPr lang="zh-CN" altLang="en-US" dirty="0" smtClean="0"/>
              <a:t>：</a:t>
            </a:r>
            <a:endParaRPr lang="en-US" altLang="zh-CN" dirty="0" smtClean="0"/>
          </a:p>
          <a:p>
            <a:r>
              <a:rPr lang="en-US" altLang="zh-CN" dirty="0"/>
              <a:t>	</a:t>
            </a:r>
            <a:endParaRPr lang="zh-CN" altLang="en-US" dirty="0"/>
          </a:p>
        </p:txBody>
      </p:sp>
      <p:pic>
        <p:nvPicPr>
          <p:cNvPr id="10" name="图片 9"/>
          <p:cNvPicPr>
            <a:picLocks noChangeAspect="1"/>
          </p:cNvPicPr>
          <p:nvPr/>
        </p:nvPicPr>
        <p:blipFill>
          <a:blip r:embed="rId2"/>
          <a:stretch>
            <a:fillRect/>
          </a:stretch>
        </p:blipFill>
        <p:spPr>
          <a:xfrm>
            <a:off x="6249458" y="2263294"/>
            <a:ext cx="895350" cy="200025"/>
          </a:xfrm>
          <a:prstGeom prst="rect">
            <a:avLst/>
          </a:prstGeom>
        </p:spPr>
      </p:pic>
      <p:pic>
        <p:nvPicPr>
          <p:cNvPr id="11" name="图片 10"/>
          <p:cNvPicPr>
            <a:picLocks noChangeAspect="1"/>
          </p:cNvPicPr>
          <p:nvPr/>
        </p:nvPicPr>
        <p:blipFill>
          <a:blip r:embed="rId3"/>
          <a:stretch>
            <a:fillRect/>
          </a:stretch>
        </p:blipFill>
        <p:spPr>
          <a:xfrm>
            <a:off x="6697133" y="3036359"/>
            <a:ext cx="3771900" cy="3105150"/>
          </a:xfrm>
          <a:prstGeom prst="rect">
            <a:avLst/>
          </a:prstGeom>
        </p:spPr>
      </p:pic>
      <p:pic>
        <p:nvPicPr>
          <p:cNvPr id="12" name="图片 11"/>
          <p:cNvPicPr>
            <a:picLocks noChangeAspect="1"/>
          </p:cNvPicPr>
          <p:nvPr/>
        </p:nvPicPr>
        <p:blipFill rotWithShape="1">
          <a:blip r:embed="rId4"/>
          <a:srcRect b="9847"/>
          <a:stretch/>
        </p:blipFill>
        <p:spPr>
          <a:xfrm>
            <a:off x="2045229" y="3431286"/>
            <a:ext cx="2428875" cy="2490258"/>
          </a:xfrm>
          <a:prstGeom prst="rect">
            <a:avLst/>
          </a:prstGeom>
        </p:spPr>
      </p:pic>
    </p:spTree>
    <p:extLst>
      <p:ext uri="{BB962C8B-B14F-4D97-AF65-F5344CB8AC3E}">
        <p14:creationId xmlns:p14="http://schemas.microsoft.com/office/powerpoint/2010/main" val="2339307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srcRect b="10959"/>
          <a:stretch/>
        </p:blipFill>
        <p:spPr>
          <a:xfrm>
            <a:off x="761010" y="334962"/>
            <a:ext cx="4762500" cy="2162705"/>
          </a:xfrm>
          <a:prstGeom prst="rect">
            <a:avLst/>
          </a:prstGeom>
        </p:spPr>
      </p:pic>
      <p:sp>
        <p:nvSpPr>
          <p:cNvPr id="5" name="矩形 4"/>
          <p:cNvSpPr/>
          <p:nvPr/>
        </p:nvSpPr>
        <p:spPr>
          <a:xfrm>
            <a:off x="761010" y="2864533"/>
            <a:ext cx="3647152" cy="646331"/>
          </a:xfrm>
          <a:prstGeom prst="rect">
            <a:avLst/>
          </a:prstGeom>
        </p:spPr>
        <p:txBody>
          <a:bodyPr wrap="none">
            <a:spAutoFit/>
          </a:bodyPr>
          <a:lstStyle/>
          <a:p>
            <a:r>
              <a:rPr lang="zh-CN" altLang="en-US" dirty="0" smtClean="0"/>
              <a:t>保持方向不变性</a:t>
            </a:r>
            <a:endParaRPr lang="en-US" altLang="zh-CN" dirty="0" smtClean="0"/>
          </a:p>
          <a:p>
            <a:r>
              <a:rPr lang="zh-CN" altLang="en-US" dirty="0" smtClean="0"/>
              <a:t>旋转</a:t>
            </a:r>
            <a:r>
              <a:rPr lang="zh-CN" altLang="en-US" dirty="0"/>
              <a:t>后邻域内采样点的新坐标为：</a:t>
            </a:r>
          </a:p>
        </p:txBody>
      </p:sp>
      <p:pic>
        <p:nvPicPr>
          <p:cNvPr id="7" name="图片 6"/>
          <p:cNvPicPr>
            <a:picLocks noChangeAspect="1"/>
          </p:cNvPicPr>
          <p:nvPr/>
        </p:nvPicPr>
        <p:blipFill>
          <a:blip r:embed="rId3"/>
          <a:stretch>
            <a:fillRect/>
          </a:stretch>
        </p:blipFill>
        <p:spPr>
          <a:xfrm>
            <a:off x="898661" y="3877730"/>
            <a:ext cx="3371850" cy="581025"/>
          </a:xfrm>
          <a:prstGeom prst="rect">
            <a:avLst/>
          </a:prstGeom>
        </p:spPr>
      </p:pic>
      <p:sp>
        <p:nvSpPr>
          <p:cNvPr id="8" name="矩形 7"/>
          <p:cNvSpPr/>
          <p:nvPr/>
        </p:nvSpPr>
        <p:spPr>
          <a:xfrm>
            <a:off x="6039977" y="539151"/>
            <a:ext cx="6096000" cy="1754326"/>
          </a:xfrm>
          <a:prstGeom prst="rect">
            <a:avLst/>
          </a:prstGeom>
        </p:spPr>
        <p:txBody>
          <a:bodyPr>
            <a:spAutoFit/>
          </a:bodyPr>
          <a:lstStyle/>
          <a:p>
            <a:r>
              <a:rPr lang="zh-CN" altLang="en-US" dirty="0"/>
              <a:t>将邻域内的采样点分配到对应的子区域内，将子区域内的梯度值分配到</a:t>
            </a:r>
            <a:r>
              <a:rPr lang="en-US" altLang="zh-CN" dirty="0"/>
              <a:t>8</a:t>
            </a:r>
            <a:r>
              <a:rPr lang="zh-CN" altLang="en-US" dirty="0"/>
              <a:t>个方向上，计算其权值。</a:t>
            </a:r>
          </a:p>
          <a:p>
            <a:r>
              <a:rPr lang="zh-CN" altLang="en-US" dirty="0"/>
              <a:t>旋转后的采样点坐标在半径为</a:t>
            </a:r>
            <a:r>
              <a:rPr lang="en-US" altLang="zh-CN" dirty="0"/>
              <a:t>radius</a:t>
            </a:r>
            <a:r>
              <a:rPr lang="zh-CN" altLang="en-US" dirty="0"/>
              <a:t>的圆内被分配到</a:t>
            </a:r>
            <a:r>
              <a:rPr lang="zh-CN" altLang="en-US" dirty="0" smtClean="0"/>
              <a:t>的</a:t>
            </a:r>
            <a:r>
              <a:rPr lang="en-US" altLang="zh-CN" dirty="0" err="1" smtClean="0"/>
              <a:t>dxd</a:t>
            </a:r>
            <a:r>
              <a:rPr lang="zh-CN" altLang="en-US" dirty="0" smtClean="0"/>
              <a:t>子</a:t>
            </a:r>
            <a:r>
              <a:rPr lang="zh-CN" altLang="en-US" dirty="0"/>
              <a:t>区域，计算影响子区域的采样点的梯度和方向，分配到</a:t>
            </a:r>
            <a:r>
              <a:rPr lang="en-US" altLang="zh-CN" dirty="0"/>
              <a:t>8</a:t>
            </a:r>
            <a:r>
              <a:rPr lang="zh-CN" altLang="en-US" dirty="0"/>
              <a:t>个方向上。</a:t>
            </a:r>
          </a:p>
          <a:p>
            <a:r>
              <a:rPr lang="zh-CN" altLang="en-US" dirty="0"/>
              <a:t>旋转后的</a:t>
            </a:r>
            <a:r>
              <a:rPr lang="zh-CN" altLang="en-US" dirty="0" smtClean="0"/>
              <a:t>采样点             落</a:t>
            </a:r>
            <a:r>
              <a:rPr lang="zh-CN" altLang="en-US" dirty="0"/>
              <a:t>在子区域的下标为</a:t>
            </a:r>
          </a:p>
        </p:txBody>
      </p:sp>
      <p:cxnSp>
        <p:nvCxnSpPr>
          <p:cNvPr id="10" name="直接连接符 9"/>
          <p:cNvCxnSpPr/>
          <p:nvPr/>
        </p:nvCxnSpPr>
        <p:spPr>
          <a:xfrm>
            <a:off x="5748863" y="143933"/>
            <a:ext cx="180000" cy="621453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4"/>
          <a:stretch>
            <a:fillRect/>
          </a:stretch>
        </p:blipFill>
        <p:spPr>
          <a:xfrm>
            <a:off x="8171920" y="2497667"/>
            <a:ext cx="1571625" cy="590550"/>
          </a:xfrm>
          <a:prstGeom prst="rect">
            <a:avLst/>
          </a:prstGeom>
        </p:spPr>
      </p:pic>
      <p:pic>
        <p:nvPicPr>
          <p:cNvPr id="12" name="图片 11"/>
          <p:cNvPicPr>
            <a:picLocks noChangeAspect="1"/>
          </p:cNvPicPr>
          <p:nvPr/>
        </p:nvPicPr>
        <p:blipFill>
          <a:blip r:embed="rId5"/>
          <a:stretch>
            <a:fillRect/>
          </a:stretch>
        </p:blipFill>
        <p:spPr>
          <a:xfrm>
            <a:off x="7807325" y="1980670"/>
            <a:ext cx="438150" cy="238125"/>
          </a:xfrm>
          <a:prstGeom prst="rect">
            <a:avLst/>
          </a:prstGeom>
        </p:spPr>
      </p:pic>
      <p:sp>
        <p:nvSpPr>
          <p:cNvPr id="13" name="矩形 12"/>
          <p:cNvSpPr/>
          <p:nvPr/>
        </p:nvSpPr>
        <p:spPr>
          <a:xfrm>
            <a:off x="6036674" y="3416259"/>
            <a:ext cx="6118983" cy="338554"/>
          </a:xfrm>
          <a:prstGeom prst="rect">
            <a:avLst/>
          </a:prstGeom>
        </p:spPr>
        <p:txBody>
          <a:bodyPr wrap="none">
            <a:spAutoFit/>
          </a:bodyPr>
          <a:lstStyle/>
          <a:p>
            <a:r>
              <a:rPr lang="en-US" altLang="zh-CN" sz="1600" dirty="0"/>
              <a:t>Lowe</a:t>
            </a:r>
            <a:r>
              <a:rPr lang="zh-CN" altLang="en-US" sz="1600" dirty="0"/>
              <a:t>建议子区域的像素的梯度大小</a:t>
            </a:r>
            <a:r>
              <a:rPr lang="zh-CN" altLang="en-US" sz="1600" dirty="0" smtClean="0"/>
              <a:t>按                  的</a:t>
            </a:r>
            <a:r>
              <a:rPr lang="zh-CN" altLang="en-US" sz="1600" dirty="0"/>
              <a:t>高斯加权计算，即</a:t>
            </a:r>
          </a:p>
        </p:txBody>
      </p:sp>
      <p:pic>
        <p:nvPicPr>
          <p:cNvPr id="14" name="图片 13"/>
          <p:cNvPicPr>
            <a:picLocks noChangeAspect="1"/>
          </p:cNvPicPr>
          <p:nvPr/>
        </p:nvPicPr>
        <p:blipFill>
          <a:blip r:embed="rId6"/>
          <a:stretch>
            <a:fillRect/>
          </a:stretch>
        </p:blipFill>
        <p:spPr>
          <a:xfrm>
            <a:off x="7630652" y="3996795"/>
            <a:ext cx="2914650" cy="676275"/>
          </a:xfrm>
          <a:prstGeom prst="rect">
            <a:avLst/>
          </a:prstGeom>
        </p:spPr>
      </p:pic>
      <p:sp>
        <p:nvSpPr>
          <p:cNvPr id="15" name="矩形 14"/>
          <p:cNvSpPr/>
          <p:nvPr/>
        </p:nvSpPr>
        <p:spPr>
          <a:xfrm>
            <a:off x="6886265" y="4908373"/>
            <a:ext cx="4820550" cy="307777"/>
          </a:xfrm>
          <a:prstGeom prst="rect">
            <a:avLst/>
          </a:prstGeom>
        </p:spPr>
        <p:txBody>
          <a:bodyPr wrap="none">
            <a:spAutoFit/>
          </a:bodyPr>
          <a:lstStyle/>
          <a:p>
            <a:r>
              <a:rPr lang="zh-CN" altLang="en-US" sz="1400" dirty="0">
                <a:solidFill>
                  <a:schemeClr val="accent6">
                    <a:lumMod val="60000"/>
                    <a:lumOff val="40000"/>
                  </a:schemeClr>
                </a:solidFill>
              </a:rPr>
              <a:t>其中</a:t>
            </a:r>
            <a:r>
              <a:rPr lang="en-US" altLang="zh-CN" sz="1400" dirty="0">
                <a:solidFill>
                  <a:schemeClr val="accent6">
                    <a:lumMod val="60000"/>
                    <a:lumOff val="40000"/>
                  </a:schemeClr>
                </a:solidFill>
              </a:rPr>
              <a:t>a</a:t>
            </a:r>
            <a:r>
              <a:rPr lang="zh-CN" altLang="en-US" sz="1400" dirty="0">
                <a:solidFill>
                  <a:schemeClr val="accent6">
                    <a:lumMod val="60000"/>
                    <a:lumOff val="40000"/>
                  </a:schemeClr>
                </a:solidFill>
              </a:rPr>
              <a:t>，</a:t>
            </a:r>
            <a:r>
              <a:rPr lang="en-US" altLang="zh-CN" sz="1400" dirty="0">
                <a:solidFill>
                  <a:schemeClr val="accent6">
                    <a:lumMod val="60000"/>
                    <a:lumOff val="40000"/>
                  </a:schemeClr>
                </a:solidFill>
              </a:rPr>
              <a:t>b</a:t>
            </a:r>
            <a:r>
              <a:rPr lang="zh-CN" altLang="en-US" sz="1400" dirty="0">
                <a:solidFill>
                  <a:schemeClr val="accent6">
                    <a:lumMod val="60000"/>
                    <a:lumOff val="40000"/>
                  </a:schemeClr>
                </a:solidFill>
              </a:rPr>
              <a:t>为关键点在高斯金字塔图像中的位置</a:t>
            </a:r>
            <a:r>
              <a:rPr lang="zh-CN" altLang="en-US" sz="1400" dirty="0" smtClean="0">
                <a:solidFill>
                  <a:schemeClr val="accent6">
                    <a:lumMod val="60000"/>
                    <a:lumOff val="40000"/>
                  </a:schemeClr>
                </a:solidFill>
              </a:rPr>
              <a:t>坐标，</a:t>
            </a:r>
            <a:r>
              <a:rPr lang="en-US" altLang="zh-CN" sz="1400" dirty="0" smtClean="0">
                <a:solidFill>
                  <a:schemeClr val="accent6">
                    <a:lumMod val="60000"/>
                    <a:lumOff val="40000"/>
                  </a:schemeClr>
                </a:solidFill>
              </a:rPr>
              <a:t>m=3</a:t>
            </a:r>
            <a:r>
              <a:rPr lang="zh-CN" altLang="en-US" sz="1400" dirty="0" smtClean="0">
                <a:solidFill>
                  <a:schemeClr val="accent6">
                    <a:lumMod val="60000"/>
                    <a:lumOff val="40000"/>
                  </a:schemeClr>
                </a:solidFill>
              </a:rPr>
              <a:t>。</a:t>
            </a:r>
            <a:endParaRPr lang="zh-CN" altLang="en-US" sz="1400" dirty="0">
              <a:solidFill>
                <a:schemeClr val="accent6">
                  <a:lumMod val="60000"/>
                  <a:lumOff val="40000"/>
                </a:schemeClr>
              </a:solidFill>
            </a:endParaRPr>
          </a:p>
        </p:txBody>
      </p:sp>
      <p:pic>
        <p:nvPicPr>
          <p:cNvPr id="16" name="图片 15"/>
          <p:cNvPicPr>
            <a:picLocks noChangeAspect="1"/>
          </p:cNvPicPr>
          <p:nvPr/>
        </p:nvPicPr>
        <p:blipFill>
          <a:blip r:embed="rId7"/>
          <a:stretch>
            <a:fillRect/>
          </a:stretch>
        </p:blipFill>
        <p:spPr>
          <a:xfrm>
            <a:off x="9541403" y="3468106"/>
            <a:ext cx="590550" cy="228600"/>
          </a:xfrm>
          <a:prstGeom prst="rect">
            <a:avLst/>
          </a:prstGeom>
        </p:spPr>
      </p:pic>
    </p:spTree>
    <p:extLst>
      <p:ext uri="{BB962C8B-B14F-4D97-AF65-F5344CB8AC3E}">
        <p14:creationId xmlns:p14="http://schemas.microsoft.com/office/powerpoint/2010/main" val="217344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srcRect b="10877"/>
          <a:stretch/>
        </p:blipFill>
        <p:spPr>
          <a:xfrm>
            <a:off x="5941483" y="272522"/>
            <a:ext cx="5067300" cy="2623080"/>
          </a:xfrm>
          <a:prstGeom prst="rect">
            <a:avLst/>
          </a:prstGeom>
        </p:spPr>
      </p:pic>
      <p:sp>
        <p:nvSpPr>
          <p:cNvPr id="5" name="矩形 4"/>
          <p:cNvSpPr/>
          <p:nvPr/>
        </p:nvSpPr>
        <p:spPr>
          <a:xfrm>
            <a:off x="211668" y="669306"/>
            <a:ext cx="5130798" cy="2031325"/>
          </a:xfrm>
          <a:prstGeom prst="rect">
            <a:avLst/>
          </a:prstGeom>
        </p:spPr>
        <p:txBody>
          <a:bodyPr wrap="square">
            <a:spAutoFit/>
          </a:bodyPr>
          <a:lstStyle/>
          <a:p>
            <a:r>
              <a:rPr lang="zh-CN" altLang="en-US" dirty="0"/>
              <a:t>采样点在子区域中的</a:t>
            </a:r>
            <a:r>
              <a:rPr lang="zh-CN" altLang="en-US" dirty="0" smtClean="0"/>
              <a:t>下标                 </a:t>
            </a:r>
            <a:r>
              <a:rPr lang="en-US" altLang="zh-CN" dirty="0" smtClean="0"/>
              <a:t>(</a:t>
            </a:r>
            <a:r>
              <a:rPr lang="zh-CN" altLang="en-US" dirty="0" smtClean="0"/>
              <a:t>右图</a:t>
            </a:r>
            <a:r>
              <a:rPr lang="zh-CN" altLang="en-US" dirty="0"/>
              <a:t>中蓝色窗口内红色点</a:t>
            </a:r>
            <a:r>
              <a:rPr lang="en-US" altLang="zh-CN" dirty="0"/>
              <a:t>)</a:t>
            </a:r>
            <a:r>
              <a:rPr lang="zh-CN" altLang="en-US" dirty="0"/>
              <a:t>线性插值，计算其对每个种子点的贡献。如图中的红色点，落在第</a:t>
            </a:r>
            <a:r>
              <a:rPr lang="en-US" altLang="zh-CN" dirty="0"/>
              <a:t>0</a:t>
            </a:r>
            <a:r>
              <a:rPr lang="zh-CN" altLang="en-US" dirty="0"/>
              <a:t>行和第</a:t>
            </a:r>
            <a:r>
              <a:rPr lang="en-US" altLang="zh-CN" dirty="0"/>
              <a:t>1</a:t>
            </a:r>
            <a:r>
              <a:rPr lang="zh-CN" altLang="en-US" dirty="0"/>
              <a:t>行之间，对这两行都有贡献。对第</a:t>
            </a:r>
            <a:r>
              <a:rPr lang="en-US" altLang="zh-CN" dirty="0"/>
              <a:t>0</a:t>
            </a:r>
            <a:r>
              <a:rPr lang="zh-CN" altLang="en-US" dirty="0"/>
              <a:t>行第</a:t>
            </a:r>
            <a:r>
              <a:rPr lang="en-US" altLang="zh-CN" dirty="0"/>
              <a:t>3</a:t>
            </a:r>
            <a:r>
              <a:rPr lang="zh-CN" altLang="en-US" dirty="0"/>
              <a:t>列种子点的贡献因子为</a:t>
            </a:r>
            <a:r>
              <a:rPr lang="en-US" altLang="zh-CN" dirty="0" err="1"/>
              <a:t>dr</a:t>
            </a:r>
            <a:r>
              <a:rPr lang="zh-CN" altLang="en-US" dirty="0"/>
              <a:t>，对第</a:t>
            </a:r>
            <a:r>
              <a:rPr lang="en-US" altLang="zh-CN" dirty="0"/>
              <a:t>1</a:t>
            </a:r>
            <a:r>
              <a:rPr lang="zh-CN" altLang="en-US" dirty="0"/>
              <a:t>行第</a:t>
            </a:r>
            <a:r>
              <a:rPr lang="en-US" altLang="zh-CN" dirty="0"/>
              <a:t>3</a:t>
            </a:r>
            <a:r>
              <a:rPr lang="zh-CN" altLang="en-US" dirty="0"/>
              <a:t>列的贡献因子为</a:t>
            </a:r>
            <a:r>
              <a:rPr lang="en-US" altLang="zh-CN" dirty="0"/>
              <a:t>1-dr</a:t>
            </a:r>
            <a:r>
              <a:rPr lang="zh-CN" altLang="en-US" dirty="0"/>
              <a:t>，同理，对邻近两列的贡献因子为</a:t>
            </a:r>
            <a:r>
              <a:rPr lang="en-US" altLang="zh-CN" dirty="0"/>
              <a:t>dc</a:t>
            </a:r>
            <a:r>
              <a:rPr lang="zh-CN" altLang="en-US" dirty="0"/>
              <a:t>和</a:t>
            </a:r>
            <a:r>
              <a:rPr lang="en-US" altLang="zh-CN" dirty="0"/>
              <a:t>1-dc</a:t>
            </a:r>
            <a:r>
              <a:rPr lang="zh-CN" altLang="en-US" dirty="0"/>
              <a:t>，对邻近两个方向的贡献因子为</a:t>
            </a:r>
            <a:r>
              <a:rPr lang="en-US" altLang="zh-CN" dirty="0"/>
              <a:t>do</a:t>
            </a:r>
            <a:r>
              <a:rPr lang="zh-CN" altLang="en-US" dirty="0"/>
              <a:t>和</a:t>
            </a:r>
            <a:r>
              <a:rPr lang="en-US" altLang="zh-CN" dirty="0"/>
              <a:t>1-do</a:t>
            </a:r>
            <a:r>
              <a:rPr lang="zh-CN" altLang="en-US" dirty="0" smtClean="0"/>
              <a:t>。</a:t>
            </a:r>
            <a:endParaRPr lang="zh-CN" altLang="en-US" dirty="0"/>
          </a:p>
        </p:txBody>
      </p:sp>
      <p:pic>
        <p:nvPicPr>
          <p:cNvPr id="6" name="图片 5"/>
          <p:cNvPicPr>
            <a:picLocks noChangeAspect="1"/>
          </p:cNvPicPr>
          <p:nvPr/>
        </p:nvPicPr>
        <p:blipFill>
          <a:blip r:embed="rId3"/>
          <a:stretch>
            <a:fillRect/>
          </a:stretch>
        </p:blipFill>
        <p:spPr>
          <a:xfrm>
            <a:off x="2980267" y="715873"/>
            <a:ext cx="457200" cy="228600"/>
          </a:xfrm>
          <a:prstGeom prst="rect">
            <a:avLst/>
          </a:prstGeom>
        </p:spPr>
      </p:pic>
      <p:pic>
        <p:nvPicPr>
          <p:cNvPr id="9" name="图片 8"/>
          <p:cNvPicPr>
            <a:picLocks noChangeAspect="1"/>
          </p:cNvPicPr>
          <p:nvPr/>
        </p:nvPicPr>
        <p:blipFill>
          <a:blip r:embed="rId4"/>
          <a:stretch>
            <a:fillRect/>
          </a:stretch>
        </p:blipFill>
        <p:spPr>
          <a:xfrm>
            <a:off x="2072217" y="3013074"/>
            <a:ext cx="5829300" cy="3676650"/>
          </a:xfrm>
          <a:prstGeom prst="rect">
            <a:avLst/>
          </a:prstGeom>
        </p:spPr>
      </p:pic>
    </p:spTree>
    <p:extLst>
      <p:ext uri="{BB962C8B-B14F-4D97-AF65-F5344CB8AC3E}">
        <p14:creationId xmlns:p14="http://schemas.microsoft.com/office/powerpoint/2010/main" val="1612992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尺度空间</a:t>
            </a:r>
            <a:endParaRPr lang="zh-CN" altLang="en-US" dirty="0"/>
          </a:p>
        </p:txBody>
      </p:sp>
      <p:sp>
        <p:nvSpPr>
          <p:cNvPr id="3" name="内容占位符 2"/>
          <p:cNvSpPr>
            <a:spLocks noGrp="1"/>
          </p:cNvSpPr>
          <p:nvPr>
            <p:ph idx="1"/>
          </p:nvPr>
        </p:nvSpPr>
        <p:spPr>
          <a:xfrm>
            <a:off x="730533" y="2223558"/>
            <a:ext cx="10623267" cy="4351338"/>
          </a:xfrm>
        </p:spPr>
        <p:txBody>
          <a:bodyPr/>
          <a:lstStyle/>
          <a:p>
            <a:r>
              <a:rPr lang="zh-CN" altLang="en-US" dirty="0"/>
              <a:t>自然界中的物体随着观测</a:t>
            </a:r>
            <a:r>
              <a:rPr lang="zh-CN" altLang="en-US" b="1" dirty="0"/>
              <a:t>尺度</a:t>
            </a:r>
            <a:r>
              <a:rPr lang="zh-CN" altLang="en-US" dirty="0"/>
              <a:t>不同有不同的表现形态</a:t>
            </a:r>
            <a:r>
              <a:rPr lang="zh-CN" altLang="en-US" dirty="0" smtClean="0"/>
              <a:t>。</a:t>
            </a:r>
            <a:endParaRPr lang="en-US" altLang="zh-CN" dirty="0" smtClean="0"/>
          </a:p>
          <a:p>
            <a:r>
              <a:rPr lang="zh-CN" altLang="en-US" dirty="0"/>
              <a:t>尺度空间中各尺度图像的模糊程度逐渐变大，能够模拟人在距离目标由近到远时目标在视网膜上的形成过程</a:t>
            </a:r>
            <a:r>
              <a:rPr lang="zh-CN" altLang="en-US" dirty="0" smtClean="0"/>
              <a:t>。</a:t>
            </a:r>
            <a:endParaRPr lang="en-US" altLang="zh-CN" dirty="0" smtClean="0"/>
          </a:p>
          <a:p>
            <a:r>
              <a:rPr lang="zh-CN" altLang="en-US" b="1" dirty="0" smtClean="0"/>
              <a:t>尺度</a:t>
            </a:r>
            <a:r>
              <a:rPr lang="zh-CN" altLang="en-US" b="1" dirty="0"/>
              <a:t>越大图像越模糊</a:t>
            </a:r>
            <a:r>
              <a:rPr lang="zh-CN" altLang="en-US" b="1" dirty="0" smtClean="0"/>
              <a:t>。</a:t>
            </a:r>
            <a:endParaRPr lang="en-US" altLang="zh-CN" b="1" dirty="0" smtClean="0"/>
          </a:p>
          <a:p>
            <a:r>
              <a:rPr lang="zh-CN" altLang="en-US" dirty="0"/>
              <a:t>如果不同的尺度下都有同样的关键点，那么在不同的尺度的输入图像下就都可以检测出来关键</a:t>
            </a:r>
            <a:r>
              <a:rPr lang="zh-CN" altLang="en-US" dirty="0" smtClean="0"/>
              <a:t>点能够匹配</a:t>
            </a:r>
            <a:r>
              <a:rPr lang="zh-CN" altLang="en-US" dirty="0"/>
              <a:t>，也就是</a:t>
            </a:r>
            <a:r>
              <a:rPr lang="zh-CN" altLang="en-US" dirty="0">
                <a:solidFill>
                  <a:srgbClr val="FF0000"/>
                </a:solidFill>
              </a:rPr>
              <a:t>尺度不变性</a:t>
            </a:r>
            <a:r>
              <a:rPr lang="zh-CN" altLang="en-US" dirty="0"/>
              <a:t>。</a:t>
            </a:r>
          </a:p>
        </p:txBody>
      </p:sp>
    </p:spTree>
    <p:extLst>
      <p:ext uri="{BB962C8B-B14F-4D97-AF65-F5344CB8AC3E}">
        <p14:creationId xmlns:p14="http://schemas.microsoft.com/office/powerpoint/2010/main" val="13926277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特征点匹配</a:t>
            </a:r>
            <a:endParaRPr lang="zh-CN" altLang="en-US" dirty="0"/>
          </a:p>
        </p:txBody>
      </p:sp>
      <p:sp>
        <p:nvSpPr>
          <p:cNvPr id="3" name="内容占位符 2"/>
          <p:cNvSpPr>
            <a:spLocks noGrp="1"/>
          </p:cNvSpPr>
          <p:nvPr>
            <p:ph idx="1"/>
          </p:nvPr>
        </p:nvSpPr>
        <p:spPr>
          <a:xfrm>
            <a:off x="979100" y="1952625"/>
            <a:ext cx="10233800" cy="4351338"/>
          </a:xfrm>
        </p:spPr>
        <p:txBody>
          <a:bodyPr/>
          <a:lstStyle/>
          <a:p>
            <a:r>
              <a:rPr lang="zh-CN" altLang="en-US" dirty="0" smtClean="0"/>
              <a:t>欧式距离：</a:t>
            </a:r>
            <a:endParaRPr lang="en-US" altLang="zh-CN" dirty="0" smtClean="0"/>
          </a:p>
          <a:p>
            <a:r>
              <a:rPr lang="en-US" altLang="zh-CN" dirty="0" smtClean="0"/>
              <a:t>Ratio=0.6</a:t>
            </a:r>
            <a:endParaRPr lang="zh-CN" altLang="en-US" dirty="0"/>
          </a:p>
        </p:txBody>
      </p:sp>
    </p:spTree>
    <p:extLst>
      <p:ext uri="{BB962C8B-B14F-4D97-AF65-F5344CB8AC3E}">
        <p14:creationId xmlns:p14="http://schemas.microsoft.com/office/powerpoint/2010/main" val="34039891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1267" y="0"/>
            <a:ext cx="7959195" cy="231148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1267" y="2311480"/>
            <a:ext cx="7890933" cy="2311796"/>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1267" y="4546520"/>
            <a:ext cx="8236574" cy="2311480"/>
          </a:xfrm>
          <a:prstGeom prst="rect">
            <a:avLst/>
          </a:prstGeom>
        </p:spPr>
      </p:pic>
    </p:spTree>
    <p:extLst>
      <p:ext uri="{BB962C8B-B14F-4D97-AF65-F5344CB8AC3E}">
        <p14:creationId xmlns:p14="http://schemas.microsoft.com/office/powerpoint/2010/main" val="5298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250" y="1678516"/>
            <a:ext cx="9105900" cy="2857500"/>
          </a:xfrm>
          <a:prstGeom prst="rect">
            <a:avLst/>
          </a:prstGeom>
        </p:spPr>
      </p:pic>
    </p:spTree>
    <p:extLst>
      <p:ext uri="{BB962C8B-B14F-4D97-AF65-F5344CB8AC3E}">
        <p14:creationId xmlns:p14="http://schemas.microsoft.com/office/powerpoint/2010/main" val="7184162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6604" y="2123544"/>
            <a:ext cx="2552700" cy="111442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2010" y="2116666"/>
            <a:ext cx="3950816" cy="1530614"/>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8383" y="4135966"/>
            <a:ext cx="4120885" cy="1883833"/>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282" y="2104630"/>
            <a:ext cx="3506022" cy="1530614"/>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5650" y="4402667"/>
            <a:ext cx="3178967" cy="1151231"/>
          </a:xfrm>
          <a:prstGeom prst="rect">
            <a:avLst/>
          </a:prstGeom>
        </p:spPr>
      </p:pic>
    </p:spTree>
    <p:extLst>
      <p:ext uri="{BB962C8B-B14F-4D97-AF65-F5344CB8AC3E}">
        <p14:creationId xmlns:p14="http://schemas.microsoft.com/office/powerpoint/2010/main" val="1102750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高斯模糊</a:t>
            </a:r>
            <a:endParaRPr lang="zh-CN" altLang="en-US" dirty="0"/>
          </a:p>
        </p:txBody>
      </p:sp>
      <p:sp>
        <p:nvSpPr>
          <p:cNvPr id="3" name="内容占位符 2"/>
          <p:cNvSpPr>
            <a:spLocks noGrp="1"/>
          </p:cNvSpPr>
          <p:nvPr>
            <p:ph idx="1"/>
          </p:nvPr>
        </p:nvSpPr>
        <p:spPr>
          <a:xfrm>
            <a:off x="964425" y="1690158"/>
            <a:ext cx="10233800" cy="4351338"/>
          </a:xfrm>
        </p:spPr>
        <p:txBody>
          <a:bodyPr/>
          <a:lstStyle/>
          <a:p>
            <a:r>
              <a:rPr lang="zh-CN" altLang="en-US" dirty="0"/>
              <a:t>高斯核是唯一可以产生多尺度空间的</a:t>
            </a:r>
            <a:r>
              <a:rPr lang="zh-CN" altLang="en-US" dirty="0" smtClean="0"/>
              <a:t>核</a:t>
            </a:r>
            <a:r>
              <a:rPr lang="en-US" altLang="zh-CN" dirty="0" smtClean="0"/>
              <a:t>.</a:t>
            </a:r>
          </a:p>
          <a:p>
            <a:pPr lvl="1"/>
            <a:r>
              <a:rPr lang="en-US" altLang="zh-CN" dirty="0" err="1" smtClean="0"/>
              <a:t>Koenderink</a:t>
            </a:r>
            <a:r>
              <a:rPr lang="en-US" altLang="zh-CN" dirty="0" smtClean="0"/>
              <a:t>(1994),</a:t>
            </a:r>
            <a:r>
              <a:rPr lang="en-US" altLang="zh-CN" dirty="0" err="1" smtClean="0"/>
              <a:t>Lindeberg</a:t>
            </a:r>
            <a:r>
              <a:rPr lang="en-US" altLang="zh-CN" dirty="0" smtClean="0"/>
              <a:t>(1994)</a:t>
            </a:r>
          </a:p>
          <a:p>
            <a:r>
              <a:rPr lang="zh-CN" altLang="en-US" dirty="0"/>
              <a:t>二</a:t>
            </a:r>
            <a:r>
              <a:rPr lang="zh-CN" altLang="en-US" dirty="0" smtClean="0"/>
              <a:t>维空间高斯函数</a:t>
            </a:r>
            <a:endParaRPr lang="en-US" altLang="zh-CN" dirty="0" smtClean="0"/>
          </a:p>
          <a:p>
            <a:endParaRPr lang="en-US" altLang="zh-CN" dirty="0"/>
          </a:p>
          <a:p>
            <a:endParaRPr lang="en-US" altLang="zh-CN" dirty="0" smtClean="0"/>
          </a:p>
          <a:p>
            <a:r>
              <a:rPr lang="zh-CN" altLang="en-US" dirty="0" smtClean="0"/>
              <a:t>尺度空间</a:t>
            </a:r>
            <a:endParaRPr lang="en-US" altLang="zh-CN" dirty="0" smtClean="0"/>
          </a:p>
          <a:p>
            <a:pPr lvl="3"/>
            <a:endParaRPr lang="en-US" altLang="zh-CN" dirty="0" smtClean="0"/>
          </a:p>
          <a:p>
            <a:endParaRPr lang="zh-CN" altLang="en-US" dirty="0"/>
          </a:p>
        </p:txBody>
      </p:sp>
      <p:pic>
        <p:nvPicPr>
          <p:cNvPr id="1028" name="Picture 4" descr="http://img.my.csdn.net/uploads/201210/13/1350131032_777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7708" y="3285067"/>
            <a:ext cx="3000375" cy="476250"/>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3"/>
          <a:stretch>
            <a:fillRect/>
          </a:stretch>
        </p:blipFill>
        <p:spPr>
          <a:xfrm>
            <a:off x="2695046" y="4791075"/>
            <a:ext cx="2009775" cy="295275"/>
          </a:xfrm>
          <a:prstGeom prst="rect">
            <a:avLst/>
          </a:prstGeom>
        </p:spPr>
      </p:pic>
      <p:pic>
        <p:nvPicPr>
          <p:cNvPr id="5" name="图片 4"/>
          <p:cNvPicPr>
            <a:picLocks noChangeAspect="1"/>
          </p:cNvPicPr>
          <p:nvPr/>
        </p:nvPicPr>
        <p:blipFill>
          <a:blip r:embed="rId4"/>
          <a:stretch>
            <a:fillRect/>
          </a:stretch>
        </p:blipFill>
        <p:spPr>
          <a:xfrm>
            <a:off x="6920971" y="2857500"/>
            <a:ext cx="4781550" cy="3276600"/>
          </a:xfrm>
          <a:prstGeom prst="rect">
            <a:avLst/>
          </a:prstGeom>
        </p:spPr>
      </p:pic>
    </p:spTree>
    <p:extLst>
      <p:ext uri="{BB962C8B-B14F-4D97-AF65-F5344CB8AC3E}">
        <p14:creationId xmlns:p14="http://schemas.microsoft.com/office/powerpoint/2010/main" val="3405963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2124075" y="2550847"/>
            <a:ext cx="7553325" cy="3781425"/>
          </a:xfrm>
          <a:prstGeom prst="rect">
            <a:avLst/>
          </a:prstGeom>
        </p:spPr>
      </p:pic>
      <p:sp>
        <p:nvSpPr>
          <p:cNvPr id="5" name="矩形 4"/>
          <p:cNvSpPr/>
          <p:nvPr/>
        </p:nvSpPr>
        <p:spPr>
          <a:xfrm>
            <a:off x="406400" y="294902"/>
            <a:ext cx="6096000" cy="646331"/>
          </a:xfrm>
          <a:prstGeom prst="rect">
            <a:avLst/>
          </a:prstGeom>
        </p:spPr>
        <p:txBody>
          <a:bodyPr>
            <a:spAutoFit/>
          </a:bodyPr>
          <a:lstStyle/>
          <a:p>
            <a:r>
              <a:rPr lang="zh-CN" altLang="en-US" dirty="0"/>
              <a:t>线性可分：使用二维矩阵变换的高斯模糊可以通过在水平和竖直方向各进行一维高斯矩阵变换相加得到。</a:t>
            </a:r>
          </a:p>
        </p:txBody>
      </p:sp>
      <p:sp>
        <p:nvSpPr>
          <p:cNvPr id="6" name="矩形 5"/>
          <p:cNvSpPr/>
          <p:nvPr/>
        </p:nvSpPr>
        <p:spPr>
          <a:xfrm>
            <a:off x="406400" y="1099708"/>
            <a:ext cx="6096000" cy="646331"/>
          </a:xfrm>
          <a:prstGeom prst="rect">
            <a:avLst/>
          </a:prstGeom>
        </p:spPr>
        <p:txBody>
          <a:bodyPr>
            <a:spAutoFit/>
          </a:bodyPr>
          <a:lstStyle/>
          <a:p>
            <a:r>
              <a:rPr lang="en-US" altLang="zh-CN" dirty="0"/>
              <a:t>O(N^2*m*n)</a:t>
            </a:r>
            <a:r>
              <a:rPr lang="zh-CN" altLang="en-US" dirty="0"/>
              <a:t>次乘法就缩减成了</a:t>
            </a:r>
            <a:r>
              <a:rPr lang="en-US" altLang="zh-CN" dirty="0"/>
              <a:t>O(N*m*n)+O(N*m*n)</a:t>
            </a:r>
            <a:r>
              <a:rPr lang="zh-CN" altLang="en-US" dirty="0"/>
              <a:t>次乘法。（</a:t>
            </a:r>
            <a:r>
              <a:rPr lang="en-US" altLang="zh-CN" dirty="0"/>
              <a:t>N</a:t>
            </a:r>
            <a:r>
              <a:rPr lang="zh-CN" altLang="en-US" dirty="0"/>
              <a:t>为高斯核大小，</a:t>
            </a:r>
            <a:r>
              <a:rPr lang="en-US" altLang="zh-CN" dirty="0" err="1"/>
              <a:t>m,n</a:t>
            </a:r>
            <a:r>
              <a:rPr lang="zh-CN" altLang="en-US" dirty="0"/>
              <a:t>为二维图像高和宽）</a:t>
            </a:r>
          </a:p>
        </p:txBody>
      </p:sp>
      <p:sp>
        <p:nvSpPr>
          <p:cNvPr id="7" name="矩形 6"/>
          <p:cNvSpPr/>
          <p:nvPr/>
        </p:nvSpPr>
        <p:spPr>
          <a:xfrm>
            <a:off x="406400" y="1904514"/>
            <a:ext cx="4592860" cy="369332"/>
          </a:xfrm>
          <a:prstGeom prst="rect">
            <a:avLst/>
          </a:prstGeom>
        </p:spPr>
        <p:txBody>
          <a:bodyPr wrap="none">
            <a:spAutoFit/>
          </a:bodyPr>
          <a:lstStyle/>
          <a:p>
            <a:r>
              <a:rPr lang="en-US" altLang="zh-CN" dirty="0" err="1"/>
              <a:t>GaussianBlur</a:t>
            </a:r>
            <a:r>
              <a:rPr lang="en-US" altLang="zh-CN" dirty="0"/>
              <a:t>(</a:t>
            </a:r>
            <a:r>
              <a:rPr lang="en-US" altLang="zh-CN" dirty="0" err="1"/>
              <a:t>dbl</a:t>
            </a:r>
            <a:r>
              <a:rPr lang="en-US" altLang="zh-CN" dirty="0"/>
              <a:t>, </a:t>
            </a:r>
            <a:r>
              <a:rPr lang="en-US" altLang="zh-CN" dirty="0" err="1"/>
              <a:t>dbl</a:t>
            </a:r>
            <a:r>
              <a:rPr lang="en-US" altLang="zh-CN" dirty="0"/>
              <a:t>, Size(), </a:t>
            </a:r>
            <a:r>
              <a:rPr lang="en-US" altLang="zh-CN" dirty="0" err="1"/>
              <a:t>sig_diff</a:t>
            </a:r>
            <a:r>
              <a:rPr lang="en-US" altLang="zh-CN" dirty="0"/>
              <a:t>, </a:t>
            </a:r>
            <a:r>
              <a:rPr lang="en-US" altLang="zh-CN" dirty="0" err="1"/>
              <a:t>sig_diff</a:t>
            </a:r>
            <a:r>
              <a:rPr lang="en-US" altLang="zh-CN" dirty="0"/>
              <a:t>);</a:t>
            </a:r>
            <a:endParaRPr lang="zh-CN" altLang="en-US" dirty="0"/>
          </a:p>
        </p:txBody>
      </p:sp>
    </p:spTree>
    <p:extLst>
      <p:ext uri="{BB962C8B-B14F-4D97-AF65-F5344CB8AC3E}">
        <p14:creationId xmlns:p14="http://schemas.microsoft.com/office/powerpoint/2010/main" val="2358560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高斯</a:t>
            </a:r>
            <a:r>
              <a:rPr lang="en-US" altLang="zh-CN" dirty="0" smtClean="0"/>
              <a:t/>
            </a:r>
            <a:br>
              <a:rPr lang="en-US" altLang="zh-CN" dirty="0" smtClean="0"/>
            </a:br>
            <a:endParaRPr lang="zh-CN" altLang="en-US" dirty="0"/>
          </a:p>
        </p:txBody>
      </p:sp>
      <p:sp>
        <p:nvSpPr>
          <p:cNvPr id="3" name="内容占位符 2"/>
          <p:cNvSpPr>
            <a:spLocks noGrp="1"/>
          </p:cNvSpPr>
          <p:nvPr>
            <p:ph idx="1"/>
          </p:nvPr>
        </p:nvSpPr>
        <p:spPr/>
        <p:txBody>
          <a:bodyPr>
            <a:normAutofit fontScale="47500" lnSpcReduction="20000"/>
          </a:bodyPr>
          <a:lstStyle/>
          <a:p>
            <a:r>
              <a:rPr lang="en-US" altLang="zh-CN" dirty="0"/>
              <a:t> case '</a:t>
            </a:r>
            <a:r>
              <a:rPr lang="en-US" altLang="zh-CN" dirty="0" err="1"/>
              <a:t>gaussian</a:t>
            </a:r>
            <a:r>
              <a:rPr lang="en-US" altLang="zh-CN" dirty="0"/>
              <a:t>' % Gaussian filter</a:t>
            </a:r>
          </a:p>
          <a:p>
            <a:r>
              <a:rPr lang="en-US" altLang="zh-CN" dirty="0" smtClean="0"/>
              <a:t>     p2=5, p3=0.6;</a:t>
            </a:r>
            <a:endParaRPr lang="en-US" altLang="zh-CN" dirty="0"/>
          </a:p>
          <a:p>
            <a:r>
              <a:rPr lang="en-US" altLang="zh-CN" dirty="0"/>
              <a:t>     </a:t>
            </a:r>
            <a:r>
              <a:rPr lang="en-US" altLang="zh-CN" dirty="0" err="1"/>
              <a:t>siz</a:t>
            </a:r>
            <a:r>
              <a:rPr lang="en-US" altLang="zh-CN" dirty="0"/>
              <a:t>   = (p2-1)/2;</a:t>
            </a:r>
          </a:p>
          <a:p>
            <a:r>
              <a:rPr lang="en-US" altLang="zh-CN" dirty="0"/>
              <a:t>     </a:t>
            </a:r>
            <a:r>
              <a:rPr lang="en-US" altLang="zh-CN" dirty="0" err="1"/>
              <a:t>std</a:t>
            </a:r>
            <a:r>
              <a:rPr lang="en-US" altLang="zh-CN" dirty="0"/>
              <a:t>   = p3;</a:t>
            </a:r>
          </a:p>
          <a:p>
            <a:r>
              <a:rPr lang="en-US" altLang="zh-CN" dirty="0"/>
              <a:t>     </a:t>
            </a:r>
          </a:p>
          <a:p>
            <a:r>
              <a:rPr lang="en-US" altLang="zh-CN" dirty="0"/>
              <a:t>     [</a:t>
            </a:r>
            <a:r>
              <a:rPr lang="en-US" altLang="zh-CN" dirty="0" err="1"/>
              <a:t>x,y</a:t>
            </a:r>
            <a:r>
              <a:rPr lang="en-US" altLang="zh-CN" dirty="0"/>
              <a:t>] = </a:t>
            </a:r>
            <a:r>
              <a:rPr lang="en-US" altLang="zh-CN" dirty="0" err="1"/>
              <a:t>meshgrid</a:t>
            </a:r>
            <a:r>
              <a:rPr lang="en-US" altLang="zh-CN" dirty="0"/>
              <a:t>(-</a:t>
            </a:r>
            <a:r>
              <a:rPr lang="en-US" altLang="zh-CN" dirty="0" err="1"/>
              <a:t>siz</a:t>
            </a:r>
            <a:r>
              <a:rPr lang="en-US" altLang="zh-CN" dirty="0"/>
              <a:t>(2):</a:t>
            </a:r>
            <a:r>
              <a:rPr lang="en-US" altLang="zh-CN" dirty="0" err="1"/>
              <a:t>siz</a:t>
            </a:r>
            <a:r>
              <a:rPr lang="en-US" altLang="zh-CN" dirty="0"/>
              <a:t>(2),-</a:t>
            </a:r>
            <a:r>
              <a:rPr lang="en-US" altLang="zh-CN" dirty="0" err="1"/>
              <a:t>siz</a:t>
            </a:r>
            <a:r>
              <a:rPr lang="en-US" altLang="zh-CN" dirty="0"/>
              <a:t>(1):</a:t>
            </a:r>
            <a:r>
              <a:rPr lang="en-US" altLang="zh-CN" dirty="0" err="1"/>
              <a:t>siz</a:t>
            </a:r>
            <a:r>
              <a:rPr lang="en-US" altLang="zh-CN" dirty="0"/>
              <a:t>(1));</a:t>
            </a:r>
          </a:p>
          <a:p>
            <a:r>
              <a:rPr lang="en-US" altLang="zh-CN" dirty="0"/>
              <a:t>     </a:t>
            </a:r>
            <a:r>
              <a:rPr lang="en-US" altLang="zh-CN" dirty="0" err="1"/>
              <a:t>arg</a:t>
            </a:r>
            <a:r>
              <a:rPr lang="en-US" altLang="zh-CN" dirty="0"/>
              <a:t>   = -(x.*x + y.*y)/(2*</a:t>
            </a:r>
            <a:r>
              <a:rPr lang="en-US" altLang="zh-CN" dirty="0" err="1"/>
              <a:t>std</a:t>
            </a:r>
            <a:r>
              <a:rPr lang="en-US" altLang="zh-CN" dirty="0"/>
              <a:t>*</a:t>
            </a:r>
            <a:r>
              <a:rPr lang="en-US" altLang="zh-CN" dirty="0" err="1"/>
              <a:t>std</a:t>
            </a:r>
            <a:r>
              <a:rPr lang="en-US" altLang="zh-CN" dirty="0" smtClean="0"/>
              <a:t>);</a:t>
            </a:r>
            <a:endParaRPr lang="en-US" altLang="zh-CN" dirty="0"/>
          </a:p>
          <a:p>
            <a:endParaRPr lang="en-US" altLang="zh-CN" dirty="0"/>
          </a:p>
          <a:p>
            <a:r>
              <a:rPr lang="en-US" altLang="zh-CN" dirty="0"/>
              <a:t>     h     = </a:t>
            </a:r>
            <a:r>
              <a:rPr lang="en-US" altLang="zh-CN" dirty="0" err="1"/>
              <a:t>exp</a:t>
            </a:r>
            <a:r>
              <a:rPr lang="en-US" altLang="zh-CN" dirty="0"/>
              <a:t>(</a:t>
            </a:r>
            <a:r>
              <a:rPr lang="en-US" altLang="zh-CN" dirty="0" err="1"/>
              <a:t>arg</a:t>
            </a:r>
            <a:r>
              <a:rPr lang="en-US" altLang="zh-CN" dirty="0"/>
              <a:t>);</a:t>
            </a:r>
          </a:p>
          <a:p>
            <a:r>
              <a:rPr lang="en-US" altLang="zh-CN" dirty="0"/>
              <a:t>     h(h&lt;</a:t>
            </a:r>
            <a:r>
              <a:rPr lang="en-US" altLang="zh-CN" dirty="0" err="1"/>
              <a:t>eps</a:t>
            </a:r>
            <a:r>
              <a:rPr lang="en-US" altLang="zh-CN" dirty="0"/>
              <a:t>*max(h(:))) = 0;</a:t>
            </a:r>
          </a:p>
          <a:p>
            <a:endParaRPr lang="en-US" altLang="zh-CN" dirty="0"/>
          </a:p>
          <a:p>
            <a:r>
              <a:rPr lang="en-US" altLang="zh-CN" dirty="0"/>
              <a:t>     </a:t>
            </a:r>
            <a:r>
              <a:rPr lang="en-US" altLang="zh-CN" dirty="0" err="1"/>
              <a:t>sumh</a:t>
            </a:r>
            <a:r>
              <a:rPr lang="en-US" altLang="zh-CN" dirty="0"/>
              <a:t> = sum(h</a:t>
            </a:r>
            <a:r>
              <a:rPr lang="en-US" altLang="zh-CN" dirty="0" smtClean="0"/>
              <a:t>(:));</a:t>
            </a:r>
          </a:p>
          <a:p>
            <a:pPr marL="1828800" lvl="4" indent="0">
              <a:buNone/>
            </a:pPr>
            <a:r>
              <a:rPr lang="en-US" altLang="zh-CN" dirty="0" err="1" smtClean="0">
                <a:solidFill>
                  <a:srgbClr val="FF0000"/>
                </a:solidFill>
                <a:latin typeface="微软雅黑" panose="020B0503020204020204" pitchFamily="34" charset="-122"/>
                <a:ea typeface="微软雅黑" panose="020B0503020204020204" pitchFamily="34" charset="-122"/>
              </a:rPr>
              <a:t>Sumh</a:t>
            </a:r>
            <a:r>
              <a:rPr lang="en-US" altLang="zh-CN" dirty="0" smtClean="0">
                <a:solidFill>
                  <a:srgbClr val="FF0000"/>
                </a:solidFill>
                <a:latin typeface="微软雅黑" panose="020B0503020204020204" pitchFamily="34" charset="-122"/>
                <a:ea typeface="微软雅黑" panose="020B0503020204020204" pitchFamily="34" charset="-122"/>
              </a:rPr>
              <a:t>=2.2694</a:t>
            </a:r>
            <a:endParaRPr lang="en-US" altLang="zh-CN" dirty="0">
              <a:solidFill>
                <a:srgbClr val="FF0000"/>
              </a:solidFill>
              <a:latin typeface="微软雅黑" panose="020B0503020204020204" pitchFamily="34" charset="-122"/>
              <a:ea typeface="微软雅黑" panose="020B0503020204020204" pitchFamily="34" charset="-122"/>
            </a:endParaRPr>
          </a:p>
          <a:p>
            <a:r>
              <a:rPr lang="en-US" altLang="zh-CN" dirty="0"/>
              <a:t>     if </a:t>
            </a:r>
            <a:r>
              <a:rPr lang="en-US" altLang="zh-CN" dirty="0" err="1"/>
              <a:t>sumh</a:t>
            </a:r>
            <a:r>
              <a:rPr lang="en-US" altLang="zh-CN" dirty="0"/>
              <a:t> ~= 0,</a:t>
            </a:r>
          </a:p>
          <a:p>
            <a:r>
              <a:rPr lang="en-US" altLang="zh-CN" dirty="0"/>
              <a:t>       h  = h/</a:t>
            </a:r>
            <a:r>
              <a:rPr lang="en-US" altLang="zh-CN" dirty="0" err="1"/>
              <a:t>sumh</a:t>
            </a:r>
            <a:r>
              <a:rPr lang="en-US" altLang="zh-CN" dirty="0"/>
              <a:t>;</a:t>
            </a:r>
          </a:p>
          <a:p>
            <a:r>
              <a:rPr lang="en-US" altLang="zh-CN" dirty="0"/>
              <a:t>     end;</a:t>
            </a:r>
            <a:endParaRPr lang="zh-CN" altLang="en-US" dirty="0"/>
          </a:p>
        </p:txBody>
      </p:sp>
      <p:sp>
        <p:nvSpPr>
          <p:cNvPr id="4" name="矩形 3"/>
          <p:cNvSpPr/>
          <p:nvPr/>
        </p:nvSpPr>
        <p:spPr>
          <a:xfrm>
            <a:off x="9423399" y="304006"/>
            <a:ext cx="2404534" cy="1477328"/>
          </a:xfrm>
          <a:prstGeom prst="rect">
            <a:avLst/>
          </a:prstGeom>
        </p:spPr>
        <p:txBody>
          <a:bodyPr wrap="square">
            <a:spAutoFit/>
          </a:bodyPr>
          <a:lstStyle/>
          <a:p>
            <a:r>
              <a:rPr lang="en-US" altLang="zh-CN" dirty="0"/>
              <a:t>-2	-2	-2	-2	-2</a:t>
            </a:r>
          </a:p>
          <a:p>
            <a:r>
              <a:rPr lang="en-US" altLang="zh-CN" dirty="0"/>
              <a:t>-1	-1	-1	-1	-1</a:t>
            </a:r>
          </a:p>
          <a:p>
            <a:r>
              <a:rPr lang="en-US" altLang="zh-CN" dirty="0"/>
              <a:t>0	0	0	0	0</a:t>
            </a:r>
          </a:p>
          <a:p>
            <a:r>
              <a:rPr lang="en-US" altLang="zh-CN" dirty="0"/>
              <a:t>1	1	1	1	1</a:t>
            </a:r>
          </a:p>
          <a:p>
            <a:r>
              <a:rPr lang="en-US" altLang="zh-CN" dirty="0"/>
              <a:t>2	2	2	2	2</a:t>
            </a:r>
            <a:endParaRPr lang="zh-CN" altLang="en-US" dirty="0"/>
          </a:p>
        </p:txBody>
      </p:sp>
      <p:sp>
        <p:nvSpPr>
          <p:cNvPr id="5" name="矩形 4"/>
          <p:cNvSpPr/>
          <p:nvPr/>
        </p:nvSpPr>
        <p:spPr>
          <a:xfrm>
            <a:off x="5918200" y="236538"/>
            <a:ext cx="2667000" cy="1477328"/>
          </a:xfrm>
          <a:prstGeom prst="rect">
            <a:avLst/>
          </a:prstGeom>
        </p:spPr>
        <p:txBody>
          <a:bodyPr wrap="square">
            <a:spAutoFit/>
          </a:bodyPr>
          <a:lstStyle/>
          <a:p>
            <a:r>
              <a:rPr lang="en-US" altLang="zh-CN" dirty="0"/>
              <a:t>-2	-1	0	1	2</a:t>
            </a:r>
          </a:p>
          <a:p>
            <a:r>
              <a:rPr lang="en-US" altLang="zh-CN" dirty="0"/>
              <a:t>-2	-1	0	1	2</a:t>
            </a:r>
          </a:p>
          <a:p>
            <a:r>
              <a:rPr lang="en-US" altLang="zh-CN" dirty="0"/>
              <a:t>-2	-1	0	1	2</a:t>
            </a:r>
          </a:p>
          <a:p>
            <a:r>
              <a:rPr lang="en-US" altLang="zh-CN" dirty="0"/>
              <a:t>-2	-1	0	1	2</a:t>
            </a:r>
          </a:p>
          <a:p>
            <a:r>
              <a:rPr lang="en-US" altLang="zh-CN" dirty="0"/>
              <a:t>-2	-1	0	1	2</a:t>
            </a:r>
            <a:endParaRPr lang="zh-CN" altLang="en-US" dirty="0"/>
          </a:p>
        </p:txBody>
      </p:sp>
      <p:sp>
        <p:nvSpPr>
          <p:cNvPr id="8" name="矩形 7"/>
          <p:cNvSpPr/>
          <p:nvPr/>
        </p:nvSpPr>
        <p:spPr>
          <a:xfrm>
            <a:off x="5215466" y="3127428"/>
            <a:ext cx="6096000" cy="1477328"/>
          </a:xfrm>
          <a:prstGeom prst="rect">
            <a:avLst/>
          </a:prstGeom>
        </p:spPr>
        <p:txBody>
          <a:bodyPr>
            <a:spAutoFit/>
          </a:bodyPr>
          <a:lstStyle/>
          <a:p>
            <a:r>
              <a:rPr lang="en-US" altLang="zh-CN" dirty="0">
                <a:solidFill>
                  <a:schemeClr val="accent2">
                    <a:lumMod val="75000"/>
                  </a:schemeClr>
                </a:solidFill>
              </a:rPr>
              <a:t>0.0000    0.0010    0.0039    0.0010    0.0000</a:t>
            </a:r>
          </a:p>
          <a:p>
            <a:r>
              <a:rPr lang="en-US" altLang="zh-CN" dirty="0" smtClean="0">
                <a:solidFill>
                  <a:schemeClr val="accent2">
                    <a:lumMod val="75000"/>
                  </a:schemeClr>
                </a:solidFill>
              </a:rPr>
              <a:t>0.0010    </a:t>
            </a:r>
            <a:r>
              <a:rPr lang="en-US" altLang="zh-CN" dirty="0">
                <a:solidFill>
                  <a:schemeClr val="accent2">
                    <a:lumMod val="75000"/>
                  </a:schemeClr>
                </a:solidFill>
              </a:rPr>
              <a:t>0.0622    0.2494    0.0622    0.0010</a:t>
            </a:r>
          </a:p>
          <a:p>
            <a:r>
              <a:rPr lang="en-US" altLang="zh-CN" dirty="0" smtClean="0">
                <a:solidFill>
                  <a:schemeClr val="accent2">
                    <a:lumMod val="75000"/>
                  </a:schemeClr>
                </a:solidFill>
              </a:rPr>
              <a:t>0.0039    </a:t>
            </a:r>
            <a:r>
              <a:rPr lang="en-US" altLang="zh-CN" dirty="0">
                <a:solidFill>
                  <a:schemeClr val="accent2">
                    <a:lumMod val="75000"/>
                  </a:schemeClr>
                </a:solidFill>
              </a:rPr>
              <a:t>0.2494    1.0000    0.2494    0.0039</a:t>
            </a:r>
          </a:p>
          <a:p>
            <a:r>
              <a:rPr lang="en-US" altLang="zh-CN" dirty="0" smtClean="0">
                <a:solidFill>
                  <a:schemeClr val="accent2">
                    <a:lumMod val="75000"/>
                  </a:schemeClr>
                </a:solidFill>
              </a:rPr>
              <a:t>0.0010    </a:t>
            </a:r>
            <a:r>
              <a:rPr lang="en-US" altLang="zh-CN" dirty="0">
                <a:solidFill>
                  <a:schemeClr val="accent2">
                    <a:lumMod val="75000"/>
                  </a:schemeClr>
                </a:solidFill>
              </a:rPr>
              <a:t>0.0622    0.2494    0.0622    0.0010</a:t>
            </a:r>
          </a:p>
          <a:p>
            <a:r>
              <a:rPr lang="en-US" altLang="zh-CN" dirty="0">
                <a:solidFill>
                  <a:schemeClr val="accent2">
                    <a:lumMod val="75000"/>
                  </a:schemeClr>
                </a:solidFill>
              </a:rPr>
              <a:t> </a:t>
            </a:r>
            <a:r>
              <a:rPr lang="en-US" altLang="zh-CN" dirty="0" smtClean="0">
                <a:solidFill>
                  <a:schemeClr val="accent2">
                    <a:lumMod val="75000"/>
                  </a:schemeClr>
                </a:solidFill>
              </a:rPr>
              <a:t>0.0000    </a:t>
            </a:r>
            <a:r>
              <a:rPr lang="en-US" altLang="zh-CN" dirty="0">
                <a:solidFill>
                  <a:schemeClr val="accent2">
                    <a:lumMod val="75000"/>
                  </a:schemeClr>
                </a:solidFill>
              </a:rPr>
              <a:t>0.0010    0.0039    0.0010    0.0000</a:t>
            </a:r>
            <a:endParaRPr lang="zh-CN" altLang="en-US" dirty="0">
              <a:solidFill>
                <a:schemeClr val="accent2">
                  <a:lumMod val="75000"/>
                </a:schemeClr>
              </a:solidFill>
            </a:endParaRPr>
          </a:p>
        </p:txBody>
      </p:sp>
      <p:sp>
        <p:nvSpPr>
          <p:cNvPr id="9" name="矩形 8"/>
          <p:cNvSpPr/>
          <p:nvPr/>
        </p:nvSpPr>
        <p:spPr>
          <a:xfrm>
            <a:off x="5080000" y="1737043"/>
            <a:ext cx="6096000" cy="1231106"/>
          </a:xfrm>
          <a:prstGeom prst="rect">
            <a:avLst/>
          </a:prstGeom>
        </p:spPr>
        <p:txBody>
          <a:bodyPr>
            <a:spAutoFit/>
          </a:bodyPr>
          <a:lstStyle/>
          <a:p>
            <a:r>
              <a:rPr lang="zh-CN" altLang="en-US" dirty="0"/>
              <a:t> </a:t>
            </a:r>
            <a:r>
              <a:rPr lang="en-US" altLang="zh-CN" sz="1400" dirty="0">
                <a:solidFill>
                  <a:schemeClr val="tx2">
                    <a:lumMod val="75000"/>
                  </a:schemeClr>
                </a:solidFill>
                <a:latin typeface="微软雅黑" panose="020B0503020204020204" pitchFamily="34" charset="-122"/>
                <a:ea typeface="微软雅黑" panose="020B0503020204020204" pitchFamily="34" charset="-122"/>
              </a:rPr>
              <a:t>-11.1111   -6.9444   -5.5556   -6.9444  -11.1111</a:t>
            </a:r>
          </a:p>
          <a:p>
            <a:r>
              <a:rPr lang="en-US" altLang="zh-CN" sz="1400" dirty="0">
                <a:solidFill>
                  <a:schemeClr val="tx2">
                    <a:lumMod val="75000"/>
                  </a:schemeClr>
                </a:solidFill>
                <a:latin typeface="微软雅黑" panose="020B0503020204020204" pitchFamily="34" charset="-122"/>
                <a:ea typeface="微软雅黑" panose="020B0503020204020204" pitchFamily="34" charset="-122"/>
              </a:rPr>
              <a:t>   -6.9444   -2.7778   -1.3889   -2.7778   -6.9444</a:t>
            </a:r>
          </a:p>
          <a:p>
            <a:r>
              <a:rPr lang="en-US" altLang="zh-CN" sz="1400" dirty="0">
                <a:solidFill>
                  <a:schemeClr val="tx2">
                    <a:lumMod val="75000"/>
                  </a:schemeClr>
                </a:solidFill>
                <a:latin typeface="微软雅黑" panose="020B0503020204020204" pitchFamily="34" charset="-122"/>
                <a:ea typeface="微软雅黑" panose="020B0503020204020204" pitchFamily="34" charset="-122"/>
              </a:rPr>
              <a:t>   -5.5556   -1.3889         0   </a:t>
            </a:r>
            <a:r>
              <a:rPr lang="en-US" altLang="zh-CN" sz="1400" dirty="0" smtClean="0">
                <a:solidFill>
                  <a:schemeClr val="tx2">
                    <a:lumMod val="75000"/>
                  </a:schemeClr>
                </a:solidFill>
                <a:latin typeface="微软雅黑" panose="020B0503020204020204" pitchFamily="34" charset="-122"/>
                <a:ea typeface="微软雅黑" panose="020B0503020204020204" pitchFamily="34" charset="-122"/>
              </a:rPr>
              <a:t>    -</a:t>
            </a:r>
            <a:r>
              <a:rPr lang="en-US" altLang="zh-CN" sz="1400" dirty="0">
                <a:solidFill>
                  <a:schemeClr val="tx2">
                    <a:lumMod val="75000"/>
                  </a:schemeClr>
                </a:solidFill>
                <a:latin typeface="微软雅黑" panose="020B0503020204020204" pitchFamily="34" charset="-122"/>
                <a:ea typeface="微软雅黑" panose="020B0503020204020204" pitchFamily="34" charset="-122"/>
              </a:rPr>
              <a:t>1.3889   -5.5556</a:t>
            </a:r>
          </a:p>
          <a:p>
            <a:r>
              <a:rPr lang="en-US" altLang="zh-CN" sz="1400" dirty="0">
                <a:solidFill>
                  <a:schemeClr val="tx2">
                    <a:lumMod val="75000"/>
                  </a:schemeClr>
                </a:solidFill>
                <a:latin typeface="微软雅黑" panose="020B0503020204020204" pitchFamily="34" charset="-122"/>
                <a:ea typeface="微软雅黑" panose="020B0503020204020204" pitchFamily="34" charset="-122"/>
              </a:rPr>
              <a:t>   -6.9444   -2.7778   -1.3889   -2.7778   -6.9444</a:t>
            </a:r>
          </a:p>
          <a:p>
            <a:r>
              <a:rPr lang="en-US" altLang="zh-CN" sz="1400" dirty="0">
                <a:solidFill>
                  <a:schemeClr val="tx2">
                    <a:lumMod val="75000"/>
                  </a:schemeClr>
                </a:solidFill>
                <a:latin typeface="微软雅黑" panose="020B0503020204020204" pitchFamily="34" charset="-122"/>
                <a:ea typeface="微软雅黑" panose="020B0503020204020204" pitchFamily="34" charset="-122"/>
              </a:rPr>
              <a:t>  -11.1111   -6.9444   -5.5556   -6.9444  -11.1111</a:t>
            </a:r>
            <a:endParaRPr lang="zh-CN" altLang="en-US" sz="14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5215466" y="4691802"/>
            <a:ext cx="6096000" cy="1477328"/>
          </a:xfrm>
          <a:prstGeom prst="rect">
            <a:avLst/>
          </a:prstGeom>
        </p:spPr>
        <p:txBody>
          <a:bodyPr>
            <a:spAutoFit/>
          </a:bodyPr>
          <a:lstStyle/>
          <a:p>
            <a:r>
              <a:rPr lang="zh-CN" altLang="en-US" dirty="0"/>
              <a:t> </a:t>
            </a:r>
            <a:r>
              <a:rPr lang="en-US" altLang="zh-CN" dirty="0"/>
              <a:t> </a:t>
            </a:r>
            <a:r>
              <a:rPr lang="en-US" altLang="zh-CN" dirty="0" smtClean="0"/>
              <a:t>  </a:t>
            </a:r>
            <a:r>
              <a:rPr lang="en-US" altLang="zh-CN" dirty="0" smtClean="0">
                <a:solidFill>
                  <a:schemeClr val="accent3">
                    <a:lumMod val="75000"/>
                  </a:schemeClr>
                </a:solidFill>
              </a:rPr>
              <a:t>0.0000    </a:t>
            </a:r>
            <a:r>
              <a:rPr lang="en-US" altLang="zh-CN" dirty="0">
                <a:solidFill>
                  <a:schemeClr val="accent3">
                    <a:lumMod val="75000"/>
                  </a:schemeClr>
                </a:solidFill>
              </a:rPr>
              <a:t>0.0004    0.0017    0.0004    0.0000</a:t>
            </a:r>
          </a:p>
          <a:p>
            <a:r>
              <a:rPr lang="en-US" altLang="zh-CN" dirty="0">
                <a:solidFill>
                  <a:schemeClr val="accent3">
                    <a:lumMod val="75000"/>
                  </a:schemeClr>
                </a:solidFill>
              </a:rPr>
              <a:t>    0.0004    0.0274    0.1099    0.0274    0.0004</a:t>
            </a:r>
          </a:p>
          <a:p>
            <a:r>
              <a:rPr lang="en-US" altLang="zh-CN" dirty="0">
                <a:solidFill>
                  <a:schemeClr val="accent3">
                    <a:lumMod val="75000"/>
                  </a:schemeClr>
                </a:solidFill>
              </a:rPr>
              <a:t>    0.0017    0.1099    0.4407    0.1099    0.0017</a:t>
            </a:r>
          </a:p>
          <a:p>
            <a:r>
              <a:rPr lang="en-US" altLang="zh-CN" dirty="0">
                <a:solidFill>
                  <a:schemeClr val="accent3">
                    <a:lumMod val="75000"/>
                  </a:schemeClr>
                </a:solidFill>
              </a:rPr>
              <a:t>    0.0004    0.0274    0.1099    0.0274    0.0004</a:t>
            </a:r>
          </a:p>
          <a:p>
            <a:r>
              <a:rPr lang="en-US" altLang="zh-CN" dirty="0">
                <a:solidFill>
                  <a:schemeClr val="accent3">
                    <a:lumMod val="75000"/>
                  </a:schemeClr>
                </a:solidFill>
              </a:rPr>
              <a:t>    0.0000    0.0004    0.0017    0.0004    0.0000</a:t>
            </a:r>
            <a:endParaRPr lang="zh-CN" altLang="en-US" dirty="0">
              <a:solidFill>
                <a:schemeClr val="accent3">
                  <a:lumMod val="75000"/>
                </a:schemeClr>
              </a:solidFill>
            </a:endParaRPr>
          </a:p>
        </p:txBody>
      </p:sp>
      <p:sp>
        <p:nvSpPr>
          <p:cNvPr id="11" name="矩形 10"/>
          <p:cNvSpPr/>
          <p:nvPr/>
        </p:nvSpPr>
        <p:spPr>
          <a:xfrm>
            <a:off x="6610536" y="6442631"/>
            <a:ext cx="5581464" cy="369332"/>
          </a:xfrm>
          <a:prstGeom prst="rect">
            <a:avLst/>
          </a:prstGeom>
        </p:spPr>
        <p:txBody>
          <a:bodyPr wrap="none">
            <a:spAutoFit/>
          </a:bodyPr>
          <a:lstStyle/>
          <a:p>
            <a:r>
              <a:rPr lang="en-US" altLang="zh-CN" dirty="0"/>
              <a:t>https://cos.name/2013/01/story-of-normal-distribution-1/</a:t>
            </a:r>
            <a:endParaRPr lang="zh-CN" altLang="en-US" dirty="0"/>
          </a:p>
        </p:txBody>
      </p:sp>
    </p:spTree>
    <p:extLst>
      <p:ext uri="{BB962C8B-B14F-4D97-AF65-F5344CB8AC3E}">
        <p14:creationId xmlns:p14="http://schemas.microsoft.com/office/powerpoint/2010/main" val="3404217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高斯差分函数</a:t>
            </a:r>
            <a:endParaRPr lang="zh-CN" altLang="en-US" dirty="0"/>
          </a:p>
        </p:txBody>
      </p:sp>
      <p:sp>
        <p:nvSpPr>
          <p:cNvPr id="3" name="内容占位符 2"/>
          <p:cNvSpPr>
            <a:spLocks noGrp="1"/>
          </p:cNvSpPr>
          <p:nvPr>
            <p:ph idx="1"/>
          </p:nvPr>
        </p:nvSpPr>
        <p:spPr/>
        <p:txBody>
          <a:bodyPr/>
          <a:lstStyle/>
          <a:p>
            <a:r>
              <a:rPr lang="en-US" altLang="zh-CN" dirty="0"/>
              <a:t>2002</a:t>
            </a:r>
            <a:r>
              <a:rPr lang="zh-CN" altLang="en-US" dirty="0"/>
              <a:t>年</a:t>
            </a:r>
            <a:r>
              <a:rPr lang="en-US" altLang="zh-CN" dirty="0" err="1"/>
              <a:t>Mikolajczyk</a:t>
            </a:r>
            <a:r>
              <a:rPr lang="zh-CN" altLang="en-US" dirty="0"/>
              <a:t>在详细的实验比较中发现尺度归一化的高斯拉普拉斯函数的极大值和极小值同其它的特征提取函数，例如：梯度，</a:t>
            </a:r>
            <a:r>
              <a:rPr lang="en-US" altLang="zh-CN" dirty="0"/>
              <a:t>Hessian</a:t>
            </a:r>
            <a:r>
              <a:rPr lang="zh-CN" altLang="en-US" dirty="0"/>
              <a:t>或</a:t>
            </a:r>
            <a:r>
              <a:rPr lang="en-US" altLang="zh-CN" dirty="0"/>
              <a:t>Harris</a:t>
            </a:r>
            <a:r>
              <a:rPr lang="zh-CN" altLang="en-US" dirty="0"/>
              <a:t>角特征比较，能够产生最稳定的图像特征</a:t>
            </a:r>
            <a:endParaRPr lang="en-US" altLang="zh-CN" dirty="0" smtClean="0"/>
          </a:p>
          <a:p>
            <a:r>
              <a:rPr lang="zh-CN" altLang="en-US" dirty="0" smtClean="0"/>
              <a:t>高斯</a:t>
            </a:r>
            <a:r>
              <a:rPr lang="zh-CN" altLang="en-US" dirty="0"/>
              <a:t>拉普拉斯</a:t>
            </a:r>
            <a:r>
              <a:rPr lang="en-US" altLang="zh-CN" dirty="0" err="1"/>
              <a:t>LoG</a:t>
            </a:r>
            <a:r>
              <a:rPr lang="zh-CN" altLang="en-US" dirty="0"/>
              <a:t>（</a:t>
            </a:r>
            <a:r>
              <a:rPr lang="en-US" altLang="zh-CN" dirty="0"/>
              <a:t>Laplace of </a:t>
            </a:r>
            <a:r>
              <a:rPr lang="en-US" altLang="zh-CN" dirty="0" err="1"/>
              <a:t>Guassian</a:t>
            </a:r>
            <a:r>
              <a:rPr lang="zh-CN" altLang="en-US" dirty="0"/>
              <a:t>）算子就是对高斯函数进行拉普拉斯变换</a:t>
            </a:r>
            <a:r>
              <a:rPr lang="zh-CN" altLang="en-US" dirty="0" smtClean="0"/>
              <a:t>：</a:t>
            </a:r>
            <a:endParaRPr lang="en-US" altLang="zh-CN" dirty="0" smtClean="0"/>
          </a:p>
          <a:p>
            <a:r>
              <a:rPr lang="zh-CN" altLang="en-US" dirty="0" smtClean="0"/>
              <a:t>热扩散方程：</a:t>
            </a:r>
            <a:endParaRPr lang="en-US" altLang="zh-CN" dirty="0" smtClean="0"/>
          </a:p>
          <a:p>
            <a:endParaRPr lang="en-US" altLang="zh-CN" dirty="0" smtClean="0"/>
          </a:p>
          <a:p>
            <a:endParaRPr lang="en-US" altLang="zh-CN" dirty="0"/>
          </a:p>
          <a:p>
            <a:endParaRPr lang="en-US" altLang="zh-CN" dirty="0" smtClean="0"/>
          </a:p>
          <a:p>
            <a:endParaRPr lang="zh-CN" altLang="en-US" dirty="0"/>
          </a:p>
          <a:p>
            <a:endParaRPr lang="zh-CN" altLang="en-US" dirty="0"/>
          </a:p>
        </p:txBody>
      </p:sp>
      <p:pic>
        <p:nvPicPr>
          <p:cNvPr id="6" name="图片 5"/>
          <p:cNvPicPr>
            <a:picLocks noChangeAspect="1"/>
          </p:cNvPicPr>
          <p:nvPr/>
        </p:nvPicPr>
        <p:blipFill>
          <a:blip r:embed="rId2"/>
          <a:stretch>
            <a:fillRect/>
          </a:stretch>
        </p:blipFill>
        <p:spPr>
          <a:xfrm>
            <a:off x="3593113" y="4378853"/>
            <a:ext cx="1085850" cy="533400"/>
          </a:xfrm>
          <a:prstGeom prst="rect">
            <a:avLst/>
          </a:prstGeom>
        </p:spPr>
      </p:pic>
      <p:pic>
        <p:nvPicPr>
          <p:cNvPr id="7" name="图片 6"/>
          <p:cNvPicPr>
            <a:picLocks noChangeAspect="1"/>
          </p:cNvPicPr>
          <p:nvPr/>
        </p:nvPicPr>
        <p:blipFill>
          <a:blip r:embed="rId3"/>
          <a:stretch>
            <a:fillRect/>
          </a:stretch>
        </p:blipFill>
        <p:spPr>
          <a:xfrm>
            <a:off x="4492625" y="3929591"/>
            <a:ext cx="485775" cy="314325"/>
          </a:xfrm>
          <a:prstGeom prst="rect">
            <a:avLst/>
          </a:prstGeom>
        </p:spPr>
      </p:pic>
      <p:pic>
        <p:nvPicPr>
          <p:cNvPr id="8" name="图片 7"/>
          <p:cNvPicPr>
            <a:picLocks noChangeAspect="1"/>
          </p:cNvPicPr>
          <p:nvPr/>
        </p:nvPicPr>
        <p:blipFill>
          <a:blip r:embed="rId4"/>
          <a:stretch>
            <a:fillRect/>
          </a:stretch>
        </p:blipFill>
        <p:spPr>
          <a:xfrm>
            <a:off x="3593113" y="5181070"/>
            <a:ext cx="2533650" cy="542925"/>
          </a:xfrm>
          <a:prstGeom prst="rect">
            <a:avLst/>
          </a:prstGeom>
        </p:spPr>
      </p:pic>
      <p:pic>
        <p:nvPicPr>
          <p:cNvPr id="9" name="图片 8"/>
          <p:cNvPicPr>
            <a:picLocks noChangeAspect="1"/>
          </p:cNvPicPr>
          <p:nvPr/>
        </p:nvPicPr>
        <p:blipFill>
          <a:blip r:embed="rId5"/>
          <a:stretch>
            <a:fillRect/>
          </a:stretch>
        </p:blipFill>
        <p:spPr>
          <a:xfrm>
            <a:off x="3593113" y="5984347"/>
            <a:ext cx="2600325" cy="419100"/>
          </a:xfrm>
          <a:prstGeom prst="rect">
            <a:avLst/>
          </a:prstGeom>
        </p:spPr>
      </p:pic>
    </p:spTree>
    <p:extLst>
      <p:ext uri="{BB962C8B-B14F-4D97-AF65-F5344CB8AC3E}">
        <p14:creationId xmlns:p14="http://schemas.microsoft.com/office/powerpoint/2010/main" val="1686650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39333" y="1982675"/>
            <a:ext cx="8703733" cy="2031325"/>
          </a:xfrm>
          <a:prstGeom prst="rect">
            <a:avLst/>
          </a:prstGeom>
        </p:spPr>
        <p:txBody>
          <a:bodyPr wrap="square">
            <a:spAutoFit/>
          </a:bodyPr>
          <a:lstStyle/>
          <a:p>
            <a:pPr algn="just"/>
            <a:r>
              <a:rPr lang="en-US" altLang="zh-CN" dirty="0"/>
              <a:t>In addition, the difference-of-Gaussian function provides a close approximation to </a:t>
            </a:r>
            <a:r>
              <a:rPr lang="en-US" altLang="zh-CN" dirty="0" smtClean="0"/>
              <a:t>the scale-normalized </a:t>
            </a:r>
            <a:r>
              <a:rPr lang="en-US" altLang="zh-CN" dirty="0" err="1"/>
              <a:t>Laplacian</a:t>
            </a:r>
            <a:r>
              <a:rPr lang="en-US" altLang="zh-CN" dirty="0"/>
              <a:t> of Gaussian, </a:t>
            </a:r>
            <a:r>
              <a:rPr lang="el-GR" altLang="zh-CN" dirty="0">
                <a:solidFill>
                  <a:srgbClr val="FF0000"/>
                </a:solidFill>
              </a:rPr>
              <a:t>σ</a:t>
            </a:r>
            <a:r>
              <a:rPr lang="en-US" altLang="zh-CN" baseline="30000" dirty="0">
                <a:solidFill>
                  <a:srgbClr val="FF0000"/>
                </a:solidFill>
              </a:rPr>
              <a:t>2 </a:t>
            </a:r>
            <a:r>
              <a:rPr lang="en-US" altLang="zh-CN" dirty="0">
                <a:solidFill>
                  <a:srgbClr val="FF0000"/>
                </a:solidFill>
              </a:rPr>
              <a:t>∇</a:t>
            </a:r>
            <a:r>
              <a:rPr lang="en-US" altLang="zh-CN" baseline="30000" dirty="0">
                <a:solidFill>
                  <a:srgbClr val="FF0000"/>
                </a:solidFill>
              </a:rPr>
              <a:t>2</a:t>
            </a:r>
            <a:r>
              <a:rPr lang="en-US" altLang="zh-CN" dirty="0">
                <a:solidFill>
                  <a:srgbClr val="FF0000"/>
                </a:solidFill>
              </a:rPr>
              <a:t>G</a:t>
            </a:r>
            <a:r>
              <a:rPr lang="en-US" altLang="zh-CN" dirty="0" smtClean="0"/>
              <a:t>, </a:t>
            </a:r>
            <a:r>
              <a:rPr lang="en-US" altLang="zh-CN" dirty="0"/>
              <a:t>as studied by </a:t>
            </a:r>
            <a:r>
              <a:rPr lang="en-US" altLang="zh-CN" dirty="0" err="1"/>
              <a:t>Lindeberg</a:t>
            </a:r>
            <a:r>
              <a:rPr lang="en-US" altLang="zh-CN" dirty="0"/>
              <a:t> (1994). </a:t>
            </a:r>
            <a:r>
              <a:rPr lang="en-US" altLang="zh-CN" dirty="0" err="1"/>
              <a:t>Lindeberg</a:t>
            </a:r>
            <a:endParaRPr lang="en-US" altLang="zh-CN" dirty="0"/>
          </a:p>
          <a:p>
            <a:pPr algn="just"/>
            <a:r>
              <a:rPr lang="en-US" altLang="zh-CN" dirty="0"/>
              <a:t>showed that the </a:t>
            </a:r>
            <a:r>
              <a:rPr lang="en-US" altLang="zh-CN" dirty="0">
                <a:solidFill>
                  <a:srgbClr val="FF0000"/>
                </a:solidFill>
              </a:rPr>
              <a:t>normalization</a:t>
            </a:r>
            <a:r>
              <a:rPr lang="en-US" altLang="zh-CN" dirty="0"/>
              <a:t> of the </a:t>
            </a:r>
            <a:r>
              <a:rPr lang="en-US" altLang="zh-CN" dirty="0" err="1"/>
              <a:t>Laplacian</a:t>
            </a:r>
            <a:r>
              <a:rPr lang="en-US" altLang="zh-CN" dirty="0"/>
              <a:t> with the factor </a:t>
            </a:r>
            <a:r>
              <a:rPr lang="en-US" altLang="zh-CN" dirty="0" smtClean="0"/>
              <a:t> </a:t>
            </a:r>
            <a:r>
              <a:rPr lang="el-GR" altLang="zh-CN" dirty="0" smtClean="0">
                <a:solidFill>
                  <a:srgbClr val="FF0000"/>
                </a:solidFill>
              </a:rPr>
              <a:t>σ</a:t>
            </a:r>
            <a:r>
              <a:rPr lang="en-US" altLang="zh-CN" baseline="30000" dirty="0" smtClean="0">
                <a:solidFill>
                  <a:srgbClr val="FF0000"/>
                </a:solidFill>
              </a:rPr>
              <a:t>2  </a:t>
            </a:r>
            <a:r>
              <a:rPr lang="en-US" altLang="zh-CN" dirty="0" smtClean="0"/>
              <a:t>is </a:t>
            </a:r>
            <a:r>
              <a:rPr lang="en-US" altLang="zh-CN" dirty="0"/>
              <a:t>required for true </a:t>
            </a:r>
            <a:r>
              <a:rPr lang="en-US" altLang="zh-CN" dirty="0" smtClean="0"/>
              <a:t>scale invariance</a:t>
            </a:r>
            <a:r>
              <a:rPr lang="en-US" altLang="zh-CN" dirty="0"/>
              <a:t>. In detailed experimental comparisons, </a:t>
            </a:r>
            <a:r>
              <a:rPr lang="en-US" altLang="zh-CN" dirty="0" err="1"/>
              <a:t>Mikolajczyk</a:t>
            </a:r>
            <a:r>
              <a:rPr lang="en-US" altLang="zh-CN" dirty="0"/>
              <a:t> (2002) found that the </a:t>
            </a:r>
            <a:r>
              <a:rPr lang="en-US" altLang="zh-CN" dirty="0" smtClean="0"/>
              <a:t>maxima and </a:t>
            </a:r>
            <a:r>
              <a:rPr lang="en-US" altLang="zh-CN" dirty="0"/>
              <a:t>minima of </a:t>
            </a:r>
            <a:r>
              <a:rPr lang="el-GR" altLang="zh-CN" dirty="0">
                <a:solidFill>
                  <a:srgbClr val="FF0000"/>
                </a:solidFill>
              </a:rPr>
              <a:t>σ</a:t>
            </a:r>
            <a:r>
              <a:rPr lang="en-US" altLang="zh-CN" baseline="30000" dirty="0">
                <a:solidFill>
                  <a:srgbClr val="FF0000"/>
                </a:solidFill>
              </a:rPr>
              <a:t>2 </a:t>
            </a:r>
            <a:r>
              <a:rPr lang="en-US" altLang="zh-CN" dirty="0" smtClean="0">
                <a:solidFill>
                  <a:srgbClr val="FF0000"/>
                </a:solidFill>
              </a:rPr>
              <a:t>∇</a:t>
            </a:r>
            <a:r>
              <a:rPr lang="en-US" altLang="zh-CN" baseline="30000" dirty="0">
                <a:solidFill>
                  <a:srgbClr val="FF0000"/>
                </a:solidFill>
              </a:rPr>
              <a:t>2</a:t>
            </a:r>
            <a:r>
              <a:rPr lang="en-US" altLang="zh-CN" dirty="0">
                <a:solidFill>
                  <a:srgbClr val="FF0000"/>
                </a:solidFill>
              </a:rPr>
              <a:t>G</a:t>
            </a:r>
            <a:r>
              <a:rPr lang="en-US" altLang="zh-CN" dirty="0"/>
              <a:t> produce the most stable image features compared to a range of </a:t>
            </a:r>
            <a:r>
              <a:rPr lang="en-US" altLang="zh-CN" dirty="0" smtClean="0"/>
              <a:t>other possible </a:t>
            </a:r>
            <a:r>
              <a:rPr lang="en-US" altLang="zh-CN" dirty="0"/>
              <a:t>image functions, such as the gradient, Hessian, or Harris corner function</a:t>
            </a:r>
            <a:r>
              <a:rPr lang="en-US" altLang="zh-CN" dirty="0" smtClean="0"/>
              <a:t>.</a:t>
            </a:r>
            <a:endParaRPr lang="en-US" altLang="zh-CN" dirty="0"/>
          </a:p>
        </p:txBody>
      </p:sp>
    </p:spTree>
    <p:extLst>
      <p:ext uri="{BB962C8B-B14F-4D97-AF65-F5344CB8AC3E}">
        <p14:creationId xmlns:p14="http://schemas.microsoft.com/office/powerpoint/2010/main" val="1776592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9850" y="236766"/>
            <a:ext cx="7620000" cy="462915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4725" y="5228775"/>
            <a:ext cx="5810250" cy="1438275"/>
          </a:xfrm>
          <a:prstGeom prst="rect">
            <a:avLst/>
          </a:prstGeom>
        </p:spPr>
      </p:pic>
    </p:spTree>
    <p:extLst>
      <p:ext uri="{BB962C8B-B14F-4D97-AF65-F5344CB8AC3E}">
        <p14:creationId xmlns:p14="http://schemas.microsoft.com/office/powerpoint/2010/main" val="536465364"/>
      </p:ext>
    </p:extLst>
  </p:cSld>
  <p:clrMapOvr>
    <a:masterClrMapping/>
  </p:clrMapOvr>
</p:sld>
</file>

<file path=ppt/theme/theme1.xml><?xml version="1.0" encoding="utf-8"?>
<a:theme xmlns:a="http://schemas.openxmlformats.org/drawingml/2006/main" name="深度">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深度</Template>
  <TotalTime>1329</TotalTime>
  <Words>1650</Words>
  <Application>Microsoft Office PowerPoint</Application>
  <PresentationFormat>宽屏</PresentationFormat>
  <Paragraphs>167</Paragraphs>
  <Slides>33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33</vt:i4>
      </vt:variant>
    </vt:vector>
  </HeadingPairs>
  <TitlesOfParts>
    <vt:vector size="38" baseType="lpstr">
      <vt:lpstr>华文楷体</vt:lpstr>
      <vt:lpstr>微软雅黑</vt:lpstr>
      <vt:lpstr>Arial</vt:lpstr>
      <vt:lpstr>Corbel</vt:lpstr>
      <vt:lpstr>深度</vt:lpstr>
      <vt:lpstr>SIFT</vt:lpstr>
      <vt:lpstr>PowerPoint 演示文稿</vt:lpstr>
      <vt:lpstr>尺度空间</vt:lpstr>
      <vt:lpstr>高斯模糊</vt:lpstr>
      <vt:lpstr>PowerPoint 演示文稿</vt:lpstr>
      <vt:lpstr>高斯 </vt:lpstr>
      <vt:lpstr>高斯差分函数</vt:lpstr>
      <vt:lpstr>PowerPoint 演示文稿</vt:lpstr>
      <vt:lpstr>PowerPoint 演示文稿</vt:lpstr>
      <vt:lpstr>PowerPoint 演示文稿</vt:lpstr>
      <vt:lpstr>DOG构造</vt:lpstr>
      <vt:lpstr>金字塔</vt:lpstr>
      <vt:lpstr>PowerPoint 演示文稿</vt:lpstr>
      <vt:lpstr>PowerPoint 演示文稿</vt:lpstr>
      <vt:lpstr>PowerPoint 演示文稿</vt:lpstr>
      <vt:lpstr>PowerPoint 演示文稿</vt:lpstr>
      <vt:lpstr>极值点精确定位</vt:lpstr>
      <vt:lpstr>PowerPoint 演示文稿</vt:lpstr>
      <vt:lpstr>PowerPoint 演示文稿</vt:lpstr>
      <vt:lpstr>删除边缘效应</vt:lpstr>
      <vt:lpstr>PowerPoint 演示文稿</vt:lpstr>
      <vt:lpstr>特征矢量生成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特征点匹配</vt:lpstr>
      <vt:lpstr>PowerPoint 演示文稿</vt:lpstr>
      <vt:lpstr>PowerPoint 演示文稿</vt:lpstr>
      <vt:lpstr>PowerPoint 演示文稿</vt:lpstr>
    </vt:vector>
  </TitlesOfParts>
  <Company>Autohome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Autohome</dc:creator>
  <cp:lastModifiedBy>Autohome</cp:lastModifiedBy>
  <cp:revision>48</cp:revision>
  <dcterms:created xsi:type="dcterms:W3CDTF">2017-03-23T04:20:36Z</dcterms:created>
  <dcterms:modified xsi:type="dcterms:W3CDTF">2017-03-30T02:52:35Z</dcterms:modified>
</cp:coreProperties>
</file>