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8"/>
  </p:notesMasterIdLst>
  <p:handoutMasterIdLst>
    <p:handoutMasterId r:id="rId29"/>
  </p:handoutMasterIdLst>
  <p:sldIdLst>
    <p:sldId id="385" r:id="rId3"/>
    <p:sldId id="401" r:id="rId4"/>
    <p:sldId id="390" r:id="rId5"/>
    <p:sldId id="387" r:id="rId6"/>
    <p:sldId id="441" r:id="rId7"/>
    <p:sldId id="434" r:id="rId8"/>
    <p:sldId id="435" r:id="rId9"/>
    <p:sldId id="436" r:id="rId10"/>
    <p:sldId id="437" r:id="rId11"/>
    <p:sldId id="442" r:id="rId12"/>
    <p:sldId id="438" r:id="rId13"/>
    <p:sldId id="440" r:id="rId14"/>
    <p:sldId id="448" r:id="rId15"/>
    <p:sldId id="433" r:id="rId16"/>
    <p:sldId id="411" r:id="rId17"/>
    <p:sldId id="447" r:id="rId18"/>
    <p:sldId id="412" r:id="rId19"/>
    <p:sldId id="446" r:id="rId20"/>
    <p:sldId id="421" r:id="rId21"/>
    <p:sldId id="443" r:id="rId22"/>
    <p:sldId id="444" r:id="rId23"/>
    <p:sldId id="445" r:id="rId24"/>
    <p:sldId id="413" r:id="rId25"/>
    <p:sldId id="422" r:id="rId26"/>
    <p:sldId id="392" r:id="rId27"/>
  </p:sldIdLst>
  <p:sldSz cx="12195175" cy="6859588"/>
  <p:notesSz cx="6858000" cy="9144000"/>
  <p:defaultTextStyle>
    <a:defPPr>
      <a:defRPr lang="zh-CN"/>
    </a:defPPr>
    <a:lvl1pPr marL="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340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6165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99565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2965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6573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9913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3253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65295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牟 楠轲" initials="牟" lastIdx="1" clrIdx="0"/>
  <p:cmAuthor id="2" name="HUAWEI" initials="H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C3A"/>
    <a:srgbClr val="F79646"/>
    <a:srgbClr val="FEBB08"/>
    <a:srgbClr val="EDB74F"/>
    <a:srgbClr val="D94343"/>
    <a:srgbClr val="16A77C"/>
    <a:srgbClr val="026BB8"/>
    <a:srgbClr val="4A3C94"/>
    <a:srgbClr val="E52323"/>
    <a:srgbClr val="026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2473" autoAdjust="0"/>
  </p:normalViewPr>
  <p:slideViewPr>
    <p:cSldViewPr>
      <p:cViewPr>
        <p:scale>
          <a:sx n="100" d="100"/>
          <a:sy n="100" d="100"/>
        </p:scale>
        <p:origin x="1674" y="498"/>
      </p:cViewPr>
      <p:guideLst>
        <p:guide orient="horz" pos="20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C60A-8CFA-4CAF-9570-F6C69DC5B3D6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91136-8E9D-46CE-B7E6-7EDB8E602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52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DFF31-CDAD-4458-9FD0-370B85967D7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FBB5C-7657-4265-B7C8-55986B043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7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file:///C:\Users\1V994W2\Documents\Tencent%20Files\574576071\FileRecv\&#25340;&#35013;&#32032;&#26448;\&#21830;&#21153;&#25968;&#25454;-10\\09\subject_holdright_10,229,240_0_staid_full_0.png" TargetMode="Externa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15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8.png"/><Relationship Id="rId5" Type="http://schemas.openxmlformats.org/officeDocument/2006/relationships/tags" Target="../tags/tag21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tags" Target="../tags/tag26.xml"/><Relationship Id="rId7" Type="http://schemas.openxmlformats.org/officeDocument/2006/relationships/image" Target="../media/image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1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3.xml"/><Relationship Id="rId10" Type="http://schemas.openxmlformats.org/officeDocument/2006/relationships/image" Target="../media/image7.png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1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7.png"/><Relationship Id="rId5" Type="http://schemas.openxmlformats.org/officeDocument/2006/relationships/tags" Target="../tags/tag51.xml"/><Relationship Id="rId10" Type="http://schemas.openxmlformats.org/officeDocument/2006/relationships/image" Target="file:///C:\Users\1V994W2\Documents\Tencent%20Files\574576071\FileRecv\&#25340;&#35013;&#32032;&#26448;\&#21830;&#21153;&#25968;&#25454;-10\\09\subject_holdright_10,229,240_0_staid_full_0.png" TargetMode="External"/><Relationship Id="rId4" Type="http://schemas.openxmlformats.org/officeDocument/2006/relationships/tags" Target="../tags/tag50.xml"/><Relationship Id="rId9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10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61.xml"/><Relationship Id="rId10" Type="http://schemas.openxmlformats.org/officeDocument/2006/relationships/image" Target="../media/image7.png"/><Relationship Id="rId4" Type="http://schemas.openxmlformats.org/officeDocument/2006/relationships/tags" Target="../tags/tag60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10.png"/><Relationship Id="rId5" Type="http://schemas.openxmlformats.org/officeDocument/2006/relationships/tags" Target="../tags/tag69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68.xml"/><Relationship Id="rId9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76.xml"/><Relationship Id="rId10" Type="http://schemas.openxmlformats.org/officeDocument/2006/relationships/image" Target="../media/image10.png"/><Relationship Id="rId4" Type="http://schemas.openxmlformats.org/officeDocument/2006/relationships/tags" Target="../tags/tag75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7.png"/><Relationship Id="rId5" Type="http://schemas.openxmlformats.org/officeDocument/2006/relationships/tags" Target="../tags/tag82.xml"/><Relationship Id="rId10" Type="http://schemas.openxmlformats.org/officeDocument/2006/relationships/image" Target="file:///C:\Users\1V994W2\Documents\Tencent%20Files\574576071\FileRecv\&#25340;&#35013;&#32032;&#26448;\&#21830;&#21153;&#25968;&#25454;-10\\09\subject_holdright_10,229,240_0_staid_full_0.png" TargetMode="External"/><Relationship Id="rId4" Type="http://schemas.openxmlformats.org/officeDocument/2006/relationships/tags" Target="../tags/tag81.xml"/><Relationship Id="rId9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89.xml"/><Relationship Id="rId10" Type="http://schemas.openxmlformats.org/officeDocument/2006/relationships/image" Target="../media/image10.png"/><Relationship Id="rId4" Type="http://schemas.openxmlformats.org/officeDocument/2006/relationships/tags" Target="../tags/tag88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10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5.xml"/><Relationship Id="rId10" Type="http://schemas.openxmlformats.org/officeDocument/2006/relationships/image" Target="../media/image7.png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3.xml"/><Relationship Id="rId10" Type="http://schemas.openxmlformats.org/officeDocument/2006/relationships/image" Target="../media/image7.png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10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7.png"/><Relationship Id="rId5" Type="http://schemas.openxmlformats.org/officeDocument/2006/relationships/tags" Target="../tags/tag11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10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7.png"/><Relationship Id="rId5" Type="http://schemas.openxmlformats.org/officeDocument/2006/relationships/tags" Target="../tags/tag12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7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image" Target="../media/image10.png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10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0.xml"/><Relationship Id="rId10" Type="http://schemas.openxmlformats.org/officeDocument/2006/relationships/image" Target="../media/image11.png"/><Relationship Id="rId4" Type="http://schemas.openxmlformats.org/officeDocument/2006/relationships/tags" Target="../tags/tag139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/>
          <p:cNvSpPr/>
          <p:nvPr userDrawn="1"/>
        </p:nvSpPr>
        <p:spPr>
          <a:xfrm rot="19693721">
            <a:off x="9947025" y="4960457"/>
            <a:ext cx="3040468" cy="215636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71000">
                <a:srgbClr val="7242CA"/>
              </a:gs>
              <a:gs pos="0">
                <a:srgbClr val="4D3F9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1"/>
          <p:cNvSpPr/>
          <p:nvPr userDrawn="1"/>
        </p:nvSpPr>
        <p:spPr>
          <a:xfrm rot="19693721" flipH="1" flipV="1">
            <a:off x="-606272" y="-297771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71000">
                <a:srgbClr val="7B56D8"/>
              </a:gs>
              <a:gs pos="0">
                <a:srgbClr val="4B3D9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1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FEBB08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0">
                <a:srgbClr val="EDB74F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5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EDB74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9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EDB74F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b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9" y="1192673"/>
            <a:ext cx="5487829" cy="4473924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9800603" y="4297206"/>
            <a:ext cx="1756232" cy="409016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>
            <a:lvl1pPr marL="342900" marR="0" indent="-342900" algn="r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9800603" y="4819272"/>
            <a:ext cx="1756232" cy="409016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>
            <a:lvl1pPr marL="342900" marR="0" indent="-342900" algn="r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9" name="任意多边形 5"/>
          <p:cNvSpPr/>
          <p:nvPr userDrawn="1">
            <p:custDataLst>
              <p:tags r:id="rId8"/>
            </p:custDataLst>
          </p:nvPr>
        </p:nvSpPr>
        <p:spPr>
          <a:xfrm flipH="1">
            <a:off x="10305558" y="1630982"/>
            <a:ext cx="1251276" cy="2415352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482499" y="2071119"/>
            <a:ext cx="4826622" cy="97109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6481863" y="3246722"/>
            <a:ext cx="4827257" cy="3702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9435" indent="0" algn="ctr">
              <a:buNone/>
            </a:lvl5pPr>
            <a:lvl6pPr marL="2286635" indent="0" algn="ctr">
              <a:buNone/>
            </a:lvl6pPr>
            <a:lvl7pPr marL="2743835" indent="0" algn="ctr">
              <a:buNone/>
            </a:lvl7pPr>
            <a:lvl8pPr marL="3201035" indent="0" algn="ctr">
              <a:buNone/>
            </a:lvl8pPr>
            <a:lvl9pPr marL="3658235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056" y="443316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056" y="952684"/>
            <a:ext cx="10855063" cy="5389905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259"/>
            <a:ext cx="2492964" cy="406475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207971" y="3590637"/>
            <a:ext cx="5684730" cy="97173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056" y="443316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70104" y="952684"/>
            <a:ext cx="5284618" cy="5389905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40502" y="952684"/>
            <a:ext cx="5284618" cy="5389905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056" y="443316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70104" y="952684"/>
            <a:ext cx="5284618" cy="381074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70099" y="1406785"/>
            <a:ext cx="5284576" cy="4935666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7374" y="952684"/>
            <a:ext cx="5284618" cy="38107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7374" y="1406785"/>
            <a:ext cx="5284618" cy="4935666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71000">
                <a:srgbClr val="7B52C6"/>
              </a:gs>
              <a:gs pos="0">
                <a:srgbClr val="4A3C9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71000">
                <a:srgbClr val="673BB9"/>
              </a:gs>
              <a:gs pos="0">
                <a:srgbClr val="4A3C9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33" y="1640066"/>
            <a:ext cx="4390263" cy="357914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7315200" cy="685927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955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70056" y="443312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104" y="443316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70104" y="952684"/>
            <a:ext cx="5284618" cy="5389905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40550" y="952684"/>
            <a:ext cx="5284618" cy="5389905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2022/1/4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3888" y="952684"/>
            <a:ext cx="951232" cy="5389905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70099" y="952676"/>
            <a:ext cx="9830660" cy="5389905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70104" y="952684"/>
            <a:ext cx="10855063" cy="5389905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1192673"/>
            <a:ext cx="5487829" cy="447392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995939" y="2556983"/>
            <a:ext cx="4360410" cy="370274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995304" y="3129859"/>
            <a:ext cx="4361045" cy="1172427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056" y="443312"/>
            <a:ext cx="10855063" cy="44204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151" y="303865"/>
            <a:ext cx="11610874" cy="625153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934" y="1249431"/>
            <a:ext cx="9628907" cy="723734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447" y="2164001"/>
            <a:ext cx="9629107" cy="3445838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5859" cy="685927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352" y="770543"/>
            <a:ext cx="3961031" cy="882163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953" y="1764327"/>
            <a:ext cx="3957430" cy="4093958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2528" y="770081"/>
            <a:ext cx="6481688" cy="5088879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5175" cy="2664826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159" y="781345"/>
            <a:ext cx="10979258" cy="626516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159" y="1659907"/>
            <a:ext cx="10978833" cy="828153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935" y="2808520"/>
            <a:ext cx="10968456" cy="3431435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4A3C9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29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71000">
                <a:srgbClr val="7242D4"/>
              </a:gs>
              <a:gs pos="0">
                <a:srgbClr val="4A3C9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9902"/>
            <a:ext cx="12195175" cy="182936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958" y="669724"/>
            <a:ext cx="10979258" cy="565305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995" y="1681511"/>
            <a:ext cx="10993662" cy="3211795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155" y="5181359"/>
            <a:ext cx="11004465" cy="101178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5175" cy="91456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6135955"/>
            <a:ext cx="720278" cy="72331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955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751" y="237644"/>
            <a:ext cx="11040474" cy="44204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751" y="1663508"/>
            <a:ext cx="5343791" cy="289493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4026" y="1663508"/>
            <a:ext cx="5368998" cy="289493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549" y="4817692"/>
            <a:ext cx="5343791" cy="781345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4828" y="4814091"/>
            <a:ext cx="5368998" cy="781345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868"/>
            <a:ext cx="12195175" cy="495153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550" y="5231813"/>
            <a:ext cx="1620624" cy="162745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1813"/>
            <a:ext cx="1620624" cy="1627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3197" y="1339448"/>
            <a:ext cx="9146381" cy="2387242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809" y="3863515"/>
            <a:ext cx="9146381" cy="1656307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2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026BB8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14CD68"/>
              </a:gs>
              <a:gs pos="100000">
                <a:srgbClr val="035C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0">
                <a:srgbClr val="14CD68"/>
              </a:gs>
              <a:gs pos="100000">
                <a:srgbClr val="035C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3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16A77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9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14CD68"/>
              </a:gs>
              <a:gs pos="100000">
                <a:srgbClr val="035C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FE4444"/>
              </a:gs>
              <a:gs pos="100000">
                <a:srgbClr val="832B2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0">
                <a:srgbClr val="FE4444"/>
              </a:gs>
              <a:gs pos="100000">
                <a:srgbClr val="832B2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4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D9434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9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E30000"/>
              </a:gs>
              <a:gs pos="100000">
                <a:srgbClr val="76030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106616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050" indent="-40005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6140" indent="-333375" algn="l" defTabSz="1066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865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66265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030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2430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65830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98595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31995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165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2965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573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913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253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5295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70056" y="443312"/>
            <a:ext cx="10855063" cy="442046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70056" y="961576"/>
            <a:ext cx="10855063" cy="53899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971" y="6351009"/>
            <a:ext cx="2700703" cy="3168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7072" y="6351009"/>
            <a:ext cx="3961031" cy="3168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2842" y="6351009"/>
            <a:ext cx="2700703" cy="3168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803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10" Type="http://schemas.openxmlformats.org/officeDocument/2006/relationships/tags" Target="../tags/tag153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18" Type="http://schemas.openxmlformats.org/officeDocument/2006/relationships/tags" Target="../tags/tag179.xml"/><Relationship Id="rId3" Type="http://schemas.openxmlformats.org/officeDocument/2006/relationships/tags" Target="../tags/tag164.xml"/><Relationship Id="rId21" Type="http://schemas.openxmlformats.org/officeDocument/2006/relationships/slideLayout" Target="../slideLayouts/slideLayout20.xml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17" Type="http://schemas.openxmlformats.org/officeDocument/2006/relationships/tags" Target="../tags/tag178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20" Type="http://schemas.openxmlformats.org/officeDocument/2006/relationships/tags" Target="../tags/tag181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23" Type="http://schemas.openxmlformats.org/officeDocument/2006/relationships/image" Target="../media/image13.png"/><Relationship Id="rId10" Type="http://schemas.openxmlformats.org/officeDocument/2006/relationships/tags" Target="../tags/tag171.xml"/><Relationship Id="rId19" Type="http://schemas.openxmlformats.org/officeDocument/2006/relationships/tags" Target="../tags/tag180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Relationship Id="rId2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65760" y="2817495"/>
            <a:ext cx="10028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个人转正述职报告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25921" y="5572732"/>
            <a:ext cx="3529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星柒玩 玩新奇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27203" y="2000625"/>
            <a:ext cx="539670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150" dirty="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WORK REPORT</a:t>
            </a:r>
          </a:p>
        </p:txBody>
      </p:sp>
      <p:pic>
        <p:nvPicPr>
          <p:cNvPr id="3" name="图片 2" descr="颜色色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2817495"/>
            <a:ext cx="2016125" cy="93980"/>
          </a:xfrm>
          <a:prstGeom prst="rect">
            <a:avLst/>
          </a:prstGeom>
        </p:spPr>
      </p:pic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0" y="441960"/>
            <a:ext cx="1851025" cy="728980"/>
          </a:xfrm>
          <a:prstGeom prst="rect">
            <a:avLst/>
          </a:prstGeom>
        </p:spPr>
      </p:pic>
      <p:pic>
        <p:nvPicPr>
          <p:cNvPr id="2" name="图片 1" descr="游戏手柄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60" y="5596890"/>
            <a:ext cx="342900" cy="281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10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AE94343-0D8F-405C-8F59-840C2A5E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9" y="909514"/>
            <a:ext cx="10942688" cy="511256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353" y="6019040"/>
            <a:ext cx="1260822" cy="84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7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11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5" name="Picture 2" descr="E:\unity\2021.12.27PPT\ppt素材\2dcd2213c1106cf6cafcf5b2f57de2d4_3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29" y="6258187"/>
            <a:ext cx="548443" cy="54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unity\2021.12.27PPT\ppt素材\4561ce10f11e576446dea62cc8b71fb3_3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8" y="6262458"/>
            <a:ext cx="548443" cy="54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:\unity\2021.12.27PPT\ppt素材\ef722b6e1536d7043b9dc7c9707dafac_36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630" y="6277237"/>
            <a:ext cx="548443" cy="54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F0F36A2-20E1-4950-B926-D6EB11D4E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315" y="664170"/>
            <a:ext cx="5501468" cy="5687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551" y="5460985"/>
            <a:ext cx="365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>
                    <a:lumMod val="85000"/>
                  </a:schemeClr>
                </a:solidFill>
              </a:rPr>
              <a:t>关卡策划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12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11"/>
          <p:cNvSpPr txBox="1"/>
          <p:nvPr>
            <p:custDataLst>
              <p:tags r:id="rId1"/>
            </p:custDataLst>
          </p:nvPr>
        </p:nvSpPr>
        <p:spPr>
          <a:xfrm>
            <a:off x="524012" y="2208090"/>
            <a:ext cx="2645464" cy="2094679"/>
          </a:xfrm>
          <a:prstGeom prst="rect">
            <a:avLst/>
          </a:prstGeom>
          <a:noFill/>
        </p:spPr>
        <p:txBody>
          <a:bodyPr lIns="91458" tIns="45729" rIns="91458" bIns="45729" anchor="ctr" anchorCtr="1">
            <a:normAutofit/>
          </a:bodyPr>
          <a:lstStyle/>
          <a:p>
            <a:pPr defTabSz="914583">
              <a:lnSpc>
                <a:spcPct val="120000"/>
              </a:lnSpc>
              <a:buSzPct val="100000"/>
            </a:pPr>
            <a:r>
              <a:rPr lang="zh-CN" altLang="en-US" sz="40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价值观</a:t>
            </a: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754521" y="4455204"/>
            <a:ext cx="2157774" cy="125160"/>
          </a:xfrm>
          <a:prstGeom prst="rect">
            <a:avLst/>
          </a:prstGeom>
          <a:ln>
            <a:noFill/>
          </a:ln>
        </p:spPr>
        <p:style>
          <a:lnRef idx="2">
            <a:srgbClr val="0AA7FC">
              <a:shade val="50000"/>
            </a:srgbClr>
          </a:lnRef>
          <a:fillRef idx="1">
            <a:srgbClr val="0AA7FC"/>
          </a:fillRef>
          <a:effectRef idx="0">
            <a:srgbClr val="0AA7FC"/>
          </a:effectRef>
          <a:fontRef idx="minor">
            <a:sysClr val="window" lastClr="FFFFFF"/>
          </a:fontRef>
        </p:style>
        <p:txBody>
          <a:bodyPr lIns="91458" tIns="45729" rIns="91458" bIns="45729" anchor="ctr"/>
          <a:lstStyle/>
          <a:p>
            <a:pPr algn="ctr" defTabSz="914583">
              <a:spcBef>
                <a:spcPct val="0"/>
              </a:spcBef>
              <a:spcAft>
                <a:spcPct val="0"/>
              </a:spcAft>
            </a:pPr>
            <a:endParaRPr lang="zh-CN" altLang="en-US" sz="1800" noProof="1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3"/>
            </p:custDataLst>
          </p:nvPr>
        </p:nvSpPr>
        <p:spPr>
          <a:xfrm>
            <a:off x="2312002" y="1098804"/>
            <a:ext cx="8895491" cy="4968438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ysClr val="window" lastClr="FFFFFF">
                <a:lumMod val="85000"/>
                <a:alpha val="75000"/>
              </a:sysClr>
            </a:solidFill>
          </a:ln>
        </p:spPr>
        <p:style>
          <a:lnRef idx="2">
            <a:srgbClr val="0AA7FC">
              <a:shade val="50000"/>
            </a:srgbClr>
          </a:lnRef>
          <a:fillRef idx="1">
            <a:srgbClr val="0AA7FC"/>
          </a:fillRef>
          <a:effectRef idx="0">
            <a:srgbClr val="0AA7FC"/>
          </a:effectRef>
          <a:fontRef idx="minor">
            <a:sysClr val="window" lastClr="FFFFFF"/>
          </a:fontRef>
        </p:style>
        <p:txBody>
          <a:bodyPr lIns="91458" tIns="45729" rIns="91458" bIns="45729" anchor="ctr"/>
          <a:lstStyle/>
          <a:p>
            <a:pPr algn="ctr" defTabSz="914583">
              <a:spcBef>
                <a:spcPct val="0"/>
              </a:spcBef>
              <a:spcAft>
                <a:spcPct val="0"/>
              </a:spcAft>
            </a:pPr>
            <a:endParaRPr lang="zh-CN" altLang="en-US" sz="1800" noProof="1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350883" y="3829302"/>
            <a:ext cx="2422521" cy="1505298"/>
            <a:chOff x="9057" y="3253"/>
            <a:chExt cx="3814" cy="2370"/>
          </a:xfrm>
        </p:grpSpPr>
        <p:sp>
          <p:nvSpPr>
            <p:cNvPr id="12" name="文本框 18"/>
            <p:cNvSpPr txBox="1"/>
            <p:nvPr>
              <p:custDataLst>
                <p:tags r:id="rId16"/>
              </p:custDataLst>
            </p:nvPr>
          </p:nvSpPr>
          <p:spPr>
            <a:xfrm>
              <a:off x="9057" y="4027"/>
              <a:ext cx="3814" cy="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pc="150" dirty="0">
                  <a:latin typeface="Arial" panose="020B0604020202020204" pitchFamily="34" charset="0"/>
                  <a:sym typeface="+mn-ea"/>
                </a:rPr>
                <a:t>保持进化，提升认知</a:t>
              </a:r>
            </a:p>
          </p:txBody>
        </p:sp>
        <p:sp>
          <p:nvSpPr>
            <p:cNvPr id="13" name="文本框 28"/>
            <p:cNvSpPr txBox="1"/>
            <p:nvPr>
              <p:custDataLst>
                <p:tags r:id="rId17"/>
              </p:custDataLst>
            </p:nvPr>
          </p:nvSpPr>
          <p:spPr>
            <a:xfrm>
              <a:off x="10129" y="3253"/>
              <a:ext cx="2742" cy="70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 lnSpcReduction="20000"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pPr>
                <a:lnSpc>
                  <a:spcPct val="120000"/>
                </a:lnSpc>
                <a:buSzPct val="100000"/>
              </a:pPr>
              <a:r>
                <a:rPr lang="zh-CN" altLang="en-US" b="1" spc="300" dirty="0">
                  <a:latin typeface="Arial" panose="020B0604020202020204" pitchFamily="34" charset="0"/>
                  <a:ea typeface="微软雅黑" panose="020B0503020204020204" pitchFamily="34" charset="-122"/>
                  <a:sym typeface="+mn-lt"/>
                </a:rPr>
                <a:t>进化</a:t>
              </a:r>
            </a:p>
          </p:txBody>
        </p:sp>
        <p:sp>
          <p:nvSpPr>
            <p:cNvPr id="14" name="文本框 23"/>
            <p:cNvSpPr txBox="1"/>
            <p:nvPr>
              <p:custDataLst>
                <p:tags r:id="rId18"/>
              </p:custDataLst>
            </p:nvPr>
          </p:nvSpPr>
          <p:spPr>
            <a:xfrm>
              <a:off x="9057" y="3253"/>
              <a:ext cx="937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 anchorCtr="0">
              <a:no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4000" b="1">
                  <a:solidFill>
                    <a:srgbClr val="1F74AD"/>
                  </a:solidFill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3200" dirty="0">
                  <a:solidFill>
                    <a:srgbClr val="30B233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12233" y="2066133"/>
            <a:ext cx="2422521" cy="909531"/>
            <a:chOff x="13606" y="3253"/>
            <a:chExt cx="3814" cy="1432"/>
          </a:xfrm>
        </p:grpSpPr>
        <p:sp>
          <p:nvSpPr>
            <p:cNvPr id="16" name="文本框 31"/>
            <p:cNvSpPr txBox="1"/>
            <p:nvPr>
              <p:custDataLst>
                <p:tags r:id="rId13"/>
              </p:custDataLst>
            </p:nvPr>
          </p:nvSpPr>
          <p:spPr>
            <a:xfrm>
              <a:off x="13606" y="4027"/>
              <a:ext cx="3814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fontAlgn="ctr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Font typeface="Wingdings" panose="05000000000000000000" charset="0"/>
              </a:pPr>
              <a:r>
                <a:rPr lang="zh-CN" altLang="en-US" sz="1600" spc="150" dirty="0">
                  <a:latin typeface="Arial" panose="020B0604020202020204" pitchFamily="34" charset="0"/>
                  <a:sym typeface="+mn-lt"/>
                </a:rPr>
                <a:t>保持热爱，富有激情</a:t>
              </a:r>
              <a:endParaRPr lang="zh-CN" altLang="en-US" sz="2000" dirty="0"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文本框 32"/>
            <p:cNvSpPr txBox="1"/>
            <p:nvPr>
              <p:custDataLst>
                <p:tags r:id="rId14"/>
              </p:custDataLst>
            </p:nvPr>
          </p:nvSpPr>
          <p:spPr>
            <a:xfrm>
              <a:off x="14677" y="3253"/>
              <a:ext cx="2742" cy="70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 lnSpcReduction="20000"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pPr>
                <a:lnSpc>
                  <a:spcPct val="120000"/>
                </a:lnSpc>
                <a:buSzPct val="100000"/>
              </a:pPr>
              <a:r>
                <a:rPr lang="zh-CN" altLang="en-US" b="1" spc="300" dirty="0">
                  <a:latin typeface="Arial" panose="020B0604020202020204" pitchFamily="34" charset="0"/>
                  <a:ea typeface="微软雅黑" panose="020B0503020204020204" pitchFamily="34" charset="-122"/>
                  <a:sym typeface="+mn-lt"/>
                </a:rPr>
                <a:t>热爱</a:t>
              </a:r>
            </a:p>
          </p:txBody>
        </p:sp>
        <p:sp>
          <p:nvSpPr>
            <p:cNvPr id="18" name="文本框 30"/>
            <p:cNvSpPr txBox="1"/>
            <p:nvPr>
              <p:custDataLst>
                <p:tags r:id="rId15"/>
              </p:custDataLst>
            </p:nvPr>
          </p:nvSpPr>
          <p:spPr>
            <a:xfrm>
              <a:off x="13606" y="3253"/>
              <a:ext cx="937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 anchorCtr="0">
              <a:no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4000" b="1">
                  <a:solidFill>
                    <a:srgbClr val="1F74AD"/>
                  </a:solidFill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3200" dirty="0">
                  <a:solidFill>
                    <a:srgbClr val="E52323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235169" y="3828667"/>
            <a:ext cx="2422521" cy="1505298"/>
            <a:chOff x="4508" y="3253"/>
            <a:chExt cx="3814" cy="2370"/>
          </a:xfrm>
        </p:grpSpPr>
        <p:sp>
          <p:nvSpPr>
            <p:cNvPr id="20" name="文本框 35"/>
            <p:cNvSpPr txBox="1"/>
            <p:nvPr>
              <p:custDataLst>
                <p:tags r:id="rId10"/>
              </p:custDataLst>
            </p:nvPr>
          </p:nvSpPr>
          <p:spPr>
            <a:xfrm>
              <a:off x="4508" y="4027"/>
              <a:ext cx="3814" cy="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pc="150" dirty="0">
                  <a:latin typeface="Arial" panose="020B0604020202020204" pitchFamily="34" charset="0"/>
                  <a:sym typeface="+mn-ea"/>
                </a:rPr>
                <a:t>保持自律，高效执行</a:t>
              </a:r>
            </a:p>
          </p:txBody>
        </p:sp>
        <p:sp>
          <p:nvSpPr>
            <p:cNvPr id="21" name="文本框 36"/>
            <p:cNvSpPr txBox="1"/>
            <p:nvPr>
              <p:custDataLst>
                <p:tags r:id="rId11"/>
              </p:custDataLst>
            </p:nvPr>
          </p:nvSpPr>
          <p:spPr>
            <a:xfrm>
              <a:off x="5580" y="3253"/>
              <a:ext cx="2742" cy="70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 lnSpcReduction="20000"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pPr>
                <a:lnSpc>
                  <a:spcPct val="120000"/>
                </a:lnSpc>
                <a:buSzPct val="100000"/>
              </a:pPr>
              <a:r>
                <a:rPr lang="zh-CN" altLang="en-US" b="1" spc="300" dirty="0">
                  <a:latin typeface="Arial" panose="020B0604020202020204" pitchFamily="34" charset="0"/>
                  <a:ea typeface="微软雅黑" panose="020B0503020204020204" pitchFamily="34" charset="-122"/>
                  <a:sym typeface="+mn-lt"/>
                </a:rPr>
                <a:t>自律</a:t>
              </a:r>
            </a:p>
          </p:txBody>
        </p:sp>
        <p:sp>
          <p:nvSpPr>
            <p:cNvPr id="22" name="文本框 71"/>
            <p:cNvSpPr txBox="1"/>
            <p:nvPr>
              <p:custDataLst>
                <p:tags r:id="rId12"/>
              </p:custDataLst>
            </p:nvPr>
          </p:nvSpPr>
          <p:spPr>
            <a:xfrm>
              <a:off x="4508" y="3253"/>
              <a:ext cx="937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 anchorCtr="0">
              <a:no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4000" b="1">
                  <a:solidFill>
                    <a:srgbClr val="1F74AD"/>
                  </a:solidFill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3200" dirty="0">
                  <a:solidFill>
                    <a:srgbClr val="EFB31D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05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654128" y="2109324"/>
            <a:ext cx="2422521" cy="1505298"/>
            <a:chOff x="6783" y="6046"/>
            <a:chExt cx="3814" cy="2370"/>
          </a:xfrm>
        </p:grpSpPr>
        <p:sp>
          <p:nvSpPr>
            <p:cNvPr id="24" name="文本框 76"/>
            <p:cNvSpPr txBox="1"/>
            <p:nvPr>
              <p:custDataLst>
                <p:tags r:id="rId7"/>
              </p:custDataLst>
            </p:nvPr>
          </p:nvSpPr>
          <p:spPr>
            <a:xfrm>
              <a:off x="6783" y="6820"/>
              <a:ext cx="3814" cy="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pc="150">
                  <a:latin typeface="Arial" panose="020B0604020202020204" pitchFamily="34" charset="0"/>
                  <a:sym typeface="+mn-ea"/>
                </a:rPr>
                <a:t>保持匠心，独立思考</a:t>
              </a:r>
            </a:p>
          </p:txBody>
        </p:sp>
        <p:sp>
          <p:nvSpPr>
            <p:cNvPr id="25" name="文本框 86"/>
            <p:cNvSpPr txBox="1"/>
            <p:nvPr>
              <p:custDataLst>
                <p:tags r:id="rId8"/>
              </p:custDataLst>
            </p:nvPr>
          </p:nvSpPr>
          <p:spPr>
            <a:xfrm>
              <a:off x="7855" y="6046"/>
              <a:ext cx="2742" cy="70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0000" lnSpcReduction="20000"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pPr>
                <a:lnSpc>
                  <a:spcPct val="120000"/>
                </a:lnSpc>
                <a:buSzPct val="100000"/>
              </a:pPr>
              <a:r>
                <a:rPr lang="zh-CN" altLang="en-US" b="1" spc="300" dirty="0">
                  <a:latin typeface="Arial" panose="020B0604020202020204" pitchFamily="34" charset="0"/>
                  <a:ea typeface="微软雅黑" panose="020B0503020204020204" pitchFamily="34" charset="-122"/>
                  <a:sym typeface="+mn-lt"/>
                </a:rPr>
                <a:t>匠心</a:t>
              </a:r>
            </a:p>
          </p:txBody>
        </p:sp>
        <p:sp>
          <p:nvSpPr>
            <p:cNvPr id="26" name="文本框 87"/>
            <p:cNvSpPr txBox="1"/>
            <p:nvPr>
              <p:custDataLst>
                <p:tags r:id="rId9"/>
              </p:custDataLst>
            </p:nvPr>
          </p:nvSpPr>
          <p:spPr>
            <a:xfrm>
              <a:off x="6783" y="6046"/>
              <a:ext cx="937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 anchorCtr="0">
              <a:no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4000" b="1">
                  <a:solidFill>
                    <a:srgbClr val="1F74AD"/>
                  </a:solidFill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3200" dirty="0">
                  <a:solidFill>
                    <a:srgbClr val="CE36B8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792708" y="2080742"/>
            <a:ext cx="2422521" cy="1505298"/>
            <a:chOff x="11331" y="6046"/>
            <a:chExt cx="3814" cy="2370"/>
          </a:xfrm>
        </p:grpSpPr>
        <p:sp>
          <p:nvSpPr>
            <p:cNvPr id="28" name="文本框 88"/>
            <p:cNvSpPr txBox="1"/>
            <p:nvPr>
              <p:custDataLst>
                <p:tags r:id="rId4"/>
              </p:custDataLst>
            </p:nvPr>
          </p:nvSpPr>
          <p:spPr>
            <a:xfrm>
              <a:off x="11331" y="6820"/>
              <a:ext cx="3814" cy="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spc="150" dirty="0">
                  <a:latin typeface="Arial" panose="020B0604020202020204" pitchFamily="34" charset="0"/>
                  <a:sym typeface="+mn-ea"/>
                </a:rPr>
                <a:t>保持学习，跳出舒适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331" y="6046"/>
              <a:ext cx="3814" cy="702"/>
              <a:chOff x="11331" y="6046"/>
              <a:chExt cx="3814" cy="702"/>
            </a:xfrm>
          </p:grpSpPr>
          <p:sp>
            <p:nvSpPr>
              <p:cNvPr id="30" name="文本框 89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403" y="6046"/>
                <a:ext cx="2742" cy="70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 fontScale="90000" lnSpcReduction="20000"/>
              </a:bodyPr>
              <a:lstStyle>
                <a:defPPr>
                  <a:defRPr lang="zh-CN"/>
                </a:defPPr>
                <a:lvl1pPr>
                  <a:defRPr sz="2400"/>
                </a:lvl1pPr>
              </a:lstStyle>
              <a:p>
                <a:pPr>
                  <a:lnSpc>
                    <a:spcPct val="120000"/>
                  </a:lnSpc>
                  <a:buSzPct val="100000"/>
                </a:pPr>
                <a:r>
                  <a:rPr lang="zh-CN" altLang="en-US" b="1" spc="300" dirty="0">
                    <a:latin typeface="Arial" panose="020B0604020202020204" pitchFamily="34" charset="0"/>
                    <a:ea typeface="微软雅黑" panose="020B0503020204020204" pitchFamily="34" charset="-122"/>
                    <a:sym typeface="+mn-lt"/>
                  </a:rPr>
                  <a:t>学习</a:t>
                </a:r>
              </a:p>
            </p:txBody>
          </p:sp>
          <p:sp>
            <p:nvSpPr>
              <p:cNvPr id="32" name="文本框 9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1331" y="6046"/>
                <a:ext cx="937" cy="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b" anchorCtr="0">
                <a:noAutofit/>
              </a:bodyPr>
              <a:lstStyle>
                <a:defPPr>
                  <a:defRPr lang="zh-CN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4000" b="1">
                    <a:solidFill>
                      <a:srgbClr val="1F74AD"/>
                    </a:solidFill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en-US" altLang="zh-CN" sz="3200" dirty="0">
                    <a:solidFill>
                      <a:srgbClr val="1486C6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02</a:t>
                </a:r>
              </a:p>
            </p:txBody>
          </p:sp>
        </p:grpSp>
      </p:grpSp>
      <p:sp>
        <p:nvSpPr>
          <p:cNvPr id="33" name="文本框 2"/>
          <p:cNvSpPr txBox="1"/>
          <p:nvPr/>
        </p:nvSpPr>
        <p:spPr>
          <a:xfrm>
            <a:off x="1844" y="0"/>
            <a:ext cx="43637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与公司的契合度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5410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13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文本框 2"/>
          <p:cNvSpPr txBox="1"/>
          <p:nvPr/>
        </p:nvSpPr>
        <p:spPr>
          <a:xfrm>
            <a:off x="1844" y="0"/>
            <a:ext cx="43637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与公司的契合度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5138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2118359" y="2237422"/>
            <a:ext cx="894778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游戏专业，对于游戏的开发流程比较</a:t>
            </a:r>
            <a:r>
              <a:rPr lang="zh-CN" altLang="en-US" b="1" spc="2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熟悉</a:t>
            </a:r>
            <a:r>
              <a:rPr lang="en-US" altLang="zh-CN" b="1" spc="2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spc="2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在与美术程序的沟通中效率更高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710565" y="24298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1833245" y="24298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029970" y="246792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2118359" y="3283267"/>
            <a:ext cx="8731756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具有一定的设计能力，平面设计，镜头</a:t>
            </a:r>
            <a:r>
              <a:rPr lang="zh-CN" altLang="en-US" b="1" spc="2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语言，用户体验，</a:t>
            </a:r>
            <a:r>
              <a:rPr lang="en-US" altLang="zh-CN" b="1" spc="2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UX</a:t>
            </a:r>
            <a:r>
              <a:rPr lang="zh-CN" altLang="en-US" b="1" spc="2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都有所涉猎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710565" y="347567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1833245" y="347567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029970" y="351377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2118359" y="4329112"/>
            <a:ext cx="8803764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具有较强的文档写作能力，能够很好的把</a:t>
            </a:r>
            <a:r>
              <a:rPr lang="zh-CN" altLang="en-US" b="1" spc="2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想法文字化，并流畅的输出内容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710565" y="452151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1833245" y="452151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1029970" y="455961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2118359" y="5374957"/>
            <a:ext cx="9739868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具有较强的团队协作能力，懂得与不同性格</a:t>
            </a:r>
            <a:r>
              <a:rPr lang="zh-CN" altLang="en-US" b="1" spc="2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的人和谐相处，降低沟通成本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710565" y="556736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1833245" y="556736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1029970" y="560546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710565" y="66770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bg1">
                      <a:lumMod val="7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能力一览</a:t>
              </a:r>
            </a:p>
          </p:txBody>
        </p:sp>
      </p:grp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05670" y="238760"/>
            <a:ext cx="1851025" cy="728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 userDrawn="1"/>
        </p:nvSpPr>
        <p:spPr>
          <a:xfrm>
            <a:off x="2565400" y="574295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i="1" spc="-150" dirty="0">
                <a:solidFill>
                  <a:schemeClr val="bg1">
                    <a:lumMod val="85000"/>
                  </a:schemeClr>
                </a:solidFill>
                <a:latin typeface="字魂143号-正酷超级黑" panose="00000500000000000000" pitchFamily="2" charset="-122"/>
                <a:ea typeface="字魂143号-正酷超级黑" panose="00000500000000000000" pitchFamily="2" charset="-122"/>
              </a:rPr>
              <a:t>BUSINESS</a:t>
            </a:r>
            <a:endParaRPr lang="zh-CN" altLang="en-US" sz="1200" i="1" spc="-150" dirty="0">
              <a:solidFill>
                <a:schemeClr val="bg1">
                  <a:lumMod val="85000"/>
                </a:schemeClr>
              </a:solidFill>
              <a:latin typeface="字魂143号-正酷超级黑" panose="00000500000000000000" pitchFamily="2" charset="-122"/>
              <a:ea typeface="字魂143号-正酷超级黑" panose="000005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88355" y="2012373"/>
            <a:ext cx="26302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263AA"/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02.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6733515" y="2922328"/>
            <a:ext cx="51402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63500" y="3949123"/>
            <a:ext cx="62484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>
                    <a:alpha val="42000"/>
                  </a:schemeClr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PART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255000" y="2654300"/>
            <a:ext cx="32131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880" y="70485"/>
            <a:ext cx="1851025" cy="72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16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68754" y="1985495"/>
            <a:ext cx="15151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   势：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87825" y="1887705"/>
            <a:ext cx="1658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cs typeface="+mn-ea"/>
                <a:sym typeface="+mn-lt"/>
              </a:rPr>
              <a:t>优     势：</a:t>
            </a: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601540" y="1466397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6673651" y="1466399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9115" y="2670660"/>
            <a:ext cx="42484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1F3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善于整合工具，解决遇到的问题。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xmlns="" id="{BEC743D7-B9FE-415E-889C-144C2084269B}"/>
              </a:ext>
            </a:extLst>
          </p:cNvPr>
          <p:cNvSpPr txBox="1"/>
          <p:nvPr/>
        </p:nvSpPr>
        <p:spPr>
          <a:xfrm>
            <a:off x="1849115" y="3548671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1F3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善于运用自己已经掌握的知识，优化工作流程，举一反三。</a:t>
            </a:r>
            <a:endParaRPr lang="zh-CN" altLang="en-US" dirty="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xmlns="" id="{22861471-D87F-41D5-B921-4626FBE233C2}"/>
              </a:ext>
            </a:extLst>
          </p:cNvPr>
          <p:cNvSpPr txBox="1"/>
          <p:nvPr/>
        </p:nvSpPr>
        <p:spPr>
          <a:xfrm>
            <a:off x="1871524" y="4653930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1F3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善于思考总结，吸取工作中遇到问题的经验，不断成长。</a:t>
            </a:r>
            <a:endParaRPr lang="zh-CN" altLang="en-US" dirty="0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xmlns="" id="{6A80403D-2B4C-43AC-8019-94CAA19AB2A5}"/>
              </a:ext>
            </a:extLst>
          </p:cNvPr>
          <p:cNvSpPr txBox="1"/>
          <p:nvPr/>
        </p:nvSpPr>
        <p:spPr>
          <a:xfrm>
            <a:off x="7609755" y="3429794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1F3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缺乏经验，对案子落地的掌控感不足。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2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 userDrawn="1"/>
        </p:nvSpPr>
        <p:spPr>
          <a:xfrm>
            <a:off x="2565400" y="574295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i="1" spc="-150" dirty="0">
                <a:solidFill>
                  <a:schemeClr val="bg1">
                    <a:lumMod val="85000"/>
                  </a:schemeClr>
                </a:solidFill>
                <a:latin typeface="字魂143号-正酷超级黑" panose="00000500000000000000" pitchFamily="2" charset="-122"/>
                <a:ea typeface="字魂143号-正酷超级黑" panose="00000500000000000000" pitchFamily="2" charset="-122"/>
              </a:rPr>
              <a:t>BUSINESS</a:t>
            </a:r>
            <a:endParaRPr lang="zh-CN" altLang="en-US" sz="1200" i="1" spc="-150" dirty="0">
              <a:solidFill>
                <a:schemeClr val="bg1">
                  <a:lumMod val="85000"/>
                </a:schemeClr>
              </a:solidFill>
              <a:latin typeface="字魂143号-正酷超级黑" panose="00000500000000000000" pitchFamily="2" charset="-122"/>
              <a:ea typeface="字魂143号-正酷超级黑" panose="000005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88355" y="2012373"/>
            <a:ext cx="26302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EA978"/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03.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6733515" y="2933123"/>
            <a:ext cx="51402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63500" y="3949123"/>
            <a:ext cx="62484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>
                    <a:alpha val="42000"/>
                  </a:schemeClr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PART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255000" y="2654300"/>
            <a:ext cx="32131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0" y="54610"/>
            <a:ext cx="1851025" cy="72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18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19666" y="847203"/>
            <a:ext cx="7335520" cy="86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大主宰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项目组至今的主要工作内容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5280" y="554990"/>
            <a:ext cx="2348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200" dirty="0">
              <a:solidFill>
                <a:srgbClr val="0EA978"/>
              </a:solidFill>
              <a:latin typeface="Arial Black" panose="020B0A04020102020204" charset="0"/>
              <a:ea typeface="字魂143号-正酷超级黑" panose="00000500000000000000" pitchFamily="2" charset="-122"/>
              <a:cs typeface="Arial Black" panose="020B0A040201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A9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47" y="1629594"/>
            <a:ext cx="581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梳理剧情人物特点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记录招式、道具等在文中的描述。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72CF914-7717-4BE4-9873-5F5C1979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" y="2115025"/>
            <a:ext cx="6395812" cy="3475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76B9F9-6C9A-4776-A5D1-A66835E2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96" y="2115026"/>
            <a:ext cx="5443763" cy="34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19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5280" y="554990"/>
            <a:ext cx="2348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200" dirty="0">
              <a:solidFill>
                <a:srgbClr val="0EA978"/>
              </a:solidFill>
              <a:latin typeface="Arial Black" panose="020B0A04020102020204" charset="0"/>
              <a:ea typeface="字魂143号-正酷超级黑" panose="00000500000000000000" pitchFamily="2" charset="-122"/>
              <a:cs typeface="Arial Black" panose="020B0A040201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A9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C5DAFCF-167F-4FD8-B1C6-48C3CEE6646B}"/>
              </a:ext>
            </a:extLst>
          </p:cNvPr>
          <p:cNvSpPr txBox="1"/>
          <p:nvPr/>
        </p:nvSpPr>
        <p:spPr>
          <a:xfrm>
            <a:off x="120923" y="969278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总结音效需求的工作流程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29" y="1334344"/>
            <a:ext cx="10096776" cy="502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 userDrawn="1"/>
        </p:nvSpPr>
        <p:spPr>
          <a:xfrm>
            <a:off x="3397647" y="421698"/>
            <a:ext cx="53967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-150" dirty="0">
                <a:solidFill>
                  <a:schemeClr val="bg1">
                    <a:lumMod val="75000"/>
                  </a:schemeClr>
                </a:solidFill>
                <a:latin typeface="Arial Black" panose="020B0A04020102020204" charset="0"/>
                <a:ea typeface="字魂143号-正酷超级黑" panose="00000500000000000000" pitchFamily="2" charset="-122"/>
                <a:cs typeface="Arial Black" panose="020B0A04020102020204" charset="0"/>
              </a:rPr>
              <a:t>BUSINESS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4780890" y="443923"/>
            <a:ext cx="2630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6" name="椭圆 55"/>
          <p:cNvSpPr/>
          <p:nvPr userDrawn="1"/>
        </p:nvSpPr>
        <p:spPr>
          <a:xfrm>
            <a:off x="1516063" y="2276475"/>
            <a:ext cx="1130300" cy="1130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 userDrawn="1"/>
        </p:nvSpPr>
        <p:spPr>
          <a:xfrm>
            <a:off x="1516063" y="3908425"/>
            <a:ext cx="1130300" cy="1130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6164263" y="2276475"/>
            <a:ext cx="1130300" cy="1130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 userDrawn="1"/>
        </p:nvSpPr>
        <p:spPr>
          <a:xfrm>
            <a:off x="6164263" y="3908425"/>
            <a:ext cx="1130300" cy="1130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 userDrawn="1"/>
        </p:nvSpPr>
        <p:spPr>
          <a:xfrm>
            <a:off x="2699677" y="2460048"/>
            <a:ext cx="3242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个人经历</a:t>
            </a:r>
          </a:p>
        </p:txBody>
      </p:sp>
      <p:sp>
        <p:nvSpPr>
          <p:cNvPr id="61" name="文本框 60"/>
          <p:cNvSpPr txBox="1"/>
          <p:nvPr userDrawn="1"/>
        </p:nvSpPr>
        <p:spPr>
          <a:xfrm>
            <a:off x="1714158" y="2469573"/>
            <a:ext cx="8883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01.</a:t>
            </a:r>
          </a:p>
        </p:txBody>
      </p:sp>
      <p:sp>
        <p:nvSpPr>
          <p:cNvPr id="62" name="文本框 61"/>
          <p:cNvSpPr txBox="1"/>
          <p:nvPr userDrawn="1"/>
        </p:nvSpPr>
        <p:spPr>
          <a:xfrm>
            <a:off x="1630338" y="4104063"/>
            <a:ext cx="10560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03.</a:t>
            </a: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6267108" y="2469573"/>
            <a:ext cx="10560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02.</a:t>
            </a: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6267108" y="4104063"/>
            <a:ext cx="10560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04.</a:t>
            </a:r>
          </a:p>
        </p:txBody>
      </p:sp>
      <p:sp>
        <p:nvSpPr>
          <p:cNvPr id="65" name="文本框 64"/>
          <p:cNvSpPr txBox="1"/>
          <p:nvPr userDrawn="1"/>
        </p:nvSpPr>
        <p:spPr>
          <a:xfrm>
            <a:off x="2699677" y="4126923"/>
            <a:ext cx="3242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66" name="文本框 65"/>
          <p:cNvSpPr txBox="1"/>
          <p:nvPr userDrawn="1"/>
        </p:nvSpPr>
        <p:spPr>
          <a:xfrm>
            <a:off x="7433602" y="2460048"/>
            <a:ext cx="3242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11377" y="4126923"/>
            <a:ext cx="3242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9655065" y="4219093"/>
            <a:ext cx="35292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rgbClr val="4A3C94"/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25"/>
            <a:ext cx="1767205" cy="695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 bldLvl="0" animBg="1"/>
      <p:bldP spid="57" grpId="0" bldLvl="0" animBg="1"/>
      <p:bldP spid="58" grpId="0" bldLvl="0" animBg="1"/>
      <p:bldP spid="59" grpId="0" bldLvl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20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5280" y="554990"/>
            <a:ext cx="2348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200" dirty="0">
              <a:solidFill>
                <a:srgbClr val="0EA978"/>
              </a:solidFill>
              <a:latin typeface="Arial Black" panose="020B0A04020102020204" charset="0"/>
              <a:ea typeface="字魂143号-正酷超级黑" panose="00000500000000000000" pitchFamily="2" charset="-122"/>
              <a:cs typeface="Arial Black" panose="020B0A040201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A9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BC5DAFCF-167F-4FD8-B1C6-48C3CEE6646B}"/>
              </a:ext>
            </a:extLst>
          </p:cNvPr>
          <p:cNvSpPr txBox="1"/>
          <p:nvPr/>
        </p:nvSpPr>
        <p:spPr>
          <a:xfrm>
            <a:off x="120923" y="969278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计并落地小游戏人物动作需求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266478"/>
            <a:ext cx="121904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43" y="5229995"/>
            <a:ext cx="5623532" cy="16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21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5280" y="554990"/>
            <a:ext cx="2348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200" dirty="0">
              <a:solidFill>
                <a:srgbClr val="0EA978"/>
              </a:solidFill>
              <a:latin typeface="Arial Black" panose="020B0A04020102020204" charset="0"/>
              <a:ea typeface="字魂143号-正酷超级黑" panose="00000500000000000000" pitchFamily="2" charset="-122"/>
              <a:cs typeface="Arial Black" panose="020B0A040201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A9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8" name="文本框 16">
            <a:extLst>
              <a:ext uri="{FF2B5EF4-FFF2-40B4-BE49-F238E27FC236}">
                <a16:creationId xmlns:a16="http://schemas.microsoft.com/office/drawing/2014/main" xmlns="" id="{BC5DAFCF-167F-4FD8-B1C6-48C3CEE6646B}"/>
              </a:ext>
            </a:extLst>
          </p:cNvPr>
          <p:cNvSpPr txBox="1"/>
          <p:nvPr/>
        </p:nvSpPr>
        <p:spPr>
          <a:xfrm>
            <a:off x="120923" y="969278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设计并落地点击动效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43962"/>
            <a:ext cx="12195175" cy="526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3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22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5280" y="554990"/>
            <a:ext cx="2348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200" dirty="0">
              <a:solidFill>
                <a:srgbClr val="0EA978"/>
              </a:solidFill>
              <a:latin typeface="Arial Black" panose="020B0A04020102020204" charset="0"/>
              <a:ea typeface="字魂143号-正酷超级黑" panose="00000500000000000000" pitchFamily="2" charset="-122"/>
              <a:cs typeface="Arial Black" panose="020B0A040201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A9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8" name="文本框 16">
            <a:extLst>
              <a:ext uri="{FF2B5EF4-FFF2-40B4-BE49-F238E27FC236}">
                <a16:creationId xmlns:a16="http://schemas.microsoft.com/office/drawing/2014/main" xmlns="" id="{BC5DAFCF-167F-4FD8-B1C6-48C3CEE6646B}"/>
              </a:ext>
            </a:extLst>
          </p:cNvPr>
          <p:cNvSpPr txBox="1"/>
          <p:nvPr/>
        </p:nvSpPr>
        <p:spPr>
          <a:xfrm>
            <a:off x="120923" y="969278"/>
            <a:ext cx="6107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成各个武将的动作与技能特效需求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 descr="E:\project\系统文档\策划个人文档\章颜\幽冥天尊\data\怒技攻击路径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1" t="24223" r="30384" b="25418"/>
          <a:stretch/>
        </p:blipFill>
        <p:spPr bwMode="auto">
          <a:xfrm>
            <a:off x="120923" y="1485578"/>
            <a:ext cx="3928472" cy="19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project\系统文档\策划个人文档\章颜\成年洛璃\怒技效果图\洛神剑蓄力动效图例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72" y="1496641"/>
            <a:ext cx="3266080" cy="198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:\project\系统文档\策划个人文档\章颜\绫清竹动效需求\素材\nuji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5"/>
          <a:stretch/>
        </p:blipFill>
        <p:spPr bwMode="auto">
          <a:xfrm>
            <a:off x="120923" y="4005858"/>
            <a:ext cx="5976664" cy="151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1" t="29683" r="17846" b="5042"/>
          <a:stretch/>
        </p:blipFill>
        <p:spPr>
          <a:xfrm>
            <a:off x="7537747" y="1509365"/>
            <a:ext cx="3783012" cy="1973350"/>
          </a:xfrm>
          <a:prstGeom prst="rect">
            <a:avLst/>
          </a:prstGeom>
        </p:spPr>
      </p:pic>
      <p:pic>
        <p:nvPicPr>
          <p:cNvPr id="4103" name="Picture 7" descr="E:\project\系统文档\策划个人文档\章颜\神秘人动效果需求\素材\PUGOON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0"/>
          <a:stretch/>
        </p:blipFill>
        <p:spPr bwMode="auto">
          <a:xfrm>
            <a:off x="6529635" y="3970104"/>
            <a:ext cx="4752528" cy="25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63081" y="3556695"/>
            <a:ext cx="1244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幽冥天尊动作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4333" y="3560565"/>
            <a:ext cx="136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成年洛璃技能特效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746602" y="3560565"/>
            <a:ext cx="136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九幽普攻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53202" y="5590034"/>
            <a:ext cx="1244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绫清</a:t>
            </a:r>
            <a:r>
              <a:rPr lang="zh-CN" altLang="en-US" sz="1000" dirty="0" smtClean="0"/>
              <a:t>竹技能特效</a:t>
            </a:r>
            <a:endParaRPr lang="zh-CN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8545859" y="6598364"/>
            <a:ext cx="1244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/>
              <a:t>神秘人动效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956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 userDrawn="1"/>
        </p:nvSpPr>
        <p:spPr>
          <a:xfrm>
            <a:off x="2565400" y="574295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i="1" spc="-150" dirty="0">
                <a:solidFill>
                  <a:schemeClr val="bg1">
                    <a:lumMod val="85000"/>
                  </a:schemeClr>
                </a:solidFill>
                <a:latin typeface="字魂143号-正酷超级黑" panose="00000500000000000000" pitchFamily="2" charset="-122"/>
                <a:ea typeface="字魂143号-正酷超级黑" panose="00000500000000000000" pitchFamily="2" charset="-122"/>
              </a:rPr>
              <a:t>BUSINESS</a:t>
            </a:r>
            <a:endParaRPr lang="zh-CN" altLang="en-US" sz="1200" i="1" spc="-150" dirty="0">
              <a:solidFill>
                <a:schemeClr val="bg1">
                  <a:lumMod val="85000"/>
                </a:schemeClr>
              </a:solidFill>
              <a:latin typeface="字魂143号-正酷超级黑" panose="00000500000000000000" pitchFamily="2" charset="-122"/>
              <a:ea typeface="字魂143号-正酷超级黑" panose="000005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88355" y="2012373"/>
            <a:ext cx="26302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E52323"/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04.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6733515" y="2933123"/>
            <a:ext cx="51402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63500" y="3949123"/>
            <a:ext cx="62484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>
                    <a:alpha val="42000"/>
                  </a:schemeClr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PART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255000" y="2654300"/>
            <a:ext cx="32131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840" y="55245"/>
            <a:ext cx="1851025" cy="72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24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66763" y="1871980"/>
            <a:ext cx="325437" cy="0"/>
          </a:xfrm>
          <a:prstGeom prst="line">
            <a:avLst/>
          </a:prstGeom>
          <a:ln w="38100">
            <a:solidFill>
              <a:srgbClr val="E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4"/>
          <p:cNvSpPr txBox="1"/>
          <p:nvPr/>
        </p:nvSpPr>
        <p:spPr>
          <a:xfrm>
            <a:off x="539750" y="2036731"/>
            <a:ext cx="548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提升自己在动效方面的设计水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平和好的产品分析能力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76288" y="3940810"/>
            <a:ext cx="325437" cy="0"/>
          </a:xfrm>
          <a:prstGeom prst="line">
            <a:avLst/>
          </a:prstGeom>
          <a:ln w="38100">
            <a:solidFill>
              <a:srgbClr val="E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4"/>
          <p:cNvSpPr txBox="1"/>
          <p:nvPr/>
        </p:nvSpPr>
        <p:spPr>
          <a:xfrm>
            <a:off x="776288" y="4051572"/>
            <a:ext cx="402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技术策划（</a:t>
            </a:r>
            <a:r>
              <a:rPr lang="en-US" altLang="zh-CN" sz="1400" b="1" i="0" dirty="0">
                <a:solidFill>
                  <a:srgbClr val="121212"/>
                </a:solidFill>
                <a:effectLst/>
                <a:latin typeface="-apple-system"/>
              </a:rPr>
              <a:t>Technical Designer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64539" y="1431925"/>
            <a:ext cx="24733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岗位职能规划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7875" y="3544570"/>
            <a:ext cx="2698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未来发展方向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E523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3904" y="549474"/>
            <a:ext cx="7484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        </a:t>
            </a:r>
          </a:p>
          <a:p>
            <a:r>
              <a:rPr lang="en-US" altLang="zh-CN" sz="9600" dirty="0"/>
              <a:t>         TD</a:t>
            </a:r>
          </a:p>
          <a:p>
            <a:endParaRPr lang="en-US" altLang="zh-CN" sz="9600" dirty="0"/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xmlns="" id="{639E0015-5D97-4604-8FEB-DD2E67E1A8EE}"/>
              </a:ext>
            </a:extLst>
          </p:cNvPr>
          <p:cNvSpPr txBox="1"/>
          <p:nvPr/>
        </p:nvSpPr>
        <p:spPr>
          <a:xfrm>
            <a:off x="913011" y="2413923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充分把握市场审美，提升自己抓住人物锚点的能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力和设计能力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xmlns="" id="{6259DA89-BDD1-47F1-8E93-9531A7152591}"/>
              </a:ext>
            </a:extLst>
          </p:cNvPr>
          <p:cNvSpPr txBox="1"/>
          <p:nvPr/>
        </p:nvSpPr>
        <p:spPr>
          <a:xfrm>
            <a:off x="985019" y="2781722"/>
            <a:ext cx="530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提高游戏阅历，不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断总结与归纳工作当中遇到的问题，寻找解决办法，优化工作流程中的各个问题，让流程变得更加高效。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3AABF72-798D-4BDA-AFA8-55B5ACBD791B}"/>
              </a:ext>
            </a:extLst>
          </p:cNvPr>
          <p:cNvSpPr txBox="1"/>
          <p:nvPr/>
        </p:nvSpPr>
        <p:spPr>
          <a:xfrm>
            <a:off x="7526734" y="3293754"/>
            <a:ext cx="2698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Technical Designer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69FEE57-DF8F-4334-9910-0791ADAAC5D2}"/>
              </a:ext>
            </a:extLst>
          </p:cNvPr>
          <p:cNvSpPr txBox="1"/>
          <p:nvPr/>
        </p:nvSpPr>
        <p:spPr>
          <a:xfrm>
            <a:off x="1077453" y="4516357"/>
            <a:ext cx="437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横向发展，提高自己动手落地想法的能力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D755D87-BC34-4B2D-B645-CDAB30DB2A87}"/>
              </a:ext>
            </a:extLst>
          </p:cNvPr>
          <p:cNvSpPr txBox="1"/>
          <p:nvPr/>
        </p:nvSpPr>
        <p:spPr>
          <a:xfrm>
            <a:off x="1101725" y="4844516"/>
            <a:ext cx="506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通过自己的技术能力，给整个策划团队赋能，提高整体效率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05CBADC1-403B-4C86-A76F-5E6388E63715}"/>
              </a:ext>
            </a:extLst>
          </p:cNvPr>
          <p:cNvSpPr txBox="1"/>
          <p:nvPr/>
        </p:nvSpPr>
        <p:spPr>
          <a:xfrm>
            <a:off x="1089142" y="5476840"/>
            <a:ext cx="607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降低试错成本，可以自己低成本快速的落地验证想法的可行性，降低试错成本，提高效率。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E23FDB4F-3E2F-4938-98A2-CE38BA7B1037}"/>
              </a:ext>
            </a:extLst>
          </p:cNvPr>
          <p:cNvSpPr txBox="1"/>
          <p:nvPr/>
        </p:nvSpPr>
        <p:spPr>
          <a:xfrm>
            <a:off x="1101725" y="5172675"/>
            <a:ext cx="506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降低策划团队与程序团队的沟通成本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15660C2E-8ED1-4EC7-861B-9CA91018C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5"/>
          <a:stretch/>
        </p:blipFill>
        <p:spPr bwMode="auto">
          <a:xfrm>
            <a:off x="5846748" y="3735260"/>
            <a:ext cx="6156988" cy="55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520758" y="2988310"/>
            <a:ext cx="525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感谢您的聆听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59391" y="5758787"/>
            <a:ext cx="3529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星柒玩 玩新奇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32585" y="4046220"/>
            <a:ext cx="9032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-150" dirty="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Thank you for listening</a:t>
            </a:r>
          </a:p>
        </p:txBody>
      </p:sp>
      <p:pic>
        <p:nvPicPr>
          <p:cNvPr id="3" name="图片 2" descr="颜色色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60" y="3827780"/>
            <a:ext cx="2016125" cy="93980"/>
          </a:xfrm>
          <a:prstGeom prst="rect">
            <a:avLst/>
          </a:prstGeom>
        </p:spPr>
      </p:pic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920" y="1780540"/>
            <a:ext cx="3164205" cy="1245870"/>
          </a:xfrm>
          <a:prstGeom prst="rect">
            <a:avLst/>
          </a:prstGeom>
        </p:spPr>
      </p:pic>
      <p:pic>
        <p:nvPicPr>
          <p:cNvPr id="2" name="图片 1" descr="游戏手柄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5801995"/>
            <a:ext cx="342900" cy="281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 userDrawn="1"/>
        </p:nvSpPr>
        <p:spPr>
          <a:xfrm>
            <a:off x="2565400" y="574295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i="1" spc="-150" dirty="0">
                <a:solidFill>
                  <a:schemeClr val="bg1">
                    <a:lumMod val="85000"/>
                  </a:schemeClr>
                </a:solidFill>
                <a:latin typeface="字魂143号-正酷超级黑" panose="00000500000000000000" pitchFamily="2" charset="-122"/>
                <a:ea typeface="字魂143号-正酷超级黑" panose="00000500000000000000" pitchFamily="2" charset="-122"/>
              </a:rPr>
              <a:t>BUSINESS</a:t>
            </a:r>
            <a:endParaRPr lang="zh-CN" altLang="en-US" sz="1200" i="1" spc="-150" dirty="0">
              <a:solidFill>
                <a:schemeClr val="bg1">
                  <a:lumMod val="85000"/>
                </a:schemeClr>
              </a:solidFill>
              <a:latin typeface="字魂143号-正酷超级黑" panose="00000500000000000000" pitchFamily="2" charset="-122"/>
              <a:ea typeface="字魂143号-正酷超级黑" panose="000005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88355" y="2012373"/>
            <a:ext cx="26302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4A3C94"/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01.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6733515" y="2933123"/>
            <a:ext cx="51402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63500" y="3949123"/>
            <a:ext cx="62484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>
                    <a:alpha val="42000"/>
                  </a:schemeClr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PART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255000" y="2654300"/>
            <a:ext cx="32131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54610"/>
            <a:ext cx="1851025" cy="728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4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1030" name="Picture 6" descr="E:\坚果云\工作\ppt素材\src=http___p6.itc.cn_images01_20200520_9b728df56cf4483aaa5e27b4d34e51c4.jpeg&amp;refer=http___p6.it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27" y="3734376"/>
            <a:ext cx="1656184" cy="103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坚果云\工作\ppt素材\logo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51" y="2510240"/>
            <a:ext cx="688036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坚果云\工作\ppt素材\vive-art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32" y="4075838"/>
            <a:ext cx="1440160" cy="3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33691" y="4814496"/>
            <a:ext cx="27363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2015.09----2019.09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5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63D40B6-DF41-4E1F-91DD-80715253B952}"/>
              </a:ext>
            </a:extLst>
          </p:cNvPr>
          <p:cNvSpPr txBox="1"/>
          <p:nvPr/>
        </p:nvSpPr>
        <p:spPr>
          <a:xfrm>
            <a:off x="2534102" y="1935119"/>
            <a:ext cx="6552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“互联网</a:t>
            </a:r>
            <a:r>
              <a:rPr lang="en-US" altLang="zh-CN" b="1" dirty="0"/>
              <a:t>+</a:t>
            </a:r>
            <a:r>
              <a:rPr lang="zh-CN" altLang="en-US" b="1" dirty="0"/>
              <a:t>大学生创新创业大赛”</a:t>
            </a:r>
            <a:r>
              <a:rPr lang="en-US" altLang="zh-CN" b="1" dirty="0"/>
              <a:t>AR</a:t>
            </a:r>
            <a:r>
              <a:rPr lang="zh-CN" altLang="en-US" b="1" dirty="0"/>
              <a:t>项目    省级二等奖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7913B81-51DB-4D0B-9727-7BFA70EAF1FF}"/>
              </a:ext>
            </a:extLst>
          </p:cNvPr>
          <p:cNvSpPr txBox="1"/>
          <p:nvPr/>
        </p:nvSpPr>
        <p:spPr>
          <a:xfrm>
            <a:off x="2713211" y="2762268"/>
            <a:ext cx="6408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“挑战杯”省级铜奖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BDD6D89-1F0E-402E-A68F-D181BDC629D1}"/>
              </a:ext>
            </a:extLst>
          </p:cNvPr>
          <p:cNvSpPr txBox="1"/>
          <p:nvPr/>
        </p:nvSpPr>
        <p:spPr>
          <a:xfrm>
            <a:off x="2713211" y="3589417"/>
            <a:ext cx="6408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全国计算机设计大赛  省级二等奖（个人项目）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0BD6939-33BE-4E94-9A67-E0F564ADE638}"/>
              </a:ext>
            </a:extLst>
          </p:cNvPr>
          <p:cNvSpPr txBox="1"/>
          <p:nvPr/>
        </p:nvSpPr>
        <p:spPr>
          <a:xfrm>
            <a:off x="2713211" y="4526464"/>
            <a:ext cx="6408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全国计算机设计大赛 数字媒体组  国家级一等奖</a:t>
            </a:r>
          </a:p>
        </p:txBody>
      </p:sp>
    </p:spTree>
    <p:extLst>
      <p:ext uri="{BB962C8B-B14F-4D97-AF65-F5344CB8AC3E}">
        <p14:creationId xmlns:p14="http://schemas.microsoft.com/office/powerpoint/2010/main" val="231064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6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940" y="-26590"/>
            <a:ext cx="11905321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49715" y="4437906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2015.09—2020.10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65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7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3074" name="Picture 2" descr="E:\坚果云\工作\ppt素材\成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7" y="405458"/>
            <a:ext cx="10954109" cy="61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9715" y="4437906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2020.11—</a:t>
            </a:r>
            <a:r>
              <a:rPr lang="zh-CN" altLang="en-US" dirty="0"/>
              <a:t>至今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0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8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7" y="2006184"/>
            <a:ext cx="345638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:\unity\2021.12.27PPT\ppt素材\2dcd2213c1106cf6cafcf5b2f57de2d4_3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11" y="2282478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nity\2021.12.27PPT\ppt素材\4561ce10f11e576446dea62cc8b71fb3_36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178" y="2222208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unity\2021.12.27PPT\ppt素材\ef722b6e1536d7043b9dc7c9707dafac_3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003" y="2241285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4763" y="1502128"/>
            <a:ext cx="31266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趣乐多：系统执行策划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3816" y="1574136"/>
            <a:ext cx="3744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嘉宜互娱：三消游戏关卡策划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4723" y="4526464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卡牌养成游戏“遗失的海姆”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7974" y="4526464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消除游戏：蒸汽迷阵</a:t>
            </a:r>
            <a:r>
              <a:rPr lang="en-US" altLang="zh-CN" dirty="0"/>
              <a:t>,</a:t>
            </a:r>
            <a:r>
              <a:rPr lang="zh-CN" altLang="en-US" dirty="0"/>
              <a:t>糖果缤纷消，狗狗爱消除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353" y="5113273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20.11-21.05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13611" y="5113273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21.06-21.09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5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9</a:t>
            </a:fld>
            <a:endParaRPr lang="zh-CN" altLang="en-US" sz="900" b="1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  <a:endParaRPr lang="zh-CN" altLang="en-US" sz="3200" b="1" dirty="0">
              <a:solidFill>
                <a:srgbClr val="4A3C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09802A2-C05F-4790-B955-60E8956B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" y="818097"/>
            <a:ext cx="10844958" cy="38053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C271B7E-493A-408C-88D1-D44DE298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593" y="818097"/>
            <a:ext cx="4919582" cy="542001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353" y="6019040"/>
            <a:ext cx="1260822" cy="84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8551" y="5460985"/>
            <a:ext cx="365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>
                    <a:lumMod val="85000"/>
                  </a:schemeClr>
                </a:solidFill>
              </a:rPr>
              <a:t>系</a:t>
            </a:r>
            <a:r>
              <a:rPr lang="zh-CN" altLang="en-US" sz="4000" b="1" dirty="0">
                <a:solidFill>
                  <a:schemeClr val="bg1">
                    <a:lumMod val="85000"/>
                  </a:schemeClr>
                </a:solidFill>
              </a:rPr>
              <a:t>统执行策划</a:t>
            </a:r>
          </a:p>
        </p:txBody>
      </p:sp>
    </p:spTree>
    <p:extLst>
      <p:ext uri="{BB962C8B-B14F-4D97-AF65-F5344CB8AC3E}">
        <p14:creationId xmlns:p14="http://schemas.microsoft.com/office/powerpoint/2010/main" val="33317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81_1*a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PRESET_TEXT" val="户外拓展&#10;训练目的"/>
  <p:tag name="KSO_WM_UNIT_ISNUMDGMTITLE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1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481_1*i*2"/>
  <p:tag name="KSO_WM_TEMPLATE_CATEGORY" val="diagram"/>
  <p:tag name="KSO_WM_TEMPLATE_INDEX" val="20200481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170306_4*l_h_f*1_5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70306_4*l_h_a*1_5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170306_4*l_h_i*1_5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TEXT_FILL_FORE_SCHEMECOLOR_INDEX" val="9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70306_4*l_h_f*1_4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70306_4*l_h_a*1_4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70306_4*l_h_i*1_4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70306_4*l_h_f*1_1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70306_4*l_h_a*1_1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70306_4*l_h_i*1_1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70306_4*l_h_f*1_3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70306_4*l_h_a*1_3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70306_4*l_h_i*1_3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0306_4*l_h_f*1_2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70306_4*l_h_a*1_2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70306_4*l_h_i*1_2_1"/>
  <p:tag name="KSO_WM_TEMPLATE_CATEGORY" val="diagram"/>
  <p:tag name="KSO_WM_TEMPLATE_INDEX" val="20170306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65"/>
  <p:tag name="KSO_WM_SLIDE_LAYOUT" val="a_b_l"/>
  <p:tag name="KSO_WM_SLIDE_LAYOUT_CNT" val="1_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65_4*l_h_f*1_1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65_4*l_h_i*1_1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565_4*l_h_i*1_1_3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565_4*l_h_i*1_1_2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65_4*l_h_f*1_2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65_4*l_h_i*1_2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565_4*l_h_i*1_2_3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565_4*l_h_i*1_2_2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65_4*l_h_f*1_3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65_4*l_h_i*1_3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565_4*l_h_i*1_3_3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565_4*l_h_i*1_3_2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565_4*l_h_f*1_4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565_4*l_h_i*1_4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565_4*l_h_i*1_4_3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565_4*l_h_i*1_4_2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565_4*i*1"/>
  <p:tag name="KSO_WM_TEMPLATE_CATEGORY" val="custom"/>
  <p:tag name="KSO_WM_TEMPLATE_INDEX" val="20204565"/>
  <p:tag name="KSO_WM_UNIT_LAYERLEVEL" val="1"/>
  <p:tag name="KSO_WM_TAG_VERSION" val="1.0"/>
  <p:tag name="KSO_WM_BEAUTIFY_FLAG" val="#wm#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565_4*b*1"/>
  <p:tag name="KSO_WM_TEMPLATE_CATEGORY" val="custom"/>
  <p:tag name="KSO_WM_TEMPLATE_INDEX" val="2020456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65_4*a*1"/>
  <p:tag name="KSO_WM_TEMPLATE_CATEGORY" val="custom"/>
  <p:tag name="KSO_WM_TEMPLATE_INDEX" val="2020456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TEMPLATE_THUMBS_INDEX" val="1、4、7、9、12、13、18、21、22、23、24、27、31、36、39、40、41"/>
  <p:tag name="KSO_WM_TAG_VERSION" val="1.0"/>
  <p:tag name="KSO_WM_BEAUTIFY_FLAG" val="#wm#"/>
  <p:tag name="KSO_WM_TEMPLATE_CATEGORY" val="custom"/>
  <p:tag name="KSO_WM_TEMPLATE_INDEX" val="20204565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星柒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1435">
      <a:dk1>
        <a:sysClr val="windowText" lastClr="000000"/>
      </a:dk1>
      <a:lt1>
        <a:sysClr val="window" lastClr="FFFFFF"/>
      </a:lt1>
      <a:dk2>
        <a:srgbClr val="113D5B"/>
      </a:dk2>
      <a:lt2>
        <a:srgbClr val="FFFFFF"/>
      </a:lt2>
      <a:accent1>
        <a:srgbClr val="0087B7"/>
      </a:accent1>
      <a:accent2>
        <a:srgbClr val="1B9192"/>
      </a:accent2>
      <a:accent3>
        <a:srgbClr val="369A6E"/>
      </a:accent3>
      <a:accent4>
        <a:srgbClr val="51A449"/>
      </a:accent4>
      <a:accent5>
        <a:srgbClr val="6CAD25"/>
      </a:accent5>
      <a:accent6>
        <a:srgbClr val="87B70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1015</Words>
  <Application>Microsoft Office PowerPoint</Application>
  <PresentationFormat>自定义</PresentationFormat>
  <Paragraphs>138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星柒玩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KAMI</dc:creator>
  <cp:lastModifiedBy>xb21cn</cp:lastModifiedBy>
  <cp:revision>4900</cp:revision>
  <dcterms:created xsi:type="dcterms:W3CDTF">2014-11-21T02:36:00Z</dcterms:created>
  <dcterms:modified xsi:type="dcterms:W3CDTF">2022-01-04T05:46:33Z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