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36"/>
  </p:notesMasterIdLst>
  <p:sldIdLst>
    <p:sldId id="409" r:id="rId3"/>
    <p:sldId id="411" r:id="rId4"/>
    <p:sldId id="412" r:id="rId5"/>
    <p:sldId id="573" r:id="rId6"/>
    <p:sldId id="574" r:id="rId7"/>
    <p:sldId id="575" r:id="rId8"/>
    <p:sldId id="416" r:id="rId9"/>
    <p:sldId id="496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417" r:id="rId20"/>
    <p:sldId id="558" r:id="rId21"/>
    <p:sldId id="559" r:id="rId22"/>
    <p:sldId id="560" r:id="rId23"/>
    <p:sldId id="561" r:id="rId24"/>
    <p:sldId id="468" r:id="rId25"/>
    <p:sldId id="548" r:id="rId26"/>
    <p:sldId id="549" r:id="rId27"/>
    <p:sldId id="550" r:id="rId28"/>
    <p:sldId id="551" r:id="rId29"/>
    <p:sldId id="552" r:id="rId30"/>
    <p:sldId id="461" r:id="rId31"/>
    <p:sldId id="480" r:id="rId32"/>
    <p:sldId id="481" r:id="rId33"/>
    <p:sldId id="482" r:id="rId34"/>
    <p:sldId id="467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A2793-C370-47D5-A27F-07B77ECB455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2D253-9B58-4D92-9258-5A24CF2743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413510" cy="1115060"/>
            <a:chOff x="0" y="0"/>
            <a:chExt cx="6293" cy="4962"/>
          </a:xfrm>
        </p:grpSpPr>
        <p:sp>
          <p:nvSpPr>
            <p:cNvPr id="11" name="直角三角形 10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0" y="0"/>
            <a:ext cx="3996055" cy="3150870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 flipV="1">
            <a:off x="9141583" y="5013674"/>
            <a:ext cx="3050417" cy="1855756"/>
            <a:chOff x="0" y="0"/>
            <a:chExt cx="7208" cy="4385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28" y="272"/>
              <a:ext cx="3385" cy="4841"/>
            </a:xfrm>
            <a:prstGeom prst="rtTriangle">
              <a:avLst/>
            </a:prstGeom>
            <a:pattFill prst="ltVert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 userDrawn="1"/>
          </p:nvSpPr>
          <p:spPr>
            <a:xfrm rot="5400000">
              <a:off x="2894" y="-763"/>
              <a:ext cx="3550" cy="5077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5400000" flipH="1">
            <a:off x="709930" y="2867660"/>
            <a:ext cx="3292475" cy="4711700"/>
          </a:xfrm>
          <a:prstGeom prst="rtTriangl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5837555" cy="4603115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直角三角形 27"/>
          <p:cNvSpPr/>
          <p:nvPr userDrawn="1"/>
        </p:nvSpPr>
        <p:spPr>
          <a:xfrm rot="5400000" flipH="1">
            <a:off x="537845" y="3841750"/>
            <a:ext cx="2490470" cy="3564890"/>
          </a:xfrm>
          <a:prstGeom prst="rtTriangl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0" y="0"/>
            <a:ext cx="3996055" cy="3150870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 flipV="1">
            <a:off x="9141583" y="5013674"/>
            <a:ext cx="3050417" cy="1855756"/>
            <a:chOff x="0" y="0"/>
            <a:chExt cx="7208" cy="4385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28" y="272"/>
              <a:ext cx="3385" cy="4841"/>
            </a:xfrm>
            <a:prstGeom prst="rtTriangle">
              <a:avLst/>
            </a:prstGeom>
            <a:pattFill prst="ltVert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 userDrawn="1"/>
          </p:nvSpPr>
          <p:spPr>
            <a:xfrm rot="5400000">
              <a:off x="2894" y="-763"/>
              <a:ext cx="3550" cy="5077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5400000" flipH="1">
            <a:off x="709930" y="2867660"/>
            <a:ext cx="3292475" cy="4711700"/>
          </a:xfrm>
          <a:prstGeom prst="rtTriangl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5837555" cy="4603115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直角三角形 27"/>
          <p:cNvSpPr/>
          <p:nvPr userDrawn="1"/>
        </p:nvSpPr>
        <p:spPr>
          <a:xfrm rot="5400000" flipH="1">
            <a:off x="537845" y="3841750"/>
            <a:ext cx="2490470" cy="3564890"/>
          </a:xfrm>
          <a:prstGeom prst="rtTriangl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85A-88B9-4D81-BC85-6D6EE48AA7E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image" Target="../media/image12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14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16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18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20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image" Target="../media/image22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image" Target="../media/image24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image" Target="../media/image26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4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26" Type="http://schemas.openxmlformats.org/officeDocument/2006/relationships/image" Target="../media/image4.png"/><Relationship Id="rId3" Type="http://schemas.openxmlformats.org/officeDocument/2006/relationships/tags" Target="../tags/tag12.xml"/><Relationship Id="rId21" Type="http://schemas.openxmlformats.org/officeDocument/2006/relationships/tags" Target="../tags/tag30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5" Type="http://schemas.openxmlformats.org/officeDocument/2006/relationships/image" Target="../media/image3.png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tags" Target="../tags/tag29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image" Target="../media/image2.png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slideLayout" Target="../slideLayouts/slideLayout12.xml"/><Relationship Id="rId27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image" Target="../media/image4.png"/><Relationship Id="rId3" Type="http://schemas.openxmlformats.org/officeDocument/2006/relationships/tags" Target="../tags/tag33.xml"/><Relationship Id="rId21" Type="http://schemas.openxmlformats.org/officeDocument/2006/relationships/tags" Target="../tags/tag51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image" Target="../media/image3.png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image" Target="../media/image2.png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slideLayout" Target="../slideLayouts/slideLayout12.xml"/><Relationship Id="rId27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54.xml"/><Relationship Id="rId21" Type="http://schemas.openxmlformats.org/officeDocument/2006/relationships/image" Target="../media/image3.png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image" Target="../media/image2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24" Type="http://schemas.openxmlformats.org/officeDocument/2006/relationships/image" Target="../media/image6.png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23" Type="http://schemas.openxmlformats.org/officeDocument/2006/relationships/image" Target="../media/image5.png"/><Relationship Id="rId10" Type="http://schemas.openxmlformats.org/officeDocument/2006/relationships/tags" Target="../tags/tag61.xml"/><Relationship Id="rId19" Type="http://schemas.openxmlformats.org/officeDocument/2006/relationships/image" Target="../media/image1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Relationship Id="rId2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image" Target="../media/image8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image" Target="../media/image10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332802" y="4904325"/>
            <a:ext cx="3526395" cy="336550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89779" y="4904325"/>
            <a:ext cx="3812439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张雲赫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刘骜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文彦哲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| </a:t>
            </a:r>
            <a:r>
              <a:rPr lang="zh-CN" altLang="en-US" sz="160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杨致远</a:t>
            </a:r>
            <a:endParaRPr lang="zh-CN" altLang="en-US" sz="160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900" y="2656244"/>
            <a:ext cx="10758196" cy="10464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zh-CN" altLang="en-US" sz="14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dirty="0">
                <a:solidFill>
                  <a:srgbClr val="2C608B"/>
                </a:solidFill>
                <a:ea typeface="思源黑体 CN Normal" panose="020B0500000000000000" charset="-122"/>
              </a:rPr>
              <a:t>面向领域知识调研的搜索和分析平台</a:t>
            </a:r>
            <a:endParaRPr lang="en-US" altLang="zh-CN" sz="4800" dirty="0">
              <a:solidFill>
                <a:srgbClr val="2C608B"/>
              </a:solidFill>
              <a:ea typeface="思源黑体 CN Normal" panose="020B05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接口设计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7800" y="1137285"/>
            <a:ext cx="6558280" cy="48634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464935" y="1460500"/>
            <a:ext cx="6487795" cy="31578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接口设计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744970" y="1704340"/>
            <a:ext cx="6656705" cy="3020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0970" y="1083945"/>
            <a:ext cx="6604000" cy="49815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接口设计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1028700"/>
            <a:ext cx="6616700" cy="4954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616700" y="1944370"/>
            <a:ext cx="6810375" cy="3124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接口设计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1050925"/>
            <a:ext cx="6096000" cy="45980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69025" y="1561465"/>
            <a:ext cx="6022975" cy="28238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接口设计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3665" y="939165"/>
            <a:ext cx="6332855" cy="51200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446520" y="1424305"/>
            <a:ext cx="5725160" cy="38925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接口设计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3380" y="875030"/>
            <a:ext cx="6073140" cy="4872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446520" y="1245870"/>
            <a:ext cx="5709920" cy="43662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接口设计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9885" y="803275"/>
            <a:ext cx="6192520" cy="56400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454775" y="1238885"/>
            <a:ext cx="6019165" cy="43802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接口设计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6050" y="1143000"/>
            <a:ext cx="6163310" cy="486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346825" y="1518285"/>
            <a:ext cx="5686425" cy="43707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数据设计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107305" y="1753235"/>
            <a:ext cx="197612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THREE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Part.03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kern="0" dirty="0" err="1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clean_papers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932" y="0"/>
            <a:ext cx="6656153" cy="32535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932" y="3253527"/>
            <a:ext cx="6656153" cy="34934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65" y="1206137"/>
            <a:ext cx="5030048" cy="44457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799840" y="2393315"/>
            <a:ext cx="1198245" cy="2023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6600">
                <a:solidFill>
                  <a:srgbClr val="2C608B"/>
                </a:solidFill>
                <a:effectLst/>
                <a:latin typeface="思源黑体 CN Normal" panose="020B0500000000000000" charset="-122"/>
                <a:ea typeface="思源黑体 CN Normal" panose="020B0500000000000000" charset="-122"/>
              </a:rPr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83527" y="617647"/>
            <a:ext cx="2910103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组件设计</a:t>
            </a:r>
          </a:p>
        </p:txBody>
      </p:sp>
      <p:sp>
        <p:nvSpPr>
          <p:cNvPr id="5" name="椭圆 4"/>
          <p:cNvSpPr/>
          <p:nvPr/>
        </p:nvSpPr>
        <p:spPr>
          <a:xfrm>
            <a:off x="6209672" y="546735"/>
            <a:ext cx="708290" cy="708290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64932" y="618182"/>
            <a:ext cx="39776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panose="020B0500000000000000" charset="-122"/>
                <a:ea typeface="思源黑体 CN ExtraLight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83527" y="2932238"/>
            <a:ext cx="2910103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数据设计</a:t>
            </a:r>
          </a:p>
        </p:txBody>
      </p:sp>
      <p:sp>
        <p:nvSpPr>
          <p:cNvPr id="8" name="椭圆 7"/>
          <p:cNvSpPr/>
          <p:nvPr/>
        </p:nvSpPr>
        <p:spPr>
          <a:xfrm>
            <a:off x="6216022" y="1596917"/>
            <a:ext cx="708290" cy="708290"/>
          </a:xfrm>
          <a:prstGeom prst="ellips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64932" y="1693129"/>
            <a:ext cx="39776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2C608B"/>
                </a:solidFill>
                <a:latin typeface="思源黑体 CN ExtraLight" panose="020B0500000000000000" charset="-122"/>
                <a:ea typeface="思源黑体 CN ExtraLight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083527" y="1651742"/>
            <a:ext cx="2910103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接口设计</a:t>
            </a:r>
          </a:p>
        </p:txBody>
      </p:sp>
      <p:sp>
        <p:nvSpPr>
          <p:cNvPr id="21" name="椭圆 20"/>
          <p:cNvSpPr/>
          <p:nvPr/>
        </p:nvSpPr>
        <p:spPr>
          <a:xfrm>
            <a:off x="6216022" y="2826937"/>
            <a:ext cx="708290" cy="708290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64932" y="2928230"/>
            <a:ext cx="39776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panose="020B0500000000000000" charset="-122"/>
                <a:ea typeface="思源黑体 CN ExtraLight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083527" y="4135892"/>
            <a:ext cx="2910103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界面设计</a:t>
            </a: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6216022" y="4034148"/>
            <a:ext cx="713757" cy="713757"/>
          </a:xfrm>
          <a:prstGeom prst="ellips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6361757" y="4135892"/>
            <a:ext cx="39776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2C608B"/>
                </a:solidFill>
                <a:latin typeface="思源黑体 CN ExtraLight" panose="020B0500000000000000" charset="-122"/>
                <a:ea typeface="思源黑体 CN ExtraLight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4</a:t>
            </a: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7083527" y="5339217"/>
            <a:ext cx="2910103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算法设计</a:t>
            </a:r>
          </a:p>
        </p:txBody>
      </p: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6221737" y="5237397"/>
            <a:ext cx="708290" cy="708290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6364932" y="5343770"/>
            <a:ext cx="39776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panose="020B0500000000000000" charset="-122"/>
                <a:ea typeface="思源黑体 CN ExtraLight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5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authors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799" y="1487852"/>
            <a:ext cx="7524201" cy="3882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45" y="1487852"/>
            <a:ext cx="4505954" cy="38772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kern="0" dirty="0" err="1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crawling_tasks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115" y="1744432"/>
            <a:ext cx="7588448" cy="2711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99853"/>
            <a:ext cx="4492249" cy="405829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users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表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403" y="4289326"/>
            <a:ext cx="6781189" cy="211912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39" y="1059787"/>
            <a:ext cx="10576318" cy="32295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界面设计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108575" y="1753235"/>
            <a:ext cx="197612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FOUR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Part.04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101666" y="705273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界面设计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09" y="986578"/>
            <a:ext cx="9043607" cy="55901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101666" y="705273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界面设计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4009" y="1003021"/>
            <a:ext cx="9043607" cy="555723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101666" y="705273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界面设计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1969" y="986578"/>
            <a:ext cx="8727686" cy="55901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101666" y="705273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界面设计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4009" y="990562"/>
            <a:ext cx="9043607" cy="55821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算法设计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108575" y="1753235"/>
            <a:ext cx="197612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FIVE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Part.05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114619" y="474553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数据爬取算法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497205" y="833120"/>
            <a:ext cx="10690860" cy="544639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endParaRPr lang="zh-CN" altLang="en-US" sz="1400" b="1" dirty="0">
              <a:effectLst/>
            </a:endParaRPr>
          </a:p>
          <a:p>
            <a:r>
              <a:rPr lang="zh-CN" altLang="en-US" sz="1400" b="1" dirty="0">
                <a:effectLst/>
              </a:rPr>
              <a:t>步骤1：创建Scrapy项目</a:t>
            </a:r>
          </a:p>
          <a:p>
            <a:r>
              <a:rPr lang="zh-CN" altLang="en-US" sz="1400" dirty="0">
                <a:effectLst/>
              </a:rPr>
              <a:t>为该任务创建一个新的Scrapy项目，构建多源爬虫项目。</a:t>
            </a:r>
          </a:p>
          <a:p>
            <a:r>
              <a:rPr lang="zh-CN" altLang="en-US" sz="1400" b="1" dirty="0">
                <a:effectLst/>
              </a:rPr>
              <a:t>步骤2：创建爬虫</a:t>
            </a:r>
          </a:p>
          <a:p>
            <a:r>
              <a:rPr lang="zh-CN" altLang="en-US" sz="1400" dirty="0">
                <a:effectLst/>
              </a:rPr>
              <a:t>为每一个计划爬取的网站创建一个新的爬虫。根据不同网站的特点进行调整。</a:t>
            </a:r>
          </a:p>
          <a:p>
            <a:r>
              <a:rPr lang="zh-CN" altLang="en-US" sz="1400" b="1" dirty="0">
                <a:effectLst/>
              </a:rPr>
              <a:t>步骤3：配置爬虫规则</a:t>
            </a:r>
          </a:p>
          <a:p>
            <a:r>
              <a:rPr lang="zh-CN" altLang="en-US" sz="1400" dirty="0">
                <a:effectLst/>
              </a:rPr>
              <a:t>定义要爬取的网站URL和爬取规则，包括该网站的爬取顺序、起始URL、爬取频率、并行进程数量等。在middlewares中设置爬虫代理、异常处理等。</a:t>
            </a:r>
          </a:p>
          <a:p>
            <a:r>
              <a:rPr lang="zh-CN" altLang="en-US" sz="1400" b="1" dirty="0">
                <a:effectLst/>
              </a:rPr>
              <a:t>步骤4：处理网页响应</a:t>
            </a:r>
          </a:p>
          <a:p>
            <a:r>
              <a:rPr lang="zh-CN" altLang="en-US" sz="1400" dirty="0">
                <a:effectLst/>
              </a:rPr>
              <a:t>编写Scrapy爬虫的回调函数，用于处理从网站获取的响应。使用XPath选择器定位和提取网页内容。将提取到的数据存储到项目中或发送到Pipeline中进行后续处理。</a:t>
            </a:r>
          </a:p>
          <a:p>
            <a:r>
              <a:rPr lang="zh-CN" altLang="en-US" sz="1400" b="1" dirty="0">
                <a:effectLst/>
              </a:rPr>
              <a:t>步骤5：跟进链接</a:t>
            </a:r>
          </a:p>
          <a:p>
            <a:r>
              <a:rPr lang="zh-CN" altLang="en-US" sz="1400" dirty="0">
                <a:effectLst/>
              </a:rPr>
              <a:t>如果学术网站包含多个页面，在编写逻辑跟进更多链接，继续爬取更多数据。</a:t>
            </a:r>
          </a:p>
          <a:p>
            <a:r>
              <a:rPr lang="zh-CN" altLang="en-US" sz="1400" b="1" dirty="0">
                <a:effectLst/>
              </a:rPr>
              <a:t>步骤6：数据存储</a:t>
            </a:r>
          </a:p>
          <a:p>
            <a:r>
              <a:rPr lang="zh-CN" altLang="en-US" sz="1400" dirty="0">
                <a:effectLst/>
              </a:rPr>
              <a:t>使用Scrapy的Item来组织要存储的数据。在pipline中将数据存储进MongoDB数据库中。若爬取目标为文件或视频，在Pipline中修改文件名、存储路径等信息。</a:t>
            </a:r>
          </a:p>
          <a:p>
            <a:r>
              <a:rPr lang="zh-CN" altLang="en-US" sz="1400" b="1" dirty="0">
                <a:effectLst/>
              </a:rPr>
              <a:t>步骤7：定时执行</a:t>
            </a:r>
          </a:p>
          <a:p>
            <a:r>
              <a:rPr lang="zh-CN" altLang="en-US" sz="1400" dirty="0">
                <a:effectLst/>
              </a:rPr>
              <a:t>通过bash脚本设置定时执行，以确保数据持续更新。</a:t>
            </a:r>
          </a:p>
          <a:p>
            <a:r>
              <a:rPr lang="zh-CN" altLang="en-US" sz="1400" b="1" dirty="0">
                <a:effectLst/>
              </a:rPr>
              <a:t>步骤8：监控和维护</a:t>
            </a:r>
          </a:p>
          <a:p>
            <a:r>
              <a:rPr lang="zh-CN" altLang="en-US" sz="1400" dirty="0">
                <a:effectLst/>
              </a:rPr>
              <a:t>设置监控日志参数，确定需要监控的信息，以确保爬虫的正常运行。及时检查和维护爬虫以适应网站结构和数据的变化。</a:t>
            </a:r>
          </a:p>
          <a:p>
            <a:r>
              <a:rPr lang="zh-CN" altLang="en-US" sz="1400" b="1" dirty="0">
                <a:effectLst/>
              </a:rPr>
              <a:t>步骤9：错误报告</a:t>
            </a:r>
          </a:p>
          <a:p>
            <a:r>
              <a:rPr lang="zh-CN" altLang="en-US" sz="1400" dirty="0">
                <a:effectLst/>
              </a:rPr>
              <a:t>监控程序运行时错误，若发生错误向开发者邮箱发送邮件，及时提醒，便于开发人员及时处理。</a:t>
            </a:r>
          </a:p>
          <a:p>
            <a:r>
              <a:rPr lang="zh-CN" altLang="en-US" sz="1400" b="1" dirty="0">
                <a:effectLst/>
              </a:rPr>
              <a:t>步骤10：断点续存及恢复</a:t>
            </a:r>
          </a:p>
          <a:p>
            <a:pPr indent="0">
              <a:buFont typeface="+mj-lt"/>
              <a:buNone/>
            </a:pPr>
            <a:r>
              <a:rPr lang="zh-CN" altLang="en-US" sz="1400" dirty="0">
                <a:effectLst/>
              </a:rPr>
              <a:t>发生错误时中断爬虫，保留爬虫运行状态等一系列信息。问题解决后恢复爬虫，从断点处继续运行，无需从头开始运行，提高爬取效率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582826" y="525383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组件设计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27650" y="1718310"/>
            <a:ext cx="15354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ONE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Part.01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114619" y="474553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数据更新算法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497205" y="833120"/>
            <a:ext cx="10064750" cy="562292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endParaRPr lang="zh-CN" altLang="en-US" sz="1600" dirty="0">
              <a:effectLst/>
            </a:endParaRPr>
          </a:p>
          <a:p>
            <a:r>
              <a:rPr lang="zh-CN" altLang="en-US" sz="1600" b="1" dirty="0">
                <a:effectLst/>
              </a:rPr>
              <a:t>步骤1：数据爬取</a:t>
            </a:r>
          </a:p>
          <a:p>
            <a:r>
              <a:rPr lang="zh-CN" altLang="en-US" sz="1600" dirty="0">
                <a:effectLst/>
              </a:rPr>
              <a:t>使用Scrapy框架定义爬虫任务和规则，访问目标网站并抓取数据。爬虫将采集的数据经过数据清洗后存储到MongoDB数据库中。</a:t>
            </a:r>
          </a:p>
          <a:p>
            <a:endParaRPr lang="zh-CN" altLang="en-US" sz="1600" dirty="0">
              <a:effectLst/>
            </a:endParaRPr>
          </a:p>
          <a:p>
            <a:r>
              <a:rPr lang="zh-CN" altLang="en-US" sz="1600" b="1" dirty="0">
                <a:effectLst/>
              </a:rPr>
              <a:t>步骤2：MongoDB中的数据更改监控</a:t>
            </a:r>
          </a:p>
          <a:p>
            <a:r>
              <a:rPr lang="zh-CN" altLang="en-US" sz="1600" dirty="0">
                <a:effectLst/>
              </a:rPr>
              <a:t>使用Monstache来监控MongoDB数据库中的更改，以便捕获数据库中的更改。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步骤3：数据同步到Elasticsearch</a:t>
            </a:r>
          </a:p>
          <a:p>
            <a:r>
              <a:rPr lang="zh-CN" altLang="en-US" sz="1600" dirty="0">
                <a:effectLst/>
              </a:rPr>
              <a:t>当Monstache检测到MongoDB中的新增数据，它将采取以下步骤将数据同步到Elasticsearch索引：</a:t>
            </a:r>
          </a:p>
          <a:p>
            <a:r>
              <a:rPr lang="zh-CN" altLang="en-US" sz="1600" dirty="0">
                <a:effectLst/>
              </a:rPr>
              <a:t>- Monstache将新数据从MongoDB中提取。</a:t>
            </a:r>
          </a:p>
          <a:p>
            <a:r>
              <a:rPr lang="zh-CN" altLang="en-US" sz="1600" dirty="0">
                <a:effectLst/>
              </a:rPr>
              <a:t>- 它将数据转换为Elasticsearch文档格式。</a:t>
            </a:r>
          </a:p>
          <a:p>
            <a:r>
              <a:rPr lang="zh-CN" altLang="en-US" sz="1600" dirty="0">
                <a:effectLst/>
              </a:rPr>
              <a:t>- Monstache将文档插入或更新到Elasticsearch索引中。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步骤4：Elasticsearch索引的维护</a:t>
            </a:r>
          </a:p>
          <a:p>
            <a:r>
              <a:rPr lang="zh-CN" altLang="en-US" sz="1600" dirty="0">
                <a:effectLst/>
              </a:rPr>
              <a:t>通过索引优化、备份和恢复、查询性能优化等操作，维护和管理Elasticsearch索引，以确保数据的一致性、性能和可用性。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582826" y="525383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114619" y="474553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搜索引擎算法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497205" y="833120"/>
            <a:ext cx="9573260" cy="567626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>
              <a:buClrTx/>
              <a:buSzTx/>
              <a:buNone/>
            </a:pPr>
            <a:endParaRPr lang="zh-CN" altLang="en-US" sz="1600" b="1" dirty="0">
              <a:effectLst/>
            </a:endParaRPr>
          </a:p>
          <a:p>
            <a:pPr algn="l">
              <a:buClrTx/>
              <a:buSzTx/>
              <a:buNone/>
            </a:pPr>
            <a:endParaRPr lang="zh-CN" altLang="en-US" sz="1600" b="1" dirty="0">
              <a:effectLst/>
            </a:endParaRPr>
          </a:p>
          <a:p>
            <a:pPr algn="l">
              <a:buClrTx/>
              <a:buSzTx/>
              <a:buNone/>
            </a:pPr>
            <a:r>
              <a:rPr lang="zh-CN" altLang="en-US" sz="1600" b="1" dirty="0">
                <a:effectLst/>
              </a:rPr>
              <a:t>步骤1：数据分词（Elasticsearch）</a:t>
            </a:r>
          </a:p>
          <a:p>
            <a:pPr algn="l">
              <a:buClrTx/>
              <a:buSzTx/>
              <a:buNone/>
            </a:pPr>
            <a:r>
              <a:rPr lang="zh-CN" altLang="en-US" sz="1600" dirty="0">
                <a:effectLst/>
              </a:rPr>
              <a:t>对于数据库中所有的数据进行分词，可以通过Elasticsearch中的分词插件完成，并保存分词结果。</a:t>
            </a:r>
          </a:p>
          <a:p>
            <a:pPr algn="l">
              <a:buClrTx/>
              <a:buSzTx/>
              <a:buNone/>
            </a:pPr>
            <a:endParaRPr lang="zh-CN" altLang="en-US" sz="1600" b="1" dirty="0">
              <a:effectLst/>
            </a:endParaRPr>
          </a:p>
          <a:p>
            <a:pPr algn="l">
              <a:buClrTx/>
              <a:buSzTx/>
              <a:buNone/>
            </a:pPr>
            <a:r>
              <a:rPr lang="zh-CN" altLang="en-US" sz="1600" b="1" dirty="0">
                <a:effectLst/>
              </a:rPr>
              <a:t>步骤2：倒排索引（Elasticsearch）</a:t>
            </a:r>
          </a:p>
          <a:p>
            <a:pPr algn="l">
              <a:buClrTx/>
              <a:buSzTx/>
              <a:buNone/>
            </a:pPr>
            <a:r>
              <a:rPr lang="zh-CN" altLang="en-US" sz="1600" dirty="0">
                <a:effectLst/>
              </a:rPr>
              <a:t>对于数据库中所有数据进行倒排索引，Elasticrearch 会索引所有字段，经过处理后写入一个反向索引。查找数据的时候，直接查找该索引。</a:t>
            </a:r>
          </a:p>
          <a:p>
            <a:pPr algn="l">
              <a:buClrTx/>
              <a:buSzTx/>
              <a:buNone/>
            </a:pPr>
            <a:endParaRPr lang="zh-CN" altLang="en-US" sz="1600" b="1" dirty="0">
              <a:effectLst/>
            </a:endParaRPr>
          </a:p>
          <a:p>
            <a:pPr algn="l">
              <a:buClrTx/>
              <a:buSzTx/>
              <a:buNone/>
            </a:pPr>
            <a:r>
              <a:rPr lang="zh-CN" altLang="en-US" sz="1600" b="1" dirty="0">
                <a:effectLst/>
              </a:rPr>
              <a:t>步骤3：postings lists压缩</a:t>
            </a:r>
          </a:p>
          <a:p>
            <a:pPr algn="l">
              <a:buClrTx/>
              <a:buSzTx/>
              <a:buNone/>
            </a:pPr>
            <a:r>
              <a:rPr lang="zh-CN" altLang="en-US" sz="1600" dirty="0">
                <a:effectLst/>
              </a:rPr>
              <a:t>通过增量编码（delta-encode）对于倒排索引的结果进行压缩，提高查询速度。</a:t>
            </a:r>
          </a:p>
          <a:p>
            <a:pPr algn="l">
              <a:buClrTx/>
              <a:buSzTx/>
              <a:buNone/>
            </a:pPr>
            <a:endParaRPr lang="zh-CN" altLang="en-US" sz="1600" b="1" dirty="0">
              <a:effectLst/>
            </a:endParaRPr>
          </a:p>
          <a:p>
            <a:pPr algn="l">
              <a:buClrTx/>
              <a:buSzTx/>
              <a:buNone/>
            </a:pPr>
            <a:r>
              <a:rPr lang="zh-CN" altLang="en-US" sz="1600" b="1" dirty="0">
                <a:effectLst/>
              </a:rPr>
              <a:t>步骤4：Roaring Bitmaps</a:t>
            </a:r>
          </a:p>
          <a:p>
            <a:pPr algn="l">
              <a:buClrTx/>
              <a:buSzTx/>
              <a:buNone/>
            </a:pPr>
            <a:r>
              <a:rPr lang="zh-CN" altLang="en-US" sz="1600" dirty="0">
                <a:effectLst/>
              </a:rPr>
              <a:t>在Elasticsearch中使用 filters 来优化查询，ilter 查询只处理文档是否匹配与否，不涉及文档评分操作，查询的结果可以被缓存，提高查询速度。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582826" y="525383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114619" y="474553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数据分析算法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497205" y="833120"/>
            <a:ext cx="9419590" cy="531495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  <a:p>
            <a:r>
              <a:rPr lang="zh-CN" altLang="en-US" sz="1600" b="1" dirty="0">
                <a:effectLst/>
              </a:rPr>
              <a:t>步骤1：数据收集</a:t>
            </a:r>
          </a:p>
          <a:p>
            <a:r>
              <a:rPr lang="zh-CN" altLang="en-US" sz="1600" dirty="0">
                <a:effectLst/>
              </a:rPr>
              <a:t>对于需要可视化的内容相关数据进行搜集，构成待分析数据集。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步骤2：数据开发</a:t>
            </a:r>
          </a:p>
          <a:p>
            <a:r>
              <a:rPr lang="zh-CN" altLang="en-US" sz="1600" dirty="0">
                <a:effectLst/>
              </a:rPr>
              <a:t>利用Elasticsearch中的插件工具，采用一定的算法对数据进行定量的推演和计算；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步骤3：数据分析</a:t>
            </a:r>
          </a:p>
          <a:p>
            <a:r>
              <a:rPr lang="zh-CN" altLang="en-US" sz="1600" dirty="0">
                <a:effectLst/>
              </a:rPr>
              <a:t>对开发出的数据进行切片、块、旋转等动作剖析数据，从而多角度多侧面观察数据。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步骤4：数据可视化</a:t>
            </a:r>
          </a:p>
          <a:p>
            <a:r>
              <a:rPr lang="zh-CN" altLang="en-US" sz="1600" dirty="0">
                <a:effectLst/>
              </a:rPr>
              <a:t>将数据集的数据以图形图像形式表示，将数据的分析结果直观地展现出来。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582826" y="525383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32915" y="2292350"/>
            <a:ext cx="8728710" cy="14452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dirty="0">
                <a:solidFill>
                  <a:srgbClr val="2C608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感谢老师指导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332802" y="4904325"/>
            <a:ext cx="3526395" cy="336550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89779" y="4904325"/>
            <a:ext cx="3812439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张雲赫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刘骜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文彦哲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| </a:t>
            </a:r>
            <a:r>
              <a:rPr lang="zh-CN" altLang="en-US" sz="160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杨致远</a:t>
            </a:r>
            <a:endParaRPr lang="zh-CN" altLang="en-US" sz="160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23723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组件设计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048812" y="1985982"/>
            <a:ext cx="5012021" cy="2880757"/>
            <a:chOff x="5573" y="3549"/>
            <a:chExt cx="7483" cy="4301"/>
          </a:xfrm>
        </p:grpSpPr>
        <p:grpSp>
          <p:nvGrpSpPr>
            <p:cNvPr id="7" name="组合 6"/>
            <p:cNvGrpSpPr/>
            <p:nvPr/>
          </p:nvGrpSpPr>
          <p:grpSpPr>
            <a:xfrm>
              <a:off x="5573" y="4902"/>
              <a:ext cx="2948" cy="2948"/>
              <a:chOff x="12613" y="4868"/>
              <a:chExt cx="3350" cy="3350"/>
            </a:xfrm>
          </p:grpSpPr>
          <p:pic>
            <p:nvPicPr>
              <p:cNvPr id="16" name="图片 15" descr="3640585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23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17" name="椭圆 16"/>
              <p:cNvSpPr/>
              <p:nvPr>
                <p:custDataLst>
                  <p:tags r:id="rId21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2C60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174" y="3549"/>
              <a:ext cx="2249" cy="2249"/>
              <a:chOff x="12613" y="4868"/>
              <a:chExt cx="3350" cy="3350"/>
            </a:xfrm>
          </p:grpSpPr>
          <p:pic>
            <p:nvPicPr>
              <p:cNvPr id="23" name="图片 22" descr="3640585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4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24" name="椭圆 23"/>
              <p:cNvSpPr/>
              <p:nvPr>
                <p:custDataLst>
                  <p:tags r:id="rId19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BBD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9775" y="5808"/>
              <a:ext cx="1866" cy="1866"/>
              <a:chOff x="12611" y="4868"/>
              <a:chExt cx="3351" cy="3351"/>
            </a:xfrm>
          </p:grpSpPr>
          <p:pic>
            <p:nvPicPr>
              <p:cNvPr id="26" name="图片 25" descr="3640585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3"/>
              <a:stretch>
                <a:fillRect/>
              </a:stretch>
            </p:blipFill>
            <p:spPr>
              <a:xfrm>
                <a:off x="12611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27" name="椭圆 26"/>
              <p:cNvSpPr/>
              <p:nvPr>
                <p:custDataLst>
                  <p:tags r:id="rId17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2C60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1756" y="5098"/>
              <a:ext cx="1300" cy="1300"/>
              <a:chOff x="12613" y="4868"/>
              <a:chExt cx="3350" cy="3350"/>
            </a:xfrm>
          </p:grpSpPr>
          <p:pic>
            <p:nvPicPr>
              <p:cNvPr id="29" name="图片 28" descr="3640585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4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30" name="椭圆 29"/>
              <p:cNvSpPr/>
              <p:nvPr>
                <p:custDataLst>
                  <p:tags r:id="rId15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BBD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 descr="21541560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5"/>
            <a:stretch>
              <a:fillRect/>
            </a:stretch>
          </p:blipFill>
          <p:spPr>
            <a:xfrm>
              <a:off x="6794" y="6108"/>
              <a:ext cx="507" cy="507"/>
            </a:xfrm>
            <a:prstGeom prst="rect">
              <a:avLst/>
            </a:prstGeom>
          </p:spPr>
        </p:pic>
        <p:pic>
          <p:nvPicPr>
            <p:cNvPr id="32" name="图片 31" descr="2154153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6"/>
            <a:stretch>
              <a:fillRect/>
            </a:stretch>
          </p:blipFill>
          <p:spPr>
            <a:xfrm>
              <a:off x="9028" y="4403"/>
              <a:ext cx="543" cy="543"/>
            </a:xfrm>
            <a:prstGeom prst="rect">
              <a:avLst/>
            </a:prstGeom>
          </p:spPr>
        </p:pic>
        <p:pic>
          <p:nvPicPr>
            <p:cNvPr id="33" name="图片 32" descr="2154153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7"/>
            <a:stretch>
              <a:fillRect/>
            </a:stretch>
          </p:blipFill>
          <p:spPr>
            <a:xfrm>
              <a:off x="10437" y="6468"/>
              <a:ext cx="545" cy="545"/>
            </a:xfrm>
            <a:prstGeom prst="rect">
              <a:avLst/>
            </a:prstGeom>
          </p:spPr>
        </p:pic>
        <p:pic>
          <p:nvPicPr>
            <p:cNvPr id="34" name="图片 33" descr="21541523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8"/>
            <a:stretch>
              <a:fillRect/>
            </a:stretch>
          </p:blipFill>
          <p:spPr>
            <a:xfrm>
              <a:off x="12173" y="5515"/>
              <a:ext cx="466" cy="466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 userDrawn="1">
            <p:custDataLst>
              <p:tags r:id="rId3"/>
            </p:custDataLst>
          </p:nvPr>
        </p:nvSpPr>
        <p:spPr>
          <a:xfrm>
            <a:off x="1098550" y="1638300"/>
            <a:ext cx="4857115" cy="201612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描述：网站的顶部导航栏，通常包括网站的标志、用户个人资料、通知和设置选项。</a:t>
            </a:r>
          </a:p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功能：</a:t>
            </a:r>
          </a:p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显示网站标志和名称。</a:t>
            </a:r>
          </a:p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提供用户登录状态的可视指示。</a:t>
            </a:r>
          </a:p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显示用户的个人资料（如果已登录）。</a:t>
            </a:r>
          </a:p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提供通知和设置选项。</a:t>
            </a:r>
          </a:p>
        </p:txBody>
      </p:sp>
      <p:sp>
        <p:nvSpPr>
          <p:cNvPr id="21" name="文本框"/>
          <p:cNvSpPr txBox="1"/>
          <p:nvPr>
            <p:custDataLst>
              <p:tags r:id="rId4"/>
            </p:custDataLst>
          </p:nvPr>
        </p:nvSpPr>
        <p:spPr>
          <a:xfrm>
            <a:off x="2461415" y="1227782"/>
            <a:ext cx="332951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r">
              <a:buNone/>
            </a:pP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panose="020B0500000000000000" charset="-122"/>
                <a:ea typeface="思源黑体 CN Normal" panose="020B0500000000000000" charset="-122"/>
              </a:rPr>
              <a:t>Header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panose="020B0500000000000000" charset="-122"/>
                <a:ea typeface="思源黑体 CN Normal" panose="020B0500000000000000" charset="-122"/>
              </a:rPr>
              <a:t>组件</a:t>
            </a:r>
          </a:p>
        </p:txBody>
      </p:sp>
      <p:sp>
        <p:nvSpPr>
          <p:cNvPr id="36" name="文本框 35"/>
          <p:cNvSpPr txBox="1"/>
          <p:nvPr userDrawn="1">
            <p:custDataLst>
              <p:tags r:id="rId5"/>
            </p:custDataLst>
          </p:nvPr>
        </p:nvSpPr>
        <p:spPr>
          <a:xfrm>
            <a:off x="621030" y="4522796"/>
            <a:ext cx="3539158" cy="1476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描述：网站的侧边栏，用于快速导航和访问不同功能区域。</a:t>
            </a:r>
          </a:p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功能：</a:t>
            </a:r>
          </a:p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 提供导航链接到不同功能页面。</a:t>
            </a:r>
          </a:p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 可能包括用户的收藏夹、搜索等。</a:t>
            </a:r>
          </a:p>
        </p:txBody>
      </p:sp>
      <p:sp>
        <p:nvSpPr>
          <p:cNvPr id="37" name="文本框"/>
          <p:cNvSpPr txBox="1"/>
          <p:nvPr>
            <p:custDataLst>
              <p:tags r:id="rId6"/>
            </p:custDataLst>
          </p:nvPr>
        </p:nvSpPr>
        <p:spPr>
          <a:xfrm>
            <a:off x="2268916" y="4039304"/>
            <a:ext cx="1779626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r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panose="020B0500000000000000" charset="-122"/>
                <a:ea typeface="思源黑体 CN Normal" panose="020B0500000000000000" charset="-122"/>
              </a:rPr>
              <a:t>SideBar组件</a:t>
            </a:r>
          </a:p>
        </p:txBody>
      </p:sp>
      <p:sp>
        <p:nvSpPr>
          <p:cNvPr id="38" name="文本框 37"/>
          <p:cNvSpPr txBox="1"/>
          <p:nvPr userDrawn="1">
            <p:custDataLst>
              <p:tags r:id="rId7"/>
            </p:custDataLst>
          </p:nvPr>
        </p:nvSpPr>
        <p:spPr>
          <a:xfrm>
            <a:off x="7883525" y="4754880"/>
            <a:ext cx="4680585" cy="123952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 fontAlgn="auto">
              <a:lnSpc>
                <a:spcPct val="125000"/>
              </a:lnSpc>
            </a:pP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 描述：帮助用户更轻松地浏览和导航到网站的其他部分。</a:t>
            </a:r>
          </a:p>
          <a:p>
            <a:pPr indent="0" algn="l" fontAlgn="auto">
              <a:lnSpc>
                <a:spcPct val="125000"/>
              </a:lnSpc>
            </a:pP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 功能：</a:t>
            </a:r>
          </a:p>
          <a:p>
            <a:pPr indent="0" algn="l" fontAlgn="auto">
              <a:lnSpc>
                <a:spcPct val="125000"/>
              </a:lnSpc>
            </a:pP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- 提供主要导航链接，例如首页、学者、文献、可视化等。</a:t>
            </a:r>
          </a:p>
          <a:p>
            <a:pPr indent="0" algn="l" fontAlgn="auto">
              <a:lnSpc>
                <a:spcPct val="125000"/>
              </a:lnSpc>
            </a:pP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- 可能包括下拉菜单以细化导航选项。</a:t>
            </a:r>
          </a:p>
        </p:txBody>
      </p:sp>
      <p:sp>
        <p:nvSpPr>
          <p:cNvPr id="39" name="文本框"/>
          <p:cNvSpPr txBox="1"/>
          <p:nvPr>
            <p:custDataLst>
              <p:tags r:id="rId8"/>
            </p:custDataLst>
          </p:nvPr>
        </p:nvSpPr>
        <p:spPr>
          <a:xfrm>
            <a:off x="8189930" y="4133930"/>
            <a:ext cx="4374383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panose="020B0500000000000000" charset="-122"/>
                <a:ea typeface="思源黑体 CN Normal" panose="020B0500000000000000" charset="-122"/>
              </a:rPr>
              <a:t>NavigationBar组件</a:t>
            </a:r>
          </a:p>
        </p:txBody>
      </p:sp>
      <p:sp>
        <p:nvSpPr>
          <p:cNvPr id="40" name="文本框"/>
          <p:cNvSpPr txBox="1"/>
          <p:nvPr>
            <p:custDataLst>
              <p:tags r:id="rId9"/>
            </p:custDataLst>
          </p:nvPr>
        </p:nvSpPr>
        <p:spPr>
          <a:xfrm>
            <a:off x="7488172" y="1238699"/>
            <a:ext cx="332951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panose="020B0500000000000000" charset="-122"/>
                <a:ea typeface="思源黑体 CN Normal" panose="020B0500000000000000" charset="-122"/>
              </a:rPr>
              <a:t>Login/Register组件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418514" y="1788394"/>
            <a:ext cx="4436674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 fontAlgn="auto">
              <a:lnSpc>
                <a:spcPct val="125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描述：用于用户登录或注册的弹出窗口或页面。</a:t>
            </a:r>
          </a:p>
          <a:p>
            <a:pPr indent="0" algn="just" fontAlgn="auto">
              <a:lnSpc>
                <a:spcPct val="125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功能：</a:t>
            </a:r>
          </a:p>
          <a:p>
            <a:pPr indent="0" algn="just" fontAlgn="auto">
              <a:lnSpc>
                <a:spcPct val="125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 提供登录选项，包括用户名和密码。</a:t>
            </a:r>
          </a:p>
          <a:p>
            <a:pPr indent="0" algn="just" fontAlgn="auto">
              <a:lnSpc>
                <a:spcPct val="125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 提供注册选项，包括用户名、密码和电子邮件。</a:t>
            </a:r>
          </a:p>
          <a:p>
            <a:pPr indent="0" algn="just" fontAlgn="auto">
              <a:lnSpc>
                <a:spcPct val="125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 根据用户的选择，改变用户的在线状态。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23723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组件设计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048812" y="1985982"/>
            <a:ext cx="5012021" cy="2880757"/>
            <a:chOff x="5573" y="3549"/>
            <a:chExt cx="7483" cy="4301"/>
          </a:xfrm>
        </p:grpSpPr>
        <p:grpSp>
          <p:nvGrpSpPr>
            <p:cNvPr id="7" name="组合 6"/>
            <p:cNvGrpSpPr/>
            <p:nvPr/>
          </p:nvGrpSpPr>
          <p:grpSpPr>
            <a:xfrm>
              <a:off x="5573" y="4902"/>
              <a:ext cx="2948" cy="2948"/>
              <a:chOff x="12613" y="4868"/>
              <a:chExt cx="3350" cy="3350"/>
            </a:xfrm>
          </p:grpSpPr>
          <p:pic>
            <p:nvPicPr>
              <p:cNvPr id="16" name="图片 15" descr="3640585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23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17" name="椭圆 16"/>
              <p:cNvSpPr/>
              <p:nvPr>
                <p:custDataLst>
                  <p:tags r:id="rId21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2C60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174" y="3549"/>
              <a:ext cx="2249" cy="2249"/>
              <a:chOff x="12613" y="4868"/>
              <a:chExt cx="3350" cy="3350"/>
            </a:xfrm>
          </p:grpSpPr>
          <p:pic>
            <p:nvPicPr>
              <p:cNvPr id="23" name="图片 22" descr="3640585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4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24" name="椭圆 23"/>
              <p:cNvSpPr/>
              <p:nvPr>
                <p:custDataLst>
                  <p:tags r:id="rId19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BBD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9775" y="5808"/>
              <a:ext cx="1866" cy="1866"/>
              <a:chOff x="12611" y="4868"/>
              <a:chExt cx="3351" cy="3351"/>
            </a:xfrm>
          </p:grpSpPr>
          <p:pic>
            <p:nvPicPr>
              <p:cNvPr id="26" name="图片 25" descr="3640585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3"/>
              <a:stretch>
                <a:fillRect/>
              </a:stretch>
            </p:blipFill>
            <p:spPr>
              <a:xfrm>
                <a:off x="12611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27" name="椭圆 26"/>
              <p:cNvSpPr/>
              <p:nvPr>
                <p:custDataLst>
                  <p:tags r:id="rId17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2C60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1756" y="5098"/>
              <a:ext cx="1300" cy="1300"/>
              <a:chOff x="12613" y="4868"/>
              <a:chExt cx="3350" cy="3350"/>
            </a:xfrm>
          </p:grpSpPr>
          <p:pic>
            <p:nvPicPr>
              <p:cNvPr id="29" name="图片 28" descr="3640585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4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30" name="椭圆 29"/>
              <p:cNvSpPr/>
              <p:nvPr>
                <p:custDataLst>
                  <p:tags r:id="rId15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BBD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 descr="21541560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5"/>
            <a:stretch>
              <a:fillRect/>
            </a:stretch>
          </p:blipFill>
          <p:spPr>
            <a:xfrm>
              <a:off x="6794" y="6108"/>
              <a:ext cx="507" cy="507"/>
            </a:xfrm>
            <a:prstGeom prst="rect">
              <a:avLst/>
            </a:prstGeom>
          </p:spPr>
        </p:pic>
        <p:pic>
          <p:nvPicPr>
            <p:cNvPr id="32" name="图片 31" descr="2154153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6"/>
            <a:stretch>
              <a:fillRect/>
            </a:stretch>
          </p:blipFill>
          <p:spPr>
            <a:xfrm>
              <a:off x="9028" y="4403"/>
              <a:ext cx="543" cy="543"/>
            </a:xfrm>
            <a:prstGeom prst="rect">
              <a:avLst/>
            </a:prstGeom>
          </p:spPr>
        </p:pic>
        <p:pic>
          <p:nvPicPr>
            <p:cNvPr id="33" name="图片 32" descr="2154153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7"/>
            <a:stretch>
              <a:fillRect/>
            </a:stretch>
          </p:blipFill>
          <p:spPr>
            <a:xfrm>
              <a:off x="10437" y="6468"/>
              <a:ext cx="545" cy="545"/>
            </a:xfrm>
            <a:prstGeom prst="rect">
              <a:avLst/>
            </a:prstGeom>
          </p:spPr>
        </p:pic>
        <p:pic>
          <p:nvPicPr>
            <p:cNvPr id="34" name="图片 33" descr="21541523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8"/>
            <a:stretch>
              <a:fillRect/>
            </a:stretch>
          </p:blipFill>
          <p:spPr>
            <a:xfrm>
              <a:off x="12173" y="5515"/>
              <a:ext cx="466" cy="466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 userDrawn="1">
            <p:custDataLst>
              <p:tags r:id="rId3"/>
            </p:custDataLst>
          </p:nvPr>
        </p:nvSpPr>
        <p:spPr>
          <a:xfrm>
            <a:off x="1098550" y="1638300"/>
            <a:ext cx="4857115" cy="201612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描述：提供一个用户可以输入搜索关键词的地方，配有一个搜索按钮，用户点击后触发搜索操作。</a:t>
            </a:r>
          </a:p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功能：</a:t>
            </a:r>
          </a:p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提供搜索框，用户可以输入关键词。</a:t>
            </a:r>
          </a:p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提供搜索按钮，触发搜索操作。</a:t>
            </a:r>
          </a:p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启动搜索后，将搜索关键词传递给系统。</a:t>
            </a:r>
          </a:p>
        </p:txBody>
      </p:sp>
      <p:sp>
        <p:nvSpPr>
          <p:cNvPr id="21" name="文本框"/>
          <p:cNvSpPr txBox="1"/>
          <p:nvPr>
            <p:custDataLst>
              <p:tags r:id="rId4"/>
            </p:custDataLst>
          </p:nvPr>
        </p:nvSpPr>
        <p:spPr>
          <a:xfrm>
            <a:off x="2461415" y="1227782"/>
            <a:ext cx="332951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r">
              <a:buNone/>
            </a:pPr>
            <a:r>
              <a:rPr sz="2000" dirty="0">
                <a:solidFill>
                  <a:srgbClr val="2C608B"/>
                </a:solidFill>
                <a:effectLst/>
                <a:latin typeface="思源黑体 CN Normal" panose="020B0500000000000000" charset="-122"/>
                <a:ea typeface="思源黑体 CN Normal" panose="020B0500000000000000" charset="-122"/>
              </a:rPr>
              <a:t>SearchBar组件</a:t>
            </a:r>
          </a:p>
        </p:txBody>
      </p:sp>
      <p:sp>
        <p:nvSpPr>
          <p:cNvPr id="36" name="文本框 35"/>
          <p:cNvSpPr txBox="1"/>
          <p:nvPr userDrawn="1">
            <p:custDataLst>
              <p:tags r:id="rId5"/>
            </p:custDataLst>
          </p:nvPr>
        </p:nvSpPr>
        <p:spPr>
          <a:xfrm>
            <a:off x="621030" y="4522796"/>
            <a:ext cx="3539158" cy="23069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描述：显示根据用户搜索关键词返回的文献结果。每个结果通常包含文献的标题、摘要、作者等信息。</a:t>
            </a:r>
          </a:p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功能：</a:t>
            </a:r>
          </a:p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 显示搜索结果的列表，包括标题、作者、摘要等信息。</a:t>
            </a:r>
          </a:p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 允许用户点击结果以查看详细信息、收藏和可视化。</a:t>
            </a:r>
          </a:p>
        </p:txBody>
      </p:sp>
      <p:sp>
        <p:nvSpPr>
          <p:cNvPr id="37" name="文本框"/>
          <p:cNvSpPr txBox="1"/>
          <p:nvPr>
            <p:custDataLst>
              <p:tags r:id="rId6"/>
            </p:custDataLst>
          </p:nvPr>
        </p:nvSpPr>
        <p:spPr>
          <a:xfrm>
            <a:off x="1728470" y="4039235"/>
            <a:ext cx="22332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r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panose="020B0500000000000000" charset="-122"/>
                <a:ea typeface="思源黑体 CN Normal" panose="020B0500000000000000" charset="-122"/>
              </a:rPr>
              <a:t>ResultList组件</a:t>
            </a:r>
          </a:p>
        </p:txBody>
      </p:sp>
      <p:sp>
        <p:nvSpPr>
          <p:cNvPr id="38" name="文本框 37"/>
          <p:cNvSpPr txBox="1"/>
          <p:nvPr userDrawn="1">
            <p:custDataLst>
              <p:tags r:id="rId7"/>
            </p:custDataLst>
          </p:nvPr>
        </p:nvSpPr>
        <p:spPr>
          <a:xfrm>
            <a:off x="7587970" y="4772173"/>
            <a:ext cx="4680585" cy="123952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 fontAlgn="auto">
              <a:lnSpc>
                <a:spcPct val="125000"/>
              </a:lnSpc>
            </a:pP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 描述：用户可以选择文献信息、作者信息、搜索结果进行可视化展示，展示结果将在可视化窗口中体现出来。</a:t>
            </a:r>
          </a:p>
          <a:p>
            <a:pPr indent="0" algn="l" fontAlgn="auto">
              <a:lnSpc>
                <a:spcPct val="125000"/>
              </a:lnSpc>
            </a:pP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 功能：</a:t>
            </a:r>
          </a:p>
          <a:p>
            <a:pPr indent="0" algn="l" fontAlgn="auto">
              <a:lnSpc>
                <a:spcPct val="125000"/>
              </a:lnSpc>
            </a:pP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- 提供可视化选项。</a:t>
            </a:r>
          </a:p>
          <a:p>
            <a:pPr indent="0" algn="l" fontAlgn="auto">
              <a:lnSpc>
                <a:spcPct val="125000"/>
              </a:lnSpc>
            </a:pP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- 显示生成的可视化结果在可视化窗口中。</a:t>
            </a:r>
          </a:p>
        </p:txBody>
      </p:sp>
      <p:sp>
        <p:nvSpPr>
          <p:cNvPr id="39" name="文本框"/>
          <p:cNvSpPr txBox="1"/>
          <p:nvPr>
            <p:custDataLst>
              <p:tags r:id="rId8"/>
            </p:custDataLst>
          </p:nvPr>
        </p:nvSpPr>
        <p:spPr>
          <a:xfrm>
            <a:off x="8189930" y="4133930"/>
            <a:ext cx="4374383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panose="020B0500000000000000" charset="-122"/>
                <a:ea typeface="思源黑体 CN Normal" panose="020B0500000000000000" charset="-122"/>
              </a:rPr>
              <a:t>VisualizationWindow组件</a:t>
            </a:r>
          </a:p>
        </p:txBody>
      </p:sp>
      <p:sp>
        <p:nvSpPr>
          <p:cNvPr id="40" name="文本框"/>
          <p:cNvSpPr txBox="1"/>
          <p:nvPr>
            <p:custDataLst>
              <p:tags r:id="rId9"/>
            </p:custDataLst>
          </p:nvPr>
        </p:nvSpPr>
        <p:spPr>
          <a:xfrm>
            <a:off x="7488807" y="1088186"/>
            <a:ext cx="332951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panose="020B0500000000000000" charset="-122"/>
                <a:ea typeface="思源黑体 CN Normal" panose="020B0500000000000000" charset="-122"/>
              </a:rPr>
              <a:t>Favorite组件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438199" y="1531836"/>
            <a:ext cx="443667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 fontAlgn="auto">
              <a:lnSpc>
                <a:spcPct val="125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描述：用户可以将搜索到的文献和作者添加或移除自己的收藏列表，并随时方便地查找和访问。</a:t>
            </a:r>
          </a:p>
          <a:p>
            <a:pPr indent="0" algn="just" fontAlgn="auto">
              <a:lnSpc>
                <a:spcPct val="125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功能：</a:t>
            </a:r>
          </a:p>
          <a:p>
            <a:pPr indent="0" algn="just" fontAlgn="auto">
              <a:lnSpc>
                <a:spcPct val="125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 提供用户访问其收藏列表的方式。</a:t>
            </a:r>
          </a:p>
          <a:p>
            <a:pPr indent="0" algn="just" fontAlgn="auto">
              <a:lnSpc>
                <a:spcPct val="125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 允许用户将文献和作者添加或移除收藏。</a:t>
            </a:r>
          </a:p>
          <a:p>
            <a:pPr indent="0" algn="just" fontAlgn="auto">
              <a:lnSpc>
                <a:spcPct val="125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 允许用户在收藏夹中快速访问文献和学者。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23723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组件设计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048812" y="1985982"/>
            <a:ext cx="5012021" cy="2880757"/>
            <a:chOff x="5573" y="3549"/>
            <a:chExt cx="7483" cy="4301"/>
          </a:xfrm>
        </p:grpSpPr>
        <p:grpSp>
          <p:nvGrpSpPr>
            <p:cNvPr id="7" name="组合 6"/>
            <p:cNvGrpSpPr/>
            <p:nvPr/>
          </p:nvGrpSpPr>
          <p:grpSpPr>
            <a:xfrm>
              <a:off x="5573" y="4902"/>
              <a:ext cx="2948" cy="2948"/>
              <a:chOff x="12613" y="4868"/>
              <a:chExt cx="3350" cy="3350"/>
            </a:xfrm>
          </p:grpSpPr>
          <p:pic>
            <p:nvPicPr>
              <p:cNvPr id="16" name="图片 15" descr="3640585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19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17" name="椭圆 16"/>
              <p:cNvSpPr/>
              <p:nvPr>
                <p:custDataLst>
                  <p:tags r:id="rId17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2C60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174" y="3549"/>
              <a:ext cx="2249" cy="2249"/>
              <a:chOff x="12613" y="4868"/>
              <a:chExt cx="3350" cy="3350"/>
            </a:xfrm>
          </p:grpSpPr>
          <p:pic>
            <p:nvPicPr>
              <p:cNvPr id="23" name="图片 22" descr="3640585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0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24" name="椭圆 23"/>
              <p:cNvSpPr/>
              <p:nvPr>
                <p:custDataLst>
                  <p:tags r:id="rId15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BBD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9775" y="5808"/>
              <a:ext cx="1866" cy="1866"/>
              <a:chOff x="12611" y="4868"/>
              <a:chExt cx="3351" cy="3351"/>
            </a:xfrm>
          </p:grpSpPr>
          <p:pic>
            <p:nvPicPr>
              <p:cNvPr id="26" name="图片 25" descr="3640585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19"/>
              <a:stretch>
                <a:fillRect/>
              </a:stretch>
            </p:blipFill>
            <p:spPr>
              <a:xfrm>
                <a:off x="12611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27" name="椭圆 26"/>
              <p:cNvSpPr/>
              <p:nvPr>
                <p:custDataLst>
                  <p:tags r:id="rId13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2C60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1756" y="5098"/>
              <a:ext cx="1300" cy="1300"/>
              <a:chOff x="12613" y="4868"/>
              <a:chExt cx="3350" cy="3350"/>
            </a:xfrm>
          </p:grpSpPr>
          <p:pic>
            <p:nvPicPr>
              <p:cNvPr id="29" name="图片 28" descr="3640585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0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30" name="椭圆 29"/>
              <p:cNvSpPr/>
              <p:nvPr>
                <p:custDataLst>
                  <p:tags r:id="rId11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BBD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 descr="2154156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1"/>
            <a:stretch>
              <a:fillRect/>
            </a:stretch>
          </p:blipFill>
          <p:spPr>
            <a:xfrm>
              <a:off x="6794" y="6108"/>
              <a:ext cx="507" cy="507"/>
            </a:xfrm>
            <a:prstGeom prst="rect">
              <a:avLst/>
            </a:prstGeom>
          </p:spPr>
        </p:pic>
        <p:pic>
          <p:nvPicPr>
            <p:cNvPr id="32" name="图片 31" descr="215415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/>
            <a:stretch>
              <a:fillRect/>
            </a:stretch>
          </p:blipFill>
          <p:spPr>
            <a:xfrm>
              <a:off x="9028" y="4403"/>
              <a:ext cx="543" cy="543"/>
            </a:xfrm>
            <a:prstGeom prst="rect">
              <a:avLst/>
            </a:prstGeom>
          </p:spPr>
        </p:pic>
        <p:pic>
          <p:nvPicPr>
            <p:cNvPr id="33" name="图片 32" descr="2154153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3"/>
            <a:stretch>
              <a:fillRect/>
            </a:stretch>
          </p:blipFill>
          <p:spPr>
            <a:xfrm>
              <a:off x="10437" y="6468"/>
              <a:ext cx="545" cy="545"/>
            </a:xfrm>
            <a:prstGeom prst="rect">
              <a:avLst/>
            </a:prstGeom>
          </p:spPr>
        </p:pic>
        <p:pic>
          <p:nvPicPr>
            <p:cNvPr id="34" name="图片 33" descr="2154152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/>
            <a:stretch>
              <a:fillRect/>
            </a:stretch>
          </p:blipFill>
          <p:spPr>
            <a:xfrm>
              <a:off x="12173" y="5515"/>
              <a:ext cx="466" cy="466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 userDrawn="1">
            <p:custDataLst>
              <p:tags r:id="rId3"/>
            </p:custDataLst>
          </p:nvPr>
        </p:nvSpPr>
        <p:spPr>
          <a:xfrm>
            <a:off x="354158" y="1524722"/>
            <a:ext cx="4857115" cy="201612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描述：当用户点击某个搜索结果时，提供一个详细页面，显示完整的文献信息，包括摘要、作者、关键词等，同时可以查看全文的选项。</a:t>
            </a:r>
          </a:p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功能：</a:t>
            </a:r>
          </a:p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显示文献的详细信息，包括标题、作者、摘要、关键词。</a:t>
            </a:r>
          </a:p>
          <a:p>
            <a:pPr algn="just">
              <a:lnSpc>
                <a:spcPct val="150000"/>
              </a:lnSpc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提供查看原文或收藏文献的选项。</a:t>
            </a:r>
          </a:p>
        </p:txBody>
      </p:sp>
      <p:sp>
        <p:nvSpPr>
          <p:cNvPr id="21" name="文本框"/>
          <p:cNvSpPr txBox="1"/>
          <p:nvPr>
            <p:custDataLst>
              <p:tags r:id="rId4"/>
            </p:custDataLst>
          </p:nvPr>
        </p:nvSpPr>
        <p:spPr>
          <a:xfrm>
            <a:off x="2461415" y="1091766"/>
            <a:ext cx="332951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r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panose="020B0500000000000000" charset="-122"/>
                <a:ea typeface="思源黑体 CN Normal" panose="020B0500000000000000" charset="-122"/>
              </a:rPr>
              <a:t>PaperDetailPage组件</a:t>
            </a:r>
          </a:p>
        </p:txBody>
      </p:sp>
      <p:sp>
        <p:nvSpPr>
          <p:cNvPr id="40" name="文本框"/>
          <p:cNvSpPr txBox="1"/>
          <p:nvPr>
            <p:custDataLst>
              <p:tags r:id="rId5"/>
            </p:custDataLst>
          </p:nvPr>
        </p:nvSpPr>
        <p:spPr>
          <a:xfrm>
            <a:off x="8113084" y="4350076"/>
            <a:ext cx="332951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panose="020B0500000000000000" charset="-122"/>
                <a:ea typeface="思源黑体 CN Normal" panose="020B0500000000000000" charset="-122"/>
              </a:rPr>
              <a:t>ScholarsDetailPage组件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418514" y="4862429"/>
            <a:ext cx="443667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 fontAlgn="auto">
              <a:lnSpc>
                <a:spcPct val="125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描述：当用户搜索到一名学者时，提供一个学者主页页面，显示完整的学者信息。</a:t>
            </a:r>
          </a:p>
          <a:p>
            <a:pPr indent="0" algn="just" fontAlgn="auto">
              <a:lnSpc>
                <a:spcPct val="125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功能：</a:t>
            </a:r>
          </a:p>
          <a:p>
            <a:pPr indent="0" algn="just" fontAlgn="auto">
              <a:lnSpc>
                <a:spcPct val="125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 显示学者的详细信息，包括姓名、研究领域、发表的论文等。</a:t>
            </a:r>
          </a:p>
          <a:p>
            <a:pPr indent="0" algn="just" fontAlgn="auto">
              <a:lnSpc>
                <a:spcPct val="125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 提供导航到学者的相关研究成果、收藏和可视化的选项。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010093" y="2595840"/>
            <a:ext cx="6171177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接口设计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28920" y="1718310"/>
            <a:ext cx="15354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TWO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Part.02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接口设计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1084580"/>
            <a:ext cx="6176010" cy="5264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89980" y="1452245"/>
            <a:ext cx="6002020" cy="42341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接口设计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1186180"/>
            <a:ext cx="6233795" cy="5497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64580" y="1647825"/>
            <a:ext cx="5785485" cy="35629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RmNWViNjY0ZGM2Y2ViYWJhMDZlMjY2OTUxNzdmYm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1342</Words>
  <Application>Microsoft Office PowerPoint</Application>
  <PresentationFormat>宽屏</PresentationFormat>
  <Paragraphs>173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等线</vt:lpstr>
      <vt:lpstr>等线 Light</vt:lpstr>
      <vt:lpstr>华文中宋</vt:lpstr>
      <vt:lpstr>思源黑体 CN ExtraLight</vt:lpstr>
      <vt:lpstr>思源黑体 CN Normal</vt:lpstr>
      <vt:lpstr>宋体</vt:lpstr>
      <vt:lpstr>微软雅黑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雲赫</dc:creator>
  <cp:lastModifiedBy>张 雲赫</cp:lastModifiedBy>
  <cp:revision>34</cp:revision>
  <dcterms:created xsi:type="dcterms:W3CDTF">2023-10-09T07:09:00Z</dcterms:created>
  <dcterms:modified xsi:type="dcterms:W3CDTF">2023-10-16T12:19:08Z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427BE566E31F488CA59DBBBD3128570F_13</vt:lpwstr>
  </property>
  <property fmtid="{D5CDD505-2E9C-101B-9397-08002B2CF9AE}" pid="3" name="KSOProductBuildVer">
    <vt:lpwstr>2052-12.1.0.15712</vt:lpwstr>
  </property>
</Properties>
</file>