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sldIdLst>
    <p:sldId id="409" r:id="rId4"/>
    <p:sldId id="411" r:id="rId5"/>
    <p:sldId id="412" r:id="rId6"/>
    <p:sldId id="441" r:id="rId7"/>
    <p:sldId id="452" r:id="rId8"/>
    <p:sldId id="455" r:id="rId9"/>
    <p:sldId id="456" r:id="rId10"/>
    <p:sldId id="466" r:id="rId11"/>
    <p:sldId id="460" r:id="rId12"/>
    <p:sldId id="461" r:id="rId13"/>
    <p:sldId id="462" r:id="rId14"/>
    <p:sldId id="463" r:id="rId15"/>
    <p:sldId id="464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gs" Target="tags/tag76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 userDrawn="1"/>
        </p:nvGrpSpPr>
        <p:grpSpPr>
          <a:xfrm>
            <a:off x="0" y="0"/>
            <a:ext cx="3996055" cy="3150870"/>
            <a:chOff x="0" y="0"/>
            <a:chExt cx="6293" cy="4962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flipH="1" flipV="1">
            <a:off x="9141583" y="5013674"/>
            <a:ext cx="3050417" cy="1855756"/>
            <a:chOff x="0" y="0"/>
            <a:chExt cx="7208" cy="4385"/>
          </a:xfrm>
        </p:grpSpPr>
        <p:sp>
          <p:nvSpPr>
            <p:cNvPr id="27" name="直角三角形 26"/>
            <p:cNvSpPr/>
            <p:nvPr userDrawn="1"/>
          </p:nvSpPr>
          <p:spPr>
            <a:xfrm rot="5400000">
              <a:off x="728" y="272"/>
              <a:ext cx="3385" cy="4841"/>
            </a:xfrm>
            <a:prstGeom prst="rtTriangle">
              <a:avLst/>
            </a:prstGeom>
            <a:pattFill prst="ltVert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直角三角形 25"/>
            <p:cNvSpPr/>
            <p:nvPr userDrawn="1"/>
          </p:nvSpPr>
          <p:spPr>
            <a:xfrm rot="5400000">
              <a:off x="2894" y="-763"/>
              <a:ext cx="3550" cy="5077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直角三角形 27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 userDrawn="1"/>
        </p:nvSpPr>
        <p:spPr>
          <a:xfrm rot="5400000" flipH="1">
            <a:off x="709930" y="2867660"/>
            <a:ext cx="3292475" cy="4711700"/>
          </a:xfrm>
          <a:prstGeom prst="rtTriangl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0"/>
            <a:ext cx="5837555" cy="4603115"/>
            <a:chOff x="0" y="0"/>
            <a:chExt cx="6293" cy="4962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直角三角形 27"/>
          <p:cNvSpPr/>
          <p:nvPr userDrawn="1"/>
        </p:nvSpPr>
        <p:spPr>
          <a:xfrm rot="5400000" flipH="1">
            <a:off x="537845" y="3841750"/>
            <a:ext cx="2490470" cy="3564890"/>
          </a:xfrm>
          <a:prstGeom prst="rtTriangl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0"/>
            <a:ext cx="1413510" cy="1115060"/>
            <a:chOff x="0" y="0"/>
            <a:chExt cx="6293" cy="4962"/>
          </a:xfrm>
        </p:grpSpPr>
        <p:sp>
          <p:nvSpPr>
            <p:cNvPr id="11" name="直角三角形 10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 userDrawn="1"/>
        </p:nvGrpSpPr>
        <p:grpSpPr>
          <a:xfrm>
            <a:off x="0" y="0"/>
            <a:ext cx="3996055" cy="3150870"/>
            <a:chOff x="0" y="0"/>
            <a:chExt cx="6293" cy="4962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flipH="1" flipV="1">
            <a:off x="9141583" y="5013674"/>
            <a:ext cx="3050417" cy="1855756"/>
            <a:chOff x="0" y="0"/>
            <a:chExt cx="7208" cy="4385"/>
          </a:xfrm>
        </p:grpSpPr>
        <p:sp>
          <p:nvSpPr>
            <p:cNvPr id="27" name="直角三角形 26"/>
            <p:cNvSpPr/>
            <p:nvPr userDrawn="1"/>
          </p:nvSpPr>
          <p:spPr>
            <a:xfrm rot="5400000">
              <a:off x="728" y="272"/>
              <a:ext cx="3385" cy="4841"/>
            </a:xfrm>
            <a:prstGeom prst="rtTriangle">
              <a:avLst/>
            </a:prstGeom>
            <a:pattFill prst="ltVert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直角三角形 25"/>
            <p:cNvSpPr/>
            <p:nvPr userDrawn="1"/>
          </p:nvSpPr>
          <p:spPr>
            <a:xfrm rot="5400000">
              <a:off x="2894" y="-763"/>
              <a:ext cx="3550" cy="5077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直角三角形 27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 userDrawn="1"/>
        </p:nvSpPr>
        <p:spPr>
          <a:xfrm rot="5400000" flipH="1">
            <a:off x="709930" y="2867660"/>
            <a:ext cx="3292475" cy="4711700"/>
          </a:xfrm>
          <a:prstGeom prst="rtTriangl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0" y="0"/>
            <a:ext cx="5837555" cy="4603115"/>
            <a:chOff x="0" y="0"/>
            <a:chExt cx="6293" cy="4962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直角三角形 27"/>
          <p:cNvSpPr/>
          <p:nvPr userDrawn="1"/>
        </p:nvSpPr>
        <p:spPr>
          <a:xfrm rot="5400000" flipH="1">
            <a:off x="537845" y="3841750"/>
            <a:ext cx="2490470" cy="3564890"/>
          </a:xfrm>
          <a:prstGeom prst="rtTriangl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0"/>
            <a:ext cx="1413510" cy="1115060"/>
            <a:chOff x="0" y="0"/>
            <a:chExt cx="6293" cy="4962"/>
          </a:xfrm>
        </p:grpSpPr>
        <p:sp>
          <p:nvSpPr>
            <p:cNvPr id="11" name="直角三角形 10"/>
            <p:cNvSpPr/>
            <p:nvPr userDrawn="1"/>
          </p:nvSpPr>
          <p:spPr>
            <a:xfrm rot="5400000">
              <a:off x="764" y="649"/>
              <a:ext cx="3550" cy="5077"/>
            </a:xfrm>
            <a:prstGeom prst="rtTriangle">
              <a:avLst/>
            </a:prstGeom>
            <a:pattFill prst="ltHorz">
              <a:fgClr>
                <a:srgbClr val="2C608B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rot="5400000">
              <a:off x="2181" y="-728"/>
              <a:ext cx="3385" cy="4841"/>
            </a:xfrm>
            <a:prstGeom prst="rtTriangle">
              <a:avLst/>
            </a:prstGeom>
            <a:solidFill>
              <a:srgbClr val="BBD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 userDrawn="1"/>
          </p:nvSpPr>
          <p:spPr>
            <a:xfrm rot="5400000">
              <a:off x="828" y="-828"/>
              <a:ext cx="3849" cy="5505"/>
            </a:xfrm>
            <a:prstGeom prst="rtTriangle">
              <a:avLst/>
            </a:prstGeom>
            <a:solidFill>
              <a:srgbClr val="2C60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5985A-88B9-4D81-BC85-6D6EE48AA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CCB2C-1836-4833-8410-71239915FB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8.xml"/><Relationship Id="rId5" Type="http://schemas.openxmlformats.org/officeDocument/2006/relationships/tags" Target="../tags/tag63.xml"/><Relationship Id="rId4" Type="http://schemas.openxmlformats.org/officeDocument/2006/relationships/image" Target="../media/image9.png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8.xml"/><Relationship Id="rId5" Type="http://schemas.openxmlformats.org/officeDocument/2006/relationships/tags" Target="../tags/tag67.xml"/><Relationship Id="rId4" Type="http://schemas.openxmlformats.org/officeDocument/2006/relationships/image" Target="../media/image9.png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8.xml"/><Relationship Id="rId5" Type="http://schemas.openxmlformats.org/officeDocument/2006/relationships/tags" Target="../tags/tag71.xml"/><Relationship Id="rId4" Type="http://schemas.openxmlformats.org/officeDocument/2006/relationships/image" Target="../media/image9.png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8.xml"/><Relationship Id="rId5" Type="http://schemas.openxmlformats.org/officeDocument/2006/relationships/tags" Target="../tags/tag75.xml"/><Relationship Id="rId4" Type="http://schemas.openxmlformats.org/officeDocument/2006/relationships/image" Target="../media/image9.png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image" Target="../media/image1.png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image" Target="../media/image3.png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image" Target="../media/image2.png"/><Relationship Id="rId28" Type="http://schemas.openxmlformats.org/officeDocument/2006/relationships/slideLayout" Target="../slideLayouts/slideLayout28.xml"/><Relationship Id="rId27" Type="http://schemas.openxmlformats.org/officeDocument/2006/relationships/tags" Target="../tags/tag36.xml"/><Relationship Id="rId26" Type="http://schemas.openxmlformats.org/officeDocument/2006/relationships/tags" Target="../tags/tag35.xml"/><Relationship Id="rId25" Type="http://schemas.openxmlformats.org/officeDocument/2006/relationships/tags" Target="../tags/tag34.xml"/><Relationship Id="rId24" Type="http://schemas.openxmlformats.org/officeDocument/2006/relationships/tags" Target="../tags/tag33.xml"/><Relationship Id="rId23" Type="http://schemas.openxmlformats.org/officeDocument/2006/relationships/tags" Target="../tags/tag32.xml"/><Relationship Id="rId22" Type="http://schemas.openxmlformats.org/officeDocument/2006/relationships/tags" Target="../tags/tag31.xml"/><Relationship Id="rId21" Type="http://schemas.openxmlformats.org/officeDocument/2006/relationships/tags" Target="../tags/tag30.xml"/><Relationship Id="rId20" Type="http://schemas.openxmlformats.org/officeDocument/2006/relationships/tags" Target="../tags/tag29.xml"/><Relationship Id="rId2" Type="http://schemas.openxmlformats.org/officeDocument/2006/relationships/tags" Target="../tags/tag17.xml"/><Relationship Id="rId19" Type="http://schemas.openxmlformats.org/officeDocument/2006/relationships/image" Target="../media/image7.png"/><Relationship Id="rId18" Type="http://schemas.openxmlformats.org/officeDocument/2006/relationships/tags" Target="../tags/tag28.xml"/><Relationship Id="rId17" Type="http://schemas.openxmlformats.org/officeDocument/2006/relationships/image" Target="../media/image6.png"/><Relationship Id="rId16" Type="http://schemas.openxmlformats.org/officeDocument/2006/relationships/tags" Target="../tags/tag27.xml"/><Relationship Id="rId15" Type="http://schemas.openxmlformats.org/officeDocument/2006/relationships/image" Target="../media/image5.png"/><Relationship Id="rId14" Type="http://schemas.openxmlformats.org/officeDocument/2006/relationships/tags" Target="../tags/tag26.xml"/><Relationship Id="rId13" Type="http://schemas.openxmlformats.org/officeDocument/2006/relationships/image" Target="../media/image4.png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8" Type="http://schemas.openxmlformats.org/officeDocument/2006/relationships/slideLayout" Target="../slideLayouts/slideLayout28.xml"/><Relationship Id="rId17" Type="http://schemas.openxmlformats.org/officeDocument/2006/relationships/tags" Target="../tags/tag53.xml"/><Relationship Id="rId16" Type="http://schemas.openxmlformats.org/officeDocument/2006/relationships/tags" Target="../tags/tag52.xml"/><Relationship Id="rId15" Type="http://schemas.openxmlformats.org/officeDocument/2006/relationships/tags" Target="../tags/tag51.xml"/><Relationship Id="rId14" Type="http://schemas.openxmlformats.org/officeDocument/2006/relationships/tags" Target="../tags/tag50.xml"/><Relationship Id="rId13" Type="http://schemas.openxmlformats.org/officeDocument/2006/relationships/tags" Target="../tags/tag49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tags" Target="../tags/tag3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8.xml"/><Relationship Id="rId3" Type="http://schemas.openxmlformats.org/officeDocument/2006/relationships/tags" Target="../tags/tag55.xml"/><Relationship Id="rId2" Type="http://schemas.openxmlformats.org/officeDocument/2006/relationships/image" Target="../media/image8.png"/><Relationship Id="rId1" Type="http://schemas.openxmlformats.org/officeDocument/2006/relationships/tags" Target="../tags/tag54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8.xml"/><Relationship Id="rId5" Type="http://schemas.openxmlformats.org/officeDocument/2006/relationships/tags" Target="../tags/tag59.xml"/><Relationship Id="rId4" Type="http://schemas.openxmlformats.org/officeDocument/2006/relationships/image" Target="../media/image9.png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4332802" y="4904325"/>
            <a:ext cx="3526395" cy="336550"/>
          </a:xfrm>
          <a:prstGeom prst="roundRect">
            <a:avLst>
              <a:gd name="adj" fmla="val 50000"/>
            </a:avLst>
          </a:prstGeom>
          <a:noFill/>
          <a:ln w="15875"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89779" y="4904325"/>
            <a:ext cx="3812439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张雲赫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| </a:t>
            </a:r>
            <a:r>
              <a:rPr lang="zh-CN" altLang="en-US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刘骜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| </a:t>
            </a:r>
            <a:r>
              <a:rPr lang="zh-CN" altLang="en-US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文彦哲 </a:t>
            </a:r>
            <a:r>
              <a:rPr lang="en-US" altLang="zh-CN" sz="16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| </a:t>
            </a:r>
            <a:r>
              <a:rPr lang="zh-CN" altLang="en-US" sz="160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杨致远</a:t>
            </a:r>
            <a:endParaRPr lang="zh-CN" altLang="en-US" sz="1600" dirty="0">
              <a:solidFill>
                <a:srgbClr val="2C608B"/>
              </a:solidFill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32915" y="2292350"/>
            <a:ext cx="8728710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</a:rPr>
              <a:t>问题陈述</a:t>
            </a:r>
            <a:endParaRPr lang="zh-CN" altLang="en-US" sz="6000" dirty="0">
              <a:solidFill>
                <a:srgbClr val="2C608B"/>
              </a:solidFill>
              <a:latin typeface="思源黑体 CN Normal" charset="-122"/>
              <a:ea typeface="思源黑体 CN Normal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1"/>
            </p:custDataLst>
          </p:nvPr>
        </p:nvSpPr>
        <p:spPr>
          <a:xfrm>
            <a:off x="1203960" y="281305"/>
            <a:ext cx="46107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学者</a:t>
            </a:r>
            <a:r>
              <a:rPr lang="en-US" altLang="zh-CN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/</a:t>
            </a: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文献</a:t>
            </a: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主页</a:t>
            </a:r>
            <a:endParaRPr lang="zh-CN" altLang="en-US" sz="2800" kern="0" dirty="0">
              <a:solidFill>
                <a:srgbClr val="2C608B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"/>
          <p:cNvSpPr txBox="1"/>
          <p:nvPr>
            <p:custDataLst>
              <p:tags r:id="rId2"/>
            </p:custDataLst>
          </p:nvPr>
        </p:nvSpPr>
        <p:spPr>
          <a:xfrm>
            <a:off x="1203960" y="1689735"/>
            <a:ext cx="4425950" cy="7067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用户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游客在查询结果中可以进入学者或文献主页了解更多相关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信息。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10" name="文本框 9"/>
          <p:cNvSpPr txBox="1"/>
          <p:nvPr userDrawn="1">
            <p:custDataLst>
              <p:tags r:id="rId3"/>
            </p:custDataLst>
          </p:nvPr>
        </p:nvSpPr>
        <p:spPr>
          <a:xfrm>
            <a:off x="1203960" y="2600960"/>
            <a:ext cx="3957955" cy="304800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对于每个文献或者学者单独在数据库中生成一个表，在用户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/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游客通过关键词进行搜索时提供学者主页或者文献主页的链接，用户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/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游客可以通过链接了解资料文献或者学者的相关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信息。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charset="-122"/>
              <a:ea typeface="思源黑体 CN ExtraLight" charset="-122"/>
            </a:endParaRPr>
          </a:p>
        </p:txBody>
      </p:sp>
      <p:pic>
        <p:nvPicPr>
          <p:cNvPr id="12" name="图片 11" descr="2939ce76f95fa9e9d7f674a12ef10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700" y="588645"/>
            <a:ext cx="5055870" cy="553783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1"/>
            </p:custDataLst>
          </p:nvPr>
        </p:nvSpPr>
        <p:spPr>
          <a:xfrm>
            <a:off x="1203960" y="281305"/>
            <a:ext cx="46107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分析</a:t>
            </a: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可视化</a:t>
            </a:r>
            <a:endParaRPr lang="zh-CN" altLang="en-US" sz="2800" kern="0" dirty="0">
              <a:solidFill>
                <a:srgbClr val="2C608B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"/>
          <p:cNvSpPr txBox="1"/>
          <p:nvPr>
            <p:custDataLst>
              <p:tags r:id="rId2"/>
            </p:custDataLst>
          </p:nvPr>
        </p:nvSpPr>
        <p:spPr>
          <a:xfrm>
            <a:off x="1203960" y="1689735"/>
            <a:ext cx="4522470" cy="7067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用户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游客在查询结果中可以点击分析可视化，得到搜索结果的各项数据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结果。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10" name="文本框 9"/>
          <p:cNvSpPr txBox="1"/>
          <p:nvPr userDrawn="1">
            <p:custDataLst>
              <p:tags r:id="rId3"/>
            </p:custDataLst>
          </p:nvPr>
        </p:nvSpPr>
        <p:spPr>
          <a:xfrm>
            <a:off x="1203960" y="2600960"/>
            <a:ext cx="4073525" cy="304800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对于各个文献或者资料的各项数据，包括数量、被引次数、发布日期等进行统计，并在用户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/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游客需要时生成可视化的表或图，给予用户更加直观的数据分析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结果。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charset="-122"/>
              <a:ea typeface="思源黑体 CN ExtraLight" charset="-122"/>
            </a:endParaRPr>
          </a:p>
        </p:txBody>
      </p:sp>
      <p:pic>
        <p:nvPicPr>
          <p:cNvPr id="12" name="图片 11" descr="2939ce76f95fa9e9d7f674a12ef10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700" y="588645"/>
            <a:ext cx="5055870" cy="553783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1"/>
            </p:custDataLst>
          </p:nvPr>
        </p:nvSpPr>
        <p:spPr>
          <a:xfrm>
            <a:off x="1203960" y="281305"/>
            <a:ext cx="46107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用户登录</a:t>
            </a:r>
            <a:r>
              <a:rPr lang="en-US" altLang="zh-CN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/</a:t>
            </a: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注册</a:t>
            </a:r>
            <a:endParaRPr lang="zh-CN" altLang="en-US" sz="2800" kern="0" dirty="0">
              <a:solidFill>
                <a:srgbClr val="2C608B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"/>
          <p:cNvSpPr txBox="1"/>
          <p:nvPr>
            <p:custDataLst>
              <p:tags r:id="rId2"/>
            </p:custDataLst>
          </p:nvPr>
        </p:nvSpPr>
        <p:spPr>
          <a:xfrm>
            <a:off x="1203960" y="1689735"/>
            <a:ext cx="4425950" cy="7067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用户可以在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Web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前端进行个人账号的注册和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登录。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10" name="文本框 9"/>
          <p:cNvSpPr txBox="1"/>
          <p:nvPr userDrawn="1">
            <p:custDataLst>
              <p:tags r:id="rId3"/>
            </p:custDataLst>
          </p:nvPr>
        </p:nvSpPr>
        <p:spPr>
          <a:xfrm>
            <a:off x="1203960" y="2600960"/>
            <a:ext cx="3957955" cy="304800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在注册时将每个不同的用户名及其密码存入数据库，在登录的时候检测输入的用户名和密码是否匹配，登录成功后进入用户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模式。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charset="-122"/>
              <a:ea typeface="思源黑体 CN ExtraLight" charset="-122"/>
            </a:endParaRPr>
          </a:p>
        </p:txBody>
      </p:sp>
      <p:pic>
        <p:nvPicPr>
          <p:cNvPr id="12" name="图片 11" descr="2939ce76f95fa9e9d7f674a12ef10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700" y="588645"/>
            <a:ext cx="5055870" cy="553783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1"/>
            </p:custDataLst>
          </p:nvPr>
        </p:nvSpPr>
        <p:spPr>
          <a:xfrm>
            <a:off x="1203960" y="281305"/>
            <a:ext cx="46107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收藏论文</a:t>
            </a:r>
            <a:r>
              <a:rPr lang="en-US" altLang="zh-CN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/</a:t>
            </a: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学者</a:t>
            </a:r>
            <a:endParaRPr lang="zh-CN" altLang="en-US" sz="2800" kern="0" dirty="0">
              <a:solidFill>
                <a:srgbClr val="2C608B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"/>
          <p:cNvSpPr txBox="1"/>
          <p:nvPr>
            <p:custDataLst>
              <p:tags r:id="rId2"/>
            </p:custDataLst>
          </p:nvPr>
        </p:nvSpPr>
        <p:spPr>
          <a:xfrm>
            <a:off x="1203960" y="1689735"/>
            <a:ext cx="4425950" cy="7067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用户可以在文献主页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学者主义进行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收藏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10" name="文本框 9"/>
          <p:cNvSpPr txBox="1"/>
          <p:nvPr userDrawn="1">
            <p:custDataLst>
              <p:tags r:id="rId3"/>
            </p:custDataLst>
          </p:nvPr>
        </p:nvSpPr>
        <p:spPr>
          <a:xfrm>
            <a:off x="1203960" y="2600960"/>
            <a:ext cx="3957955" cy="304800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用户可以对于搜索后结果中的文献主页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/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学者主页进行收藏，方便下一次的登录时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继续浏览。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charset="-122"/>
              <a:ea typeface="思源黑体 CN ExtraLight" charset="-122"/>
            </a:endParaRPr>
          </a:p>
        </p:txBody>
      </p:sp>
      <p:pic>
        <p:nvPicPr>
          <p:cNvPr id="12" name="图片 11" descr="2939ce76f95fa9e9d7f674a12ef10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700" y="588645"/>
            <a:ext cx="5055870" cy="553783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3799840" y="2393315"/>
            <a:ext cx="1198245" cy="20237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660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目录</a:t>
            </a:r>
            <a:endParaRPr lang="zh-CN" altLang="en-US" sz="6600">
              <a:solidFill>
                <a:srgbClr val="2C608B"/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03770" y="1057415"/>
            <a:ext cx="26898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项目</a:t>
            </a: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概况</a:t>
            </a:r>
            <a:endParaRPr lang="zh-CN" altLang="en-US" sz="2800" kern="0" dirty="0">
              <a:solidFill>
                <a:srgbClr val="2C608B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496050" y="991870"/>
            <a:ext cx="654685" cy="654685"/>
          </a:xfrm>
          <a:prstGeom prst="ellips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39560" y="1057910"/>
            <a:ext cx="3676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chemeClr val="bg1"/>
                </a:solidFill>
                <a:latin typeface="思源黑体 CN ExtraLight" charset="-122"/>
                <a:ea typeface="思源黑体 CN ExtraLight" charset="-122"/>
                <a:cs typeface="方正清刻本悦宋简体" charset="-122"/>
                <a:sym typeface="微软雅黑" panose="020B0503020204020204" pitchFamily="34" charset="-122"/>
              </a:rPr>
              <a:t>1</a:t>
            </a:r>
            <a:endParaRPr lang="en-US" altLang="zh-CN" sz="2800" b="1" kern="0" dirty="0">
              <a:solidFill>
                <a:schemeClr val="bg1"/>
              </a:solidFill>
              <a:latin typeface="思源黑体 CN ExtraLight" charset="-122"/>
              <a:ea typeface="思源黑体 CN ExtraLight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03770" y="2514105"/>
            <a:ext cx="268986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原理与实现</a:t>
            </a:r>
            <a:endParaRPr lang="zh-CN" altLang="en-US" sz="2800" kern="0" dirty="0">
              <a:solidFill>
                <a:srgbClr val="2C608B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496050" y="2448560"/>
            <a:ext cx="654685" cy="654685"/>
          </a:xfrm>
          <a:prstGeom prst="ellips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39560" y="2514600"/>
            <a:ext cx="3676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rgbClr val="2C608B"/>
                </a:solidFill>
                <a:latin typeface="思源黑体 CN ExtraLight" charset="-122"/>
                <a:ea typeface="思源黑体 CN ExtraLight" charset="-122"/>
                <a:cs typeface="方正清刻本悦宋简体" charset="-122"/>
                <a:sym typeface="微软雅黑" panose="020B0503020204020204" pitchFamily="34" charset="-122"/>
              </a:rPr>
              <a:t>2</a:t>
            </a:r>
            <a:endParaRPr lang="en-US" altLang="zh-CN" sz="2800" b="1" kern="0" dirty="0">
              <a:solidFill>
                <a:srgbClr val="2C608B"/>
              </a:solidFill>
              <a:latin typeface="思源黑体 CN ExtraLight" charset="-122"/>
              <a:ea typeface="思源黑体 CN ExtraLight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303770" y="3879850"/>
            <a:ext cx="26898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仿真与测试</a:t>
            </a:r>
            <a:endParaRPr lang="zh-CN" altLang="en-US" sz="2800" kern="0" dirty="0">
              <a:solidFill>
                <a:srgbClr val="2C608B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496050" y="3813810"/>
            <a:ext cx="654685" cy="654685"/>
          </a:xfrm>
          <a:prstGeom prst="ellips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639560" y="3879850"/>
            <a:ext cx="3676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chemeClr val="bg1"/>
                </a:solidFill>
                <a:latin typeface="思源黑体 CN ExtraLight" charset="-122"/>
                <a:ea typeface="思源黑体 CN ExtraLight" charset="-122"/>
                <a:cs typeface="方正清刻本悦宋简体" charset="-122"/>
                <a:sym typeface="微软雅黑" panose="020B0503020204020204" pitchFamily="34" charset="-122"/>
              </a:rPr>
              <a:t>3</a:t>
            </a:r>
            <a:endParaRPr lang="en-US" altLang="zh-CN" sz="2800" b="1" kern="0" dirty="0">
              <a:solidFill>
                <a:schemeClr val="bg1"/>
              </a:solidFill>
              <a:latin typeface="思源黑体 CN ExtraLight" charset="-122"/>
              <a:ea typeface="思源黑体 CN ExtraLight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303770" y="5336540"/>
            <a:ext cx="26898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项目总结</a:t>
            </a:r>
            <a:endParaRPr lang="zh-CN" altLang="en-US" sz="2800" kern="0" dirty="0">
              <a:solidFill>
                <a:srgbClr val="2C608B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496050" y="5270500"/>
            <a:ext cx="654685" cy="654685"/>
          </a:xfrm>
          <a:prstGeom prst="ellips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39560" y="5336540"/>
            <a:ext cx="3676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rgbClr val="2C608B"/>
                </a:solidFill>
                <a:latin typeface="思源黑体 CN ExtraLight" charset="-122"/>
                <a:ea typeface="思源黑体 CN ExtraLight" charset="-122"/>
                <a:cs typeface="方正清刻本悦宋简体" charset="-122"/>
                <a:sym typeface="微软雅黑" panose="020B0503020204020204" pitchFamily="34" charset="-122"/>
              </a:rPr>
              <a:t>4</a:t>
            </a:r>
            <a:endParaRPr lang="en-US" altLang="zh-CN" sz="2800" b="1" kern="0" dirty="0">
              <a:solidFill>
                <a:srgbClr val="2C608B"/>
              </a:solidFill>
              <a:latin typeface="思源黑体 CN ExtraLight" charset="-122"/>
              <a:ea typeface="思源黑体 CN ExtraLight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513070" y="4608195"/>
            <a:ext cx="1166495" cy="356870"/>
          </a:xfrm>
          <a:prstGeom prst="roundRect">
            <a:avLst>
              <a:gd name="adj" fmla="val 50000"/>
            </a:avLst>
          </a:prstGeom>
          <a:noFill/>
          <a:ln>
            <a:solidFill>
              <a:srgbClr val="2C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709670" y="2618105"/>
            <a:ext cx="47726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pitchFamily="2" charset="2"/>
              <a:buNone/>
              <a:defRPr/>
            </a:pPr>
            <a:r>
              <a:rPr lang="zh-CN" altLang="en-US" sz="54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问题概况</a:t>
            </a:r>
            <a:endParaRPr lang="zh-CN" altLang="en-US" sz="5400" kern="0" dirty="0">
              <a:solidFill>
                <a:srgbClr val="2C608B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5327650" y="1718310"/>
            <a:ext cx="153543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pitchFamily="2" charset="2"/>
              <a:buNone/>
              <a:defRPr/>
            </a:pPr>
            <a:r>
              <a:rPr lang="en-US" altLang="zh-CN" sz="4400" kern="0" dirty="0">
                <a:solidFill>
                  <a:srgbClr val="BBD6EA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ONE</a:t>
            </a:r>
            <a:endParaRPr lang="en-US" altLang="zh-CN" sz="4400" kern="0" dirty="0">
              <a:solidFill>
                <a:srgbClr val="BBD6EA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5481320" y="4587240"/>
            <a:ext cx="12287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ctr" defTabSz="965835"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Part.01</a:t>
            </a:r>
            <a:endParaRPr lang="en-US" altLang="zh-CN" sz="2000" kern="0" dirty="0">
              <a:solidFill>
                <a:srgbClr val="2C608B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1203959" y="281305"/>
            <a:ext cx="27647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项目概况</a:t>
            </a:r>
            <a:endParaRPr lang="zh-CN" altLang="en-US" sz="2800" kern="0" dirty="0">
              <a:solidFill>
                <a:srgbClr val="2C608B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164590" y="1508743"/>
            <a:ext cx="9784080" cy="20148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sz="20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0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我们的</a:t>
            </a:r>
            <a:r>
              <a:rPr altLang="zh-CN" sz="20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项目旨在为用户提供一个强大而全面的</a:t>
            </a:r>
            <a:r>
              <a:rPr lang="zh-CN" sz="20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学术搜索</a:t>
            </a:r>
            <a:r>
              <a:rPr altLang="zh-CN" sz="20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工具，以帮助他们更好地</a:t>
            </a:r>
            <a:r>
              <a:rPr lang="zh-CN" sz="20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检索</a:t>
            </a:r>
            <a:r>
              <a:rPr altLang="zh-CN" sz="20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和分析</a:t>
            </a:r>
            <a:r>
              <a:rPr lang="zh-CN" sz="20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自己需要的各个领域</a:t>
            </a:r>
            <a:r>
              <a:rPr altLang="zh-CN" sz="20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的知识。通过整合多个关键功能，我们的平台将为用户提供一个全面的知识调研工具，从而支持他们在各自领域的决策和研究工作中取得更大的成功。</a:t>
            </a:r>
            <a:endParaRPr altLang="zh-CN" sz="20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2000" b="1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我们期望实现：</a:t>
            </a:r>
            <a:endParaRPr lang="zh-CN" sz="20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"/>
          <p:cNvSpPr txBox="1"/>
          <p:nvPr/>
        </p:nvSpPr>
        <p:spPr>
          <a:xfrm>
            <a:off x="1621790" y="1109963"/>
            <a:ext cx="168719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b="1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项目</a:t>
            </a:r>
            <a:r>
              <a:rPr lang="zh-CN" altLang="en-US" sz="2000" b="1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简述</a:t>
            </a:r>
            <a:endParaRPr lang="zh-CN" altLang="en-US" sz="2000" b="1" dirty="0">
              <a:solidFill>
                <a:srgbClr val="2C608B"/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83970" y="1160128"/>
            <a:ext cx="298450" cy="298450"/>
          </a:xfrm>
          <a:prstGeom prst="rect">
            <a:avLst/>
          </a:prstGeom>
          <a:solidFill>
            <a:srgbClr val="BBD6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910079" y="3593912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66670" y="3590925"/>
            <a:ext cx="58559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根据关键词检索各类文章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、论文，供用户查询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1910079" y="4146362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05405" y="4146550"/>
            <a:ext cx="5108575" cy="3117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对于发表不同论文的各个学者生成个人主页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1910079" y="4698812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605405" y="4645660"/>
            <a:ext cx="4533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论文各项数据的统计以及分析可视化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1910079" y="5324287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605405" y="5231765"/>
            <a:ext cx="4791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用户的登录和注册，支持游客浏览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1910079" y="5949762"/>
            <a:ext cx="298450" cy="298450"/>
          </a:xfrm>
          <a:prstGeom prst="rect">
            <a:avLst/>
          </a:prstGeom>
          <a:solidFill>
            <a:srgbClr val="2C608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605405" y="5873115"/>
            <a:ext cx="4380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登录用户的论文收藏和作者关注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1203959" y="281305"/>
            <a:ext cx="27647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项目</a:t>
            </a: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结构</a:t>
            </a:r>
            <a:endParaRPr lang="zh-CN" altLang="en-US" sz="2800" kern="0" dirty="0">
              <a:solidFill>
                <a:srgbClr val="2C608B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 userDrawn="1">
            <p:custDataLst>
              <p:tags r:id="rId1"/>
            </p:custDataLst>
          </p:nvPr>
        </p:nvSpPr>
        <p:spPr>
          <a:xfrm>
            <a:off x="6330950" y="1374775"/>
            <a:ext cx="4867275" cy="95313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采用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Vue3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进行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Web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前端设计，用于向用户提供各种功能，包括登陆注册，个人主页，文章检索，文章数据可视化等。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6" name="文本框"/>
          <p:cNvSpPr txBox="1"/>
          <p:nvPr>
            <p:custDataLst>
              <p:tags r:id="rId2"/>
            </p:custDataLst>
          </p:nvPr>
        </p:nvSpPr>
        <p:spPr>
          <a:xfrm>
            <a:off x="6396355" y="904240"/>
            <a:ext cx="168719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en-US" altLang="zh-CN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Web</a:t>
            </a: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前端</a:t>
            </a:r>
            <a:endParaRPr lang="zh-CN" altLang="en-US" sz="2000" dirty="0">
              <a:solidFill>
                <a:srgbClr val="2C608B"/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27" name="文本框 26"/>
          <p:cNvSpPr txBox="1"/>
          <p:nvPr userDrawn="1">
            <p:custDataLst>
              <p:tags r:id="rId3"/>
            </p:custDataLst>
          </p:nvPr>
        </p:nvSpPr>
        <p:spPr>
          <a:xfrm>
            <a:off x="6330950" y="2896870"/>
            <a:ext cx="4867275" cy="22453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采用Python中的Flask框架，实现与前端和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数据库的通信和数据交互，提供多个前端接口。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20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数据库负责保存爬虫得到的文献数据以及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Web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用户数据，通过倒排索引实现通过关键词的搜索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功能。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200000"/>
              </a:lnSpc>
            </a:pP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9" name="文本框 28"/>
          <p:cNvSpPr txBox="1"/>
          <p:nvPr userDrawn="1">
            <p:custDataLst>
              <p:tags r:id="rId4"/>
            </p:custDataLst>
          </p:nvPr>
        </p:nvSpPr>
        <p:spPr>
          <a:xfrm>
            <a:off x="6330950" y="5142230"/>
            <a:ext cx="5196205" cy="1383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采用Python中的Scrapy框架，实现了可以在多个学术网站上进行文献、资料、档案等数据的爬虫，并将其收集到的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数据保存到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数据库。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0" name="文本框"/>
          <p:cNvSpPr txBox="1"/>
          <p:nvPr>
            <p:custDataLst>
              <p:tags r:id="rId5"/>
            </p:custDataLst>
          </p:nvPr>
        </p:nvSpPr>
        <p:spPr>
          <a:xfrm>
            <a:off x="6330950" y="4681220"/>
            <a:ext cx="168719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数据</a:t>
            </a: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收集</a:t>
            </a:r>
            <a:endParaRPr lang="zh-CN" altLang="en-US" sz="2000" dirty="0">
              <a:solidFill>
                <a:srgbClr val="2C608B"/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pic>
        <p:nvPicPr>
          <p:cNvPr id="31" name="图片 30" descr="00da5df632d858146296934c26b47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910" y="1322070"/>
            <a:ext cx="4554220" cy="5153025"/>
          </a:xfrm>
          <a:prstGeom prst="rect">
            <a:avLst/>
          </a:prstGeom>
        </p:spPr>
      </p:pic>
      <p:sp>
        <p:nvSpPr>
          <p:cNvPr id="36" name="文本框"/>
          <p:cNvSpPr txBox="1"/>
          <p:nvPr>
            <p:custDataLst>
              <p:tags r:id="rId7"/>
            </p:custDataLst>
          </p:nvPr>
        </p:nvSpPr>
        <p:spPr>
          <a:xfrm>
            <a:off x="6396355" y="2632075"/>
            <a:ext cx="302450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indent="0" algn="l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后端服务器</a:t>
            </a:r>
            <a:r>
              <a:rPr lang="en-US" altLang="zh-CN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-</a:t>
            </a: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数据库</a:t>
            </a:r>
            <a:endParaRPr lang="zh-CN" altLang="en-US" sz="2000" dirty="0">
              <a:solidFill>
                <a:srgbClr val="2C608B"/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>
            <p:custDataLst>
              <p:tags r:id="rId1"/>
            </p:custDataLst>
          </p:nvPr>
        </p:nvSpPr>
        <p:spPr>
          <a:xfrm>
            <a:off x="1203960" y="281305"/>
            <a:ext cx="23723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项目</a:t>
            </a: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优势</a:t>
            </a:r>
            <a:endParaRPr lang="zh-CN" altLang="en-US" sz="2800" kern="0" dirty="0">
              <a:solidFill>
                <a:srgbClr val="2C608B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3869690" y="2215515"/>
            <a:ext cx="4751705" cy="2731135"/>
            <a:chOff x="5573" y="3549"/>
            <a:chExt cx="7483" cy="4301"/>
          </a:xfrm>
        </p:grpSpPr>
        <p:grpSp>
          <p:nvGrpSpPr>
            <p:cNvPr id="7" name="组合 6"/>
            <p:cNvGrpSpPr/>
            <p:nvPr/>
          </p:nvGrpSpPr>
          <p:grpSpPr>
            <a:xfrm>
              <a:off x="5573" y="4902"/>
              <a:ext cx="2948" cy="2948"/>
              <a:chOff x="12613" y="4868"/>
              <a:chExt cx="3350" cy="3350"/>
            </a:xfrm>
          </p:grpSpPr>
          <p:pic>
            <p:nvPicPr>
              <p:cNvPr id="16" name="图片 15" descr="3640585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3"/>
              <a:stretch>
                <a:fillRect/>
              </a:stretch>
            </p:blipFill>
            <p:spPr>
              <a:xfrm>
                <a:off x="12613" y="4868"/>
                <a:ext cx="3351" cy="3351"/>
              </a:xfrm>
              <a:prstGeom prst="rect">
                <a:avLst/>
              </a:prstGeom>
            </p:spPr>
          </p:pic>
          <p:sp>
            <p:nvSpPr>
              <p:cNvPr id="17" name="椭圆 16"/>
              <p:cNvSpPr/>
              <p:nvPr>
                <p:custDataLst>
                  <p:tags r:id="rId4"/>
                </p:custDataLst>
              </p:nvPr>
            </p:nvSpPr>
            <p:spPr>
              <a:xfrm>
                <a:off x="13192" y="5447"/>
                <a:ext cx="2193" cy="2193"/>
              </a:xfrm>
              <a:prstGeom prst="ellipse">
                <a:avLst/>
              </a:prstGeom>
              <a:solidFill>
                <a:srgbClr val="2C60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8174" y="3549"/>
              <a:ext cx="2249" cy="2249"/>
              <a:chOff x="12613" y="4868"/>
              <a:chExt cx="3350" cy="3350"/>
            </a:xfrm>
          </p:grpSpPr>
          <p:pic>
            <p:nvPicPr>
              <p:cNvPr id="23" name="图片 22" descr="3640585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>
                <a:off x="12613" y="4868"/>
                <a:ext cx="3351" cy="3351"/>
              </a:xfrm>
              <a:prstGeom prst="rect">
                <a:avLst/>
              </a:prstGeom>
            </p:spPr>
          </p:pic>
          <p:sp>
            <p:nvSpPr>
              <p:cNvPr id="24" name="椭圆 23"/>
              <p:cNvSpPr/>
              <p:nvPr>
                <p:custDataLst>
                  <p:tags r:id="rId7"/>
                </p:custDataLst>
              </p:nvPr>
            </p:nvSpPr>
            <p:spPr>
              <a:xfrm>
                <a:off x="13192" y="5447"/>
                <a:ext cx="2193" cy="2193"/>
              </a:xfrm>
              <a:prstGeom prst="ellipse">
                <a:avLst/>
              </a:prstGeom>
              <a:solidFill>
                <a:srgbClr val="BBD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9775" y="5808"/>
              <a:ext cx="1866" cy="1866"/>
              <a:chOff x="12611" y="4868"/>
              <a:chExt cx="3351" cy="3351"/>
            </a:xfrm>
          </p:grpSpPr>
          <p:pic>
            <p:nvPicPr>
              <p:cNvPr id="26" name="图片 25" descr="3640585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3"/>
              <a:stretch>
                <a:fillRect/>
              </a:stretch>
            </p:blipFill>
            <p:spPr>
              <a:xfrm>
                <a:off x="12611" y="4868"/>
                <a:ext cx="3351" cy="3351"/>
              </a:xfrm>
              <a:prstGeom prst="rect">
                <a:avLst/>
              </a:prstGeom>
            </p:spPr>
          </p:pic>
          <p:sp>
            <p:nvSpPr>
              <p:cNvPr id="27" name="椭圆 26"/>
              <p:cNvSpPr/>
              <p:nvPr>
                <p:custDataLst>
                  <p:tags r:id="rId9"/>
                </p:custDataLst>
              </p:nvPr>
            </p:nvSpPr>
            <p:spPr>
              <a:xfrm>
                <a:off x="13192" y="5447"/>
                <a:ext cx="2193" cy="2193"/>
              </a:xfrm>
              <a:prstGeom prst="ellipse">
                <a:avLst/>
              </a:prstGeom>
              <a:solidFill>
                <a:srgbClr val="2C60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11756" y="5098"/>
              <a:ext cx="1300" cy="1300"/>
              <a:chOff x="12613" y="4868"/>
              <a:chExt cx="3350" cy="3350"/>
            </a:xfrm>
          </p:grpSpPr>
          <p:pic>
            <p:nvPicPr>
              <p:cNvPr id="29" name="图片 28" descr="3640585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>
                <a:off x="12613" y="4868"/>
                <a:ext cx="3351" cy="3351"/>
              </a:xfrm>
              <a:prstGeom prst="rect">
                <a:avLst/>
              </a:prstGeom>
            </p:spPr>
          </p:pic>
          <p:sp>
            <p:nvSpPr>
              <p:cNvPr id="30" name="椭圆 29"/>
              <p:cNvSpPr/>
              <p:nvPr>
                <p:custDataLst>
                  <p:tags r:id="rId11"/>
                </p:custDataLst>
              </p:nvPr>
            </p:nvSpPr>
            <p:spPr>
              <a:xfrm>
                <a:off x="13192" y="5447"/>
                <a:ext cx="2193" cy="2193"/>
              </a:xfrm>
              <a:prstGeom prst="ellipse">
                <a:avLst/>
              </a:prstGeom>
              <a:solidFill>
                <a:srgbClr val="BBD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1" name="图片 30" descr="21541560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>
              <a:off x="6794" y="6108"/>
              <a:ext cx="507" cy="507"/>
            </a:xfrm>
            <a:prstGeom prst="rect">
              <a:avLst/>
            </a:prstGeom>
          </p:spPr>
        </p:pic>
        <p:pic>
          <p:nvPicPr>
            <p:cNvPr id="32" name="图片 31" descr="21541535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9028" y="4403"/>
              <a:ext cx="543" cy="543"/>
            </a:xfrm>
            <a:prstGeom prst="rect">
              <a:avLst/>
            </a:prstGeom>
          </p:spPr>
        </p:pic>
        <p:pic>
          <p:nvPicPr>
            <p:cNvPr id="33" name="图片 32" descr="21541537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17"/>
            <a:stretch>
              <a:fillRect/>
            </a:stretch>
          </p:blipFill>
          <p:spPr>
            <a:xfrm>
              <a:off x="10437" y="6468"/>
              <a:ext cx="545" cy="545"/>
            </a:xfrm>
            <a:prstGeom prst="rect">
              <a:avLst/>
            </a:prstGeom>
          </p:spPr>
        </p:pic>
        <p:pic>
          <p:nvPicPr>
            <p:cNvPr id="34" name="图片 33" descr="21541523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19"/>
            <a:stretch>
              <a:fillRect/>
            </a:stretch>
          </p:blipFill>
          <p:spPr>
            <a:xfrm>
              <a:off x="12173" y="5515"/>
              <a:ext cx="466" cy="466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 userDrawn="1">
            <p:custDataLst>
              <p:tags r:id="rId20"/>
            </p:custDataLst>
          </p:nvPr>
        </p:nvSpPr>
        <p:spPr>
          <a:xfrm>
            <a:off x="915670" y="1895475"/>
            <a:ext cx="4605020" cy="1044575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采用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Vue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框架，其中采用了</a:t>
            </a:r>
            <a:r>
              <a:rPr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虚拟DOM技术，将对实际DOM的操作最小化，从而提高了性能。它能够智能地识别需要更新的部分，而不是每次都重新渲染整个页面</a:t>
            </a:r>
            <a:r>
              <a:rPr 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，这使得用户的查询效率得到了提升</a:t>
            </a:r>
            <a:r>
              <a:rPr 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charset="-122"/>
                <a:ea typeface="思源黑体 CN ExtraLight" charset="-122"/>
              </a:rPr>
              <a:t>。</a:t>
            </a:r>
            <a:endParaRPr 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ExtraLight" charset="-122"/>
              <a:ea typeface="思源黑体 CN ExtraLight" charset="-122"/>
            </a:endParaRPr>
          </a:p>
        </p:txBody>
      </p:sp>
      <p:sp>
        <p:nvSpPr>
          <p:cNvPr id="21" name="文本框"/>
          <p:cNvSpPr txBox="1"/>
          <p:nvPr>
            <p:custDataLst>
              <p:tags r:id="rId21"/>
            </p:custDataLst>
          </p:nvPr>
        </p:nvSpPr>
        <p:spPr>
          <a:xfrm>
            <a:off x="2364740" y="1496695"/>
            <a:ext cx="315658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r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性能高，用户</a:t>
            </a: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体验好</a:t>
            </a:r>
            <a:endParaRPr lang="zh-CN" altLang="en-US" sz="2000" dirty="0">
              <a:solidFill>
                <a:srgbClr val="2C608B"/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36" name="文本框 35"/>
          <p:cNvSpPr txBox="1"/>
          <p:nvPr userDrawn="1">
            <p:custDataLst>
              <p:tags r:id="rId22"/>
            </p:custDataLst>
          </p:nvPr>
        </p:nvSpPr>
        <p:spPr>
          <a:xfrm>
            <a:off x="600075" y="4834890"/>
            <a:ext cx="3355340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项目采用了前后端分离的方式开发，</a:t>
            </a:r>
            <a:r>
              <a:rPr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前端和后端可以独立开发、测试和维护，从而提高了开发效率。</a:t>
            </a:r>
            <a:endParaRPr sz="12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文本框"/>
          <p:cNvSpPr txBox="1"/>
          <p:nvPr>
            <p:custDataLst>
              <p:tags r:id="rId23"/>
            </p:custDataLst>
          </p:nvPr>
        </p:nvSpPr>
        <p:spPr>
          <a:xfrm>
            <a:off x="2165985" y="4436110"/>
            <a:ext cx="168719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r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前后端</a:t>
            </a: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分离</a:t>
            </a:r>
            <a:endParaRPr lang="zh-CN" altLang="en-US" sz="2000" dirty="0">
              <a:solidFill>
                <a:srgbClr val="2C608B"/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38" name="文本框 37"/>
          <p:cNvSpPr txBox="1"/>
          <p:nvPr userDrawn="1">
            <p:custDataLst>
              <p:tags r:id="rId24"/>
            </p:custDataLst>
          </p:nvPr>
        </p:nvSpPr>
        <p:spPr>
          <a:xfrm>
            <a:off x="6703060" y="5414645"/>
            <a:ext cx="3752215" cy="10147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 fontAlgn="auto">
              <a:lnSpc>
                <a:spcPct val="125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charset="-122"/>
                <a:ea typeface="思源黑体 CN ExtraLight" charset="-122"/>
                <a:sym typeface="+mn-ea"/>
              </a:rPr>
              <a:t>整个后</a:t>
            </a:r>
            <a:r>
              <a:rPr 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端、数据库、爬虫使用Flask、MongoDB和Scrapy，可以在整个项目中保持Python的一致性，减少了技术栈的复杂性，同时可以利用Python丰富的生态系统和社区支持，</a:t>
            </a:r>
            <a:r>
              <a:rPr 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方便维护。</a:t>
            </a:r>
            <a:endParaRPr 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9" name="文本框"/>
          <p:cNvSpPr txBox="1"/>
          <p:nvPr>
            <p:custDataLst>
              <p:tags r:id="rId25"/>
            </p:custDataLst>
          </p:nvPr>
        </p:nvSpPr>
        <p:spPr>
          <a:xfrm>
            <a:off x="6703060" y="5015865"/>
            <a:ext cx="414718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后端统一采用</a:t>
            </a:r>
            <a:r>
              <a:rPr lang="en-US" altLang="zh-CN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Python</a:t>
            </a: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，具有</a:t>
            </a: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一致性</a:t>
            </a:r>
            <a:endParaRPr lang="zh-CN" altLang="en-US" sz="2000" dirty="0">
              <a:solidFill>
                <a:srgbClr val="2C608B"/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40" name="文本框"/>
          <p:cNvSpPr txBox="1"/>
          <p:nvPr>
            <p:custDataLst>
              <p:tags r:id="rId26"/>
            </p:custDataLst>
          </p:nvPr>
        </p:nvSpPr>
        <p:spPr>
          <a:xfrm>
            <a:off x="6802755" y="1496695"/>
            <a:ext cx="315658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indent="0" algn="r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强大的数据分析和可视化</a:t>
            </a:r>
            <a:endParaRPr lang="zh-CN" altLang="en-US" sz="2000" dirty="0">
              <a:solidFill>
                <a:srgbClr val="2C608B"/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064375" y="2028190"/>
            <a:ext cx="4206240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>
              <a:lnSpc>
                <a:spcPct val="125000"/>
              </a:lnSpc>
            </a:pPr>
            <a:r>
              <a:rPr 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项目不仅提供了数据搜索功能，还提供了先进的数据分析和可视化工具，帮助用户深入挖掘数据并生成令人印象深刻的图表和图形。与其他产品相比，这个平台更强调数据驱动的决策和见解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2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5"/>
          <p:cNvSpPr/>
          <p:nvPr>
            <p:custDataLst>
              <p:tags r:id="rId1"/>
            </p:custDataLst>
          </p:nvPr>
        </p:nvSpPr>
        <p:spPr>
          <a:xfrm>
            <a:off x="1208405" y="1052195"/>
            <a:ext cx="2679065" cy="616585"/>
          </a:xfrm>
          <a:prstGeom prst="homePlat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>
            <p:custDataLst>
              <p:tags r:id="rId2"/>
            </p:custDataLst>
          </p:nvPr>
        </p:nvSpPr>
        <p:spPr>
          <a:xfrm>
            <a:off x="4339590" y="1082040"/>
            <a:ext cx="6771005" cy="55308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作为用户通过关键词对于需要的文献和论文进行检索。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" name="文本框"/>
          <p:cNvSpPr txBox="1"/>
          <p:nvPr>
            <p:custDataLst>
              <p:tags r:id="rId3"/>
            </p:custDataLst>
          </p:nvPr>
        </p:nvSpPr>
        <p:spPr>
          <a:xfrm>
            <a:off x="1453515" y="1205230"/>
            <a:ext cx="168719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indent="0" algn="l">
              <a:buNone/>
            </a:pPr>
            <a:r>
              <a:rPr lang="zh-CN" altLang="en-US" sz="2000" dirty="0">
                <a:solidFill>
                  <a:schemeClr val="bg1"/>
                </a:solidFill>
                <a:effectLst/>
                <a:latin typeface="思源黑体 CN Normal" charset="-122"/>
                <a:ea typeface="思源黑体 CN Normal" charset="-122"/>
              </a:rPr>
              <a:t>关键词</a:t>
            </a:r>
            <a:r>
              <a:rPr lang="zh-CN" altLang="en-US" sz="2000" dirty="0">
                <a:solidFill>
                  <a:schemeClr val="bg1"/>
                </a:solidFill>
                <a:effectLst/>
                <a:latin typeface="思源黑体 CN Normal" charset="-122"/>
                <a:ea typeface="思源黑体 CN Normal" charset="-122"/>
              </a:rPr>
              <a:t>搜索</a:t>
            </a:r>
            <a:endParaRPr lang="zh-CN" altLang="en-US" sz="2000" dirty="0">
              <a:solidFill>
                <a:schemeClr val="bg1"/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17" name="五边形 16"/>
          <p:cNvSpPr/>
          <p:nvPr>
            <p:custDataLst>
              <p:tags r:id="rId4"/>
            </p:custDataLst>
          </p:nvPr>
        </p:nvSpPr>
        <p:spPr>
          <a:xfrm>
            <a:off x="1203960" y="2044700"/>
            <a:ext cx="2679065" cy="616585"/>
          </a:xfrm>
          <a:prstGeom prst="homePlat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>
            <p:custDataLst>
              <p:tags r:id="rId5"/>
            </p:custDataLst>
          </p:nvPr>
        </p:nvSpPr>
        <p:spPr>
          <a:xfrm>
            <a:off x="4335145" y="2030095"/>
            <a:ext cx="6771005" cy="10147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用户可以查看学者的个人主页，以获取关于他们的研究背景、发表论文和研究成果的详细信息。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"/>
          <p:cNvSpPr txBox="1"/>
          <p:nvPr>
            <p:custDataLst>
              <p:tags r:id="rId6"/>
            </p:custDataLst>
          </p:nvPr>
        </p:nvSpPr>
        <p:spPr>
          <a:xfrm>
            <a:off x="1453515" y="2153285"/>
            <a:ext cx="190944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indent="0" algn="l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学者</a:t>
            </a:r>
            <a:r>
              <a:rPr lang="en-US" altLang="zh-CN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/</a:t>
            </a: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文献主页</a:t>
            </a:r>
            <a:endParaRPr lang="zh-CN" altLang="en-US" sz="2000" dirty="0">
              <a:solidFill>
                <a:srgbClr val="2C608B"/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22" name="五边形 21"/>
          <p:cNvSpPr/>
          <p:nvPr>
            <p:custDataLst>
              <p:tags r:id="rId7"/>
            </p:custDataLst>
          </p:nvPr>
        </p:nvSpPr>
        <p:spPr>
          <a:xfrm>
            <a:off x="1208405" y="3269615"/>
            <a:ext cx="2679065" cy="616585"/>
          </a:xfrm>
          <a:prstGeom prst="homePlat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 userDrawn="1">
            <p:custDataLst>
              <p:tags r:id="rId8"/>
            </p:custDataLst>
          </p:nvPr>
        </p:nvSpPr>
        <p:spPr>
          <a:xfrm>
            <a:off x="4339590" y="3255010"/>
            <a:ext cx="6771005" cy="10147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用户可以使用平台提供的数据分析工具，对搜索结果进行深入分析和可视化，以发现领域内的趋势和见解。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"/>
          <p:cNvSpPr txBox="1"/>
          <p:nvPr>
            <p:custDataLst>
              <p:tags r:id="rId9"/>
            </p:custDataLst>
          </p:nvPr>
        </p:nvSpPr>
        <p:spPr>
          <a:xfrm>
            <a:off x="1457960" y="3378200"/>
            <a:ext cx="168719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indent="0" algn="l">
              <a:buNone/>
            </a:pPr>
            <a:r>
              <a:rPr lang="zh-CN" altLang="en-US" sz="2000" dirty="0">
                <a:solidFill>
                  <a:schemeClr val="bg1"/>
                </a:solidFill>
                <a:effectLst/>
                <a:latin typeface="思源黑体 CN Normal" charset="-122"/>
                <a:ea typeface="思源黑体 CN Normal" charset="-122"/>
              </a:rPr>
              <a:t>分析</a:t>
            </a:r>
            <a:r>
              <a:rPr lang="zh-CN" altLang="en-US" sz="2000" dirty="0">
                <a:solidFill>
                  <a:schemeClr val="bg1"/>
                </a:solidFill>
                <a:effectLst/>
                <a:latin typeface="思源黑体 CN Normal" charset="-122"/>
                <a:ea typeface="思源黑体 CN Normal" charset="-122"/>
              </a:rPr>
              <a:t>可视化</a:t>
            </a:r>
            <a:endParaRPr lang="zh-CN" altLang="en-US" sz="2000" dirty="0">
              <a:solidFill>
                <a:schemeClr val="bg1"/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25" name="五边形 24"/>
          <p:cNvSpPr/>
          <p:nvPr>
            <p:custDataLst>
              <p:tags r:id="rId10"/>
            </p:custDataLst>
          </p:nvPr>
        </p:nvSpPr>
        <p:spPr>
          <a:xfrm>
            <a:off x="1203960" y="4485640"/>
            <a:ext cx="2679065" cy="616585"/>
          </a:xfrm>
          <a:prstGeom prst="homePlate">
            <a:avLst/>
          </a:prstGeom>
          <a:solidFill>
            <a:srgbClr val="BBD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 userDrawn="1">
            <p:custDataLst>
              <p:tags r:id="rId11"/>
            </p:custDataLst>
          </p:nvPr>
        </p:nvSpPr>
        <p:spPr>
          <a:xfrm>
            <a:off x="4335145" y="4471035"/>
            <a:ext cx="6771005" cy="10147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用户可以选择注册和登录账户，以便保存搜索历史、收藏重要资料和获得个性化推荐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7" name="文本框"/>
          <p:cNvSpPr txBox="1"/>
          <p:nvPr>
            <p:custDataLst>
              <p:tags r:id="rId12"/>
            </p:custDataLst>
          </p:nvPr>
        </p:nvSpPr>
        <p:spPr>
          <a:xfrm>
            <a:off x="1453515" y="4594225"/>
            <a:ext cx="203073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indent="0" algn="l">
              <a:buNone/>
            </a:pP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用户</a:t>
            </a:r>
            <a:r>
              <a:rPr lang="zh-CN" altLang="en-US" sz="2000" dirty="0">
                <a:solidFill>
                  <a:srgbClr val="2C608B"/>
                </a:solidFill>
                <a:effectLst/>
                <a:latin typeface="思源黑体 CN Normal" charset="-122"/>
                <a:ea typeface="思源黑体 CN Normal" charset="-122"/>
              </a:rPr>
              <a:t>登录注册</a:t>
            </a:r>
            <a:endParaRPr lang="zh-CN" altLang="en-US" sz="2000" dirty="0">
              <a:solidFill>
                <a:srgbClr val="2C608B"/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28" name="五边形 27"/>
          <p:cNvSpPr/>
          <p:nvPr>
            <p:custDataLst>
              <p:tags r:id="rId13"/>
            </p:custDataLst>
          </p:nvPr>
        </p:nvSpPr>
        <p:spPr>
          <a:xfrm>
            <a:off x="1203960" y="5577840"/>
            <a:ext cx="2679065" cy="616585"/>
          </a:xfrm>
          <a:prstGeom prst="homePlate">
            <a:avLst/>
          </a:prstGeom>
          <a:solidFill>
            <a:srgbClr val="2C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 userDrawn="1">
            <p:custDataLst>
              <p:tags r:id="rId14"/>
            </p:custDataLst>
          </p:nvPr>
        </p:nvSpPr>
        <p:spPr>
          <a:xfrm>
            <a:off x="4276725" y="5563235"/>
            <a:ext cx="6771005" cy="10147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用户可以将感兴趣的论文、作者和主题添加到他们的收藏夹，以方便随时查看和管理。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文本框"/>
          <p:cNvSpPr txBox="1"/>
          <p:nvPr>
            <p:custDataLst>
              <p:tags r:id="rId15"/>
            </p:custDataLst>
          </p:nvPr>
        </p:nvSpPr>
        <p:spPr>
          <a:xfrm>
            <a:off x="1453515" y="5686425"/>
            <a:ext cx="288163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indent="0" algn="l">
              <a:buNone/>
            </a:pPr>
            <a:r>
              <a:rPr lang="zh-CN" altLang="en-US" sz="2000" dirty="0">
                <a:solidFill>
                  <a:schemeClr val="bg1"/>
                </a:solidFill>
                <a:effectLst/>
                <a:latin typeface="思源黑体 CN Normal" charset="-122"/>
                <a:ea typeface="思源黑体 CN Normal" charset="-122"/>
              </a:rPr>
              <a:t>收藏论文</a:t>
            </a:r>
            <a:r>
              <a:rPr lang="en-US" altLang="zh-CN" sz="2000" dirty="0">
                <a:solidFill>
                  <a:schemeClr val="bg1"/>
                </a:solidFill>
                <a:effectLst/>
                <a:latin typeface="思源黑体 CN Normal" charset="-122"/>
                <a:ea typeface="思源黑体 CN Normal" charset="-122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effectLst/>
                <a:latin typeface="思源黑体 CN Normal" charset="-122"/>
                <a:ea typeface="思源黑体 CN Normal" charset="-122"/>
              </a:rPr>
              <a:t>学者</a:t>
            </a:r>
            <a:endParaRPr lang="zh-CN" altLang="en-US" sz="2000" dirty="0">
              <a:solidFill>
                <a:schemeClr val="bg1"/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31" name="文本框 30"/>
          <p:cNvSpPr txBox="1"/>
          <p:nvPr userDrawn="1">
            <p:custDataLst>
              <p:tags r:id="rId16"/>
            </p:custDataLst>
          </p:nvPr>
        </p:nvSpPr>
        <p:spPr>
          <a:xfrm>
            <a:off x="1203960" y="281305"/>
            <a:ext cx="23723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用户</a:t>
            </a: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故事</a:t>
            </a:r>
            <a:endParaRPr lang="zh-CN" altLang="en-US" sz="2800" kern="0" dirty="0">
              <a:solidFill>
                <a:srgbClr val="2C608B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1"/>
            </p:custDataLst>
          </p:nvPr>
        </p:nvSpPr>
        <p:spPr>
          <a:xfrm>
            <a:off x="1203960" y="281305"/>
            <a:ext cx="3399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用户故事</a:t>
            </a:r>
            <a:r>
              <a:rPr lang="en-US" altLang="zh-CN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-</a:t>
            </a: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关系</a:t>
            </a:r>
            <a:endParaRPr lang="zh-CN" altLang="en-US" sz="2800" kern="0" dirty="0">
              <a:solidFill>
                <a:srgbClr val="2C608B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8" descr="a10482216f0bbac227f9516c43be9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780" y="1038860"/>
            <a:ext cx="5806440" cy="5397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>
            <p:custDataLst>
              <p:tags r:id="rId1"/>
            </p:custDataLst>
          </p:nvPr>
        </p:nvSpPr>
        <p:spPr>
          <a:xfrm>
            <a:off x="1203960" y="281305"/>
            <a:ext cx="46107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 defTabSz="965835">
              <a:buFont typeface="Wingdings" panose="05000000000000000000" pitchFamily="2" charset="2"/>
              <a:buNone/>
              <a:defRPr/>
            </a:pP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关键词</a:t>
            </a:r>
            <a:r>
              <a:rPr lang="zh-CN" altLang="en-US" sz="2800" kern="0" dirty="0">
                <a:solidFill>
                  <a:srgbClr val="2C608B"/>
                </a:solidFill>
                <a:latin typeface="思源黑体 CN Normal" charset="-122"/>
                <a:ea typeface="思源黑体 CN Normal" charset="-122"/>
                <a:cs typeface="方正清刻本悦宋简体" charset="-122"/>
                <a:sym typeface="微软雅黑" panose="020B0503020204020204" pitchFamily="34" charset="-122"/>
              </a:rPr>
              <a:t>搜索</a:t>
            </a:r>
            <a:endParaRPr lang="zh-CN" altLang="en-US" sz="2800" kern="0" dirty="0">
              <a:solidFill>
                <a:srgbClr val="2C608B"/>
              </a:solidFill>
              <a:latin typeface="思源黑体 CN Normal" charset="-122"/>
              <a:ea typeface="思源黑体 CN Normal" charset="-122"/>
              <a:cs typeface="方正清刻本悦宋简体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"/>
          <p:cNvSpPr txBox="1"/>
          <p:nvPr>
            <p:custDataLst>
              <p:tags r:id="rId2"/>
            </p:custDataLst>
          </p:nvPr>
        </p:nvSpPr>
        <p:spPr>
          <a:xfrm>
            <a:off x="1203960" y="1689735"/>
            <a:ext cx="471678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indent="0" algn="l"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用户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/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游客通过关键词查询作者或者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黑体 CN Normal" charset="-122"/>
                <a:ea typeface="思源黑体 CN Normal" charset="-122"/>
              </a:rPr>
              <a:t>文献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黑体 CN Normal" charset="-122"/>
              <a:ea typeface="思源黑体 CN Normal" charset="-122"/>
            </a:endParaRPr>
          </a:p>
        </p:txBody>
      </p:sp>
      <p:sp>
        <p:nvSpPr>
          <p:cNvPr id="10" name="文本框 9"/>
          <p:cNvSpPr txBox="1"/>
          <p:nvPr userDrawn="1">
            <p:custDataLst>
              <p:tags r:id="rId3"/>
            </p:custDataLst>
          </p:nvPr>
        </p:nvSpPr>
        <p:spPr>
          <a:xfrm>
            <a:off x="1203960" y="2600960"/>
            <a:ext cx="4403725" cy="3203575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用户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/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游客在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Web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前端输入关键词后，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Web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前端将关键词传到后端，后端通过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Pymongo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与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MongoDB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交互后，将查询到的结果以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json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文件的形式传回，后端对于数据进行一定处理后传输回到前端，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Vue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前端通过实时渲染在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Web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charset="-122"/>
                <a:ea typeface="思源黑体 CN ExtraLight" charset="-122"/>
              </a:rPr>
              <a:t>上显示查询结果。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charset="-122"/>
              <a:ea typeface="思源黑体 CN ExtraLight" charset="-122"/>
            </a:endParaRPr>
          </a:p>
        </p:txBody>
      </p:sp>
      <p:pic>
        <p:nvPicPr>
          <p:cNvPr id="12" name="图片 11" descr="2939ce76f95fa9e9d7f674a12ef10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700" y="588645"/>
            <a:ext cx="5055870" cy="553783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COMMONDATA" val="eyJoZGlkIjoiZTMxNTVhYjEzYjYyMWEwZmFjZDg1ZTJiMDUyNzRiYzgifQ==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1628</Words>
  <Application>WPS 演示</Application>
  <PresentationFormat>宽屏</PresentationFormat>
  <Paragraphs>133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2" baseType="lpstr">
      <vt:lpstr>Arial</vt:lpstr>
      <vt:lpstr>宋体</vt:lpstr>
      <vt:lpstr>Wingdings</vt:lpstr>
      <vt:lpstr>思源黑体 CN Normal</vt:lpstr>
      <vt:lpstr>黑体</vt:lpstr>
      <vt:lpstr>方正清刻本悦宋简体</vt:lpstr>
      <vt:lpstr>微软雅黑</vt:lpstr>
      <vt:lpstr>思源黑体 CN ExtraLight</vt:lpstr>
      <vt:lpstr>Times New Roman</vt:lpstr>
      <vt:lpstr>思源黑体 CN Regular</vt:lpstr>
      <vt:lpstr>华文中宋</vt:lpstr>
      <vt:lpstr>等线</vt:lpstr>
      <vt:lpstr>Arial Unicode MS</vt:lpstr>
      <vt:lpstr>等线 Light</vt:lpstr>
      <vt:lpstr>Calibri</vt:lpstr>
      <vt:lpstr>思源黑体旧字形 ExtraLight</vt:lpstr>
      <vt:lpstr>Malgun Gothic Semilight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雲赫</dc:creator>
  <cp:lastModifiedBy>文彦哲</cp:lastModifiedBy>
  <cp:revision>13</cp:revision>
  <dcterms:created xsi:type="dcterms:W3CDTF">2023-09-15T03:58:00Z</dcterms:created>
  <dcterms:modified xsi:type="dcterms:W3CDTF">2023-09-16T13:48:42Z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37B6B3D16CE84063A377CC49E4632548_12</vt:lpwstr>
  </property>
  <property fmtid="{D5CDD505-2E9C-101B-9397-08002B2CF9AE}" pid="3" name="KSOProductBuildVer">
    <vt:lpwstr>2052-12.1.0.15374</vt:lpwstr>
  </property>
</Properties>
</file>