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sldIdLst>
    <p:sldId id="409" r:id="rId3"/>
    <p:sldId id="411" r:id="rId4"/>
    <p:sldId id="412" r:id="rId5"/>
    <p:sldId id="441" r:id="rId6"/>
    <p:sldId id="416" r:id="rId7"/>
    <p:sldId id="452" r:id="rId8"/>
    <p:sldId id="455" r:id="rId9"/>
    <p:sldId id="417" r:id="rId10"/>
    <p:sldId id="456" r:id="rId11"/>
    <p:sldId id="470" r:id="rId12"/>
    <p:sldId id="460" r:id="rId13"/>
    <p:sldId id="461" r:id="rId14"/>
    <p:sldId id="462" r:id="rId15"/>
    <p:sldId id="463" r:id="rId16"/>
    <p:sldId id="464" r:id="rId17"/>
    <p:sldId id="468" r:id="rId18"/>
    <p:sldId id="469" r:id="rId19"/>
    <p:sldId id="471" r:id="rId20"/>
    <p:sldId id="472" r:id="rId21"/>
    <p:sldId id="473" r:id="rId22"/>
    <p:sldId id="467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0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1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2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1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5.png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3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Layout" Target="../slideLayouts/slideLayout28.xml"/><Relationship Id="rId27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slideLayout" Target="../slideLayouts/slideLayout28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00" y="2227036"/>
            <a:ext cx="10758196" cy="17851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14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ea typeface="思源黑体 CN Normal" charset="-122"/>
              </a:rPr>
              <a:t>面向领域知识调研的搜索和分析平台</a:t>
            </a:r>
            <a:endParaRPr lang="en-US" altLang="zh-CN" sz="4800" dirty="0">
              <a:solidFill>
                <a:srgbClr val="2C608B"/>
              </a:solidFill>
              <a:ea typeface="思源黑体 CN Normal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6944670" y="617220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关系</a:t>
            </a:r>
          </a:p>
        </p:txBody>
      </p:sp>
      <p:pic>
        <p:nvPicPr>
          <p:cNvPr id="9" name="图片 8" descr="a10482216f0bbac227f9516c43be9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0" y="1038860"/>
            <a:ext cx="5806440" cy="539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69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关键词搜索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7167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游客通过关键词查询作者或者文献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4403725" cy="3203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前端输入关键词后，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前端将关键词传到后端，后端通过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Pymongo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MongoDB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交互后，将查询到的结果以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文件的形式传回，后端对于数据进行一定处理后传输回到前端，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前端通过实时渲染在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上显示查询结果。</a:t>
            </a: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4225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文献主页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游客在查询结果中可以进入学者或文献主页了解更多相关信息。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对于每个文献或者学者单独在数据库中生成一个表，在用户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游客通过关键词进行搜索时提供学者主页或者文献主页的链接，用户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游客可以通过链接了解资料文献或者学者的相关信息。</a:t>
            </a:r>
          </a:p>
        </p:txBody>
      </p:sp>
      <p:pic>
        <p:nvPicPr>
          <p:cNvPr id="3" name="图片 2" descr="主页 流程图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865" y="407670"/>
            <a:ext cx="5556250" cy="583819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5343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分析可视化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52247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游客在查询结果中可以点击分析可视化，得到搜索结果的各项数据结果。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407352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对于各个文献或者资料的各项数据，包括数量、被引次数、发布日期等进行统计，并在用户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游客需要时生成可视化的表或图，给予用户更加直观的数据分析结果。</a:t>
            </a:r>
          </a:p>
        </p:txBody>
      </p:sp>
      <p:pic>
        <p:nvPicPr>
          <p:cNvPr id="3" name="图片 2" descr="分析可视化 流程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495" y="532130"/>
            <a:ext cx="5123815" cy="56165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用户登录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注册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前端进行个人账号的注册和登录。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在注册时将每个不同的用户名及其密码存入数据库，在登录的时候检测输入的用户名和密码是否匹配，登录成功后进入用户模式。</a:t>
            </a:r>
          </a:p>
        </p:txBody>
      </p:sp>
      <p:pic>
        <p:nvPicPr>
          <p:cNvPr id="3" name="图片 2" descr="注册登录 流程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686435"/>
            <a:ext cx="5333365" cy="52685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收藏论文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用户可以在文献主页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学者主义进行收藏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用户可以对于搜索后结果中的文献主页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学者主页进行收藏，方便下一次的登录时继续浏览。</a:t>
            </a:r>
          </a:p>
        </p:txBody>
      </p:sp>
      <p:pic>
        <p:nvPicPr>
          <p:cNvPr id="3" name="图片 2" descr="收藏 流程图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530" y="600075"/>
            <a:ext cx="5201285" cy="54844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预期效果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857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FOUR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09" y="986578"/>
            <a:ext cx="9043607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84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1003021"/>
            <a:ext cx="9043607" cy="5557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89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1969" y="986578"/>
            <a:ext cx="8727686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24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990562"/>
            <a:ext cx="9043607" cy="5582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1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2915" y="2292350"/>
            <a:ext cx="8728710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感谢老师指导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0607C25-5859-4AF8-9804-A0C1D6DCEE3F}"/>
              </a:ext>
            </a:extLst>
          </p:cNvPr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CE588C-F40F-4CEB-A816-EBA1CF593FBF}"/>
              </a:ext>
            </a:extLst>
          </p:cNvPr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64590" y="1490081"/>
            <a:ext cx="9784080" cy="1545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项目旨在为用户提供一个强大而全面的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学术搜索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工具，以帮助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更好地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和分析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自己需要的各个领域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的知识。通过整合多个关键功能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平台将为用户提供一个全面的知识调研工具，从而支持他们在各自领域的决策和研究工作中取得更大的成功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"/>
          <p:cNvSpPr txBox="1"/>
          <p:nvPr/>
        </p:nvSpPr>
        <p:spPr>
          <a:xfrm>
            <a:off x="1621790" y="110996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项目简述</a:t>
            </a:r>
          </a:p>
        </p:txBody>
      </p:sp>
      <p:sp>
        <p:nvSpPr>
          <p:cNvPr id="3" name="矩形 2"/>
          <p:cNvSpPr/>
          <p:nvPr/>
        </p:nvSpPr>
        <p:spPr>
          <a:xfrm>
            <a:off x="1283970" y="11601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5595" y="36592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2186" y="359092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根据关键词检索各类文献、作者等信息，供用户查询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275595" y="421167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0921" y="4146550"/>
            <a:ext cx="5108575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生成学者个人主页和文献主页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75595" y="47641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70921" y="4764317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论文各项数据的统计以及分析可视化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75595" y="538960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70921" y="5297082"/>
            <a:ext cx="4791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用户的登录和注册，支持游客浏览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75595" y="594903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70921" y="5872392"/>
            <a:ext cx="438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收藏论文，关注作者</a:t>
            </a:r>
          </a:p>
        </p:txBody>
      </p:sp>
      <p:sp>
        <p:nvSpPr>
          <p:cNvPr id="16" name="文本框">
            <a:extLst>
              <a:ext uri="{FF2B5EF4-FFF2-40B4-BE49-F238E27FC236}">
                <a16:creationId xmlns:a16="http://schemas.microsoft.com/office/drawing/2014/main" id="{2401F213-7904-4F1C-9FDB-D095EB46C81F}"/>
              </a:ext>
            </a:extLst>
          </p:cNvPr>
          <p:cNvSpPr txBox="1"/>
          <p:nvPr/>
        </p:nvSpPr>
        <p:spPr>
          <a:xfrm>
            <a:off x="1164590" y="2990418"/>
            <a:ext cx="3469614" cy="438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我们期望实现：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0093" y="2595840"/>
            <a:ext cx="617117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项目结构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TWO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sp>
        <p:nvSpPr>
          <p:cNvPr id="25" name="文本框 24"/>
          <p:cNvSpPr txBox="1"/>
          <p:nvPr userDrawn="1">
            <p:custDataLst>
              <p:tags r:id="rId2"/>
            </p:custDataLst>
          </p:nvPr>
        </p:nvSpPr>
        <p:spPr>
          <a:xfrm>
            <a:off x="6330950" y="1374775"/>
            <a:ext cx="4867275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Vue3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前端设计，用于向用户提供各种功能，包括登陆注册，个人主页，文章检索，文章数据可视化等。</a:t>
            </a:r>
          </a:p>
        </p:txBody>
      </p:sp>
      <p:sp>
        <p:nvSpPr>
          <p:cNvPr id="26" name="文本框"/>
          <p:cNvSpPr txBox="1"/>
          <p:nvPr>
            <p:custDataLst>
              <p:tags r:id="rId3"/>
            </p:custDataLst>
          </p:nvPr>
        </p:nvSpPr>
        <p:spPr>
          <a:xfrm>
            <a:off x="6330950" y="1032528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前端</a:t>
            </a:r>
          </a:p>
        </p:txBody>
      </p:sp>
      <p:sp>
        <p:nvSpPr>
          <p:cNvPr id="27" name="文本框 26"/>
          <p:cNvSpPr txBox="1"/>
          <p:nvPr userDrawn="1">
            <p:custDataLst>
              <p:tags r:id="rId4"/>
            </p:custDataLst>
          </p:nvPr>
        </p:nvSpPr>
        <p:spPr>
          <a:xfrm>
            <a:off x="6330950" y="2822222"/>
            <a:ext cx="4867275" cy="22453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采用Python中的Flask框架，实现与前端和数据库的通信和数据交互，提供多个前端接口。</a:t>
            </a:r>
          </a:p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数据库负责保存爬虫得到的文献数据以及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用户数据，通过倒排索引实现通过关键词的搜索功能。</a:t>
            </a:r>
          </a:p>
          <a:p>
            <a:pPr algn="l">
              <a:lnSpc>
                <a:spcPct val="20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 userDrawn="1">
            <p:custDataLst>
              <p:tags r:id="rId5"/>
            </p:custDataLst>
          </p:nvPr>
        </p:nvSpPr>
        <p:spPr>
          <a:xfrm>
            <a:off x="6330950" y="5142230"/>
            <a:ext cx="5196205" cy="1383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采用Python中的Scrapy框架，实现了可以在多个学术网站上进行文献、资料、档案等数据的爬虫，并将其收集到的数据保存到数据库。</a:t>
            </a:r>
          </a:p>
        </p:txBody>
      </p:sp>
      <p:sp>
        <p:nvSpPr>
          <p:cNvPr id="30" name="文本框"/>
          <p:cNvSpPr txBox="1"/>
          <p:nvPr>
            <p:custDataLst>
              <p:tags r:id="rId6"/>
            </p:custDataLst>
          </p:nvPr>
        </p:nvSpPr>
        <p:spPr>
          <a:xfrm>
            <a:off x="6330949" y="4762112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数据收集</a:t>
            </a:r>
          </a:p>
        </p:txBody>
      </p:sp>
      <p:pic>
        <p:nvPicPr>
          <p:cNvPr id="31" name="图片 30" descr="00da5df632d858146296934c26b47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215" y="1001395"/>
            <a:ext cx="4263390" cy="5386070"/>
          </a:xfrm>
          <a:prstGeom prst="rect">
            <a:avLst/>
          </a:prstGeom>
        </p:spPr>
      </p:pic>
      <p:sp>
        <p:nvSpPr>
          <p:cNvPr id="36" name="文本框"/>
          <p:cNvSpPr txBox="1"/>
          <p:nvPr>
            <p:custDataLst>
              <p:tags r:id="rId7"/>
            </p:custDataLst>
          </p:nvPr>
        </p:nvSpPr>
        <p:spPr>
          <a:xfrm>
            <a:off x="6330950" y="2508990"/>
            <a:ext cx="302450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后端服务器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-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项目优势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869690" y="2215515"/>
            <a:ext cx="4751705" cy="2731135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3"/>
            </p:custDataLst>
          </p:nvPr>
        </p:nvSpPr>
        <p:spPr>
          <a:xfrm>
            <a:off x="915670" y="1895475"/>
            <a:ext cx="4605020" cy="1044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框架，其中采用了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虚拟DOM技术，将对实际DOM的操作最小化，从而提高了性能。它能够智能地识别需要更新的部分，而不是每次都重新渲染整个页面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，这使得用户的查询效率得到了提升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</a:rPr>
              <a:t>。</a:t>
            </a:r>
          </a:p>
        </p:txBody>
      </p:sp>
      <p:sp>
        <p:nvSpPr>
          <p:cNvPr id="21" name="文本框"/>
          <p:cNvSpPr txBox="1"/>
          <p:nvPr>
            <p:custDataLst>
              <p:tags r:id="rId4"/>
            </p:custDataLst>
          </p:nvPr>
        </p:nvSpPr>
        <p:spPr>
          <a:xfrm>
            <a:off x="2364740" y="149669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高性能</a:t>
            </a:r>
          </a:p>
        </p:txBody>
      </p:sp>
      <p:sp>
        <p:nvSpPr>
          <p:cNvPr id="36" name="文本框 35"/>
          <p:cNvSpPr txBox="1"/>
          <p:nvPr userDrawn="1">
            <p:custDataLst>
              <p:tags r:id="rId5"/>
            </p:custDataLst>
          </p:nvPr>
        </p:nvSpPr>
        <p:spPr>
          <a:xfrm>
            <a:off x="600075" y="4834890"/>
            <a:ext cx="3355340" cy="8800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项目采用了前后端分离的方式开发，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前端和后端可以独立开发、测试和维护，从而提高了开发效率。</a:t>
            </a:r>
          </a:p>
        </p:txBody>
      </p:sp>
      <p:sp>
        <p:nvSpPr>
          <p:cNvPr id="37" name="文本框"/>
          <p:cNvSpPr txBox="1"/>
          <p:nvPr>
            <p:custDataLst>
              <p:tags r:id="rId6"/>
            </p:custDataLst>
          </p:nvPr>
        </p:nvSpPr>
        <p:spPr>
          <a:xfrm>
            <a:off x="2165985" y="443611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前后端分离</a:t>
            </a:r>
          </a:p>
        </p:txBody>
      </p:sp>
      <p:sp>
        <p:nvSpPr>
          <p:cNvPr id="38" name="文本框 37"/>
          <p:cNvSpPr txBox="1"/>
          <p:nvPr userDrawn="1">
            <p:custDataLst>
              <p:tags r:id="rId7"/>
            </p:custDataLst>
          </p:nvPr>
        </p:nvSpPr>
        <p:spPr>
          <a:xfrm>
            <a:off x="6703060" y="5414645"/>
            <a:ext cx="4437691" cy="75309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  <a:sym typeface="+mn-ea"/>
              </a:rPr>
              <a:t>整个后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端、数据库、爬虫使用Flask、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Mongo和Scrapy，可以在整个项目中保持Python的一致性，减少了技术栈的复杂性，同时可以利用Python丰富的生态系统和社区支持，方便维护。</a:t>
            </a:r>
          </a:p>
        </p:txBody>
      </p:sp>
      <p:sp>
        <p:nvSpPr>
          <p:cNvPr id="39" name="文本框"/>
          <p:cNvSpPr txBox="1"/>
          <p:nvPr>
            <p:custDataLst>
              <p:tags r:id="rId8"/>
            </p:custDataLst>
          </p:nvPr>
        </p:nvSpPr>
        <p:spPr>
          <a:xfrm>
            <a:off x="6703060" y="5015865"/>
            <a:ext cx="41471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框架一致性</a:t>
            </a:r>
          </a:p>
        </p:txBody>
      </p:sp>
      <p:sp>
        <p:nvSpPr>
          <p:cNvPr id="40" name="文本框"/>
          <p:cNvSpPr txBox="1"/>
          <p:nvPr>
            <p:custDataLst>
              <p:tags r:id="rId9"/>
            </p:custDataLst>
          </p:nvPr>
        </p:nvSpPr>
        <p:spPr>
          <a:xfrm>
            <a:off x="7130415" y="150704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数据分析和可视化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064375" y="2028190"/>
            <a:ext cx="4206240" cy="9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项目不仅提供了数据搜索功能，还提供了先进的数据分析和可视化工具，帮助用户深入挖掘数据并生成令人印象深刻的图表和图形。与其他产品相比，这个平台更强调数据驱动的决策和见解。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用户故事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730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THREE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>
            <p:custDataLst>
              <p:tags r:id="rId2"/>
            </p:custDataLst>
          </p:nvPr>
        </p:nvSpPr>
        <p:spPr>
          <a:xfrm>
            <a:off x="1208405" y="105219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4339590" y="1082040"/>
            <a:ext cx="6771005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作为用户通过关键词对于需要的文献和论文进行检索。</a:t>
            </a:r>
          </a:p>
        </p:txBody>
      </p:sp>
      <p:sp>
        <p:nvSpPr>
          <p:cNvPr id="16" name="文本框"/>
          <p:cNvSpPr txBox="1"/>
          <p:nvPr>
            <p:custDataLst>
              <p:tags r:id="rId4"/>
            </p:custDataLst>
          </p:nvPr>
        </p:nvSpPr>
        <p:spPr>
          <a:xfrm>
            <a:off x="1453515" y="120523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关键词搜索</a:t>
            </a:r>
          </a:p>
        </p:txBody>
      </p:sp>
      <p:sp>
        <p:nvSpPr>
          <p:cNvPr id="17" name="五边形 16"/>
          <p:cNvSpPr/>
          <p:nvPr>
            <p:custDataLst>
              <p:tags r:id="rId5"/>
            </p:custDataLst>
          </p:nvPr>
        </p:nvSpPr>
        <p:spPr>
          <a:xfrm>
            <a:off x="1203960" y="204470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>
            <p:custDataLst>
              <p:tags r:id="rId6"/>
            </p:custDataLst>
          </p:nvPr>
        </p:nvSpPr>
        <p:spPr>
          <a:xfrm>
            <a:off x="4335145" y="1918123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用户可以查看学者的个人主页，以获取关于他们的研究背景、发表论文和研究成果的详细信息。</a:t>
            </a:r>
          </a:p>
        </p:txBody>
      </p:sp>
      <p:sp>
        <p:nvSpPr>
          <p:cNvPr id="21" name="文本框"/>
          <p:cNvSpPr txBox="1"/>
          <p:nvPr>
            <p:custDataLst>
              <p:tags r:id="rId7"/>
            </p:custDataLst>
          </p:nvPr>
        </p:nvSpPr>
        <p:spPr>
          <a:xfrm>
            <a:off x="1453515" y="2153285"/>
            <a:ext cx="19094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文献主页</a:t>
            </a:r>
          </a:p>
        </p:txBody>
      </p:sp>
      <p:sp>
        <p:nvSpPr>
          <p:cNvPr id="22" name="五边形 21"/>
          <p:cNvSpPr/>
          <p:nvPr>
            <p:custDataLst>
              <p:tags r:id="rId8"/>
            </p:custDataLst>
          </p:nvPr>
        </p:nvSpPr>
        <p:spPr>
          <a:xfrm>
            <a:off x="1208405" y="326961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 userDrawn="1">
            <p:custDataLst>
              <p:tags r:id="rId9"/>
            </p:custDataLst>
          </p:nvPr>
        </p:nvSpPr>
        <p:spPr>
          <a:xfrm>
            <a:off x="4339590" y="3105714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用户可以使用平台提供的数据分析工具，对搜索结果进行深入分析和可视化，以发现领域内的趋势和见解。</a:t>
            </a:r>
          </a:p>
        </p:txBody>
      </p:sp>
      <p:sp>
        <p:nvSpPr>
          <p:cNvPr id="24" name="文本框"/>
          <p:cNvSpPr txBox="1"/>
          <p:nvPr>
            <p:custDataLst>
              <p:tags r:id="rId10"/>
            </p:custDataLst>
          </p:nvPr>
        </p:nvSpPr>
        <p:spPr>
          <a:xfrm>
            <a:off x="1457960" y="337820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分析可视化</a:t>
            </a:r>
          </a:p>
        </p:txBody>
      </p:sp>
      <p:sp>
        <p:nvSpPr>
          <p:cNvPr id="25" name="五边形 24"/>
          <p:cNvSpPr/>
          <p:nvPr>
            <p:custDataLst>
              <p:tags r:id="rId11"/>
            </p:custDataLst>
          </p:nvPr>
        </p:nvSpPr>
        <p:spPr>
          <a:xfrm>
            <a:off x="1203960" y="448564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>
            <p:custDataLst>
              <p:tags r:id="rId12"/>
            </p:custDataLst>
          </p:nvPr>
        </p:nvSpPr>
        <p:spPr>
          <a:xfrm>
            <a:off x="4335145" y="4256426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用户可以选择注册和登录账户，以便保存搜索历史、收藏重要资料和获得个性化推荐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sp>
        <p:nvSpPr>
          <p:cNvPr id="27" name="文本框"/>
          <p:cNvSpPr txBox="1"/>
          <p:nvPr>
            <p:custDataLst>
              <p:tags r:id="rId13"/>
            </p:custDataLst>
          </p:nvPr>
        </p:nvSpPr>
        <p:spPr>
          <a:xfrm>
            <a:off x="1453515" y="4594225"/>
            <a:ext cx="20307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用户登录注册</a:t>
            </a:r>
          </a:p>
        </p:txBody>
      </p:sp>
      <p:sp>
        <p:nvSpPr>
          <p:cNvPr id="28" name="五边形 27"/>
          <p:cNvSpPr/>
          <p:nvPr>
            <p:custDataLst>
              <p:tags r:id="rId14"/>
            </p:custDataLst>
          </p:nvPr>
        </p:nvSpPr>
        <p:spPr>
          <a:xfrm>
            <a:off x="1203960" y="5577840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 userDrawn="1">
            <p:custDataLst>
              <p:tags r:id="rId15"/>
            </p:custDataLst>
          </p:nvPr>
        </p:nvSpPr>
        <p:spPr>
          <a:xfrm>
            <a:off x="4276725" y="5357958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用户可以将感兴趣的论文、作者和主题添加到他们的收藏夹，以方便随时查看和管理。</a:t>
            </a:r>
          </a:p>
        </p:txBody>
      </p:sp>
      <p:sp>
        <p:nvSpPr>
          <p:cNvPr id="30" name="文本框"/>
          <p:cNvSpPr txBox="1"/>
          <p:nvPr>
            <p:custDataLst>
              <p:tags r:id="rId16"/>
            </p:custDataLst>
          </p:nvPr>
        </p:nvSpPr>
        <p:spPr>
          <a:xfrm>
            <a:off x="1453515" y="5686425"/>
            <a:ext cx="2881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收藏论文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</a:p>
        </p:txBody>
      </p:sp>
      <p:sp>
        <p:nvSpPr>
          <p:cNvPr id="31" name="文本框 30"/>
          <p:cNvSpPr txBox="1"/>
          <p:nvPr userDrawn="1">
            <p:custDataLst>
              <p:tags r:id="rId17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xNTVhYjEzYjYyMWEwZmFjZDg1ZTJiMDUyNzRiY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861</Words>
  <Application>Microsoft Office PowerPoint</Application>
  <PresentationFormat>宽屏</PresentationFormat>
  <Paragraphs>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华文中宋</vt:lpstr>
      <vt:lpstr>思源黑体 CN ExtraLight</vt:lpstr>
      <vt:lpstr>思源黑体 CN Normal</vt:lpstr>
      <vt:lpstr>宋体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张 雲赫</cp:lastModifiedBy>
  <cp:revision>43</cp:revision>
  <dcterms:created xsi:type="dcterms:W3CDTF">2023-09-15T03:58:00Z</dcterms:created>
  <dcterms:modified xsi:type="dcterms:W3CDTF">2023-09-17T14:17:57Z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37B6B3D16CE84063A377CC49E4632548_12</vt:lpwstr>
  </property>
  <property fmtid="{D5CDD505-2E9C-101B-9397-08002B2CF9AE}" pid="3" name="KSOProductBuildVer">
    <vt:lpwstr>2052-12.1.0.15374</vt:lpwstr>
  </property>
</Properties>
</file>