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4"/>
  </p:notesMasterIdLst>
  <p:sldIdLst>
    <p:sldId id="409" r:id="rId4"/>
    <p:sldId id="541" r:id="rId5"/>
    <p:sldId id="624" r:id="rId6"/>
    <p:sldId id="542" r:id="rId7"/>
    <p:sldId id="714" r:id="rId8"/>
    <p:sldId id="715" r:id="rId9"/>
    <p:sldId id="736" r:id="rId10"/>
    <p:sldId id="716" r:id="rId11"/>
    <p:sldId id="679" r:id="rId12"/>
    <p:sldId id="683" r:id="rId13"/>
    <p:sldId id="694" r:id="rId14"/>
    <p:sldId id="695" r:id="rId15"/>
    <p:sldId id="699" r:id="rId16"/>
    <p:sldId id="700" r:id="rId17"/>
    <p:sldId id="696" r:id="rId18"/>
    <p:sldId id="701" r:id="rId19"/>
    <p:sldId id="697" r:id="rId20"/>
    <p:sldId id="698" r:id="rId21"/>
    <p:sldId id="532" r:id="rId22"/>
    <p:sldId id="608" r:id="rId23"/>
    <p:sldId id="681" r:id="rId25"/>
    <p:sldId id="682" r:id="rId26"/>
    <p:sldId id="684" r:id="rId27"/>
    <p:sldId id="610" r:id="rId28"/>
    <p:sldId id="691" r:id="rId29"/>
    <p:sldId id="692" r:id="rId30"/>
    <p:sldId id="467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660"/>
  </p:normalViewPr>
  <p:slideViewPr>
    <p:cSldViewPr snapToGrid="0">
      <p:cViewPr>
        <p:scale>
          <a:sx n="150" d="100"/>
          <a:sy n="150" d="100"/>
        </p:scale>
        <p:origin x="9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14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2793-C370-47D5-A27F-07B77ECB4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5.xml"/><Relationship Id="rId4" Type="http://schemas.openxmlformats.org/officeDocument/2006/relationships/image" Target="../media/image7.jpe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1.xml"/><Relationship Id="rId7" Type="http://schemas.openxmlformats.org/officeDocument/2006/relationships/image" Target="../media/image9.png"/><Relationship Id="rId6" Type="http://schemas.openxmlformats.org/officeDocument/2006/relationships/tags" Target="../tags/tag40.xml"/><Relationship Id="rId5" Type="http://schemas.openxmlformats.org/officeDocument/2006/relationships/image" Target="../media/image8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46.xml"/><Relationship Id="rId5" Type="http://schemas.openxmlformats.org/officeDocument/2006/relationships/image" Target="../media/image10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2.xml"/><Relationship Id="rId7" Type="http://schemas.openxmlformats.org/officeDocument/2006/relationships/image" Target="../media/image12.png"/><Relationship Id="rId6" Type="http://schemas.openxmlformats.org/officeDocument/2006/relationships/tags" Target="../tags/tag51.xml"/><Relationship Id="rId5" Type="http://schemas.openxmlformats.org/officeDocument/2006/relationships/image" Target="../media/image11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54.xml"/><Relationship Id="rId11" Type="http://schemas.openxmlformats.org/officeDocument/2006/relationships/image" Target="../media/image14.png"/><Relationship Id="rId10" Type="http://schemas.openxmlformats.org/officeDocument/2006/relationships/tags" Target="../tags/tag53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59.xml"/><Relationship Id="rId5" Type="http://schemas.openxmlformats.org/officeDocument/2006/relationships/image" Target="../media/image15.png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5.xml"/><Relationship Id="rId7" Type="http://schemas.openxmlformats.org/officeDocument/2006/relationships/image" Target="../media/image17.png"/><Relationship Id="rId6" Type="http://schemas.openxmlformats.org/officeDocument/2006/relationships/tags" Target="../tags/tag64.xml"/><Relationship Id="rId5" Type="http://schemas.openxmlformats.org/officeDocument/2006/relationships/image" Target="../media/image16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74.xml"/><Relationship Id="rId5" Type="http://schemas.openxmlformats.org/officeDocument/2006/relationships/image" Target="../media/image18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79.xml"/><Relationship Id="rId5" Type="http://schemas.openxmlformats.org/officeDocument/2006/relationships/image" Target="../media/image19.png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21.png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00.xml"/><Relationship Id="rId1" Type="http://schemas.openxmlformats.org/officeDocument/2006/relationships/tags" Target="../tags/tag9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24.jpeg"/><Relationship Id="rId7" Type="http://schemas.openxmlformats.org/officeDocument/2006/relationships/image" Target="../media/image23.png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25.png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33.xml"/><Relationship Id="rId1" Type="http://schemas.openxmlformats.org/officeDocument/2006/relationships/tags" Target="../tags/tag12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28.png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4" Type="http://schemas.openxmlformats.org/officeDocument/2006/relationships/image" Target="../media/image3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1.xml"/><Relationship Id="rId4" Type="http://schemas.openxmlformats.org/officeDocument/2006/relationships/image" Target="../media/image6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656244"/>
            <a:ext cx="10758196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panose="020B0500000000000000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初步美化搜索结果页面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296"/>
          <a:stretch>
            <a:fillRect/>
          </a:stretch>
        </p:blipFill>
        <p:spPr>
          <a:xfrm>
            <a:off x="1622940" y="1985537"/>
            <a:ext cx="8946120" cy="415400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登录时间显示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423" y="164217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主页实时显示用户登录的时间，如果用户不登录则显示右图的提示。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88415" y="2362835"/>
            <a:ext cx="4525645" cy="3164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51855" y="2362835"/>
            <a:ext cx="4511040" cy="31553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423" y="164217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只有管理员才能看到这个页面；</a:t>
            </a:r>
            <a:endParaRPr lang="zh-CN" altLang="en-US" dirty="0"/>
          </a:p>
          <a:p>
            <a:r>
              <a:rPr lang="zh-CN" altLang="en-US" dirty="0"/>
              <a:t>可以对数据完成增、删、改（包括管理用户和管理数据两个功能）；</a:t>
            </a:r>
            <a:endParaRPr lang="zh-CN" altLang="en-US" dirty="0"/>
          </a:p>
          <a:p>
            <a:r>
              <a:rPr lang="zh-CN" altLang="en-US" dirty="0"/>
              <a:t>可以通过输入参数设置爬虫。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942" t="11548" r="33653" b="55401"/>
          <a:stretch>
            <a:fillRect/>
          </a:stretch>
        </p:blipFill>
        <p:spPr>
          <a:xfrm>
            <a:off x="740410" y="3287395"/>
            <a:ext cx="10711815" cy="26454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8035" y="1527810"/>
            <a:ext cx="6534150" cy="193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5460" y="3794125"/>
            <a:ext cx="4440555" cy="1189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930" y="5188585"/>
            <a:ext cx="12117070" cy="1199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91705" y="3740785"/>
            <a:ext cx="3776345" cy="12954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1468755" y="2467610"/>
            <a:ext cx="883285" cy="1405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48890" y="2609215"/>
            <a:ext cx="2530475" cy="2846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73045" y="2741930"/>
            <a:ext cx="4823460" cy="117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423" y="164217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当输入的信息正确时，后端会返回处理成功，并在前段显示处理成功的提示。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9580" y="2669540"/>
            <a:ext cx="11292840" cy="2717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423" y="164217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当出现错误会根据错误码进行报错。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03960" y="2315210"/>
            <a:ext cx="9501505" cy="190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03960" y="4227830"/>
            <a:ext cx="9501505" cy="22733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细节修改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670" y="1642110"/>
            <a:ext cx="10253980" cy="410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修改了作者主页显示异常的问题；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修改了异常情况下页面的显示逻辑；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修改页面显示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v-if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细化了登录页面报错逻辑，根据不同错误码进行不同的报错提示；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作者主页初步美化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3545" y="1597025"/>
            <a:ext cx="11344910" cy="51657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文献主页初步美化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3540" y="1449705"/>
            <a:ext cx="11520805" cy="53467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54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TWO</a:t>
            </a:r>
            <a:endParaRPr lang="en-US" altLang="zh-CN" sz="4400" kern="0" dirty="0">
              <a:solidFill>
                <a:srgbClr val="BBD6EA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Part.02</a:t>
            </a:r>
            <a:endParaRPr lang="en-US" altLang="zh-CN" sz="20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目录</a:t>
            </a:r>
            <a:endParaRPr lang="zh-CN" altLang="en-US" sz="6600">
              <a:solidFill>
                <a:srgbClr val="2C608B"/>
              </a:solidFill>
              <a:effectLst/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8607" y="2541078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en-US" altLang="zh-CN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16022" y="2435777"/>
            <a:ext cx="708290" cy="708290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64932" y="2537070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500000000000000" charset="-122"/>
              <a:ea typeface="思源黑体 CN ExtraLight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3527" y="3744732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6216022" y="3642988"/>
            <a:ext cx="713757" cy="713757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361757" y="3744732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  <a:endParaRPr lang="en-US" altLang="zh-CN" sz="2800" b="1" kern="0" dirty="0">
              <a:solidFill>
                <a:srgbClr val="2C608B"/>
              </a:solidFill>
              <a:latin typeface="思源黑体 CN ExtraLight" panose="020B0500000000000000" charset="-122"/>
              <a:ea typeface="思源黑体 CN ExtraLight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4" y="14474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Arxiv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爬虫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3204066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312844" y="3153236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设置页面解析规则，确保数据的结构化存储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5351" y="3777111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5351" y="4451816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5351" y="5028126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"/>
          <p:cNvSpPr txBox="1"/>
          <p:nvPr>
            <p:custDataLst>
              <p:tags r:id="rId5"/>
            </p:custDataLst>
          </p:nvPr>
        </p:nvSpPr>
        <p:spPr>
          <a:xfrm>
            <a:off x="1312844" y="4393130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配置数据存储管道，将抓取的数据存储数据库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"/>
          <p:cNvSpPr txBox="1"/>
          <p:nvPr>
            <p:custDataLst>
              <p:tags r:id="rId6"/>
            </p:custDataLst>
          </p:nvPr>
        </p:nvSpPr>
        <p:spPr>
          <a:xfrm>
            <a:off x="1312844" y="373869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数据清洗，匹配文章作者并在数据库中更新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7"/>
            </p:custDataLst>
          </p:nvPr>
        </p:nvSpPr>
        <p:spPr>
          <a:xfrm>
            <a:off x="1312844" y="4992685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配置代理、随机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Agent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，避免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5351" y="257698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1312844" y="2526154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设置页面解析规则，使用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/>
          <a:srcRect r="9869"/>
          <a:stretch>
            <a:fillRect/>
          </a:stretch>
        </p:blipFill>
        <p:spPr>
          <a:xfrm>
            <a:off x="6282611" y="187592"/>
            <a:ext cx="5909389" cy="64828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95351" y="567531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10"/>
            </p:custDataLst>
          </p:nvPr>
        </p:nvSpPr>
        <p:spPr>
          <a:xfrm>
            <a:off x="1312844" y="5639877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动态调整爬取间隔、进程数等参数，避免被封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5351" y="204803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"/>
          <p:cNvSpPr txBox="1"/>
          <p:nvPr>
            <p:custDataLst>
              <p:tags r:id="rId11"/>
            </p:custDataLst>
          </p:nvPr>
        </p:nvSpPr>
        <p:spPr>
          <a:xfrm>
            <a:off x="1312844" y="199720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设置爬取顺序和范围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4" y="14474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管理员管理用户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6815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312844" y="2630730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对用户数据进行增删改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5351" y="32546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5351" y="402883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"/>
          <p:cNvSpPr txBox="1"/>
          <p:nvPr>
            <p:custDataLst>
              <p:tags r:id="rId5"/>
            </p:custDataLst>
          </p:nvPr>
        </p:nvSpPr>
        <p:spPr>
          <a:xfrm>
            <a:off x="1312844" y="39701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错误处理，提高鲁棒性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"/>
          <p:cNvSpPr txBox="1"/>
          <p:nvPr>
            <p:custDataLst>
              <p:tags r:id="rId6"/>
            </p:custDataLst>
          </p:nvPr>
        </p:nvSpPr>
        <p:spPr>
          <a:xfrm>
            <a:off x="1312844" y="3216192"/>
            <a:ext cx="478315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查看用户数据可以通过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Compass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实时查看，无需后端处理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5351" y="205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7"/>
            </p:custDataLst>
          </p:nvPr>
        </p:nvSpPr>
        <p:spPr>
          <a:xfrm>
            <a:off x="1312844" y="20036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重构处理逻辑，提高效率和完善错误处理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251" y="525474"/>
            <a:ext cx="5916783" cy="575076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5351" y="4677083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 txBox="1"/>
          <p:nvPr>
            <p:custDataLst>
              <p:tags r:id="rId9"/>
            </p:custDataLst>
          </p:nvPr>
        </p:nvSpPr>
        <p:spPr>
          <a:xfrm>
            <a:off x="1312844" y="4618397"/>
            <a:ext cx="465890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更改请求格式，包含更多可选参数，避免对数据错误操作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058844" y="11807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管理员管理数据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27051" y="12315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5501" y="24148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242994" y="2364030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对作者、文献数据进行增删改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5501" y="29879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25501" y="376213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"/>
          <p:cNvSpPr txBox="1"/>
          <p:nvPr>
            <p:custDataLst>
              <p:tags r:id="rId5"/>
            </p:custDataLst>
          </p:nvPr>
        </p:nvSpPr>
        <p:spPr>
          <a:xfrm>
            <a:off x="1242994" y="37034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错误处理，提高鲁棒性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"/>
          <p:cNvSpPr txBox="1"/>
          <p:nvPr>
            <p:custDataLst>
              <p:tags r:id="rId6"/>
            </p:custDataLst>
          </p:nvPr>
        </p:nvSpPr>
        <p:spPr>
          <a:xfrm>
            <a:off x="1242994" y="2949492"/>
            <a:ext cx="478315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查看数据可以通过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Compass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实时查看，无需后端处理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5501" y="17877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7"/>
            </p:custDataLst>
          </p:nvPr>
        </p:nvSpPr>
        <p:spPr>
          <a:xfrm>
            <a:off x="1242994" y="17369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重构处理逻辑，提高效率，完善错误处理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5501" y="4410383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 txBox="1"/>
          <p:nvPr>
            <p:custDataLst>
              <p:tags r:id="rId8"/>
            </p:custDataLst>
          </p:nvPr>
        </p:nvSpPr>
        <p:spPr>
          <a:xfrm>
            <a:off x="1242994" y="4351697"/>
            <a:ext cx="465890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更改请求格式，包含更多可选参数，避免对数据错误操作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/>
          <a:srcRect r="3395"/>
          <a:stretch>
            <a:fillRect/>
          </a:stretch>
        </p:blipFill>
        <p:spPr>
          <a:xfrm>
            <a:off x="6326155" y="841455"/>
            <a:ext cx="5865845" cy="51247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25501" y="5101552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"/>
          <p:cNvSpPr txBox="1"/>
          <p:nvPr>
            <p:custDataLst>
              <p:tags r:id="rId10"/>
            </p:custDataLst>
          </p:nvPr>
        </p:nvSpPr>
        <p:spPr>
          <a:xfrm>
            <a:off x="1242994" y="5042866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删除数据时在用户收藏中查询，级联删除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5501" y="5769746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11"/>
            </p:custDataLst>
          </p:nvPr>
        </p:nvSpPr>
        <p:spPr>
          <a:xfrm>
            <a:off x="1242994" y="5711060"/>
            <a:ext cx="496976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对修改数据进行控制，避免修改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96003" y="1353364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修改收藏接口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64210" y="140419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660" y="217729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380153" y="2126464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存在问题：可以多次收藏相同记录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2660" y="2750339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1380153" y="2699509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收藏时预先判断是否存在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2660" y="341777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6"/>
            </p:custDataLst>
          </p:nvPr>
        </p:nvSpPr>
        <p:spPr>
          <a:xfrm>
            <a:off x="1380153" y="3366945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增加错误处理，前端提示相关信息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53" y="2818080"/>
            <a:ext cx="4343737" cy="38503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r="12323" b="9993"/>
          <a:stretch>
            <a:fillRect/>
          </a:stretch>
        </p:blipFill>
        <p:spPr>
          <a:xfrm>
            <a:off x="5170260" y="338507"/>
            <a:ext cx="6881600" cy="22591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61703" y="1810139"/>
            <a:ext cx="3013399" cy="16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61703" y="2024607"/>
            <a:ext cx="3013399" cy="16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735753" y="1353364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平台数据可视化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3960" y="140419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02410" y="217729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919903" y="2126464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统计平台数量信息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2410" y="2750339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1919903" y="2699509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前端实时显示平台数据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143" y="527217"/>
            <a:ext cx="4262983" cy="58035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502410" y="341777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7"/>
            </p:custDataLst>
          </p:nvPr>
        </p:nvSpPr>
        <p:spPr>
          <a:xfrm>
            <a:off x="1919903" y="3366945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数量变化时动态更新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735753" y="135336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后端数据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完善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3960" y="140419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3960" y="219634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4"/>
            </p:custDataLst>
          </p:nvPr>
        </p:nvSpPr>
        <p:spPr>
          <a:xfrm>
            <a:off x="1735753" y="2196314"/>
            <a:ext cx="44259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对全部文献进行了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倒排索引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03960" y="2750339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1735753" y="2699509"/>
            <a:ext cx="44259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对全部作者名字进行了倒排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3960" y="330411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6"/>
            </p:custDataLst>
          </p:nvPr>
        </p:nvSpPr>
        <p:spPr>
          <a:xfrm>
            <a:off x="1735753" y="3255820"/>
            <a:ext cx="44259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处理了一些爬取后异常的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11115" y="803275"/>
            <a:ext cx="6517640" cy="5234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" y="4189095"/>
            <a:ext cx="4577715" cy="15335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735753" y="135336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搜索功能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3960" y="140419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3960" y="291389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03960" y="222905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1735753" y="2194735"/>
            <a:ext cx="442595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完成作者文献一体化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64125" y="1353185"/>
            <a:ext cx="6913245" cy="4377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5455" y="2839085"/>
            <a:ext cx="322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实现了部分搜索，可以通过输入部分关键词完成匹配，可以匹配作者或者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203960" y="3952754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735455" y="4037330"/>
            <a:ext cx="3221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进行搜索数量限制，在能够匹配过多项文献或者作者的时候进行查询数量限制，提高热门关键词的搜索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  <a:endParaRPr lang="zh-CN" altLang="en-US" sz="8800" dirty="0">
              <a:solidFill>
                <a:srgbClr val="2C608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项目进度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08"/>
          <a:stretch>
            <a:fillRect/>
          </a:stretch>
        </p:blipFill>
        <p:spPr>
          <a:xfrm>
            <a:off x="3046494" y="13996"/>
            <a:ext cx="6099012" cy="683000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54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  <a:endParaRPr lang="en-US" altLang="zh-CN" sz="4400" kern="0" dirty="0">
              <a:solidFill>
                <a:srgbClr val="BBD6EA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  <a:endParaRPr lang="en-US" altLang="zh-CN" sz="20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8763" y="142246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将搜索框设置为组件，可以在</a:t>
            </a:r>
            <a:r>
              <a:rPr lang="zh-CN" altLang="en-US" dirty="0"/>
              <a:t>任意界面</a:t>
            </a:r>
            <a:r>
              <a:rPr lang="zh-CN" altLang="en-US" dirty="0"/>
              <a:t>使用。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8400" y="2280285"/>
            <a:ext cx="9854565" cy="3363595"/>
          </a:xfrm>
          <a:prstGeom prst="rect">
            <a:avLst/>
          </a:prstGeom>
        </p:spPr>
      </p:pic>
      <p:sp>
        <p:nvSpPr>
          <p:cNvPr id="12" name="文本框"/>
          <p:cNvSpPr txBox="1"/>
          <p:nvPr>
            <p:custDataLst>
              <p:tags r:id="rId5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首页界面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调整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"/>
          <p:cNvSpPr txBox="1"/>
          <p:nvPr>
            <p:custDataLst>
              <p:tags r:id="rId3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搜索结果新增搜索作者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798320"/>
            <a:ext cx="9537700" cy="4629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"/>
          <p:cNvSpPr txBox="1"/>
          <p:nvPr>
            <p:custDataLst>
              <p:tags r:id="rId3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收藏结果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8975" y="2084070"/>
            <a:ext cx="10813415" cy="3664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5350" y="1557655"/>
            <a:ext cx="458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新增取消收藏按钮，收藏结果界面</a:t>
            </a:r>
            <a:r>
              <a:rPr lang="zh-CN" altLang="en-US"/>
              <a:t>美化。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"/>
          <p:cNvSpPr txBox="1"/>
          <p:nvPr>
            <p:custDataLst>
              <p:tags r:id="rId3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细节处理和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界面优化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28010" y="1762760"/>
            <a:ext cx="426720" cy="5238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895350" y="1597025"/>
            <a:ext cx="10253980" cy="410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新增收藏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更新搜索结果为空时的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判断文献或作者是否已收藏，根据后端返回信息进行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"/>
          <p:cNvSpPr txBox="1"/>
          <p:nvPr>
            <p:custDataLst>
              <p:tags r:id="rId2"/>
            </p:custDataLst>
          </p:nvPr>
        </p:nvSpPr>
        <p:spPr>
          <a:xfrm>
            <a:off x="1128695" y="1000824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平台数据可视化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6901" y="10294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9378" y="1399604"/>
            <a:ext cx="10253927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主页实时显示平台收录的学者、论文数量以及用户数量。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203" y="2389196"/>
            <a:ext cx="8240275" cy="312463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YTRmNWViNjY0ZGM2Y2ViYWJhMDZlMjY2OTUxNzdmYmIifQ=="/>
  <p:tag name="commondata" val="eyJoZGlkIjoiMWJjZGVhNTc2Y2E0NzEyODJmZGVlMjAyYzI4MjRlNjY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207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思源黑体 CN Normal</vt:lpstr>
      <vt:lpstr>黑体</vt:lpstr>
      <vt:lpstr>微软雅黑</vt:lpstr>
      <vt:lpstr>方正清刻本悦宋简体</vt:lpstr>
      <vt:lpstr>思源黑体 CN ExtraLight</vt:lpstr>
      <vt:lpstr>等线</vt:lpstr>
      <vt:lpstr>Arial Unicode MS</vt:lpstr>
      <vt:lpstr>等线 Light</vt:lpstr>
      <vt:lpstr>华文中宋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杨致远</cp:lastModifiedBy>
  <cp:revision>120</cp:revision>
  <dcterms:created xsi:type="dcterms:W3CDTF">2023-10-09T07:09:00Z</dcterms:created>
  <dcterms:modified xsi:type="dcterms:W3CDTF">2023-11-14T02:10:23Z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603835A41E7D45BDA0C7E4F3BAB83B7A_12</vt:lpwstr>
  </property>
  <property fmtid="{D5CDD505-2E9C-101B-9397-08002B2CF9AE}" pid="3" name="KSOProductBuildVer">
    <vt:lpwstr>2052-12.1.0.15374</vt:lpwstr>
  </property>
</Properties>
</file>