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2"/>
  </p:notesMasterIdLst>
  <p:sldIdLst>
    <p:sldId id="409" r:id="rId3"/>
    <p:sldId id="541" r:id="rId4"/>
    <p:sldId id="624" r:id="rId5"/>
    <p:sldId id="625" r:id="rId6"/>
    <p:sldId id="626" r:id="rId7"/>
    <p:sldId id="542" r:id="rId8"/>
    <p:sldId id="533" r:id="rId9"/>
    <p:sldId id="611" r:id="rId10"/>
    <p:sldId id="623" r:id="rId11"/>
    <p:sldId id="620" r:id="rId12"/>
    <p:sldId id="621" r:id="rId13"/>
    <p:sldId id="622" r:id="rId14"/>
    <p:sldId id="532" r:id="rId15"/>
    <p:sldId id="610" r:id="rId16"/>
    <p:sldId id="607" r:id="rId17"/>
    <p:sldId id="608" r:id="rId18"/>
    <p:sldId id="617" r:id="rId19"/>
    <p:sldId id="618" r:id="rId20"/>
    <p:sldId id="467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2793-C370-47D5-A27F-07B77ECB4559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2D253-9B58-4D92-9258-5A24CF2743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2D253-9B58-4D92-9258-5A24CF27432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11.png"/><Relationship Id="rId5" Type="http://schemas.openxmlformats.org/officeDocument/2006/relationships/tags" Target="../tags/tag42.xml"/><Relationship Id="rId10" Type="http://schemas.openxmlformats.org/officeDocument/2006/relationships/image" Target="../media/image10.png"/><Relationship Id="rId4" Type="http://schemas.openxmlformats.org/officeDocument/2006/relationships/tags" Target="../tags/tag41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1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13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15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16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80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image" Target="../media/image17.png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00" y="2656244"/>
            <a:ext cx="10758196" cy="10464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zh-CN" altLang="en-US" sz="14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dirty="0">
                <a:solidFill>
                  <a:srgbClr val="2C608B"/>
                </a:solidFill>
                <a:ea typeface="思源黑体 CN Normal" panose="020B0500000000000000" charset="-122"/>
              </a:rPr>
              <a:t>面向领域知识调研的搜索和分析平台</a:t>
            </a:r>
            <a:endParaRPr lang="en-US" altLang="zh-CN" sz="4800" dirty="0">
              <a:solidFill>
                <a:srgbClr val="2C608B"/>
              </a:solidFill>
              <a:ea typeface="思源黑体 CN Normal" panose="020B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081688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管理员登录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11029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40405" y="1843405"/>
            <a:ext cx="5711190" cy="48691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081688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管理员登录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11029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95625" y="1657985"/>
            <a:ext cx="6000750" cy="4718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081688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11029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0055" y="1802765"/>
            <a:ext cx="11311255" cy="622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158605" y="3364865"/>
            <a:ext cx="2367280" cy="2540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03290" y="2920365"/>
            <a:ext cx="2198370" cy="193230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8178165" y="2261870"/>
            <a:ext cx="1574165" cy="572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823575" y="2320925"/>
            <a:ext cx="4445" cy="920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10093" y="2595840"/>
            <a:ext cx="6171177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892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TWO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Part.02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409348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460178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95351" y="223327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5"/>
            </p:custDataLst>
          </p:nvPr>
        </p:nvSpPr>
        <p:spPr>
          <a:xfrm>
            <a:off x="1312844" y="2182448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下载并安装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3645" y="1527881"/>
            <a:ext cx="5981454" cy="349915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895351" y="2806323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"/>
          <p:cNvSpPr txBox="1"/>
          <p:nvPr>
            <p:custDataLst>
              <p:tags r:id="rId6"/>
            </p:custDataLst>
          </p:nvPr>
        </p:nvSpPr>
        <p:spPr>
          <a:xfrm>
            <a:off x="1312844" y="2755493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强依赖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</a:p>
        </p:txBody>
      </p:sp>
      <p:sp>
        <p:nvSpPr>
          <p:cNvPr id="31" name="矩形 30"/>
          <p:cNvSpPr/>
          <p:nvPr/>
        </p:nvSpPr>
        <p:spPr>
          <a:xfrm>
            <a:off x="895351" y="348102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"/>
          <p:cNvSpPr txBox="1"/>
          <p:nvPr>
            <p:custDataLst>
              <p:tags r:id="rId7"/>
            </p:custDataLst>
          </p:nvPr>
        </p:nvSpPr>
        <p:spPr>
          <a:xfrm>
            <a:off x="1312844" y="3430198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更改运行内存</a:t>
            </a:r>
          </a:p>
        </p:txBody>
      </p:sp>
      <p:sp>
        <p:nvSpPr>
          <p:cNvPr id="33" name="矩形 32"/>
          <p:cNvSpPr/>
          <p:nvPr/>
        </p:nvSpPr>
        <p:spPr>
          <a:xfrm>
            <a:off x="895351" y="405733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"/>
          <p:cNvSpPr txBox="1"/>
          <p:nvPr>
            <p:custDataLst>
              <p:tags r:id="rId8"/>
            </p:custDataLst>
          </p:nvPr>
        </p:nvSpPr>
        <p:spPr>
          <a:xfrm>
            <a:off x="1312844" y="4006508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专用用户</a:t>
            </a:r>
          </a:p>
        </p:txBody>
      </p:sp>
      <p:sp>
        <p:nvSpPr>
          <p:cNvPr id="35" name="矩形 34"/>
          <p:cNvSpPr/>
          <p:nvPr/>
        </p:nvSpPr>
        <p:spPr>
          <a:xfrm>
            <a:off x="895351" y="468447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"/>
          <p:cNvSpPr txBox="1"/>
          <p:nvPr>
            <p:custDataLst>
              <p:tags r:id="rId9"/>
            </p:custDataLst>
          </p:nvPr>
        </p:nvSpPr>
        <p:spPr>
          <a:xfrm>
            <a:off x="1312844" y="4633648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配置远程访问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、端口等</a:t>
            </a:r>
          </a:p>
        </p:txBody>
      </p:sp>
      <p:sp>
        <p:nvSpPr>
          <p:cNvPr id="37" name="矩形 36"/>
          <p:cNvSpPr/>
          <p:nvPr/>
        </p:nvSpPr>
        <p:spPr>
          <a:xfrm>
            <a:off x="895351" y="5304891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"/>
          <p:cNvSpPr txBox="1"/>
          <p:nvPr>
            <p:custDataLst>
              <p:tags r:id="rId10"/>
            </p:custDataLst>
          </p:nvPr>
        </p:nvSpPr>
        <p:spPr>
          <a:xfrm>
            <a:off x="1312844" y="5254061"/>
            <a:ext cx="44259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身份验证和访问控制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447448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配置后端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Flask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程序的日志记录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498278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95351" y="268156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5"/>
            </p:custDataLst>
          </p:nvPr>
        </p:nvSpPr>
        <p:spPr>
          <a:xfrm>
            <a:off x="1312844" y="2630730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分别为日志文件、终端等配置日志记录级别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5351" y="3254605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5351" y="392931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5351" y="450562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95351" y="513276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4151" y="70536"/>
            <a:ext cx="3399155" cy="3804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15570" b="7921"/>
          <a:stretch>
            <a:fillRect/>
          </a:stretch>
        </p:blipFill>
        <p:spPr>
          <a:xfrm>
            <a:off x="7670271" y="3943038"/>
            <a:ext cx="3393035" cy="2805472"/>
          </a:xfrm>
          <a:prstGeom prst="rect">
            <a:avLst/>
          </a:prstGeom>
        </p:spPr>
      </p:pic>
      <p:sp>
        <p:nvSpPr>
          <p:cNvPr id="22" name="文本框"/>
          <p:cNvSpPr txBox="1"/>
          <p:nvPr>
            <p:custDataLst>
              <p:tags r:id="rId6"/>
            </p:custDataLst>
          </p:nvPr>
        </p:nvSpPr>
        <p:spPr>
          <a:xfrm>
            <a:off x="1312844" y="3197014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分别配置三个日志处理器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"/>
          <p:cNvSpPr txBox="1"/>
          <p:nvPr>
            <p:custDataLst>
              <p:tags r:id="rId7"/>
            </p:custDataLst>
          </p:nvPr>
        </p:nvSpPr>
        <p:spPr>
          <a:xfrm>
            <a:off x="1312844" y="3858428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定义日志记录格式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"/>
          <p:cNvSpPr txBox="1"/>
          <p:nvPr>
            <p:custDataLst>
              <p:tags r:id="rId8"/>
            </p:custDataLst>
          </p:nvPr>
        </p:nvSpPr>
        <p:spPr>
          <a:xfrm>
            <a:off x="1312844" y="4409338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日志过大自动切分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"/>
          <p:cNvSpPr txBox="1"/>
          <p:nvPr>
            <p:custDataLst>
              <p:tags r:id="rId9"/>
            </p:custDataLst>
          </p:nvPr>
        </p:nvSpPr>
        <p:spPr>
          <a:xfrm>
            <a:off x="1312844" y="5097319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循环覆盖，避免占用大量内存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5351" y="205447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"/>
          <p:cNvSpPr txBox="1"/>
          <p:nvPr>
            <p:custDataLst>
              <p:tags r:id="rId10"/>
            </p:custDataLst>
          </p:nvPr>
        </p:nvSpPr>
        <p:spPr>
          <a:xfrm>
            <a:off x="1312844" y="2003648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统一控制配置信息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447448"/>
            <a:ext cx="442595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爬虫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498278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95351" y="268156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5"/>
            </p:custDataLst>
          </p:nvPr>
        </p:nvSpPr>
        <p:spPr>
          <a:xfrm>
            <a:off x="1312844" y="2630730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设置页面解析规则，确保数据的结构化存储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5351" y="3254605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5351" y="392931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5351" y="450562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95351" y="513276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"/>
          <p:cNvSpPr txBox="1"/>
          <p:nvPr>
            <p:custDataLst>
              <p:tags r:id="rId6"/>
            </p:custDataLst>
          </p:nvPr>
        </p:nvSpPr>
        <p:spPr>
          <a:xfrm>
            <a:off x="1312844" y="3870624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配置数据存储管道，将抓取的数据存储数据库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"/>
          <p:cNvSpPr txBox="1"/>
          <p:nvPr>
            <p:custDataLst>
              <p:tags r:id="rId7"/>
            </p:custDataLst>
          </p:nvPr>
        </p:nvSpPr>
        <p:spPr>
          <a:xfrm>
            <a:off x="1312844" y="3216192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数据清洗，匹配文章作者并在数据库中更新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"/>
          <p:cNvSpPr txBox="1"/>
          <p:nvPr>
            <p:custDataLst>
              <p:tags r:id="rId8"/>
            </p:custDataLst>
          </p:nvPr>
        </p:nvSpPr>
        <p:spPr>
          <a:xfrm>
            <a:off x="1312844" y="4470179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配置代理、随机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 Agent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，避免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"/>
          <p:cNvSpPr txBox="1"/>
          <p:nvPr>
            <p:custDataLst>
              <p:tags r:id="rId9"/>
            </p:custDataLst>
          </p:nvPr>
        </p:nvSpPr>
        <p:spPr>
          <a:xfrm>
            <a:off x="1312844" y="5097319"/>
            <a:ext cx="470695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初步测试，已爬取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22139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条作者信息，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14838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条文献信息</a:t>
            </a:r>
          </a:p>
        </p:txBody>
      </p:sp>
      <p:sp>
        <p:nvSpPr>
          <p:cNvPr id="26" name="矩形 25"/>
          <p:cNvSpPr/>
          <p:nvPr/>
        </p:nvSpPr>
        <p:spPr>
          <a:xfrm>
            <a:off x="895351" y="205447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"/>
          <p:cNvSpPr txBox="1"/>
          <p:nvPr>
            <p:custDataLst>
              <p:tags r:id="rId10"/>
            </p:custDataLst>
          </p:nvPr>
        </p:nvSpPr>
        <p:spPr>
          <a:xfrm>
            <a:off x="1312844" y="2003648"/>
            <a:ext cx="53610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设置页面解析规则，使用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提取内容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6511" y="136672"/>
            <a:ext cx="5270159" cy="65846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447448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获取分词数据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498278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95351" y="268156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5"/>
            </p:custDataLst>
          </p:nvPr>
        </p:nvSpPr>
        <p:spPr>
          <a:xfrm>
            <a:off x="1312844" y="2630730"/>
            <a:ext cx="5361006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每个文献按照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个一组分组</a:t>
            </a:r>
          </a:p>
        </p:txBody>
      </p:sp>
      <p:sp>
        <p:nvSpPr>
          <p:cNvPr id="29" name="矩形 28"/>
          <p:cNvSpPr/>
          <p:nvPr/>
        </p:nvSpPr>
        <p:spPr>
          <a:xfrm>
            <a:off x="895351" y="3254605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95351" y="396055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"/>
          <p:cNvSpPr txBox="1"/>
          <p:nvPr>
            <p:custDataLst>
              <p:tags r:id="rId6"/>
            </p:custDataLst>
          </p:nvPr>
        </p:nvSpPr>
        <p:spPr>
          <a:xfrm>
            <a:off x="1312844" y="3216192"/>
            <a:ext cx="5361006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个一组的文献标题和摘要放入数据集</a:t>
            </a:r>
          </a:p>
        </p:txBody>
      </p:sp>
      <p:sp>
        <p:nvSpPr>
          <p:cNvPr id="25" name="文本框"/>
          <p:cNvSpPr txBox="1"/>
          <p:nvPr>
            <p:custDataLst>
              <p:tags r:id="rId7"/>
            </p:custDataLst>
          </p:nvPr>
        </p:nvSpPr>
        <p:spPr>
          <a:xfrm>
            <a:off x="1312844" y="3960669"/>
            <a:ext cx="4706956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将结果保存到本地用于后续倒排索引分词</a:t>
            </a:r>
          </a:p>
        </p:txBody>
      </p:sp>
      <p:sp>
        <p:nvSpPr>
          <p:cNvPr id="26" name="矩形 25"/>
          <p:cNvSpPr/>
          <p:nvPr/>
        </p:nvSpPr>
        <p:spPr>
          <a:xfrm>
            <a:off x="895351" y="205447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"/>
          <p:cNvSpPr txBox="1"/>
          <p:nvPr>
            <p:custDataLst>
              <p:tags r:id="rId8"/>
            </p:custDataLst>
          </p:nvPr>
        </p:nvSpPr>
        <p:spPr>
          <a:xfrm>
            <a:off x="1312844" y="2003648"/>
            <a:ext cx="5361006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创建分词数据集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665470" y="803275"/>
            <a:ext cx="6062345" cy="55251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447448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分词并进行倒排索引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498278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95351" y="268156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"/>
          <p:cNvSpPr txBox="1"/>
          <p:nvPr>
            <p:custDataLst>
              <p:tags r:id="rId5"/>
            </p:custDataLst>
          </p:nvPr>
        </p:nvSpPr>
        <p:spPr>
          <a:xfrm>
            <a:off x="1312844" y="2630730"/>
            <a:ext cx="5361006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将文献分词结果进行保存</a:t>
            </a:r>
          </a:p>
        </p:txBody>
      </p:sp>
      <p:sp>
        <p:nvSpPr>
          <p:cNvPr id="29" name="矩形 28"/>
          <p:cNvSpPr/>
          <p:nvPr/>
        </p:nvSpPr>
        <p:spPr>
          <a:xfrm>
            <a:off x="895351" y="3254605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95351" y="3960550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"/>
          <p:cNvSpPr txBox="1"/>
          <p:nvPr>
            <p:custDataLst>
              <p:tags r:id="rId6"/>
            </p:custDataLst>
          </p:nvPr>
        </p:nvSpPr>
        <p:spPr>
          <a:xfrm>
            <a:off x="1312844" y="3216192"/>
            <a:ext cx="5361006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读取分词文件</a:t>
            </a:r>
          </a:p>
        </p:txBody>
      </p:sp>
      <p:sp>
        <p:nvSpPr>
          <p:cNvPr id="25" name="文本框"/>
          <p:cNvSpPr txBox="1"/>
          <p:nvPr>
            <p:custDataLst>
              <p:tags r:id="rId7"/>
            </p:custDataLst>
          </p:nvPr>
        </p:nvSpPr>
        <p:spPr>
          <a:xfrm>
            <a:off x="1312844" y="3960669"/>
            <a:ext cx="4706956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根据分词进行倒排索引</a:t>
            </a:r>
          </a:p>
        </p:txBody>
      </p:sp>
      <p:sp>
        <p:nvSpPr>
          <p:cNvPr id="26" name="矩形 25"/>
          <p:cNvSpPr/>
          <p:nvPr/>
        </p:nvSpPr>
        <p:spPr>
          <a:xfrm>
            <a:off x="895351" y="205447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"/>
          <p:cNvSpPr txBox="1"/>
          <p:nvPr>
            <p:custDataLst>
              <p:tags r:id="rId8"/>
            </p:custDataLst>
          </p:nvPr>
        </p:nvSpPr>
        <p:spPr>
          <a:xfrm>
            <a:off x="1312844" y="2003648"/>
            <a:ext cx="5361006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进行分词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87390" y="24765"/>
            <a:ext cx="5561330" cy="3528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787390" y="3536315"/>
            <a:ext cx="5662930" cy="3321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32915" y="2292350"/>
            <a:ext cx="8728710" cy="1445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2C608B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感谢老师指导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panose="020B0500000000000000" charset="-122"/>
                <a:ea typeface="思源黑体 CN Normal" panose="020B0500000000000000" charset="-122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88607" y="2541078"/>
            <a:ext cx="2910103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  <a:endParaRPr lang="en-US" altLang="zh-CN" sz="2800" kern="0" dirty="0">
              <a:solidFill>
                <a:srgbClr val="2C608B"/>
              </a:solidFill>
              <a:latin typeface="思源黑体 CN Normal" panose="020B0500000000000000" charset="-122"/>
              <a:ea typeface="思源黑体 CN Normal" panose="020B0500000000000000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16022" y="2435777"/>
            <a:ext cx="708290" cy="708290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64932" y="2537070"/>
            <a:ext cx="39776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500000000000000" charset="-122"/>
                <a:ea typeface="思源黑体 CN ExtraLight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83527" y="3744732"/>
            <a:ext cx="2910103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后端开发</a:t>
            </a: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6216022" y="3642988"/>
            <a:ext cx="713757" cy="713757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361757" y="3744732"/>
            <a:ext cx="39776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panose="020B0500000000000000" charset="-122"/>
                <a:ea typeface="思源黑体 CN ExtraLight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项目进度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7B0689-0507-4D6F-87D8-8384103B3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1603"/>
            <a:ext cx="12192000" cy="55550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433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项目进度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E978D1-2A04-49B4-9265-86A1A6294E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0"/>
          <a:stretch/>
        </p:blipFill>
        <p:spPr>
          <a:xfrm>
            <a:off x="0" y="1052895"/>
            <a:ext cx="12192000" cy="5523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914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项目进度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F59C34-C268-4E41-B893-CECB957E7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170"/>
            <a:ext cx="12192000" cy="48276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159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ONE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Part.01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081688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搜索结果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11029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6900" y="3084195"/>
            <a:ext cx="6753225" cy="2108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/>
          <a:srcRect r="51076"/>
          <a:stretch>
            <a:fillRect/>
          </a:stretch>
        </p:blipFill>
        <p:spPr>
          <a:xfrm>
            <a:off x="8056245" y="2486660"/>
            <a:ext cx="3363595" cy="2705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8040" y="1560195"/>
            <a:ext cx="5871845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点击</a:t>
            </a:r>
            <a:r>
              <a:rPr lang="en-US" altLang="zh-CN"/>
              <a:t>search</a:t>
            </a:r>
            <a:r>
              <a:rPr lang="zh-CN" altLang="en-US"/>
              <a:t>按钮后，会向后端发送</a:t>
            </a:r>
            <a:r>
              <a:rPr lang="en-US" altLang="zh-CN"/>
              <a:t>GET</a:t>
            </a:r>
            <a:r>
              <a:rPr lang="zh-CN" altLang="en-US"/>
              <a:t>请求，后端返回</a:t>
            </a:r>
            <a:r>
              <a:rPr lang="en-US" altLang="zh-CN"/>
              <a:t>author_list[]</a:t>
            </a:r>
            <a:r>
              <a:rPr lang="zh-CN" altLang="en-US"/>
              <a:t>和</a:t>
            </a:r>
            <a:r>
              <a:rPr lang="en-US" altLang="zh-CN"/>
              <a:t>paper_list[]</a:t>
            </a:r>
            <a:r>
              <a:rPr lang="zh-CN" altLang="en-US"/>
              <a:t>，然后进入新的</a:t>
            </a:r>
            <a:r>
              <a:rPr lang="en-US" altLang="zh-CN"/>
              <a:t>“Search Result”</a:t>
            </a:r>
            <a:r>
              <a:rPr lang="zh-CN" altLang="en-US"/>
              <a:t>界面，将返回的两个</a:t>
            </a:r>
            <a:r>
              <a:rPr lang="en-US" altLang="zh-CN"/>
              <a:t>list</a:t>
            </a:r>
            <a:r>
              <a:rPr lang="zh-CN" altLang="en-US"/>
              <a:t>分别展示出来。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081688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用户收藏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11029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 b="14714"/>
          <a:stretch>
            <a:fillRect/>
          </a:stretch>
        </p:blipFill>
        <p:spPr>
          <a:xfrm>
            <a:off x="2619375" y="3076575"/>
            <a:ext cx="7115175" cy="2981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03960" y="163639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进入收藏界面，自动向后端发送</a:t>
            </a:r>
            <a:r>
              <a:rPr lang="en-US" altLang="zh-CN">
                <a:sym typeface="+mn-ea"/>
              </a:rPr>
              <a:t>GET</a:t>
            </a:r>
            <a:r>
              <a:rPr lang="zh-CN" altLang="en-US">
                <a:sym typeface="+mn-ea"/>
              </a:rPr>
              <a:t>请求，参数为</a:t>
            </a:r>
            <a:r>
              <a:rPr lang="en-US" altLang="zh-CN">
                <a:sym typeface="+mn-ea"/>
              </a:rPr>
              <a:t>user_id,</a:t>
            </a:r>
            <a:r>
              <a:rPr lang="zh-CN" altLang="en-US">
                <a:sym typeface="+mn-ea"/>
              </a:rPr>
              <a:t>后端返回</a:t>
            </a:r>
            <a:r>
              <a:rPr lang="en-US" altLang="zh-CN">
                <a:sym typeface="+mn-ea"/>
              </a:rPr>
              <a:t>authors[]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documents[]</a:t>
            </a:r>
            <a:r>
              <a:rPr lang="zh-CN" altLang="en-US">
                <a:sym typeface="+mn-ea"/>
              </a:rPr>
              <a:t>，并在界面中展示出来。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2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panose="020B0500000000000000" charset="-122"/>
                <a:ea typeface="思源黑体 CN Normal" panose="020B0500000000000000" charset="-122"/>
                <a:cs typeface="方正清刻本悦宋简体" charset="-122"/>
                <a:sym typeface="微软雅黑" panose="020B0503020204020204" pitchFamily="34" charset="-122"/>
              </a:rPr>
              <a:t>前端开发</a:t>
            </a:r>
          </a:p>
        </p:txBody>
      </p:sp>
      <p:sp>
        <p:nvSpPr>
          <p:cNvPr id="5" name="文本框"/>
          <p:cNvSpPr txBox="1"/>
          <p:nvPr>
            <p:custDataLst>
              <p:tags r:id="rId3"/>
            </p:custDataLst>
          </p:nvPr>
        </p:nvSpPr>
        <p:spPr>
          <a:xfrm>
            <a:off x="1128694" y="1081688"/>
            <a:ext cx="442595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管理员登录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96901" y="1110293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01775" y="1757680"/>
            <a:ext cx="8025765" cy="449770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在正常用户登录的界面输入具有管理员权限的账号和密码；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前端向后端发送一个登录的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请求；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后端查询数据库，在账号密码均正确且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is_admin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时：</a:t>
            </a:r>
          </a:p>
          <a:p>
            <a:pPr indent="457200" algn="l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·identify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：该用户信息正确且为管理员；</a:t>
            </a:r>
          </a:p>
          <a:p>
            <a:pPr indent="457200" algn="l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·response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：管理员登录成功的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message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user_id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和管理员的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token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前段处理收到的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response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indent="457200" algn="l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显示登录成功；</a:t>
            </a:r>
          </a:p>
          <a:p>
            <a:pPr indent="457200" algn="l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储存管理员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token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indent="457200" algn="l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显示管理员的操作页面；</a:t>
            </a:r>
          </a:p>
          <a:p>
            <a:pPr indent="457200" algn="l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赋予管理员的权限。</a:t>
            </a:r>
          </a:p>
          <a:p>
            <a:pPr algn="l">
              <a:lnSpc>
                <a:spcPct val="150000"/>
              </a:lnSpc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MxNTVhYjEzYjYyMWEwZmFjZDg1ZTJiMDUyNzRiYz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485</Words>
  <Application>Microsoft Office PowerPoint</Application>
  <PresentationFormat>宽屏</PresentationFormat>
  <Paragraphs>83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华文中宋</vt:lpstr>
      <vt:lpstr>思源黑体 CN ExtraLight</vt:lpstr>
      <vt:lpstr>思源黑体 CN Normal</vt:lpstr>
      <vt:lpstr>宋体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张 雲赫</cp:lastModifiedBy>
  <cp:revision>65</cp:revision>
  <dcterms:created xsi:type="dcterms:W3CDTF">2023-10-09T07:09:00Z</dcterms:created>
  <dcterms:modified xsi:type="dcterms:W3CDTF">2023-10-31T02:33:13Z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0F5A6B1554C74D4B88F76818C22B8672_13</vt:lpwstr>
  </property>
  <property fmtid="{D5CDD505-2E9C-101B-9397-08002B2CF9AE}" pid="3" name="KSOProductBuildVer">
    <vt:lpwstr>2052-12.1.0.15712</vt:lpwstr>
  </property>
</Properties>
</file>