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sldIdLst>
    <p:sldId id="409" r:id="rId4"/>
    <p:sldId id="411" r:id="rId5"/>
    <p:sldId id="412" r:id="rId6"/>
    <p:sldId id="441" r:id="rId7"/>
    <p:sldId id="452" r:id="rId8"/>
    <p:sldId id="455" r:id="rId9"/>
    <p:sldId id="456" r:id="rId10"/>
    <p:sldId id="466" r:id="rId11"/>
    <p:sldId id="460" r:id="rId12"/>
    <p:sldId id="461" r:id="rId13"/>
    <p:sldId id="462" r:id="rId14"/>
    <p:sldId id="463" r:id="rId15"/>
    <p:sldId id="472" r:id="rId16"/>
    <p:sldId id="46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8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10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2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12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image" Target="../media/image13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28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7.xml"/><Relationship Id="rId19" Type="http://schemas.openxmlformats.org/officeDocument/2006/relationships/image" Target="../media/image7.png"/><Relationship Id="rId18" Type="http://schemas.openxmlformats.org/officeDocument/2006/relationships/tags" Target="../tags/tag28.xml"/><Relationship Id="rId17" Type="http://schemas.openxmlformats.org/officeDocument/2006/relationships/image" Target="../media/image6.png"/><Relationship Id="rId16" Type="http://schemas.openxmlformats.org/officeDocument/2006/relationships/tags" Target="../tags/tag27.xml"/><Relationship Id="rId15" Type="http://schemas.openxmlformats.org/officeDocument/2006/relationships/image" Target="../media/image5.png"/><Relationship Id="rId14" Type="http://schemas.openxmlformats.org/officeDocument/2006/relationships/tags" Target="../tags/tag26.xml"/><Relationship Id="rId13" Type="http://schemas.openxmlformats.org/officeDocument/2006/relationships/image" Target="../media/image4.png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8" Type="http://schemas.openxmlformats.org/officeDocument/2006/relationships/slideLayout" Target="../slideLayouts/slideLayout28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5.xml"/><Relationship Id="rId2" Type="http://schemas.openxmlformats.org/officeDocument/2006/relationships/image" Target="../media/image8.png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9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15" y="2292350"/>
            <a:ext cx="872871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  <a:endParaRPr lang="zh-CN" altLang="en-US" sz="60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主页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信息。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作为用户，我想通过搜索出的结果，找到相关文献或者论文作者的主页，以便了解和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学习更多的信息。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主页 流程图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65" y="407670"/>
            <a:ext cx="5556250" cy="58381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5343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可视化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结果。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作为用户，我想对于查找到的文献进行可视化的详细分析，以便于对于各个文献的各方面数据有一个直观的认识，方便自己对文献的判断。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分析可视化 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495" y="532130"/>
            <a:ext cx="5123815" cy="56165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用户注册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登录。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作为游客，我想通过输入正确的用户名和密码进行登录，以便于能够查看自己收藏的文献和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作者。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游客登录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登录。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作为游客，我想通过输入正确的手机号和邮箱注册成为平台用户，以便于解锁对于论文和作者的收藏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功能。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收藏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继续浏览。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收藏 流程图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30" y="600075"/>
            <a:ext cx="5201285" cy="54844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  <a:endParaRPr lang="zh-CN" altLang="en-US" sz="660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原理与实现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仿真与测试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项目总结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  <a:endParaRPr lang="zh-CN" altLang="en-US" sz="54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  <a:endParaRPr lang="en-US" altLang="zh-CN" sz="4400" kern="0" dirty="0">
              <a:solidFill>
                <a:srgbClr val="BBD6EA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  <a:endParaRPr lang="en-US" altLang="zh-CN" sz="20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508743"/>
            <a:ext cx="9784080" cy="20148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工具，以帮助他们更好地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的知识。通过整合多个关键功能，我们的平台将为用户提供一个全面的知识调研工具，从而支持他们在各自领域的决策和研究工作中取得更大的成功。</a:t>
            </a:r>
            <a:endParaRPr alt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</a:t>
            </a: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简述</a:t>
            </a:r>
            <a:endParaRPr lang="zh-CN" altLang="en-US" sz="2000" b="1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0079" y="35939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6670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等信息，供用户查询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910079" y="414636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5405" y="4146550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主页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910079" y="46988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05405" y="4699000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910079" y="532428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05405" y="5231765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910079" y="588372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05405" y="5807075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结构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1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"/>
          <p:cNvSpPr txBox="1"/>
          <p:nvPr>
            <p:custDataLst>
              <p:tags r:id="rId2"/>
            </p:custDataLst>
          </p:nvPr>
        </p:nvSpPr>
        <p:spPr>
          <a:xfrm>
            <a:off x="6396355" y="90424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3"/>
            </p:custDataLst>
          </p:nvPr>
        </p:nvSpPr>
        <p:spPr>
          <a:xfrm>
            <a:off x="6330950" y="2896870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数据库的通信和数据交互，提供多个前端接口。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4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数据保存到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6330950" y="468122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收集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15" y="1001395"/>
            <a:ext cx="4263390" cy="5386070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96355" y="2632075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优势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869690" y="2215515"/>
            <a:ext cx="4751705" cy="2731135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20"/>
            </p:custDataLst>
          </p:nvPr>
        </p:nvSpPr>
        <p:spPr>
          <a:xfrm>
            <a:off x="915670" y="1895475"/>
            <a:ext cx="4605020" cy="1044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框架，其中采用了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虚拟DOM技术，将对实际DOM的操作最小化，从而提高了性能。它能够智能地识别需要更新的部分，而不是每次都重新渲染整个页面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，这使得用户的查询效率得到了提升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</a:rPr>
              <a:t>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21"/>
            </p:custDataLst>
          </p:nvPr>
        </p:nvSpPr>
        <p:spPr>
          <a:xfrm>
            <a:off x="2364740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高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性能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6" name="文本框 35"/>
          <p:cNvSpPr txBox="1"/>
          <p:nvPr userDrawn="1">
            <p:custDataLst>
              <p:tags r:id="rId22"/>
            </p:custDataLst>
          </p:nvPr>
        </p:nvSpPr>
        <p:spPr>
          <a:xfrm>
            <a:off x="600075" y="4834890"/>
            <a:ext cx="335534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项目采用了前后端分离的方式开发，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前端和后端可以独立开发、测试和维护，从而提高了开发效率。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"/>
          <p:cNvSpPr txBox="1"/>
          <p:nvPr>
            <p:custDataLst>
              <p:tags r:id="rId23"/>
            </p:custDataLst>
          </p:nvPr>
        </p:nvSpPr>
        <p:spPr>
          <a:xfrm>
            <a:off x="2165985" y="443611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前后端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分离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8" name="文本框 37"/>
          <p:cNvSpPr txBox="1"/>
          <p:nvPr userDrawn="1">
            <p:custDataLst>
              <p:tags r:id="rId24"/>
            </p:custDataLst>
          </p:nvPr>
        </p:nvSpPr>
        <p:spPr>
          <a:xfrm>
            <a:off x="6703060" y="5414645"/>
            <a:ext cx="375221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整个后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端、数据库、爬虫使用Flask、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Mongo和Scrapy，可以在整个项目中保持Python的一致性，减少了技术栈的复杂性，同时可以利用Python丰富的生态系统和社区支持，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方便维护。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"/>
          <p:cNvSpPr txBox="1"/>
          <p:nvPr>
            <p:custDataLst>
              <p:tags r:id="rId25"/>
            </p:custDataLst>
          </p:nvPr>
        </p:nvSpPr>
        <p:spPr>
          <a:xfrm>
            <a:off x="6703060" y="5015865"/>
            <a:ext cx="41471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框架一致性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0" name="文本框"/>
          <p:cNvSpPr txBox="1"/>
          <p:nvPr>
            <p:custDataLst>
              <p:tags r:id="rId26"/>
            </p:custDataLst>
          </p:nvPr>
        </p:nvSpPr>
        <p:spPr>
          <a:xfrm>
            <a:off x="6063615" y="158813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数据分析和可视化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64375" y="2028190"/>
            <a:ext cx="420624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项目不仅提供了数据搜索功能，还提供了先进的数据分析和可视化工具，帮助用户深入挖掘数据并生成令人印象深刻的图表和图形。与其他产品相比，这个平台更强调数据驱动的决策和见解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1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2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"/>
          <p:cNvSpPr txBox="1"/>
          <p:nvPr>
            <p:custDataLst>
              <p:tags r:id="rId3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7" name="五边形 16"/>
          <p:cNvSpPr/>
          <p:nvPr>
            <p:custDataLst>
              <p:tags r:id="rId4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5"/>
            </p:custDataLst>
          </p:nvPr>
        </p:nvSpPr>
        <p:spPr>
          <a:xfrm>
            <a:off x="4335145" y="203009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6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2" name="五边形 21"/>
          <p:cNvSpPr/>
          <p:nvPr>
            <p:custDataLst>
              <p:tags r:id="rId7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8"/>
            </p:custDataLst>
          </p:nvPr>
        </p:nvSpPr>
        <p:spPr>
          <a:xfrm>
            <a:off x="4339590" y="3255010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9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可视化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5" name="五边形 24"/>
          <p:cNvSpPr/>
          <p:nvPr>
            <p:custDataLst>
              <p:tags r:id="rId10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1"/>
            </p:custDataLst>
          </p:nvPr>
        </p:nvSpPr>
        <p:spPr>
          <a:xfrm>
            <a:off x="4335145" y="44710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"/>
          <p:cNvSpPr txBox="1"/>
          <p:nvPr>
            <p:custDataLst>
              <p:tags r:id="rId12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登录注册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8" name="五边形 27"/>
          <p:cNvSpPr/>
          <p:nvPr>
            <p:custDataLst>
              <p:tags r:id="rId13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4"/>
            </p:custDataLst>
          </p:nvPr>
        </p:nvSpPr>
        <p:spPr>
          <a:xfrm>
            <a:off x="4276725" y="55632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"/>
          <p:cNvSpPr txBox="1"/>
          <p:nvPr>
            <p:custDataLst>
              <p:tags r:id="rId15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6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故事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搜索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文献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作为用户，我想通过输入关键词，在平台上对于各类文献、论文进行搜索。以便找到自己需要的论文和资料，满足自己的需求。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4225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COMMONDATA" val="eyJoZGlkIjoiZTMxNTVhYjEzYjYyMWEwZmFjZDg1ZTJiMDUyNzRiYzg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思源黑体 CN Normal</vt:lpstr>
      <vt:lpstr>黑体</vt:lpstr>
      <vt:lpstr>方正清刻本悦宋简体</vt:lpstr>
      <vt:lpstr>微软雅黑</vt:lpstr>
      <vt:lpstr>思源黑体 CN ExtraLight</vt:lpstr>
      <vt:lpstr>Times New Roman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文彦哲</cp:lastModifiedBy>
  <cp:revision>24</cp:revision>
  <dcterms:created xsi:type="dcterms:W3CDTF">2023-09-15T03:58:00Z</dcterms:created>
  <dcterms:modified xsi:type="dcterms:W3CDTF">2023-09-19T03:30:12Z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