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96" r:id="rId1"/>
  </p:sldMasterIdLst>
  <p:notesMasterIdLst>
    <p:notesMasterId r:id="rId48"/>
  </p:notesMasterIdLst>
  <p:handoutMasterIdLst>
    <p:handoutMasterId r:id="rId49"/>
  </p:handoutMasterIdLst>
  <p:sldIdLst>
    <p:sldId id="570" r:id="rId2"/>
    <p:sldId id="568" r:id="rId3"/>
    <p:sldId id="614" r:id="rId4"/>
    <p:sldId id="615" r:id="rId5"/>
    <p:sldId id="571" r:id="rId6"/>
    <p:sldId id="572" r:id="rId7"/>
    <p:sldId id="573" r:id="rId8"/>
    <p:sldId id="574" r:id="rId9"/>
    <p:sldId id="575" r:id="rId10"/>
    <p:sldId id="576" r:id="rId11"/>
    <p:sldId id="577" r:id="rId12"/>
    <p:sldId id="580" r:id="rId13"/>
    <p:sldId id="581" r:id="rId14"/>
    <p:sldId id="582" r:id="rId15"/>
    <p:sldId id="583" r:id="rId16"/>
    <p:sldId id="578" r:id="rId17"/>
    <p:sldId id="584" r:id="rId18"/>
    <p:sldId id="585" r:id="rId19"/>
    <p:sldId id="579" r:id="rId20"/>
    <p:sldId id="586" r:id="rId21"/>
    <p:sldId id="587" r:id="rId22"/>
    <p:sldId id="626" r:id="rId23"/>
    <p:sldId id="617" r:id="rId24"/>
    <p:sldId id="591" r:id="rId25"/>
    <p:sldId id="592" r:id="rId26"/>
    <p:sldId id="593" r:id="rId27"/>
    <p:sldId id="594" r:id="rId28"/>
    <p:sldId id="630" r:id="rId29"/>
    <p:sldId id="622" r:id="rId30"/>
    <p:sldId id="633" r:id="rId31"/>
    <p:sldId id="597" r:id="rId32"/>
    <p:sldId id="598" r:id="rId33"/>
    <p:sldId id="599" r:id="rId34"/>
    <p:sldId id="600" r:id="rId35"/>
    <p:sldId id="601" r:id="rId36"/>
    <p:sldId id="602" r:id="rId37"/>
    <p:sldId id="603" r:id="rId38"/>
    <p:sldId id="604" r:id="rId39"/>
    <p:sldId id="605" r:id="rId40"/>
    <p:sldId id="606" r:id="rId41"/>
    <p:sldId id="607" r:id="rId42"/>
    <p:sldId id="608" r:id="rId43"/>
    <p:sldId id="631" r:id="rId44"/>
    <p:sldId id="625" r:id="rId45"/>
    <p:sldId id="632" r:id="rId46"/>
    <p:sldId id="634" r:id="rId4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FFFFCC"/>
    <a:srgbClr val="660066"/>
    <a:srgbClr val="006600"/>
    <a:srgbClr val="CCECFF"/>
    <a:srgbClr val="CCFF99"/>
    <a:srgbClr val="FED5FF"/>
    <a:srgbClr val="3333FF"/>
    <a:srgbClr val="00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4" autoAdjust="0"/>
    <p:restoredTop sz="92800" autoAdjust="0"/>
  </p:normalViewPr>
  <p:slideViewPr>
    <p:cSldViewPr>
      <p:cViewPr varScale="1">
        <p:scale>
          <a:sx n="110" d="100"/>
          <a:sy n="110" d="100"/>
        </p:scale>
        <p:origin x="-156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946"/>
    </p:cViewPr>
  </p:sorterViewPr>
  <p:notesViewPr>
    <p:cSldViewPr>
      <p:cViewPr varScale="1">
        <p:scale>
          <a:sx n="60" d="100"/>
          <a:sy n="60" d="100"/>
        </p:scale>
        <p:origin x="-1218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charset="0"/>
              </a:defRPr>
            </a:lvl1pPr>
          </a:lstStyle>
          <a:p>
            <a:fld id="{F7680D97-84FB-4FB4-A35A-542A7FB001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124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0088"/>
            <a:ext cx="5678824" cy="460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charset="0"/>
              </a:defRPr>
            </a:lvl1pPr>
          </a:lstStyle>
          <a:p>
            <a:fld id="{F1104B7D-4A2D-42C3-A5CB-C938B38793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764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04B7D-4A2D-42C3-A5CB-C938B387939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35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04B7D-4A2D-42C3-A5CB-C938B387939B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11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2A43BAA-5CFF-487E-B365-A7ABBF55E5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2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B2A42F9-8E5C-4D06-800A-FBD4EB3CD9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A9B81D-5BC7-4E40-A85A-638A83A001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81E36B6-D43F-408D-BCF7-095E9D9313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DB88C9-7C80-48D1-99BF-DB73B5F029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BD3E03E-3662-49DF-9519-B7AAD2782B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US" altLang="en-US" dirty="0" smtClean="0"/>
              <a:t>[ SWS3009B - Arduino Setup Guide  ]</a:t>
            </a:r>
            <a:endParaRPr lang="en-US" alt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BEBE345-AB26-42ED-96EB-23A2F8A430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assembly-guide-for-redbot-with-shadow-chassis/2-motors-and-wheels" TargetMode="External"/><Relationship Id="rId2" Type="http://schemas.openxmlformats.org/officeDocument/2006/relationships/hyperlink" Target="https://learn.sparkfun.com/tutorials/assembly-guide-for-redbot-with-shadow-chassis/1-wheel-encoders-si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SWS3009B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–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sz="5400" b="1" dirty="0" smtClean="0">
                <a:solidFill>
                  <a:srgbClr val="660066"/>
                </a:solidFill>
              </a:rPr>
              <a:t>Tele-Robotic</a:t>
            </a:r>
            <a:endParaRPr lang="en-S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Arduino Setup Guide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6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/>
              <a:t>: Let's Blink Differently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Change the blinking patterns as following:</a:t>
            </a:r>
          </a:p>
          <a:p>
            <a:endParaRPr lang="en-SG" dirty="0"/>
          </a:p>
          <a:p>
            <a:r>
              <a:rPr lang="en-SG" b="1" dirty="0" smtClean="0"/>
              <a:t>A: </a:t>
            </a:r>
            <a:r>
              <a:rPr lang="en-SG" dirty="0" smtClean="0"/>
              <a:t>Blink twice in a second</a:t>
            </a:r>
          </a:p>
          <a:p>
            <a:endParaRPr lang="en-SG" dirty="0"/>
          </a:p>
          <a:p>
            <a:r>
              <a:rPr lang="en-SG" b="1" dirty="0" smtClean="0"/>
              <a:t>B: </a:t>
            </a:r>
            <a:r>
              <a:rPr lang="en-SG" dirty="0" smtClean="0"/>
              <a:t>Blink short-short-long</a:t>
            </a:r>
          </a:p>
          <a:p>
            <a:endParaRPr lang="en-SG" dirty="0"/>
          </a:p>
          <a:p>
            <a:r>
              <a:rPr lang="en-SG" b="1" dirty="0" smtClean="0"/>
              <a:t>C: </a:t>
            </a:r>
            <a:r>
              <a:rPr lang="en-SG" dirty="0" smtClean="0"/>
              <a:t>Blink randomly </a:t>
            </a:r>
          </a:p>
          <a:p>
            <a:pPr lvl="1"/>
            <a:r>
              <a:rPr lang="en-SG" dirty="0" smtClean="0"/>
              <a:t>(Hint: Look for the correct library call in Arduino)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Right Triangle 5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4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Serial Communication</a:t>
            </a:r>
            <a:r>
              <a:rPr lang="en-US" dirty="0" smtClean="0"/>
              <a:t>: Idea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066800"/>
            <a:ext cx="3810000" cy="5486400"/>
          </a:xfrm>
        </p:spPr>
        <p:txBody>
          <a:bodyPr/>
          <a:lstStyle/>
          <a:p>
            <a:r>
              <a:rPr lang="en-SG" dirty="0" smtClean="0"/>
              <a:t>Serial Communication is a very old idea</a:t>
            </a:r>
          </a:p>
          <a:p>
            <a:endParaRPr lang="en-SG" dirty="0"/>
          </a:p>
          <a:p>
            <a:r>
              <a:rPr lang="en-SG" dirty="0" smtClean="0"/>
              <a:t>Still commonly supported:</a:t>
            </a:r>
          </a:p>
          <a:p>
            <a:pPr lvl="1"/>
            <a:r>
              <a:rPr lang="en-SG" dirty="0" smtClean="0"/>
              <a:t>Only need </a:t>
            </a:r>
            <a:r>
              <a:rPr lang="en-SG" b="1" dirty="0" smtClean="0"/>
              <a:t>2 wires </a:t>
            </a:r>
            <a:r>
              <a:rPr lang="en-SG" dirty="0" smtClean="0"/>
              <a:t>for two way communication!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1026" name="Picture 2" descr="https://upload.wikimedia.org/wikipedia/commons/a/a6/Parallel_and_Serial_Transmis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63251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24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Communication: </a:t>
            </a:r>
            <a:r>
              <a:rPr lang="en-US" dirty="0" smtClean="0"/>
              <a:t>Arduino Mega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Mega support </a:t>
            </a:r>
            <a:r>
              <a:rPr lang="en-US" b="1" dirty="0" smtClean="0"/>
              <a:t>4 sets of serial communication</a:t>
            </a:r>
            <a:r>
              <a:rPr lang="en-US" dirty="0" smtClean="0"/>
              <a:t> (two ways each):</a:t>
            </a:r>
          </a:p>
          <a:p>
            <a:pPr lvl="1"/>
            <a:r>
              <a:rPr lang="en-US" b="1" dirty="0" smtClean="0"/>
              <a:t>Serial 0</a:t>
            </a:r>
            <a:r>
              <a:rPr lang="en-US" dirty="0" smtClean="0"/>
              <a:t>: Through the USB connection or Pin 0 (Receive RX) + Pin 1 (Transmit TX)</a:t>
            </a:r>
          </a:p>
          <a:p>
            <a:pPr lvl="1"/>
            <a:r>
              <a:rPr lang="en-US" b="1" dirty="0" smtClean="0"/>
              <a:t>Serial 1</a:t>
            </a:r>
            <a:r>
              <a:rPr lang="en-US" dirty="0"/>
              <a:t>:</a:t>
            </a:r>
            <a:r>
              <a:rPr lang="en-US" dirty="0" smtClean="0"/>
              <a:t> Pin </a:t>
            </a:r>
            <a:r>
              <a:rPr lang="en-US" dirty="0"/>
              <a:t>19 (RX) + Pin</a:t>
            </a:r>
            <a:r>
              <a:rPr lang="en-US" dirty="0" smtClean="0"/>
              <a:t> </a:t>
            </a:r>
            <a:r>
              <a:rPr lang="en-US" dirty="0"/>
              <a:t>18 (TX), </a:t>
            </a:r>
            <a:endParaRPr lang="en-US" dirty="0" smtClean="0"/>
          </a:p>
          <a:p>
            <a:pPr lvl="1"/>
            <a:r>
              <a:rPr lang="en-US" b="1" dirty="0" smtClean="0"/>
              <a:t>Serial 2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Pin </a:t>
            </a:r>
            <a:r>
              <a:rPr lang="en-US" dirty="0"/>
              <a:t>17 (RX) + Pin</a:t>
            </a:r>
            <a:r>
              <a:rPr lang="en-US" dirty="0" smtClean="0"/>
              <a:t> </a:t>
            </a:r>
            <a:r>
              <a:rPr lang="en-US" dirty="0"/>
              <a:t>16 (</a:t>
            </a:r>
            <a:r>
              <a:rPr lang="en-US" dirty="0" smtClean="0"/>
              <a:t>TX)</a:t>
            </a:r>
          </a:p>
          <a:p>
            <a:pPr lvl="1"/>
            <a:r>
              <a:rPr lang="en-US" b="1" dirty="0" smtClean="0"/>
              <a:t>Serial 3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Pin </a:t>
            </a:r>
            <a:r>
              <a:rPr lang="en-US" dirty="0"/>
              <a:t>15 (RX) + Pin</a:t>
            </a:r>
            <a:r>
              <a:rPr lang="en-US" dirty="0" smtClean="0"/>
              <a:t> </a:t>
            </a:r>
            <a:r>
              <a:rPr lang="en-US" dirty="0"/>
              <a:t>14 (TX</a:t>
            </a:r>
            <a:r>
              <a:rPr lang="en-US" dirty="0" smtClean="0"/>
              <a:t>)</a:t>
            </a:r>
          </a:p>
          <a:p>
            <a:pPr lvl="1"/>
            <a:endParaRPr lang="en-US" b="1" dirty="0"/>
          </a:p>
          <a:p>
            <a:r>
              <a:rPr lang="en-US" b="1" dirty="0" smtClean="0">
                <a:solidFill>
                  <a:srgbClr val="C00000"/>
                </a:solidFill>
              </a:rPr>
              <a:t>Be careful: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Check the operating voltage of the device you want to communicate with: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Arduino Mega operates at </a:t>
            </a:r>
            <a:r>
              <a:rPr lang="en-US" b="1" dirty="0" smtClean="0">
                <a:solidFill>
                  <a:srgbClr val="C00000"/>
                </a:solidFill>
              </a:rPr>
              <a:t>5 volt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87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Serial Communication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</a:rPr>
              <a:t>Code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[ SWS3009B - Arduino Setup Guide  ]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>
                <a:solidFill>
                  <a:schemeClr val="tx1"/>
                </a:solidFill>
              </a:rPr>
              <a:pPr/>
              <a:t>13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17588"/>
            <a:ext cx="4705350" cy="43148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838200" y="4038600"/>
            <a:ext cx="3505200" cy="1066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1. Start a new sketch and enter the code above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98616" y="1126339"/>
            <a:ext cx="3505200" cy="1066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2. Click ( or press Ctrl-Shift-M") to open the serial monitor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340" y="2562247"/>
            <a:ext cx="3895725" cy="3305175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>
          <a:xfrm>
            <a:off x="4876800" y="1512463"/>
            <a:ext cx="381000" cy="29455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/>
          <p:cNvSpPr/>
          <p:nvPr/>
        </p:nvSpPr>
        <p:spPr>
          <a:xfrm rot="5400000">
            <a:off x="8115300" y="2108994"/>
            <a:ext cx="457200" cy="381000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124200" y="5385732"/>
            <a:ext cx="3505200" cy="1066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3. Upload the Code to see the output message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ight Triangle 14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2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Serial Communication</a:t>
            </a:r>
            <a:r>
              <a:rPr lang="en-US" dirty="0" smtClean="0">
                <a:solidFill>
                  <a:schemeClr val="tx1"/>
                </a:solidFill>
              </a:rPr>
              <a:t>: Code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[ SWS3009B - Arduino Setup Guide  ]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>
                <a:solidFill>
                  <a:schemeClr val="tx1"/>
                </a:solidFill>
              </a:rPr>
              <a:pPr/>
              <a:t>14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7569" y="914400"/>
            <a:ext cx="6053831" cy="5410200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setup() 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( 9600 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"Hello World!" );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loop() 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Serial.available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inByte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Serial.read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("Read: ");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inByte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0x");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inByte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HEX);    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ight Triangle 5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6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Serial Communication</a:t>
            </a:r>
            <a:r>
              <a:rPr lang="en-US" dirty="0" smtClean="0">
                <a:solidFill>
                  <a:schemeClr val="tx1"/>
                </a:solidFill>
              </a:rPr>
              <a:t>: Code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[ SWS3009B - Arduino Setup Guide  ]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>
                <a:solidFill>
                  <a:schemeClr val="tx1"/>
                </a:solidFill>
              </a:rPr>
              <a:pPr/>
              <a:t>15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9200"/>
            <a:ext cx="5486400" cy="474784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648200" y="1447800"/>
            <a:ext cx="3505200" cy="1066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Try sending a message here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326384" y="1833924"/>
            <a:ext cx="381000" cy="29455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38400" y="3142349"/>
            <a:ext cx="3505200" cy="1066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Can you figure out what did we type?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 rot="2966804">
            <a:off x="2102655" y="2859692"/>
            <a:ext cx="381000" cy="29455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96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C1</a:t>
            </a:r>
            <a:r>
              <a:rPr lang="en-US" b="1" dirty="0" smtClean="0"/>
              <a:t>: Serial Blink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Write a program to:</a:t>
            </a:r>
          </a:p>
          <a:p>
            <a:pPr lvl="1"/>
            <a:r>
              <a:rPr lang="en-SG" dirty="0" smtClean="0"/>
              <a:t>Control the blink rate on the Arduino Mega</a:t>
            </a:r>
          </a:p>
          <a:p>
            <a:pPr lvl="1"/>
            <a:r>
              <a:rPr lang="en-SG" dirty="0" smtClean="0"/>
              <a:t>If the user enter "w", increase the blink rate (blink faster)</a:t>
            </a:r>
          </a:p>
          <a:p>
            <a:pPr lvl="1"/>
            <a:r>
              <a:rPr lang="en-SG" dirty="0" smtClean="0"/>
              <a:t>If the user enter "s", decrease the blink rate (blink slower)</a:t>
            </a:r>
          </a:p>
          <a:p>
            <a:pPr lvl="1"/>
            <a:endParaRPr lang="en-SG" dirty="0"/>
          </a:p>
          <a:p>
            <a:pPr lvl="1"/>
            <a:r>
              <a:rPr lang="en-SG" dirty="0" smtClean="0"/>
              <a:t>You can set a meaningful maximum / minimum blink rate</a:t>
            </a:r>
          </a:p>
          <a:p>
            <a:pPr lvl="1"/>
            <a:endParaRPr lang="en-SG" dirty="0"/>
          </a:p>
          <a:p>
            <a:r>
              <a:rPr lang="en-SG" dirty="0" smtClean="0"/>
              <a:t>Helpful function:</a:t>
            </a:r>
          </a:p>
          <a:p>
            <a:pPr lvl="1"/>
            <a:r>
              <a:rPr lang="en-SG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constrain( value, lowest, highest );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Right Triangle 5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555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with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can interface with many electronic components</a:t>
            </a:r>
          </a:p>
          <a:p>
            <a:endParaRPr lang="en-US" dirty="0"/>
          </a:p>
          <a:p>
            <a:r>
              <a:rPr lang="en-US" b="1" dirty="0" smtClean="0"/>
              <a:t>Common steps: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Connect the electronic components to the correct pin(s)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Write code to interact with the component:</a:t>
            </a:r>
          </a:p>
          <a:p>
            <a:pPr lvl="2"/>
            <a:r>
              <a:rPr lang="en-US" dirty="0" smtClean="0"/>
              <a:t>Sometimes, libraries are provided together with the components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8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Ultrasonic Sensor: Connection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2050" name="Picture 2" descr="http://letsmakerobots.com/files/field_primary_image/HC-SR04-lg.jpg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3499721" cy="267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endCxn id="8" idx="3"/>
          </p:cNvCxnSpPr>
          <p:nvPr/>
        </p:nvCxnSpPr>
        <p:spPr>
          <a:xfrm flipH="1" flipV="1">
            <a:off x="2286000" y="2362200"/>
            <a:ext cx="2667000" cy="12954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" y="1981200"/>
            <a:ext cx="18288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 5v supply pin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10200" y="3886200"/>
            <a:ext cx="838200" cy="16764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86400" y="5554980"/>
            <a:ext cx="1828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 ground pin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3"/>
          </p:cNvCxnSpPr>
          <p:nvPr/>
        </p:nvCxnSpPr>
        <p:spPr>
          <a:xfrm flipH="1">
            <a:off x="2247900" y="3756660"/>
            <a:ext cx="2849880" cy="434340"/>
          </a:xfrm>
          <a:prstGeom prst="straightConnector1">
            <a:avLst/>
          </a:prstGeom>
          <a:ln w="28575"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9100" y="3810000"/>
            <a:ext cx="18288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Trigger </a:t>
            </a:r>
            <a:r>
              <a:rPr lang="en-US" dirty="0" smtClean="0">
                <a:sym typeface="Wingdings" panose="05000000000000000000" pitchFamily="2" charset="2"/>
              </a:rPr>
              <a:t> Pin 12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9" idx="3"/>
          </p:cNvCxnSpPr>
          <p:nvPr/>
        </p:nvCxnSpPr>
        <p:spPr>
          <a:xfrm flipH="1">
            <a:off x="3421380" y="3848742"/>
            <a:ext cx="1828800" cy="194245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92580" y="5410200"/>
            <a:ext cx="18288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Echo </a:t>
            </a:r>
            <a:r>
              <a:rPr lang="en-US" dirty="0" smtClean="0">
                <a:sym typeface="Wingdings" panose="05000000000000000000" pitchFamily="2" charset="2"/>
              </a:rPr>
              <a:t> Pin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Sensor</a:t>
            </a:r>
            <a:r>
              <a:rPr lang="en-US" dirty="0" smtClean="0"/>
              <a:t>: </a:t>
            </a:r>
            <a:r>
              <a:rPr lang="en-US" b="1" dirty="0" smtClean="0"/>
              <a:t>Adding Libraries</a:t>
            </a:r>
            <a:endParaRPr lang="en-SG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NewPing_v1.7.zip</a:t>
            </a:r>
            <a:r>
              <a:rPr lang="en-US" dirty="0"/>
              <a:t>"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Arduino IDE: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Click "</a:t>
            </a:r>
            <a:r>
              <a:rPr lang="en-US" dirty="0" err="1" smtClean="0"/>
              <a:t>Sketch</a:t>
            </a:r>
            <a:r>
              <a:rPr lang="en-US" dirty="0" err="1" smtClean="0">
                <a:sym typeface="Wingdings" panose="05000000000000000000" pitchFamily="2" charset="2"/>
              </a:rPr>
              <a:t>Include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LibraryAdd</a:t>
            </a:r>
            <a:r>
              <a:rPr lang="en-US" dirty="0" smtClean="0">
                <a:sym typeface="Wingdings" panose="05000000000000000000" pitchFamily="2" charset="2"/>
              </a:rPr>
              <a:t> .ZIP Library…"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Select the downloaded "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NewPing_v1.7.zip</a:t>
            </a:r>
            <a:r>
              <a:rPr lang="en-US" dirty="0" smtClean="0">
                <a:sym typeface="Wingdings" panose="05000000000000000000" pitchFamily="2" charset="2"/>
              </a:rPr>
              <a:t>" in the file browser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This .zip includes a few example codes for you to understand the usage of the component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Click "</a:t>
            </a:r>
            <a:r>
              <a:rPr lang="en-US" dirty="0" err="1" smtClean="0">
                <a:sym typeface="Wingdings" panose="05000000000000000000" pitchFamily="2" charset="2"/>
              </a:rPr>
              <a:t>FileExampleNewPingNewPingExample</a:t>
            </a:r>
            <a:r>
              <a:rPr lang="en-US" dirty="0" smtClean="0">
                <a:sym typeface="Wingdings" panose="05000000000000000000" pitchFamily="2" charset="2"/>
              </a:rPr>
              <a:t>"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Upload to try out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Right Triangle 6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24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Outline</a:t>
            </a:r>
          </a:p>
        </p:txBody>
      </p:sp>
      <p:sp>
        <p:nvSpPr>
          <p:cNvPr id="1223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Basic Information / Facts</a:t>
            </a:r>
          </a:p>
          <a:p>
            <a:r>
              <a:rPr lang="en-US" altLang="en-US" dirty="0" smtClean="0"/>
              <a:t>Arduino IDE</a:t>
            </a:r>
          </a:p>
          <a:p>
            <a:r>
              <a:rPr lang="en-US" altLang="en-US" dirty="0" smtClean="0"/>
              <a:t>Programming</a:t>
            </a:r>
          </a:p>
          <a:p>
            <a:pPr lvl="1"/>
            <a:r>
              <a:rPr lang="en-US" altLang="en-US" dirty="0" smtClean="0"/>
              <a:t>Blink LED</a:t>
            </a:r>
          </a:p>
          <a:p>
            <a:pPr lvl="1"/>
            <a:r>
              <a:rPr lang="en-US" altLang="en-US" dirty="0" smtClean="0"/>
              <a:t>Serial Communication</a:t>
            </a:r>
          </a:p>
          <a:p>
            <a:r>
              <a:rPr lang="en-US" altLang="en-US" dirty="0" smtClean="0"/>
              <a:t>Interfacing with components:</a:t>
            </a:r>
          </a:p>
          <a:p>
            <a:pPr lvl="1"/>
            <a:r>
              <a:rPr lang="en-US" altLang="en-US" dirty="0" smtClean="0"/>
              <a:t>Ultrasonic Sensor</a:t>
            </a:r>
          </a:p>
          <a:p>
            <a:pPr lvl="1"/>
            <a:r>
              <a:rPr lang="en-US" altLang="en-US" dirty="0" smtClean="0"/>
              <a:t>Motor</a:t>
            </a:r>
          </a:p>
          <a:p>
            <a:r>
              <a:rPr lang="en-US" altLang="en-US" dirty="0" smtClean="0"/>
              <a:t>Interrupt</a:t>
            </a:r>
          </a:p>
          <a:p>
            <a:pPr lvl="1"/>
            <a:r>
              <a:rPr lang="en-US" altLang="en-US" dirty="0" smtClean="0"/>
              <a:t>Motor Encoder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68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Sensor</a:t>
            </a:r>
            <a:r>
              <a:rPr lang="en-US" dirty="0" smtClean="0"/>
              <a:t>: Code Example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219200"/>
          </a:xfrm>
        </p:spPr>
        <p:txBody>
          <a:bodyPr/>
          <a:lstStyle/>
          <a:p>
            <a:r>
              <a:rPr lang="en-US" dirty="0" smtClean="0"/>
              <a:t>Understand the code:</a:t>
            </a:r>
          </a:p>
          <a:p>
            <a:pPr lvl="1"/>
            <a:r>
              <a:rPr lang="en-US" dirty="0" smtClean="0"/>
              <a:t>Especially on how to define the pins used correctly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34864"/>
            <a:ext cx="4714875" cy="406729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486400" y="4495800"/>
            <a:ext cx="1981200" cy="1066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1. Change the baud rate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5164584" y="4881924"/>
            <a:ext cx="381000" cy="29455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09800" y="2320077"/>
            <a:ext cx="3581400" cy="1066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2. Move the ultrasonic sensor around and observe the data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Triangle 10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17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C2</a:t>
            </a:r>
            <a:r>
              <a:rPr lang="en-US" b="1" dirty="0" smtClean="0"/>
              <a:t>: Ultra-Ultrasonic Sensor….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"File</a:t>
            </a:r>
            <a:r>
              <a:rPr lang="en-US" dirty="0" smtClean="0">
                <a:sym typeface="Wingdings" panose="05000000000000000000" pitchFamily="2" charset="2"/>
              </a:rPr>
              <a:t>ExampleNewPingNewPing15sensors"</a:t>
            </a:r>
          </a:p>
          <a:p>
            <a:pPr marL="841375" lvl="1" indent="-514350"/>
            <a:r>
              <a:rPr lang="en-US" dirty="0" smtClean="0">
                <a:sym typeface="Wingdings" panose="05000000000000000000" pitchFamily="2" charset="2"/>
              </a:rPr>
              <a:t>Understand the code</a:t>
            </a:r>
          </a:p>
          <a:p>
            <a:pPr marL="841375" lvl="1" indent="-51435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Connect </a:t>
            </a:r>
            <a:r>
              <a:rPr lang="en-US" b="1" dirty="0" smtClean="0">
                <a:sym typeface="Wingdings" panose="05000000000000000000" pitchFamily="2" charset="2"/>
              </a:rPr>
              <a:t>another </a:t>
            </a:r>
            <a:r>
              <a:rPr lang="en-US" dirty="0" smtClean="0">
                <a:sym typeface="Wingdings" panose="05000000000000000000" pitchFamily="2" charset="2"/>
              </a:rPr>
              <a:t>ultrasonic to the Arduino Mega</a:t>
            </a:r>
          </a:p>
          <a:p>
            <a:pPr marL="841375" lvl="1" indent="-514350"/>
            <a:r>
              <a:rPr lang="en-US" dirty="0" smtClean="0">
                <a:sym typeface="Wingdings" panose="05000000000000000000" pitchFamily="2" charset="2"/>
              </a:rPr>
              <a:t>Use another two digital pins for trigger and echo</a:t>
            </a:r>
          </a:p>
          <a:p>
            <a:pPr marL="841375" lvl="1" indent="-51435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Modify the code accordingly to handle two ultrasonic sensors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" name="Right Triangle 5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05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little car!</a:t>
            </a:r>
            <a:endParaRPr lang="en-S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</p:spPr>
        <p:txBody>
          <a:bodyPr/>
          <a:lstStyle/>
          <a:p>
            <a:fld id="{1B2A42F9-8E5C-4D06-800A-FBD4EB3CD94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829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Let's build the Chassis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Follow the excellent online guide on: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mount the encoder kit:</a:t>
            </a:r>
          </a:p>
          <a:p>
            <a:pPr marL="841375" lvl="1" indent="-514350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learn.sparkfun.com/tutorials/assembly-guide-for-redbot-with-shadow-chassis/1-wheel-encoders-sik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mount the wheels:</a:t>
            </a:r>
          </a:p>
          <a:p>
            <a:pPr marL="841375" lvl="1" indent="-514350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learn.sparkfun.com/tutorials/assembly-guide-for-redbot-with-shadow-chassis/2-motors-and-wheels</a:t>
            </a:r>
            <a:r>
              <a:rPr lang="en-US" dirty="0" smtClean="0"/>
              <a:t> </a:t>
            </a:r>
          </a:p>
          <a:p>
            <a:pPr marL="327025" lvl="1" indent="0">
              <a:buNone/>
            </a:pPr>
            <a:endParaRPr lang="en-US" dirty="0" smtClean="0"/>
          </a:p>
          <a:p>
            <a:pPr marL="514350" indent="-514350"/>
            <a:r>
              <a:rPr lang="en-US" dirty="0" smtClean="0"/>
              <a:t>The rest of the guide is not useful for us</a:t>
            </a: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Right Triangle 5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013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2A Motor Shield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76400"/>
          </a:xfrm>
        </p:spPr>
        <p:txBody>
          <a:bodyPr/>
          <a:lstStyle/>
          <a:p>
            <a:r>
              <a:rPr lang="en-US" dirty="0" smtClean="0"/>
              <a:t>Enable Arduino to control two DC motors:</a:t>
            </a:r>
          </a:p>
          <a:p>
            <a:pPr lvl="1"/>
            <a:r>
              <a:rPr lang="en-US" dirty="0" smtClean="0"/>
              <a:t>Up to 2A current each</a:t>
            </a:r>
          </a:p>
          <a:p>
            <a:r>
              <a:rPr lang="en-US" dirty="0" smtClean="0"/>
              <a:t>"Shield" == Mounted on top of Arduino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1026" name="Picture 2" descr="2x2A DC Motor Shield for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9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38200" y="3854929"/>
            <a:ext cx="6553200" cy="2781300"/>
            <a:chOff x="1066800" y="3657600"/>
            <a:chExt cx="6553200" cy="2781300"/>
          </a:xfrm>
        </p:grpSpPr>
        <p:pic>
          <p:nvPicPr>
            <p:cNvPr id="2052" name="Picture 4" descr="Image result for 2a arduino motor shiel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3657600"/>
              <a:ext cx="4762500" cy="2781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1066800" y="5562600"/>
              <a:ext cx="6553200" cy="8763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2A Motor Shield: Connection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696" y="1017588"/>
            <a:ext cx="8229600" cy="1676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Align the motor shield with the Arduino</a:t>
            </a:r>
          </a:p>
          <a:p>
            <a:pPr marL="841375" lvl="1" indent="-514350">
              <a:buFont typeface="+mj-lt"/>
              <a:buAutoNum type="arabicPeriod"/>
            </a:pPr>
            <a:r>
              <a:rPr lang="en-US" dirty="0" smtClean="0"/>
              <a:t>Use the pin label to help</a:t>
            </a:r>
          </a:p>
          <a:p>
            <a:pPr marL="841375" lvl="1" indent="-514350">
              <a:buFont typeface="+mj-lt"/>
              <a:buAutoNum type="arabicPeriod"/>
            </a:pPr>
            <a:r>
              <a:rPr lang="en-US" dirty="0" smtClean="0"/>
              <a:t>Once aligned, press down slowly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b="1" dirty="0" smtClean="0"/>
              <a:t>screwdriver </a:t>
            </a:r>
            <a:r>
              <a:rPr lang="en-US" dirty="0" smtClean="0"/>
              <a:t>to connect the motors to the 4 connection ports on the shield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7" name="Right Triangle 6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86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dirty="0" smtClean="0"/>
              <a:t>ulse </a:t>
            </a:r>
            <a:r>
              <a:rPr lang="en-US" b="1" dirty="0" smtClean="0"/>
              <a:t>W</a:t>
            </a:r>
            <a:r>
              <a:rPr lang="en-US" dirty="0" smtClean="0"/>
              <a:t>idth </a:t>
            </a:r>
            <a:r>
              <a:rPr lang="en-US" b="1" dirty="0" smtClean="0"/>
              <a:t>M</a:t>
            </a:r>
            <a:r>
              <a:rPr lang="en-US" dirty="0" smtClean="0"/>
              <a:t>odulation (</a:t>
            </a:r>
            <a:r>
              <a:rPr lang="en-US" b="1" dirty="0" smtClean="0"/>
              <a:t>PWM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066800"/>
            <a:ext cx="46482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Sometimes we need to have </a:t>
            </a:r>
            <a:r>
              <a:rPr lang="en-US" b="1" dirty="0" smtClean="0"/>
              <a:t>analog output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e.g. varying amount of power to the motor will modify the speed</a:t>
            </a:r>
          </a:p>
          <a:p>
            <a:r>
              <a:rPr lang="en-US" dirty="0" smtClean="0"/>
              <a:t>PWM enables us to simulate analog output by switching on/off rapidly on an digital output channel</a:t>
            </a:r>
          </a:p>
          <a:p>
            <a:r>
              <a:rPr lang="en-US" dirty="0" smtClean="0"/>
              <a:t>Pin 2 to 13, 44 to 46 supports PWM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6146" name="Picture 2" descr="https://www.arduino.cc/en/uploads/Tutorial/pw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86" y="1600200"/>
            <a:ext cx="381000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3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2A Motor Shield: Connection &amp; Code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819400"/>
          </a:xfrm>
        </p:spPr>
        <p:txBody>
          <a:bodyPr/>
          <a:lstStyle/>
          <a:p>
            <a:r>
              <a:rPr lang="en-US" dirty="0" smtClean="0"/>
              <a:t>Download and run the </a:t>
            </a:r>
            <a:r>
              <a:rPr lang="en-US" b="1" dirty="0" err="1" smtClean="0">
                <a:solidFill>
                  <a:srgbClr val="002060"/>
                </a:solidFill>
              </a:rPr>
              <a:t>MotorSimple.ino</a:t>
            </a:r>
            <a:endParaRPr lang="en-US" b="1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Use Serial Monitor to change power level</a:t>
            </a:r>
          </a:p>
          <a:p>
            <a:endParaRPr lang="en-US" dirty="0" smtClean="0"/>
          </a:p>
          <a:p>
            <a:r>
              <a:rPr lang="en-US" dirty="0" smtClean="0"/>
              <a:t>Take note of the use of </a:t>
            </a:r>
            <a:r>
              <a:rPr lang="en-US" b="1" dirty="0" err="1" smtClean="0"/>
              <a:t>analogWrite</a:t>
            </a:r>
            <a:r>
              <a:rPr lang="en-US" b="1" dirty="0" smtClean="0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34" y="1017588"/>
            <a:ext cx="6743700" cy="2524125"/>
          </a:xfrm>
          <a:prstGeom prst="rect">
            <a:avLst/>
          </a:prstGeom>
        </p:spPr>
      </p:pic>
      <p:sp>
        <p:nvSpPr>
          <p:cNvPr id="9" name="Right Triangle 8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8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C3</a:t>
            </a:r>
            <a:r>
              <a:rPr lang="en-US" b="1" dirty="0" smtClean="0"/>
              <a:t>: </a:t>
            </a:r>
            <a:r>
              <a:rPr lang="en-US" b="1" dirty="0" smtClean="0"/>
              <a:t>Move Like the Real Thing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in </a:t>
            </a:r>
            <a:r>
              <a:rPr lang="en-US" dirty="0"/>
              <a:t>4 / 7 control the turning direction (1 = clockwise, 0 = counter-clockwise</a:t>
            </a:r>
            <a:r>
              <a:rPr lang="en-US" dirty="0" smtClean="0"/>
              <a:t>) of the </a:t>
            </a:r>
            <a:r>
              <a:rPr lang="en-US" dirty="0" smtClean="0"/>
              <a:t>motors</a:t>
            </a:r>
          </a:p>
          <a:p>
            <a:r>
              <a:rPr lang="en-US" dirty="0" smtClean="0"/>
              <a:t>Mount </a:t>
            </a:r>
            <a:r>
              <a:rPr lang="en-US" dirty="0"/>
              <a:t>the motor shield onto Arduino and make the relevant connections</a:t>
            </a:r>
          </a:p>
          <a:p>
            <a:r>
              <a:rPr lang="en-US" dirty="0" smtClean="0"/>
              <a:t>Write </a:t>
            </a:r>
            <a:r>
              <a:rPr lang="en-US" dirty="0" smtClean="0"/>
              <a:t>a program to use serial inputs for controlling the motors as follows:</a:t>
            </a:r>
          </a:p>
          <a:p>
            <a:pPr lvl="1"/>
            <a:r>
              <a:rPr lang="en-US" dirty="0" smtClean="0"/>
              <a:t>'w' = move forward at full speed</a:t>
            </a:r>
          </a:p>
          <a:p>
            <a:pPr lvl="1"/>
            <a:r>
              <a:rPr lang="en-US" dirty="0" smtClean="0"/>
              <a:t>'s' = move backward at full speed</a:t>
            </a:r>
          </a:p>
          <a:p>
            <a:pPr lvl="1"/>
            <a:r>
              <a:rPr lang="en-US" dirty="0" smtClean="0"/>
              <a:t>'a' = turn left</a:t>
            </a:r>
          </a:p>
          <a:p>
            <a:pPr lvl="1"/>
            <a:r>
              <a:rPr lang="en-US" dirty="0" smtClean="0"/>
              <a:t>'d' = turn right</a:t>
            </a:r>
          </a:p>
          <a:p>
            <a:pPr lvl="1"/>
            <a:r>
              <a:rPr lang="en-US" dirty="0" smtClean="0"/>
              <a:t>'x' = stop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6" name="Right Triangle 5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6477000" y="4038600"/>
            <a:ext cx="2438399" cy="205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 Careful: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Hold the vehicle at all time!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76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External Power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9812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the </a:t>
            </a:r>
            <a:r>
              <a:rPr lang="en-US" b="1" dirty="0" smtClean="0"/>
              <a:t>jumper </a:t>
            </a:r>
            <a:r>
              <a:rPr lang="en-US" dirty="0" smtClean="0"/>
              <a:t>to </a:t>
            </a:r>
            <a:r>
              <a:rPr lang="en-US" b="1" dirty="0" smtClean="0"/>
              <a:t>PWRIN</a:t>
            </a:r>
          </a:p>
          <a:p>
            <a:pPr marL="841375" lvl="1" indent="-514350"/>
            <a:r>
              <a:rPr lang="en-US" dirty="0" smtClean="0"/>
              <a:t>i.e. External Power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the battery box and </a:t>
            </a:r>
            <a:r>
              <a:rPr lang="en-US" dirty="0" smtClean="0"/>
              <a:t>batteries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b="1" dirty="0" smtClean="0"/>
              <a:t>C3 </a:t>
            </a:r>
            <a:r>
              <a:rPr lang="en-US" dirty="0" smtClean="0"/>
              <a:t>to see the improved movement!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6" name="Picture 4" descr="Image result for 2a arduino motor shie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0"/>
            <a:ext cx="47625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Triangle 6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ight Arrow 7"/>
          <p:cNvSpPr/>
          <p:nvPr/>
        </p:nvSpPr>
        <p:spPr>
          <a:xfrm>
            <a:off x="1066800" y="4876800"/>
            <a:ext cx="914400" cy="9525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ight Arrow 8"/>
          <p:cNvSpPr/>
          <p:nvPr/>
        </p:nvSpPr>
        <p:spPr>
          <a:xfrm rot="14397236">
            <a:off x="4984572" y="5644370"/>
            <a:ext cx="914400" cy="9525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511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Foreword</a:t>
            </a:r>
            <a:endParaRPr lang="en-SG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of the topics were discussed and demonstrated during the 2-day lecture</a:t>
            </a:r>
          </a:p>
          <a:p>
            <a:endParaRPr lang="en-US" dirty="0"/>
          </a:p>
          <a:p>
            <a:r>
              <a:rPr lang="en-US" dirty="0" smtClean="0"/>
              <a:t>Instead of asking you to keep referring to the lecture slides from those topics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 have duplicated the relevant slides here to facilitate your reading + working</a:t>
            </a:r>
          </a:p>
          <a:p>
            <a:pPr lvl="1"/>
            <a:r>
              <a:rPr lang="en-US" dirty="0" smtClean="0"/>
              <a:t>Slides requires your working are marked with a red color top-right corner (like this slide!)</a:t>
            </a:r>
          </a:p>
          <a:p>
            <a:pPr lvl="1"/>
            <a:r>
              <a:rPr lang="en-US" dirty="0" smtClean="0"/>
              <a:t>Green top-right corner == optional practices</a:t>
            </a:r>
          </a:p>
          <a:p>
            <a:pPr lvl="1"/>
            <a:endParaRPr lang="en-US" dirty="0"/>
          </a:p>
          <a:p>
            <a:r>
              <a:rPr lang="en-US" dirty="0" smtClean="0"/>
              <a:t>So, this is now an “All in One” </a:t>
            </a:r>
            <a:r>
              <a:rPr lang="en-US" dirty="0" err="1" smtClean="0"/>
              <a:t>powerpoint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9" name="Right Triangle 8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0695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</a:t>
            </a:r>
            <a:endParaRPr lang="en-S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Sorry, I have to stop you!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</p:spPr>
        <p:txBody>
          <a:bodyPr/>
          <a:lstStyle/>
          <a:p>
            <a:fld id="{1B2A42F9-8E5C-4D06-800A-FBD4EB3CD943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494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Motivation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your Arduino is running some code:</a:t>
            </a:r>
          </a:p>
          <a:p>
            <a:pPr lvl="1"/>
            <a:r>
              <a:rPr lang="en-US" dirty="0" smtClean="0"/>
              <a:t>However, if the external emergency stop button is pressed, you are supposed to stop processing immediately</a:t>
            </a:r>
          </a:p>
          <a:p>
            <a:pPr lvl="1"/>
            <a:endParaRPr lang="en-US" dirty="0"/>
          </a:p>
          <a:p>
            <a:r>
              <a:rPr lang="en-US" dirty="0" smtClean="0"/>
              <a:t>Main question is:</a:t>
            </a:r>
          </a:p>
          <a:p>
            <a:pPr lvl="1"/>
            <a:r>
              <a:rPr lang="en-US" dirty="0" smtClean="0"/>
              <a:t>How do we handle external event?</a:t>
            </a:r>
          </a:p>
          <a:p>
            <a:pPr lvl="1"/>
            <a:endParaRPr lang="en-US" dirty="0"/>
          </a:p>
          <a:p>
            <a:r>
              <a:rPr lang="en-US" dirty="0" smtClean="0"/>
              <a:t>Possible solution:</a:t>
            </a:r>
          </a:p>
          <a:p>
            <a:pPr lvl="1"/>
            <a:r>
              <a:rPr lang="en-US" dirty="0" smtClean="0"/>
              <a:t>Keep checking whether the event occurs, BUT this is not very efficient (time is wasted)</a:t>
            </a: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0" y="228600"/>
            <a:ext cx="762000" cy="70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563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Interrupt: </a:t>
            </a:r>
            <a:r>
              <a:rPr lang="en-US" b="1" dirty="0" smtClean="0">
                <a:solidFill>
                  <a:srgbClr val="C00000"/>
                </a:solidFill>
              </a:rPr>
              <a:t>What is it?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processors provide another way to handle these events:</a:t>
            </a:r>
          </a:p>
          <a:p>
            <a:pPr lvl="1"/>
            <a:r>
              <a:rPr lang="en-US" dirty="0" smtClean="0"/>
              <a:t>known as </a:t>
            </a:r>
            <a:r>
              <a:rPr lang="en-US" b="1" dirty="0" smtClean="0">
                <a:solidFill>
                  <a:srgbClr val="C00000"/>
                </a:solidFill>
              </a:rPr>
              <a:t>interrupt</a:t>
            </a:r>
          </a:p>
          <a:p>
            <a:pPr lvl="1"/>
            <a:endParaRPr lang="en-US" b="1" dirty="0"/>
          </a:p>
          <a:p>
            <a:r>
              <a:rPr lang="en-US" dirty="0" smtClean="0"/>
              <a:t>When the external event happens: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smtClean="0"/>
              <a:t>signal </a:t>
            </a:r>
            <a:r>
              <a:rPr lang="en-US" dirty="0" smtClean="0"/>
              <a:t>is generated 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The processor </a:t>
            </a:r>
            <a:r>
              <a:rPr lang="en-US" b="1" dirty="0" smtClean="0"/>
              <a:t>automatically execute </a:t>
            </a:r>
            <a:r>
              <a:rPr lang="en-US" dirty="0" smtClean="0"/>
              <a:t>code to handle the event:</a:t>
            </a:r>
          </a:p>
          <a:p>
            <a:pPr lvl="2"/>
            <a:r>
              <a:rPr lang="en-US" dirty="0" smtClean="0"/>
              <a:t>The code is commonly known as </a:t>
            </a:r>
            <a:r>
              <a:rPr lang="en-US" b="1" dirty="0" smtClean="0"/>
              <a:t>interrupt handler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After the event is handled, the processor </a:t>
            </a:r>
            <a:r>
              <a:rPr lang="en-US" b="1" dirty="0" smtClean="0"/>
              <a:t>resume the work </a:t>
            </a:r>
            <a:r>
              <a:rPr lang="en-US" dirty="0" smtClean="0"/>
              <a:t>it was performing prior to the event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6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Interrupt: </a:t>
            </a:r>
            <a:r>
              <a:rPr lang="en-US" b="1" dirty="0" smtClean="0"/>
              <a:t>Arduino Mega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514600"/>
          </a:xfrm>
        </p:spPr>
        <p:txBody>
          <a:bodyPr/>
          <a:lstStyle/>
          <a:p>
            <a:r>
              <a:rPr lang="en-US" dirty="0" smtClean="0"/>
              <a:t>Interrupt handler in Arduino Mega is known as </a:t>
            </a:r>
            <a:r>
              <a:rPr lang="en-US" b="1" dirty="0" smtClean="0">
                <a:solidFill>
                  <a:srgbClr val="C00000"/>
                </a:solidFill>
              </a:rPr>
              <a:t>Interrupt Service Routine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C00000"/>
                </a:solidFill>
              </a:rPr>
              <a:t>ISR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dirty="0" smtClean="0"/>
              <a:t>There are 6 digital pins, each given a specific interrupt number: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33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4400" y="3769360"/>
          <a:ext cx="472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Digital Pin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791200" y="4419600"/>
            <a:ext cx="3124200" cy="20160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Note: the Arduino function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digitalPinToInterrupt</a:t>
            </a:r>
            <a:r>
              <a:rPr lang="en-US" sz="2000" dirty="0" smtClean="0">
                <a:solidFill>
                  <a:schemeClr val="tx1"/>
                </a:solidFill>
              </a:rPr>
              <a:t>() helps to convert pin number to interrupt number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1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In Action: Code (1/2)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57200" y="1143401"/>
            <a:ext cx="8229600" cy="5409799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byte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13;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byte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interruptPin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 byte state = HIGH;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interruptPin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INPUT_PULLUP);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attachInterrupt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digitalPinToInterrupt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interruptPin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blink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 );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state);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91200" y="1017588"/>
            <a:ext cx="3124200" cy="1447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Download "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ISR-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Simple.ino</a:t>
            </a:r>
            <a:r>
              <a:rPr lang="en-US" dirty="0" smtClean="0">
                <a:solidFill>
                  <a:schemeClr val="tx1"/>
                </a:solidFill>
              </a:rPr>
              <a:t>" from IVLE folder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Triangle 7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7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In Action: Code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533400" y="1083075"/>
            <a:ext cx="8001000" cy="5409799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("Working hard...");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delay(1000);      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("done. State = ");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(state);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blink() 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state = !state;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state);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ight Triangle 6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45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In Action</a:t>
            </a:r>
            <a:r>
              <a:rPr lang="en-US" dirty="0" smtClean="0"/>
              <a:t>: </a:t>
            </a:r>
            <a:r>
              <a:rPr lang="en-US" b="1" dirty="0" smtClean="0"/>
              <a:t>Connection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use a simple trick to "simulate" a button press / change in input for pin 2</a:t>
            </a:r>
          </a:p>
          <a:p>
            <a:endParaRPr lang="en-US" dirty="0"/>
          </a:p>
          <a:p>
            <a:r>
              <a:rPr lang="en-US" dirty="0" smtClean="0"/>
              <a:t>Steps: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Upload the sketch and open the Serial Monitor.</a:t>
            </a:r>
          </a:p>
          <a:p>
            <a:pPr marL="1211262" lvl="2" indent="-514350"/>
            <a:r>
              <a:rPr lang="en-US" dirty="0" smtClean="0"/>
              <a:t>Observe the output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Connect a male-to-male wire into pin 2. Leave the other end unconnected.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To simulate a change for pin 2, insert the other end to a ground pin and then quickly remove it.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6" name="Right Triangle 5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19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pinMode</a:t>
            </a:r>
            <a:r>
              <a:rPr lang="en-US" dirty="0" smtClean="0"/>
              <a:t>( XXX, INPUT_PULLUP)</a:t>
            </a:r>
          </a:p>
          <a:p>
            <a:pPr lvl="1"/>
            <a:r>
              <a:rPr lang="en-US" dirty="0"/>
              <a:t>inverts the </a:t>
            </a:r>
            <a:r>
              <a:rPr lang="en-US" dirty="0" smtClean="0"/>
              <a:t>behavior of the pin, </a:t>
            </a:r>
            <a:r>
              <a:rPr lang="en-US" dirty="0"/>
              <a:t>where HIGH means the </a:t>
            </a:r>
            <a:r>
              <a:rPr lang="en-US" dirty="0" smtClean="0"/>
              <a:t>input device is </a:t>
            </a:r>
            <a:r>
              <a:rPr lang="en-US" dirty="0"/>
              <a:t>off, and LOW means the </a:t>
            </a:r>
            <a:r>
              <a:rPr lang="en-US" dirty="0" smtClean="0"/>
              <a:t>input device </a:t>
            </a:r>
            <a:r>
              <a:rPr lang="en-US" dirty="0"/>
              <a:t>is </a:t>
            </a:r>
            <a:r>
              <a:rPr lang="en-US" dirty="0" smtClean="0"/>
              <a:t>on</a:t>
            </a:r>
          </a:p>
          <a:p>
            <a:r>
              <a:rPr lang="en-US" dirty="0" err="1">
                <a:cs typeface="Courier New" panose="02070309020205020404" pitchFamily="49" charset="0"/>
              </a:rPr>
              <a:t>attachInterrupt</a:t>
            </a:r>
            <a:r>
              <a:rPr lang="en-US" dirty="0" smtClean="0"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cs typeface="Courier New" panose="02070309020205020404" pitchFamily="49" charset="0"/>
              </a:rPr>
              <a:t>IRNum</a:t>
            </a:r>
            <a:r>
              <a:rPr lang="en-US" dirty="0" smtClean="0">
                <a:cs typeface="Courier New" panose="02070309020205020404" pitchFamily="49" charset="0"/>
              </a:rPr>
              <a:t>, ISR, mode)</a:t>
            </a: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IRNumber</a:t>
            </a:r>
            <a:r>
              <a:rPr lang="en-US" dirty="0" smtClean="0">
                <a:cs typeface="Courier New" panose="02070309020205020404" pitchFamily="49" charset="0"/>
              </a:rPr>
              <a:t>: The interrupt number (NOT the pin number). Use </a:t>
            </a:r>
            <a:r>
              <a:rPr lang="en-US" dirty="0" err="1" smtClean="0">
                <a:cs typeface="Courier New" panose="02070309020205020404" pitchFamily="49" charset="0"/>
              </a:rPr>
              <a:t>digitalPinToInterrupt</a:t>
            </a:r>
            <a:r>
              <a:rPr lang="en-US" dirty="0" smtClean="0">
                <a:cs typeface="Courier New" panose="02070309020205020404" pitchFamily="49" charset="0"/>
              </a:rPr>
              <a:t>( pin ) to convert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ISR: The Interrupt Service Routine. The ISR should be a void XXXX() function.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mode: Triggering mode, see next slide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1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Interrupt Trigger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r>
              <a:rPr lang="en-US" dirty="0" smtClean="0"/>
              <a:t>Triggering Mode is based on the feature of the signal: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38</a:t>
            </a:fld>
            <a:endParaRPr lang="en-US" altLang="en-US"/>
          </a:p>
        </p:txBody>
      </p:sp>
      <p:pic>
        <p:nvPicPr>
          <p:cNvPr id="1026" name="Picture 2" descr="http://www.joelstrait.com/blog/2014/6/14/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9" y="2209800"/>
            <a:ext cx="7820022" cy="391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447800" y="4767635"/>
            <a:ext cx="3505200" cy="1092788"/>
            <a:chOff x="1447800" y="4767635"/>
            <a:chExt cx="3505200" cy="1092788"/>
          </a:xfrm>
        </p:grpSpPr>
        <p:sp>
          <p:nvSpPr>
            <p:cNvPr id="7" name="Rounded Rectangle 6"/>
            <p:cNvSpPr/>
            <p:nvPr/>
          </p:nvSpPr>
          <p:spPr>
            <a:xfrm>
              <a:off x="1447800" y="5098423"/>
              <a:ext cx="3505200" cy="762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C00000"/>
                  </a:solidFill>
                </a:rPr>
                <a:t>LOW</a:t>
              </a:r>
            </a:p>
            <a:p>
              <a:pPr algn="ctr"/>
              <a:r>
                <a:rPr lang="en-US" sz="2000" b="0" dirty="0" smtClean="0">
                  <a:solidFill>
                    <a:schemeClr val="tx1"/>
                  </a:solidFill>
                </a:rPr>
                <a:t>Triggers when the pin is low</a:t>
              </a:r>
              <a:endParaRPr lang="en-US" sz="2000" b="0" dirty="0">
                <a:solidFill>
                  <a:schemeClr val="tx1"/>
                </a:solidFill>
              </a:endParaRPr>
            </a:p>
          </p:txBody>
        </p:sp>
        <p:sp>
          <p:nvSpPr>
            <p:cNvPr id="8" name="Left Arrow 7"/>
            <p:cNvSpPr/>
            <p:nvPr/>
          </p:nvSpPr>
          <p:spPr>
            <a:xfrm rot="3225092">
              <a:off x="1869712" y="4810859"/>
              <a:ext cx="381000" cy="294552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90600" y="2611853"/>
            <a:ext cx="3505200" cy="1174731"/>
            <a:chOff x="990600" y="2611853"/>
            <a:chExt cx="3505200" cy="1174731"/>
          </a:xfrm>
        </p:grpSpPr>
        <p:sp>
          <p:nvSpPr>
            <p:cNvPr id="9" name="Rounded Rectangle 8"/>
            <p:cNvSpPr/>
            <p:nvPr/>
          </p:nvSpPr>
          <p:spPr>
            <a:xfrm>
              <a:off x="990600" y="2611853"/>
              <a:ext cx="3505200" cy="8915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C00000"/>
                  </a:solidFill>
                </a:rPr>
                <a:t>RISING</a:t>
              </a:r>
            </a:p>
            <a:p>
              <a:pPr algn="ctr"/>
              <a:r>
                <a:rPr lang="en-US" sz="2000" b="0" dirty="0" smtClean="0">
                  <a:solidFill>
                    <a:schemeClr val="tx1"/>
                  </a:solidFill>
                </a:rPr>
                <a:t>Triggers when the pin goes from low to high</a:t>
              </a:r>
              <a:endParaRPr lang="en-US" sz="2000" b="0" dirty="0">
                <a:solidFill>
                  <a:schemeClr val="tx1"/>
                </a:solidFill>
              </a:endParaRPr>
            </a:p>
          </p:txBody>
        </p:sp>
        <p:sp>
          <p:nvSpPr>
            <p:cNvPr id="10" name="Left Arrow 9"/>
            <p:cNvSpPr/>
            <p:nvPr/>
          </p:nvSpPr>
          <p:spPr>
            <a:xfrm rot="13181154">
              <a:off x="2197895" y="3492032"/>
              <a:ext cx="381000" cy="294552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95914" y="3707154"/>
            <a:ext cx="3776486" cy="891530"/>
            <a:chOff x="3995914" y="3707154"/>
            <a:chExt cx="3776486" cy="891530"/>
          </a:xfrm>
        </p:grpSpPr>
        <p:sp>
          <p:nvSpPr>
            <p:cNvPr id="11" name="Rounded Rectangle 10"/>
            <p:cNvSpPr/>
            <p:nvPr/>
          </p:nvSpPr>
          <p:spPr>
            <a:xfrm>
              <a:off x="4267200" y="3707154"/>
              <a:ext cx="3505200" cy="8915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C00000"/>
                  </a:solidFill>
                </a:rPr>
                <a:t>FALLING</a:t>
              </a:r>
            </a:p>
            <a:p>
              <a:pPr algn="ctr"/>
              <a:r>
                <a:rPr lang="en-US" sz="2000" b="0" dirty="0" smtClean="0">
                  <a:solidFill>
                    <a:schemeClr val="tx1"/>
                  </a:solidFill>
                </a:rPr>
                <a:t>Triggers when the pin goes from high to low</a:t>
              </a:r>
              <a:endParaRPr lang="en-US" sz="2000" b="0" dirty="0">
                <a:solidFill>
                  <a:schemeClr val="tx1"/>
                </a:solidFill>
              </a:endParaRPr>
            </a:p>
          </p:txBody>
        </p:sp>
        <p:sp>
          <p:nvSpPr>
            <p:cNvPr id="12" name="Left Arrow 11"/>
            <p:cNvSpPr/>
            <p:nvPr/>
          </p:nvSpPr>
          <p:spPr>
            <a:xfrm rot="971579">
              <a:off x="3995914" y="3787291"/>
              <a:ext cx="381000" cy="294552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5917406" y="5479423"/>
            <a:ext cx="2667000" cy="8915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CHANGE</a:t>
            </a:r>
          </a:p>
          <a:p>
            <a:pPr algn="ctr"/>
            <a:r>
              <a:rPr lang="en-US" sz="2000" b="0" dirty="0" smtClean="0">
                <a:solidFill>
                  <a:schemeClr val="tx1"/>
                </a:solidFill>
              </a:rPr>
              <a:t>Triggers when the pin changes value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07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code demonstrates the scenario where:</a:t>
            </a:r>
          </a:p>
          <a:p>
            <a:pPr lvl="1"/>
            <a:r>
              <a:rPr lang="en-US" dirty="0" smtClean="0"/>
              <a:t>the loop() is doing some work</a:t>
            </a:r>
          </a:p>
          <a:p>
            <a:pPr lvl="1"/>
            <a:r>
              <a:rPr lang="en-US" dirty="0" smtClean="0"/>
              <a:t>need to react to change in pin 2 (e.g. if it is connected to a button)</a:t>
            </a:r>
          </a:p>
          <a:p>
            <a:pPr lvl="1"/>
            <a:endParaRPr lang="en-US" dirty="0"/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Whenever the pin 2 experienced a change, the ISR "blink()" is executed automatically</a:t>
            </a:r>
          </a:p>
          <a:p>
            <a:pPr lvl="1"/>
            <a:r>
              <a:rPr lang="en-US" dirty="0" smtClean="0"/>
              <a:t>blink() inverts the state of the LED (</a:t>
            </a:r>
            <a:r>
              <a:rPr lang="en-US" dirty="0" err="1" smtClean="0"/>
              <a:t>high</a:t>
            </a:r>
            <a:r>
              <a:rPr lang="en-US" dirty="0" err="1" smtClean="0">
                <a:sym typeface="Wingdings" panose="05000000000000000000" pitchFamily="2" charset="2"/>
              </a:rPr>
              <a:t>low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lowhigh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loop() resumes automatically after blink() returns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80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Arduino Milestones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638800" cy="5486400"/>
          </a:xfrm>
        </p:spPr>
        <p:txBody>
          <a:bodyPr/>
          <a:lstStyle/>
          <a:p>
            <a:r>
              <a:rPr lang="en-US" b="1" dirty="0" smtClean="0"/>
              <a:t>Basic</a:t>
            </a:r>
          </a:p>
          <a:p>
            <a:pPr lvl="1"/>
            <a:r>
              <a:rPr lang="en-US" dirty="0" smtClean="0"/>
              <a:t>C1: Serial Blink</a:t>
            </a:r>
          </a:p>
          <a:p>
            <a:pPr lvl="1"/>
            <a:r>
              <a:rPr lang="en-US" dirty="0" smtClean="0"/>
              <a:t>C2: Ultra-Ultra Sonic Sensor</a:t>
            </a:r>
          </a:p>
          <a:p>
            <a:r>
              <a:rPr lang="en-US" b="1" dirty="0" smtClean="0"/>
              <a:t>Motor</a:t>
            </a:r>
          </a:p>
          <a:p>
            <a:pPr lvl="1"/>
            <a:r>
              <a:rPr lang="en-SG" dirty="0"/>
              <a:t>C3: Move Like the Real </a:t>
            </a:r>
            <a:r>
              <a:rPr lang="en-SG" dirty="0" smtClean="0"/>
              <a:t>Thing</a:t>
            </a:r>
          </a:p>
          <a:p>
            <a:r>
              <a:rPr lang="en-US" b="1" dirty="0" smtClean="0"/>
              <a:t>Interrupt</a:t>
            </a:r>
            <a:endParaRPr lang="en-SG" b="1" dirty="0" smtClean="0"/>
          </a:p>
          <a:p>
            <a:pPr lvl="1"/>
            <a:r>
              <a:rPr lang="en-SG" dirty="0"/>
              <a:t>C4: How Far</a:t>
            </a:r>
            <a:r>
              <a:rPr lang="en-SG" dirty="0" smtClean="0"/>
              <a:t>?</a:t>
            </a:r>
          </a:p>
          <a:p>
            <a:pPr lvl="1"/>
            <a:r>
              <a:rPr lang="en-SG" dirty="0"/>
              <a:t>C5: Move with “Precision</a:t>
            </a:r>
            <a:r>
              <a:rPr lang="en-SG" dirty="0" smtClean="0"/>
              <a:t>”!</a:t>
            </a:r>
          </a:p>
          <a:p>
            <a:pPr lvl="1"/>
            <a:r>
              <a:rPr lang="en-SG" dirty="0"/>
              <a:t>C6: Obstacle Avoidance Vehicle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6019799" y="736121"/>
            <a:ext cx="2819400" cy="5257800"/>
          </a:xfrm>
          <a:prstGeom prst="roundRect">
            <a:avLst>
              <a:gd name="adj" fmla="val 86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Ask Instructor / TA to check when you finished each task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Take time to learn and do them properly, you have ~2.5 days to do all of them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SG" dirty="0"/>
          </a:p>
        </p:txBody>
      </p:sp>
      <p:sp>
        <p:nvSpPr>
          <p:cNvPr id="7" name="Right Triangle 6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2980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ISR: Rules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ISR as short as possible</a:t>
            </a:r>
          </a:p>
          <a:p>
            <a:pPr marL="841375" lvl="1" indent="-514350"/>
            <a:r>
              <a:rPr lang="en-US" dirty="0" smtClean="0"/>
              <a:t>Common trick: Set a flag / update value in the ISR and let the main loop to do the time consuming part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not use delay() in ISR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not use Serial read/write in ISR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 variable is shared between ISR and other code, declare it as </a:t>
            </a:r>
            <a:r>
              <a:rPr lang="en-US" b="1" dirty="0" smtClean="0"/>
              <a:t>volatile</a:t>
            </a:r>
            <a:r>
              <a:rPr lang="en-US" dirty="0" smtClean="0"/>
              <a:t>:</a:t>
            </a:r>
          </a:p>
          <a:p>
            <a:pPr marL="841375" lvl="1" indent="-514350"/>
            <a:r>
              <a:rPr lang="en-US" dirty="0" smtClean="0"/>
              <a:t>Ensure correct compiler handling</a:t>
            </a:r>
          </a:p>
          <a:p>
            <a:pPr marL="514350" indent="-514350"/>
            <a:r>
              <a:rPr lang="en-US" dirty="0" smtClean="0"/>
              <a:t>Caution: When an ISR is executing, all other interrupts have to wait!</a:t>
            </a:r>
          </a:p>
          <a:p>
            <a:pPr marL="841375" lvl="1" indent="-514350"/>
            <a:r>
              <a:rPr lang="en-US" dirty="0" smtClean="0"/>
              <a:t>May miss important event!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16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 Travel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If we know how many rotation a wheel make, we can deduce the distance travelled</a:t>
            </a:r>
          </a:p>
          <a:p>
            <a:pPr marL="344487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We need to be able to tell when a wheel make a rotation</a:t>
            </a:r>
          </a:p>
          <a:p>
            <a:pPr marL="344487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Use an encoder kit:</a:t>
            </a:r>
          </a:p>
          <a:p>
            <a:pPr lvl="1"/>
            <a:r>
              <a:rPr lang="en-US" dirty="0" smtClean="0"/>
              <a:t>The black disc is a 8-pole </a:t>
            </a:r>
            <a:r>
              <a:rPr lang="en-US" b="1" dirty="0" smtClean="0"/>
              <a:t>magnet</a:t>
            </a:r>
          </a:p>
          <a:p>
            <a:pPr lvl="1"/>
            <a:r>
              <a:rPr lang="en-US" dirty="0" smtClean="0"/>
              <a:t>The sensor on the wire uses </a:t>
            </a:r>
            <a:br>
              <a:rPr lang="en-US" dirty="0" smtClean="0"/>
            </a:br>
            <a:r>
              <a:rPr lang="en-US" b="1" dirty="0" smtClean="0"/>
              <a:t>hall-effect </a:t>
            </a:r>
            <a:r>
              <a:rPr lang="en-US" dirty="0" smtClean="0"/>
              <a:t>to convert magnetism </a:t>
            </a:r>
            <a:br>
              <a:rPr lang="en-US" dirty="0" smtClean="0"/>
            </a:br>
            <a:r>
              <a:rPr lang="en-US" dirty="0" smtClean="0"/>
              <a:t>into electric signal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41</a:t>
            </a:fld>
            <a:endParaRPr lang="en-US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042752" y="4608063"/>
            <a:ext cx="1567849" cy="1354647"/>
            <a:chOff x="7042752" y="4608063"/>
            <a:chExt cx="1567849" cy="13546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522822">
              <a:off x="7042752" y="4838760"/>
              <a:ext cx="1466850" cy="112395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620001" y="4608063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sensor</a:t>
              </a:r>
              <a:endParaRPr lang="en-US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00800" y="4761952"/>
            <a:ext cx="1123950" cy="1615089"/>
            <a:chOff x="6400800" y="4761952"/>
            <a:chExt cx="1123950" cy="16150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0800" y="4761952"/>
              <a:ext cx="1123950" cy="10572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400800" y="5853821"/>
              <a:ext cx="99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8-pole magnet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85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 Travel Distance: Basic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Let's use 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SR-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Simple.ino</a:t>
            </a:r>
            <a:r>
              <a:rPr lang="en-US" dirty="0" smtClean="0"/>
              <a:t> program to get a basic understanding of the encoder</a:t>
            </a:r>
          </a:p>
          <a:p>
            <a:endParaRPr lang="en-US" dirty="0"/>
          </a:p>
          <a:p>
            <a:r>
              <a:rPr lang="en-US" dirty="0" smtClean="0"/>
              <a:t>Plug in </a:t>
            </a:r>
            <a:r>
              <a:rPr lang="en-US" dirty="0" smtClean="0"/>
              <a:t>one of the </a:t>
            </a:r>
            <a:r>
              <a:rPr lang="en-US" dirty="0" smtClean="0"/>
              <a:t>sensor </a:t>
            </a:r>
            <a:r>
              <a:rPr lang="en-US" dirty="0" smtClean="0"/>
              <a:t>wires </a:t>
            </a:r>
            <a:r>
              <a:rPr lang="en-US" dirty="0" smtClean="0"/>
              <a:t>to Arduino:</a:t>
            </a:r>
          </a:p>
          <a:p>
            <a:pPr lvl="1"/>
            <a:r>
              <a:rPr lang="en-US" dirty="0" smtClean="0"/>
              <a:t>Red wire </a:t>
            </a:r>
            <a:r>
              <a:rPr lang="en-US" dirty="0" smtClean="0">
                <a:sym typeface="Wingdings" panose="05000000000000000000" pitchFamily="2" charset="2"/>
              </a:rPr>
              <a:t> any 5v Pin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Black wire  any ground pin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White wire  </a:t>
            </a:r>
            <a:r>
              <a:rPr lang="en-US" b="1" dirty="0" smtClean="0">
                <a:sym typeface="Wingdings" panose="05000000000000000000" pitchFamily="2" charset="2"/>
              </a:rPr>
              <a:t>pin 2</a:t>
            </a: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Turn the associated wheel and observe the change of values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6" name="Right Triangle 5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81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C4</a:t>
            </a:r>
            <a:r>
              <a:rPr lang="en-US" b="1" dirty="0" smtClean="0"/>
              <a:t>: </a:t>
            </a:r>
            <a:r>
              <a:rPr lang="en-US" b="1" dirty="0" smtClean="0"/>
              <a:t>How Far?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Connect the two encoder sensor wires accordingly</a:t>
            </a:r>
          </a:p>
          <a:p>
            <a:endParaRPr lang="en-US" dirty="0"/>
          </a:p>
          <a:p>
            <a:r>
              <a:rPr lang="en-US" dirty="0" smtClean="0"/>
              <a:t>Write an Arduino sketch to print out the distance (in cm) moved by both wheels</a:t>
            </a:r>
          </a:p>
          <a:p>
            <a:pPr lvl="1"/>
            <a:r>
              <a:rPr lang="en-US" dirty="0" smtClean="0"/>
              <a:t>e.g. "Left Distance = 100cm | Right Distance = 50cm"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Use Interrupt to handle the wheel </a:t>
            </a:r>
            <a:r>
              <a:rPr lang="en-US" dirty="0" smtClean="0"/>
              <a:t>rotation</a:t>
            </a:r>
          </a:p>
          <a:p>
            <a:pPr lvl="1"/>
            <a:r>
              <a:rPr lang="en-US" dirty="0" smtClean="0"/>
              <a:t>Remember to keep your ISR as short as possible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dirty="0" smtClean="0"/>
              <a:t>You may want to focus on one wheel first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6" name="Right Triangle 5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92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C5</a:t>
            </a:r>
            <a:r>
              <a:rPr lang="en-US" b="1" dirty="0"/>
              <a:t>: </a:t>
            </a:r>
            <a:r>
              <a:rPr lang="en-US" dirty="0" smtClean="0"/>
              <a:t>Move </a:t>
            </a:r>
            <a:r>
              <a:rPr lang="en-US" dirty="0" smtClean="0"/>
              <a:t>with “Precision”!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the C3 program such that:</a:t>
            </a:r>
          </a:p>
          <a:p>
            <a:pPr lvl="1"/>
            <a:r>
              <a:rPr lang="en-US" dirty="0" smtClean="0"/>
              <a:t>Forward and backward now takes two numbers </a:t>
            </a:r>
            <a:r>
              <a:rPr lang="en-US" b="1" dirty="0" smtClean="0"/>
              <a:t>S</a:t>
            </a:r>
            <a:r>
              <a:rPr lang="en-US" dirty="0" smtClean="0"/>
              <a:t> and </a:t>
            </a:r>
            <a:r>
              <a:rPr lang="en-US" b="1" dirty="0" smtClean="0"/>
              <a:t>D</a:t>
            </a:r>
          </a:p>
          <a:p>
            <a:pPr lvl="1"/>
            <a:r>
              <a:rPr lang="en-US" b="1" dirty="0" smtClean="0"/>
              <a:t>S = speed setting </a:t>
            </a:r>
          </a:p>
          <a:p>
            <a:pPr marL="344487" lvl="1" indent="0">
              <a:buNone/>
            </a:pPr>
            <a:r>
              <a:rPr lang="en-US" b="1" dirty="0" smtClean="0"/>
              <a:t>   (1 = slow, 2 = medium, 3 = max)</a:t>
            </a:r>
          </a:p>
          <a:p>
            <a:pPr lvl="1"/>
            <a:r>
              <a:rPr lang="en-US" b="1" dirty="0" smtClean="0"/>
              <a:t>D = distance to be travelled in cm</a:t>
            </a:r>
          </a:p>
          <a:p>
            <a:pPr marL="344487" lvl="1" indent="0">
              <a:buNone/>
            </a:pPr>
            <a:r>
              <a:rPr lang="en-US" dirty="0" smtClean="0"/>
              <a:t>   (Precision within 5cm is acceptable)</a:t>
            </a:r>
          </a:p>
          <a:p>
            <a:endParaRPr lang="en-US" b="1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 lvl="1"/>
            <a:r>
              <a:rPr lang="en-US" dirty="0" smtClean="0"/>
              <a:t>'</a:t>
            </a:r>
            <a:r>
              <a:rPr lang="en-US" b="1" dirty="0" smtClean="0"/>
              <a:t>w 2 10</a:t>
            </a:r>
            <a:r>
              <a:rPr lang="en-US" dirty="0" smtClean="0"/>
              <a:t>' </a:t>
            </a:r>
            <a:r>
              <a:rPr lang="en-US" dirty="0"/>
              <a:t>= move forward </a:t>
            </a:r>
            <a:r>
              <a:rPr lang="en-US" dirty="0" smtClean="0"/>
              <a:t>using medium speed for 10cm </a:t>
            </a:r>
            <a:endParaRPr lang="en-US" dirty="0"/>
          </a:p>
          <a:p>
            <a:pPr lvl="1"/>
            <a:r>
              <a:rPr lang="en-US" dirty="0" smtClean="0"/>
              <a:t>'</a:t>
            </a:r>
            <a:r>
              <a:rPr lang="en-US" b="1" dirty="0" smtClean="0"/>
              <a:t>s 3 7</a:t>
            </a:r>
            <a:r>
              <a:rPr lang="en-US" dirty="0" smtClean="0"/>
              <a:t>' </a:t>
            </a:r>
            <a:r>
              <a:rPr lang="en-US" dirty="0"/>
              <a:t>= move </a:t>
            </a:r>
            <a:r>
              <a:rPr lang="en-US" dirty="0" smtClean="0"/>
              <a:t>backward full speed for 7 cm</a:t>
            </a:r>
            <a:endParaRPr lang="en-US" dirty="0"/>
          </a:p>
          <a:p>
            <a:pPr lvl="1"/>
            <a:endParaRPr lang="en-US" b="1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6" name="Right Triangle 5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5633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C6</a:t>
            </a:r>
            <a:r>
              <a:rPr lang="en-US" b="1" dirty="0" smtClean="0"/>
              <a:t>: </a:t>
            </a:r>
            <a:r>
              <a:rPr lang="en-US" b="1" dirty="0" smtClean="0"/>
              <a:t>Obstacle Avoidance Vehicle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Let's utilize </a:t>
            </a:r>
            <a:r>
              <a:rPr lang="en-US" dirty="0" smtClean="0"/>
              <a:t>another sensor input to guide the vehicle</a:t>
            </a:r>
          </a:p>
          <a:p>
            <a:endParaRPr lang="en-US" dirty="0"/>
          </a:p>
          <a:p>
            <a:r>
              <a:rPr lang="en-US" dirty="0" smtClean="0"/>
              <a:t>Write an Arduino sketch to:</a:t>
            </a:r>
          </a:p>
          <a:p>
            <a:pPr lvl="1"/>
            <a:r>
              <a:rPr lang="en-US" dirty="0" smtClean="0"/>
              <a:t>Move the vehicle forward (SLOWLY!)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When obstacle is detected in front, turn LEFT until you find a clear path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Repeat the above </a:t>
            </a:r>
            <a:r>
              <a:rPr lang="en-US" b="1" dirty="0" smtClean="0"/>
              <a:t>until your vehicle has moved </a:t>
            </a:r>
            <a:r>
              <a:rPr lang="en-US" b="1" dirty="0" smtClean="0"/>
              <a:t>2 meters in total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6" name="Right Triangle 5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449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a basic car at this point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b="1" dirty="0" smtClean="0"/>
              <a:t>C5</a:t>
            </a:r>
            <a:r>
              <a:rPr lang="en-US" dirty="0" smtClean="0"/>
              <a:t> and </a:t>
            </a:r>
            <a:r>
              <a:rPr lang="en-US" b="1" dirty="0" smtClean="0"/>
              <a:t>C6</a:t>
            </a:r>
            <a:r>
              <a:rPr lang="en-US" dirty="0" smtClean="0"/>
              <a:t> is a good starting point for subsequent working:</a:t>
            </a:r>
          </a:p>
          <a:p>
            <a:pPr lvl="1"/>
            <a:r>
              <a:rPr lang="en-US" dirty="0" smtClean="0"/>
              <a:t>Make sure you spend time to improve them</a:t>
            </a:r>
          </a:p>
          <a:p>
            <a:endParaRPr lang="en-US" dirty="0"/>
          </a:p>
          <a:p>
            <a:r>
              <a:rPr lang="en-US" dirty="0" smtClean="0"/>
              <a:t>You can consider combining them:</a:t>
            </a:r>
          </a:p>
          <a:p>
            <a:pPr lvl="1"/>
            <a:r>
              <a:rPr lang="en-US" dirty="0" smtClean="0"/>
              <a:t>After every command, show the distance travelled for each wheel and the reading of the ultrasonic sensors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6" name="Right Triangle 5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0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Arduino!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305800" cy="1676400"/>
          </a:xfrm>
        </p:spPr>
        <p:txBody>
          <a:bodyPr/>
          <a:lstStyle/>
          <a:p>
            <a:r>
              <a:rPr lang="en-US" dirty="0" smtClean="0"/>
              <a:t>Arduino Mega 2560 (Revision 3)</a:t>
            </a:r>
          </a:p>
          <a:p>
            <a:pPr lvl="1"/>
            <a:r>
              <a:rPr lang="en-US" dirty="0" smtClean="0"/>
              <a:t>Note that the reset button is on the corner for our boards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5722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3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Arduino Mega</a:t>
            </a:r>
            <a:r>
              <a:rPr lang="en-US" dirty="0" smtClean="0"/>
              <a:t>: Basic Facts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r>
              <a:rPr lang="en-US" dirty="0" smtClean="0"/>
              <a:t>Microcontroller Board</a:t>
            </a:r>
          </a:p>
          <a:p>
            <a:pPr lvl="1"/>
            <a:r>
              <a:rPr lang="en-US" dirty="0" smtClean="0"/>
              <a:t>Based on ATmega1280</a:t>
            </a:r>
          </a:p>
          <a:p>
            <a:r>
              <a:rPr lang="en-US" dirty="0" smtClean="0"/>
              <a:t>USB connection</a:t>
            </a:r>
          </a:p>
          <a:p>
            <a:pPr lvl="1"/>
            <a:r>
              <a:rPr lang="en-US" dirty="0" smtClean="0"/>
              <a:t>Alternative Powering Option: Power Jack </a:t>
            </a:r>
          </a:p>
          <a:p>
            <a:r>
              <a:rPr lang="en-US" dirty="0" smtClean="0"/>
              <a:t>Input / Output Capabilities</a:t>
            </a:r>
          </a:p>
          <a:p>
            <a:pPr lvl="1"/>
            <a:r>
              <a:rPr lang="en-US" dirty="0" smtClean="0"/>
              <a:t>54 digital input/output pins</a:t>
            </a:r>
          </a:p>
          <a:p>
            <a:pPr lvl="2"/>
            <a:r>
              <a:rPr lang="en-US" dirty="0" smtClean="0"/>
              <a:t>14 can be used for </a:t>
            </a:r>
            <a:r>
              <a:rPr lang="en-US" b="1" i="1" dirty="0" smtClean="0"/>
              <a:t>PWM </a:t>
            </a:r>
            <a:r>
              <a:rPr lang="en-US" dirty="0" smtClean="0"/>
              <a:t>output (more later)</a:t>
            </a:r>
          </a:p>
          <a:p>
            <a:pPr lvl="1"/>
            <a:r>
              <a:rPr lang="en-US" dirty="0" smtClean="0"/>
              <a:t>16 analog inputs</a:t>
            </a:r>
          </a:p>
          <a:p>
            <a:pPr lvl="2"/>
            <a:r>
              <a:rPr lang="en-US" dirty="0" smtClean="0"/>
              <a:t>Digitized to 10 bits (i.e. 1024 levels)</a:t>
            </a:r>
          </a:p>
          <a:p>
            <a:pPr lvl="1"/>
            <a:r>
              <a:rPr lang="en-US" dirty="0" smtClean="0"/>
              <a:t>4 UART (Serial Ports)</a:t>
            </a:r>
          </a:p>
          <a:p>
            <a:pPr lvl="1"/>
            <a:r>
              <a:rPr lang="en-US" dirty="0" smtClean="0"/>
              <a:t>16MHz Crystal Oscillator (Clock Signal)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9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b="1" dirty="0" smtClean="0"/>
              <a:t>Arduino IDE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Arduino IDE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www.arduino.cc/en/Main/Software</a:t>
            </a:r>
            <a:r>
              <a:rPr lang="en-US" dirty="0" smtClean="0"/>
              <a:t>) on </a:t>
            </a:r>
            <a:r>
              <a:rPr lang="en-US" dirty="0" smtClean="0"/>
              <a:t>your laptop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Plug in USB cable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Arduino IDE:</a:t>
            </a:r>
          </a:p>
          <a:p>
            <a:pPr lvl="1"/>
            <a:r>
              <a:rPr lang="en-US" dirty="0" smtClean="0"/>
              <a:t>Set board (</a:t>
            </a:r>
            <a:r>
              <a:rPr lang="en-US" dirty="0" err="1" smtClean="0"/>
              <a:t>Tools</a:t>
            </a:r>
            <a:r>
              <a:rPr lang="en-US" dirty="0" err="1" smtClean="0">
                <a:sym typeface="Wingdings" panose="05000000000000000000" pitchFamily="2" charset="2"/>
              </a:rPr>
              <a:t>Board</a:t>
            </a:r>
            <a:r>
              <a:rPr lang="en-US" dirty="0" smtClean="0">
                <a:sym typeface="Wingdings" panose="05000000000000000000" pitchFamily="2" charset="2"/>
              </a:rPr>
              <a:t>) to "Arduino/</a:t>
            </a:r>
            <a:r>
              <a:rPr lang="en-US" dirty="0" err="1" smtClean="0">
                <a:sym typeface="Wingdings" panose="05000000000000000000" pitchFamily="2" charset="2"/>
              </a:rPr>
              <a:t>Genuino</a:t>
            </a:r>
            <a:r>
              <a:rPr lang="en-US" dirty="0" smtClean="0">
                <a:sym typeface="Wingdings" panose="05000000000000000000" pitchFamily="2" charset="2"/>
              </a:rPr>
              <a:t> Mega or Mega 2560"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Select port (</a:t>
            </a:r>
            <a:r>
              <a:rPr lang="en-US" dirty="0" err="1" smtClean="0">
                <a:sym typeface="Wingdings" panose="05000000000000000000" pitchFamily="2" charset="2"/>
              </a:rPr>
              <a:t>ToolsPort</a:t>
            </a:r>
            <a:r>
              <a:rPr lang="en-US" dirty="0" smtClean="0">
                <a:sym typeface="Wingdings" panose="05000000000000000000" pitchFamily="2" charset="2"/>
              </a:rPr>
              <a:t>) to "COM</a:t>
            </a:r>
            <a:r>
              <a:rPr lang="en-US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dirty="0" smtClean="0">
                <a:sym typeface="Wingdings" panose="05000000000000000000" pitchFamily="2" charset="2"/>
              </a:rPr>
              <a:t>" 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i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is a number)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Sample Program: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Select "FileExamples01.BasicsBlink"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Click the  Button (upload) button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LED on Arduino Mega should start blinking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Right Triangle 5"/>
          <p:cNvSpPr/>
          <p:nvPr/>
        </p:nvSpPr>
        <p:spPr>
          <a:xfrm flipH="1" flipV="1">
            <a:off x="8534400" y="0"/>
            <a:ext cx="609598" cy="6096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50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on Arduino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124200"/>
          </a:xfrm>
        </p:spPr>
        <p:txBody>
          <a:bodyPr/>
          <a:lstStyle/>
          <a:p>
            <a:r>
              <a:rPr lang="en-US" dirty="0" smtClean="0"/>
              <a:t>Programming Language:</a:t>
            </a:r>
          </a:p>
          <a:p>
            <a:pPr lvl="1"/>
            <a:r>
              <a:rPr lang="en-US" dirty="0" smtClean="0"/>
              <a:t>Subset of </a:t>
            </a:r>
            <a:r>
              <a:rPr lang="en-US" b="1" dirty="0" smtClean="0"/>
              <a:t>C/C++</a:t>
            </a:r>
          </a:p>
          <a:p>
            <a:pPr lvl="1"/>
            <a:r>
              <a:rPr lang="en-US" dirty="0" smtClean="0"/>
              <a:t>Limited set of </a:t>
            </a:r>
            <a:r>
              <a:rPr lang="en-US" b="1" dirty="0" smtClean="0"/>
              <a:t>C/C++ </a:t>
            </a:r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Additional set of Arduino specific calls</a:t>
            </a:r>
          </a:p>
          <a:p>
            <a:pPr lvl="2"/>
            <a:r>
              <a:rPr lang="en-US" dirty="0"/>
              <a:t>Online Reference at https://www.arduino.cc/en/Reference/HomePage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Program structure:</a:t>
            </a:r>
          </a:p>
          <a:p>
            <a:pPr lvl="1"/>
            <a:r>
              <a:rPr lang="en-US" dirty="0" smtClean="0"/>
              <a:t>Minimally need the</a:t>
            </a:r>
            <a:br>
              <a:rPr lang="en-US" dirty="0" smtClean="0"/>
            </a:br>
            <a:r>
              <a:rPr lang="en-US" dirty="0" smtClean="0"/>
              <a:t>setup() and loop() functions</a:t>
            </a:r>
          </a:p>
          <a:p>
            <a:pPr lvl="1"/>
            <a:r>
              <a:rPr lang="en-US" dirty="0" smtClean="0"/>
              <a:t>Additional functions can</a:t>
            </a:r>
            <a:br>
              <a:rPr lang="en-US" dirty="0" smtClean="0"/>
            </a:br>
            <a:r>
              <a:rPr lang="en-US" dirty="0" smtClean="0"/>
              <a:t>be declared </a:t>
            </a:r>
          </a:p>
          <a:p>
            <a:pPr lvl="1"/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5562600" y="3810000"/>
            <a:ext cx="22860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Variables</a:t>
            </a:r>
            <a:endParaRPr lang="en-SG" dirty="0"/>
          </a:p>
        </p:txBody>
      </p:sp>
      <p:sp>
        <p:nvSpPr>
          <p:cNvPr id="7" name="Rounded Rectangle 6"/>
          <p:cNvSpPr/>
          <p:nvPr/>
        </p:nvSpPr>
        <p:spPr>
          <a:xfrm>
            <a:off x="5562600" y="4648200"/>
            <a:ext cx="22860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void setup()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5542984" y="5486400"/>
            <a:ext cx="22860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void loop()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416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Blink</a:t>
            </a:r>
            <a:r>
              <a:rPr lang="en-US" dirty="0" smtClean="0"/>
              <a:t>: An example program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1" y="1066800"/>
            <a:ext cx="4648199" cy="5105400"/>
          </a:xfrm>
        </p:spPr>
        <p:txBody>
          <a:bodyPr>
            <a:normAutofit fontScale="92500"/>
          </a:bodyPr>
          <a:lstStyle/>
          <a:p>
            <a:r>
              <a:rPr lang="en-SG" b="1" dirty="0" err="1" smtClean="0"/>
              <a:t>pinMode</a:t>
            </a:r>
            <a:r>
              <a:rPr lang="en-SG" b="1" dirty="0" smtClean="0"/>
              <a:t>( pin, mode )</a:t>
            </a:r>
          </a:p>
          <a:p>
            <a:pPr lvl="1"/>
            <a:r>
              <a:rPr lang="en-SG" sz="2400" dirty="0" smtClean="0"/>
              <a:t>pin = pin number</a:t>
            </a:r>
          </a:p>
          <a:p>
            <a:pPr lvl="1"/>
            <a:r>
              <a:rPr lang="en-SG" sz="2400" dirty="0" smtClean="0"/>
              <a:t>mode = { INPUT, OUTPUT }</a:t>
            </a:r>
          </a:p>
          <a:p>
            <a:pPr marL="344487" lvl="1" indent="0">
              <a:buNone/>
            </a:pPr>
            <a:endParaRPr lang="en-SG" dirty="0" smtClean="0"/>
          </a:p>
          <a:p>
            <a:r>
              <a:rPr lang="en-SG" b="1" dirty="0" err="1" smtClean="0"/>
              <a:t>digitalWrite</a:t>
            </a:r>
            <a:r>
              <a:rPr lang="en-SG" b="1" dirty="0" smtClean="0"/>
              <a:t>( pin, value )</a:t>
            </a:r>
          </a:p>
          <a:p>
            <a:pPr lvl="1"/>
            <a:r>
              <a:rPr lang="en-SG" dirty="0" smtClean="0"/>
              <a:t>pin = pin number</a:t>
            </a:r>
          </a:p>
          <a:p>
            <a:pPr lvl="1"/>
            <a:r>
              <a:rPr lang="en-SG" dirty="0" smtClean="0"/>
              <a:t>value = 0 / 1 (use LOW / HIGH constant!)</a:t>
            </a:r>
          </a:p>
          <a:p>
            <a:pPr marL="344487" lvl="1" indent="0">
              <a:buNone/>
            </a:pPr>
            <a:endParaRPr lang="en-SG" dirty="0" smtClean="0"/>
          </a:p>
          <a:p>
            <a:r>
              <a:rPr lang="en-SG" b="1" dirty="0" smtClean="0"/>
              <a:t>delay( </a:t>
            </a:r>
            <a:r>
              <a:rPr lang="en-SG" b="1" dirty="0" err="1" smtClean="0"/>
              <a:t>ms</a:t>
            </a:r>
            <a:r>
              <a:rPr lang="en-SG" b="1" dirty="0" smtClean="0"/>
              <a:t> )</a:t>
            </a:r>
          </a:p>
          <a:p>
            <a:pPr lvl="1"/>
            <a:r>
              <a:rPr lang="en-SG" dirty="0" err="1" smtClean="0"/>
              <a:t>ms</a:t>
            </a:r>
            <a:r>
              <a:rPr lang="en-SG" dirty="0" smtClean="0"/>
              <a:t> = millisecond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[ SWS3009B - Arduino Setup Guide  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2A42F9-8E5C-4D06-800A-FBD4EB3CD943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28600" y="1115518"/>
            <a:ext cx="3996432" cy="5089124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setup() 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(13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loop() 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(13, HIGH);   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(1000); </a:t>
            </a:r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(13, LOW); </a:t>
            </a:r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4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1 - Basic of C++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L1 - Course Admin</Template>
  <TotalTime>0</TotalTime>
  <Words>2684</Words>
  <Application>Microsoft Office PowerPoint</Application>
  <PresentationFormat>On-screen Show (4:3)</PresentationFormat>
  <Paragraphs>496</Paragraphs>
  <Slides>46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L1 - Basic of C++</vt:lpstr>
      <vt:lpstr>SWS3009B – Tele-Robotic</vt:lpstr>
      <vt:lpstr>Outline</vt:lpstr>
      <vt:lpstr>Foreword</vt:lpstr>
      <vt:lpstr>Arduino Milestones</vt:lpstr>
      <vt:lpstr>Hello Arduino!</vt:lpstr>
      <vt:lpstr>Arduino Mega: Basic Facts</vt:lpstr>
      <vt:lpstr>Setting Up Arduino IDE</vt:lpstr>
      <vt:lpstr>Programming on Arduino</vt:lpstr>
      <vt:lpstr>Blink: An example program</vt:lpstr>
      <vt:lpstr>O1: Let's Blink Differently</vt:lpstr>
      <vt:lpstr>Serial Communication: Idea</vt:lpstr>
      <vt:lpstr>Serial Communication: Arduino Mega</vt:lpstr>
      <vt:lpstr>Serial Communication: Code</vt:lpstr>
      <vt:lpstr>Serial Communication: Code 2</vt:lpstr>
      <vt:lpstr>Serial Communication: Code 2</vt:lpstr>
      <vt:lpstr>C1: Serial Blink</vt:lpstr>
      <vt:lpstr>Interfacing with Components</vt:lpstr>
      <vt:lpstr>Ultrasonic Sensor: Connection</vt:lpstr>
      <vt:lpstr>Ultrasonic Sensor: Adding Libraries</vt:lpstr>
      <vt:lpstr>Ultrasonic Sensor: Code Example</vt:lpstr>
      <vt:lpstr>C2: Ultra-Ultrasonic Sensor….</vt:lpstr>
      <vt:lpstr>Hello little car!</vt:lpstr>
      <vt:lpstr>Let's build the Chassis</vt:lpstr>
      <vt:lpstr>2A Motor Shield</vt:lpstr>
      <vt:lpstr>2A Motor Shield: Connection</vt:lpstr>
      <vt:lpstr>Pulse Width Modulation (PWM)</vt:lpstr>
      <vt:lpstr>2A Motor Shield: Connection &amp; Code</vt:lpstr>
      <vt:lpstr>C3: Move Like the Real Thing</vt:lpstr>
      <vt:lpstr>External Power</vt:lpstr>
      <vt:lpstr>Interrupt</vt:lpstr>
      <vt:lpstr>Motivation</vt:lpstr>
      <vt:lpstr>Interrupt: What is it?</vt:lpstr>
      <vt:lpstr>Interrupt: Arduino Mega</vt:lpstr>
      <vt:lpstr>Interrupt In Action: Code (1/2)</vt:lpstr>
      <vt:lpstr>Interrupt In Action: Code (2/2)</vt:lpstr>
      <vt:lpstr>Interrupt In Action: Connection</vt:lpstr>
      <vt:lpstr>Important Functions</vt:lpstr>
      <vt:lpstr>Four Interrupt Trigger Modes</vt:lpstr>
      <vt:lpstr>Explanation</vt:lpstr>
      <vt:lpstr>Writing ISR: Rules of Thumb</vt:lpstr>
      <vt:lpstr>Wheel Travel Distance</vt:lpstr>
      <vt:lpstr>Wheel Travel Distance: Basic Test</vt:lpstr>
      <vt:lpstr>C4: How Far?</vt:lpstr>
      <vt:lpstr>C5: Move with “Precision”!</vt:lpstr>
      <vt:lpstr>C6: Obstacle Avoidance Vehicle</vt:lpstr>
      <vt:lpstr>We have a basic car at this 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7: Sorting</dc:title>
  <dc:creator/>
  <cp:lastModifiedBy/>
  <cp:revision>141</cp:revision>
  <dcterms:created xsi:type="dcterms:W3CDTF">2002-08-20T11:43:23Z</dcterms:created>
  <dcterms:modified xsi:type="dcterms:W3CDTF">2018-07-22T10:23:02Z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WO120">
    <vt:i4>783810672</vt:i4>
  </property>
</Properties>
</file>