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2D37-CA5C-4BCF-9AC7-20DAE4C27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DB22E0-0982-49AA-82F5-6AD457BC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AFA71-BDA1-46BA-A42A-5493E62D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5D33D-0F96-49FC-96E2-933DCCF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14949-8ABC-4BF8-B083-6917984B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7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43B6-A252-4A42-BA49-219D48ED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8AB41-51A1-4D44-8BB0-7FFA36C2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087DA-98A7-4212-93A0-4D2AB471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7BF5B-1E57-4412-B21A-F8694A02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65A51-B5D5-4E65-A6DA-822DCE97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ED8A6-2E76-4FCC-954E-E3EA9B085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13A5E-358F-4E6E-8807-ABB2CB64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76BFC-45C5-4AF7-92B9-C670BB2C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A82A3-95E6-4102-A270-508AF59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F847E-BA9F-4C65-AE50-83D88C9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9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45C-32CF-45CB-A3E2-B2F88367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FBB50-5592-4EDA-ABD2-D6FCB7DC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CF62-3034-408D-AF03-480791CF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4EB10-4083-432E-919B-856BB2B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2C07D-5FC3-4649-9095-506DE418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69EE9-175E-4256-AD4B-990BA29E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DCAF4-A6B7-4C37-99AF-7A4DAFD5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8EE41-93F9-438F-B677-A66406F6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D5BD9-766C-446D-B584-6EABF3EE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017FF-6FF9-4BE8-A56F-9266CC01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0A58D-80C7-464A-B3B5-2D580870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2A58A-14CE-4F98-9C2C-DB839A889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B99EF-9913-442A-BE86-94CD90EE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295E4-B26F-42D7-9E97-CDC4F445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1A147-4E6C-4D96-B039-0945A081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4C092-8960-4D9D-B6E3-2F71E37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D6AC-0600-4EC2-A6C0-7E75C22D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08EA2-6029-4539-8F21-8C89BB46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C0E4A-3020-4557-B15E-972711C6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5A6602-889C-4105-B095-269E6694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477AF-3185-49AA-AB9C-20868E8F0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EC3CC-B18C-4A3B-83CB-232536DB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447F47-4ADE-442C-8271-54448761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38C8C-C8C0-45AF-A99A-2E4434D8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FFD2D-4E74-4ADD-B281-AD01DC07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89B29C-0362-46D2-AAC9-9A3EA485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8EE01-9E42-4F9B-A0AD-3904AA88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501C2-01C2-46F9-B666-D370D522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40E1E-B49B-4776-A02A-6BD9CD51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00E21-CAC7-48DB-80F1-F598E549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2F9DE-774B-49EF-90EE-30B5BB44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035CF-4AA9-4F54-B021-731B6FA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1CBCD-0681-46AC-85E6-AA97E8A8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C2760-849C-408E-977F-23E53AF0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E368D-1EA7-4296-9E65-598BD978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EFF58-CBDD-4657-A4D5-B6D56A1C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2C9A5-DBD5-4A5E-9E61-8165F55C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5E31-474C-44AD-BEEE-DBA11E8E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38F1DF-F6FA-4282-BE77-6C0A37217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9A67B-2D69-40FB-A140-E2527ACDA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AF843-A1F2-40F6-AEFF-0BB91E3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1F3AE-CF63-474E-A29A-FCF09876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47352-9AE0-45D2-BF38-7DB38824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08F998-76A2-47A5-BC09-7AADBE9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7314C-CC62-45C6-8E22-5B163546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E418-2B76-42A2-93EB-514C9546B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94AE-7579-4954-938B-7391DA5AD28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B054-FE45-4DE7-B5FE-6B996021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902-541D-4353-AD79-77CE5B6C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2FDE-60BF-4DC5-B6F6-5F8F6D759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2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380D7-1653-4E0E-9351-BC5DA409A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Some ideas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67186F-F24B-48E9-AC9B-E0933D331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8CA0-4BB0-45A5-B9CD-B484D50F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Hierarchy Process (AHP)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2033B-C8B3-4EA7-A4A8-57948996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a structured technique for </a:t>
            </a:r>
            <a:r>
              <a:rPr lang="en-US" altLang="zh-CN" b="1" dirty="0"/>
              <a:t>organizing</a:t>
            </a:r>
            <a:r>
              <a:rPr lang="en-US" altLang="zh-CN" dirty="0"/>
              <a:t> and </a:t>
            </a:r>
            <a:r>
              <a:rPr lang="en-US" altLang="zh-CN" b="1" dirty="0"/>
              <a:t>analyzing</a:t>
            </a:r>
            <a:r>
              <a:rPr lang="en-US" altLang="zh-CN" dirty="0"/>
              <a:t> complex </a:t>
            </a:r>
            <a:r>
              <a:rPr lang="en-US" altLang="zh-CN" b="1" dirty="0"/>
              <a:t>decisions</a:t>
            </a:r>
            <a:r>
              <a:rPr lang="en-US" altLang="zh-CN" dirty="0"/>
              <a:t>, based on </a:t>
            </a:r>
            <a:r>
              <a:rPr lang="en-US" altLang="zh-CN" b="1" dirty="0"/>
              <a:t>mathematics</a:t>
            </a:r>
            <a:r>
              <a:rPr lang="en-US" altLang="zh-CN" dirty="0"/>
              <a:t> and </a:t>
            </a:r>
            <a:r>
              <a:rPr lang="en-US" altLang="zh-CN" b="1" dirty="0"/>
              <a:t>psychology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01C82-D96E-4FED-BD3B-6201F0D2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3" y="2807663"/>
            <a:ext cx="3758214" cy="39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8CA0-4BB0-45A5-B9CD-B484D50F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Hierarchy Process (AHP)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01C82-D96E-4FED-BD3B-6201F0D2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5" y="1488273"/>
            <a:ext cx="4613669" cy="48415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3F1B12-704D-40F7-BAFD-38D835252840}"/>
              </a:ext>
            </a:extLst>
          </p:cNvPr>
          <p:cNvSpPr txBox="1"/>
          <p:nvPr/>
        </p:nvSpPr>
        <p:spPr>
          <a:xfrm>
            <a:off x="5619565" y="45326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Hierarchy</a:t>
            </a:r>
            <a:r>
              <a:rPr lang="en-US" altLang="zh-CN" sz="3200" b="1" dirty="0"/>
              <a:t> </a:t>
            </a:r>
            <a:r>
              <a:rPr lang="en-US" altLang="zh-CN" sz="3200" dirty="0"/>
              <a:t>modeling </a:t>
            </a:r>
            <a:endParaRPr lang="zh-CN" altLang="en-US" sz="3200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F5CD0C0C-C65A-40F9-91C2-C0AC3D6DB095}"/>
              </a:ext>
            </a:extLst>
          </p:cNvPr>
          <p:cNvSpPr/>
          <p:nvPr/>
        </p:nvSpPr>
        <p:spPr>
          <a:xfrm>
            <a:off x="5048675" y="3320249"/>
            <a:ext cx="419970" cy="3009529"/>
          </a:xfrm>
          <a:prstGeom prst="rightBrace">
            <a:avLst>
              <a:gd name="adj1" fmla="val 27736"/>
              <a:gd name="adj2" fmla="val 497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8CA0-4BB0-45A5-B9CD-B484D50F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Hierarchy Process (AHP)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01C82-D96E-4FED-BD3B-6201F0D2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5" y="1488273"/>
            <a:ext cx="4613669" cy="48415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7096F7-D7C1-4776-91DD-BBD922EE2D5B}"/>
              </a:ext>
            </a:extLst>
          </p:cNvPr>
          <p:cNvSpPr/>
          <p:nvPr/>
        </p:nvSpPr>
        <p:spPr>
          <a:xfrm>
            <a:off x="435005" y="4225771"/>
            <a:ext cx="4613669" cy="10209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C4B8818-B37A-41B3-903B-0A39E7C4F0B2}"/>
              </a:ext>
            </a:extLst>
          </p:cNvPr>
          <p:cNvSpPr/>
          <p:nvPr/>
        </p:nvSpPr>
        <p:spPr>
          <a:xfrm rot="10800000">
            <a:off x="5291090" y="4598633"/>
            <a:ext cx="1852238" cy="2929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6A619C-D871-46C6-AC75-78884E1FB7CD}"/>
                  </a:ext>
                </a:extLst>
              </p:cNvPr>
              <p:cNvSpPr txBox="1"/>
              <p:nvPr/>
            </p:nvSpPr>
            <p:spPr>
              <a:xfrm>
                <a:off x="7387002" y="4340263"/>
                <a:ext cx="1389804" cy="791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1/4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6A619C-D871-46C6-AC75-78884E1FB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02" y="4340263"/>
                <a:ext cx="1389804" cy="791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A0C6A20-8296-4040-81E8-AC75B6FA12F9}"/>
              </a:ext>
            </a:extLst>
          </p:cNvPr>
          <p:cNvSpPr txBox="1"/>
          <p:nvPr/>
        </p:nvSpPr>
        <p:spPr>
          <a:xfrm>
            <a:off x="6927291" y="3429000"/>
            <a:ext cx="25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Importance </a:t>
            </a:r>
            <a:r>
              <a:rPr lang="en-US" altLang="zh-CN" b="1" dirty="0"/>
              <a:t>Comparison</a:t>
            </a:r>
            <a:r>
              <a:rPr lang="en-US" altLang="zh-CN" dirty="0"/>
              <a:t> Matrix</a:t>
            </a:r>
            <a:endParaRPr lang="zh-CN" altLang="en-US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75261784-EED0-4CB2-8A1A-ACA1A5F18DBA}"/>
              </a:ext>
            </a:extLst>
          </p:cNvPr>
          <p:cNvSpPr/>
          <p:nvPr/>
        </p:nvSpPr>
        <p:spPr>
          <a:xfrm>
            <a:off x="5575177" y="3773010"/>
            <a:ext cx="1278384" cy="825623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010486-F3FC-4F10-9DF6-74107FC1F8D7}"/>
              </a:ext>
            </a:extLst>
          </p:cNvPr>
          <p:cNvSpPr/>
          <p:nvPr/>
        </p:nvSpPr>
        <p:spPr>
          <a:xfrm rot="10800000">
            <a:off x="9020480" y="4598633"/>
            <a:ext cx="1153330" cy="2929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5ED12F-E147-4A46-8A94-1E72458AB187}"/>
              </a:ext>
            </a:extLst>
          </p:cNvPr>
          <p:cNvSpPr txBox="1"/>
          <p:nvPr/>
        </p:nvSpPr>
        <p:spPr>
          <a:xfrm>
            <a:off x="10377073" y="4225771"/>
            <a:ext cx="551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8D21B7-6CD3-4594-A7CA-F0C97FDF1F6A}"/>
              </a:ext>
            </a:extLst>
          </p:cNvPr>
          <p:cNvSpPr txBox="1"/>
          <p:nvPr/>
        </p:nvSpPr>
        <p:spPr>
          <a:xfrm>
            <a:off x="9475182" y="5118405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Survey?</a:t>
            </a:r>
          </a:p>
          <a:p>
            <a:r>
              <a:rPr lang="en-US" altLang="zh-CN" dirty="0"/>
              <a:t>Subjective perception?</a:t>
            </a:r>
          </a:p>
          <a:p>
            <a:r>
              <a:rPr lang="en-US" altLang="zh-CN" dirty="0"/>
              <a:t>Expert opinion?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406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90CF-152E-4E32-B49E-58CA1AF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E1B39-72F5-40DA-BD91-BFAF5D68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Basically…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make </a:t>
            </a:r>
            <a:r>
              <a:rPr lang="en-US" altLang="zh-CN" i="1" dirty="0"/>
              <a:t>F</a:t>
            </a:r>
            <a:r>
              <a:rPr lang="en-US" altLang="zh-CN" dirty="0"/>
              <a:t> as </a:t>
            </a:r>
            <a:r>
              <a:rPr lang="en-US" altLang="zh-CN" b="1" dirty="0"/>
              <a:t>simple </a:t>
            </a:r>
            <a:r>
              <a:rPr lang="en-US" altLang="zh-CN" dirty="0"/>
              <a:t>and</a:t>
            </a:r>
            <a:r>
              <a:rPr lang="en-US" altLang="zh-CN" b="1" dirty="0"/>
              <a:t> intuitive</a:t>
            </a:r>
            <a:r>
              <a:rPr lang="en-US" altLang="zh-CN" dirty="0"/>
              <a:t> as possible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EAD0D3-6E23-498D-8A12-57361116427F}"/>
                  </a:ext>
                </a:extLst>
              </p:cNvPr>
              <p:cNvSpPr txBox="1"/>
              <p:nvPr/>
            </p:nvSpPr>
            <p:spPr>
              <a:xfrm>
                <a:off x="3357239" y="2479089"/>
                <a:ext cx="54775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𝑇𝑒𝑎𝑚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𝑃𝑒𝑟𝑓𝑜𝑚𝑎𝑛𝑐𝑒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EAD0D3-6E23-498D-8A12-57361116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239" y="2479089"/>
                <a:ext cx="547752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7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90CF-152E-4E32-B49E-58CA1AF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F87E8F-A1C0-4FE3-B474-D2D09BD6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1"/>
          <a:stretch/>
        </p:blipFill>
        <p:spPr>
          <a:xfrm>
            <a:off x="838200" y="2224895"/>
            <a:ext cx="4230165" cy="38773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B8E513F-D6B8-4209-BA2E-9F544294443D}"/>
              </a:ext>
            </a:extLst>
          </p:cNvPr>
          <p:cNvSpPr txBox="1"/>
          <p:nvPr/>
        </p:nvSpPr>
        <p:spPr>
          <a:xfrm>
            <a:off x="5808216" y="222489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goal is to create a model that predicts the value of a </a:t>
            </a:r>
            <a:r>
              <a:rPr lang="en-US" altLang="zh-CN" b="1" dirty="0"/>
              <a:t>target</a:t>
            </a:r>
            <a:r>
              <a:rPr lang="en-US" altLang="zh-CN" dirty="0"/>
              <a:t> variable based on </a:t>
            </a:r>
            <a:r>
              <a:rPr lang="en-US" altLang="zh-CN" b="1" dirty="0"/>
              <a:t>several input variables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4B176D-C7FF-4DC9-96E3-66C890E13966}"/>
              </a:ext>
            </a:extLst>
          </p:cNvPr>
          <p:cNvSpPr txBox="1"/>
          <p:nvPr/>
        </p:nvSpPr>
        <p:spPr>
          <a:xfrm>
            <a:off x="5808217" y="3773010"/>
            <a:ext cx="6094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</a:t>
            </a:r>
            <a:r>
              <a:rPr lang="en-US" altLang="zh-CN" b="1" dirty="0"/>
              <a:t>optimal </a:t>
            </a:r>
            <a:r>
              <a:rPr lang="en-US" altLang="zh-CN" dirty="0"/>
              <a:t>decision tree should use </a:t>
            </a:r>
            <a:r>
              <a:rPr lang="en-US" altLang="zh-CN" b="1" dirty="0">
                <a:solidFill>
                  <a:srgbClr val="FF0000"/>
                </a:solidFill>
              </a:rPr>
              <a:t>least </a:t>
            </a:r>
            <a:r>
              <a:rPr lang="en-US" altLang="zh-CN" b="1" dirty="0"/>
              <a:t>branches…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So </a:t>
            </a:r>
            <a:r>
              <a:rPr lang="en-US" altLang="zh-CN" b="1" dirty="0"/>
              <a:t>upper</a:t>
            </a:r>
            <a:r>
              <a:rPr lang="en-US" altLang="zh-CN" dirty="0"/>
              <a:t> level should be more </a:t>
            </a:r>
            <a:r>
              <a:rPr lang="en-US" altLang="zh-CN" b="1" dirty="0"/>
              <a:t>significant factor</a:t>
            </a:r>
          </a:p>
          <a:p>
            <a:endParaRPr lang="en-US" altLang="zh-CN" dirty="0"/>
          </a:p>
          <a:p>
            <a:r>
              <a:rPr lang="en-US" altLang="zh-CN" dirty="0"/>
              <a:t>We can also limit its level and number of branches to choose certain number of factor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However</a:t>
            </a:r>
            <a:r>
              <a:rPr lang="en-US" altLang="zh-CN" dirty="0"/>
              <a:t>, it’s hard to show relations between factors, like combination…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631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Noto Sans Blk"/>
        <a:ea typeface="Noto Sans CJK SC Black"/>
        <a:cs typeface=""/>
      </a:majorFont>
      <a:minorFont>
        <a:latin typeface="Noto Sans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139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Noto Sans</vt:lpstr>
      <vt:lpstr>Noto Sans Blk</vt:lpstr>
      <vt:lpstr>Office 主题​​</vt:lpstr>
      <vt:lpstr>Some ideas</vt:lpstr>
      <vt:lpstr>Analytic Hierarchy Process (AHP)</vt:lpstr>
      <vt:lpstr>Analytic Hierarchy Process (AHP)</vt:lpstr>
      <vt:lpstr>Analytic Hierarchy Process (AHP)</vt:lpstr>
      <vt:lpstr>Decision Tree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Mallow Pop</dc:creator>
  <cp:lastModifiedBy>Mallow Pop</cp:lastModifiedBy>
  <cp:revision>28</cp:revision>
  <dcterms:created xsi:type="dcterms:W3CDTF">2020-11-12T07:00:50Z</dcterms:created>
  <dcterms:modified xsi:type="dcterms:W3CDTF">2020-11-12T10:08:04Z</dcterms:modified>
</cp:coreProperties>
</file>