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71" r:id="rId7"/>
    <p:sldId id="268" r:id="rId8"/>
    <p:sldId id="269" r:id="rId9"/>
    <p:sldId id="270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D66C62-C1F5-4C6B-8C2D-F02A24B4C403}">
          <p14:sldIdLst>
            <p14:sldId id="256"/>
            <p14:sldId id="267"/>
            <p14:sldId id="257"/>
            <p14:sldId id="258"/>
            <p14:sldId id="259"/>
            <p14:sldId id="271"/>
            <p14:sldId id="268"/>
            <p14:sldId id="269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乐轩 唐" initials="乐轩" lastIdx="1" clrIdx="0">
    <p:extLst>
      <p:ext uri="{19B8F6BF-5375-455C-9EA6-DF929625EA0E}">
        <p15:presenceInfo xmlns:p15="http://schemas.microsoft.com/office/powerpoint/2012/main" userId="4360ff03faec1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A5A32-2D95-410A-9FE0-1C4EAD86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1A514-2DB5-41A7-AA4A-4BB113DDE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7C504-7708-4405-A14F-12909BA0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AE05F-E50B-4BC0-A5AD-E25E41CF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7C63-18AB-41BF-A7D0-03A66ED7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5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D13F2-6282-4ABA-80BB-53BB2EA0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8A6BAA-DD91-4ED7-9EE1-BF1CF2D9B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D4606-048A-4987-898B-5A7E983F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F2468-F92F-46A0-B752-F46EC23E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45483-3771-4129-8D48-DAA84238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CA9EE1-7848-4D74-ADE9-4EEDC535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5FCC5-8263-4BCD-B2E4-BD9C0D209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23CB4-FB26-47D7-8ED7-EC33587F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5423B-B716-48DA-AEA0-67362EE0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0DFB5-B329-4553-837F-462548C7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1AC6-3835-4679-8FF1-18C7FFC2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CA458-BD30-4461-A3D4-64BC4D82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3D778-FD5C-44E7-BC2F-8C4A770F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E1417-53B8-41DC-8340-F1929FC3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372C4-CEFD-4B48-A21E-5361798E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DB6E9-E58B-4FAF-B1E1-E77CAE2C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607FF-BF7D-4BAB-B3F6-FADA673F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EC80D-5917-490F-BE73-B88C95BB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EB2FA-6CEC-4228-AC6E-BCD8F31A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4828F-269B-4E2E-84A2-7270B360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31D7-4E46-42CA-9B91-49668625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FFA5B-2787-4E6C-A171-8331A6915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BAC1AF-DA21-4250-85FC-A388DBD3C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18EBD-567D-4CAE-89F0-CCCD08AF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37826-F4AB-4D8B-BFB8-3BDDB9E2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FC18C-92A4-482A-9864-B32A73A0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0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48781-7ABD-42D4-AE7C-9D53E951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3DA8-4850-4190-A4E8-3BEDB8D9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C3829-22B7-4173-83A6-0A6EDB93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24D3CD-5357-4E24-AEB7-E80CAB9D1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A4D86D-0DB2-47A1-AF44-0F30A6ABC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4667BC-4387-418F-BDA8-6AAA94EF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4A6D16-16CF-443A-A1B3-4D6B9C35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C12DFC-AC0E-4B16-9FB9-AD03339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7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B5AE-6CE8-4260-9165-AC2F4184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9D8F3-593A-4A65-A3EA-6D139684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E8BB0B-B4C2-4BD1-8411-4FA18B3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6E950B-F9D0-47AB-92E8-E7C536D4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4D4FA-AD8A-4FCD-90A7-7B27D5DB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5E8B67-F75A-4D11-BC9D-BCFE4916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391D4-6921-4DAC-89F2-27D3398D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3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FFBB6-6EE4-449C-BC43-ABB6ABD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8C7F2-56E6-4589-8D8B-FC8F0864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FC477-BD78-456B-89DD-39EC1CCC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F64CC-B6D0-4CEF-98E9-9D1EFE42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AC6F5-76A5-4310-9B92-3578F26D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37C9E-5501-4DBC-81CF-50C143E5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FBB39-4A92-4B40-A62E-1DCCDD6F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B403D1-06D3-4D3F-9F3B-77B98982F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FD1A9-E983-40D2-856F-1FBB7A3A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451EA-F512-4258-BE7D-FEA7090B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22CD3-D19B-4A57-AAA0-0D71B72A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B1DE9-C1BA-48D8-8CEE-A91E7807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60A2A-62D5-4C09-A072-7C792F6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8D6ED-1308-4D2D-B89B-70FACB25E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AD2DB-A16F-4227-BDA5-98E9B2C1D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3F78-49A6-45E2-8952-D2D32E20A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DA116-C90E-4D93-83A0-8C3C7E70E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AC449-016E-463E-AD37-AB57E9A8D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4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29B82-9ED4-4905-A389-1303EC030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选课系统</a:t>
            </a:r>
            <a:br>
              <a:rPr lang="en-US" altLang="zh-CN" dirty="0"/>
            </a:br>
            <a:r>
              <a:rPr lang="zh-CN" altLang="en-US" dirty="0"/>
              <a:t>验收答辩汇报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3EFEF-7EA2-4E78-AAC7-029F2D45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第二组</a:t>
            </a:r>
            <a:endParaRPr lang="en-US" altLang="zh-CN" dirty="0"/>
          </a:p>
          <a:p>
            <a:r>
              <a:rPr lang="zh-CN" altLang="en-US" dirty="0"/>
              <a:t>唐乐轩 张子桓 董俊良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572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167BD2-CBB5-4675-B046-B117A1293E84}"/>
              </a:ext>
            </a:extLst>
          </p:cNvPr>
          <p:cNvSpPr txBox="1"/>
          <p:nvPr/>
        </p:nvSpPr>
        <p:spPr>
          <a:xfrm>
            <a:off x="3056074" y="2767280"/>
            <a:ext cx="6079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2513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BA246-2591-4C70-A755-71052AAC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E9AF5-8671-4FEE-93E8-EFE993FA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endParaRPr lang="en-US" altLang="zh-CN" b="0" i="0" dirty="0">
              <a:solidFill>
                <a:srgbClr val="2D3B45"/>
              </a:solidFill>
              <a:effectLst/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特色与创新点</a:t>
            </a:r>
            <a:endParaRPr lang="en-US" altLang="zh-CN" b="0" i="0" dirty="0">
              <a:solidFill>
                <a:srgbClr val="2D3B45"/>
              </a:solidFill>
              <a:effectLst/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经验教训</a:t>
            </a:r>
            <a:endParaRPr lang="en-US" altLang="zh-CN" b="0" i="0" dirty="0">
              <a:solidFill>
                <a:srgbClr val="2D3B45"/>
              </a:solidFill>
              <a:effectLst/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成员贡献和分工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54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4A925-3BED-48F0-A074-FE3D943A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dirty="0">
                <a:solidFill>
                  <a:srgbClr val="2D3B45"/>
                </a:solidFill>
                <a:latin typeface="LatoWeb"/>
              </a:rPr>
              <a:t>-</a:t>
            </a:r>
            <a:r>
              <a:rPr lang="zh-CN" altLang="en-US" dirty="0"/>
              <a:t>系统物理视图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E09AA-F09B-463C-961C-54F62651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40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0" lang="zh-CN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采用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C/S</a:t>
            </a:r>
            <a:r>
              <a:rPr kumimoji="0" lang="zh-CN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架构，浏览器和服务器通过互联网连接。</a:t>
            </a:r>
            <a:endParaRPr kumimoji="0" lang="zh-CN" altLang="en-US" sz="7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86EC73E-FEC3-4683-A7B6-66463806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929F614-8836-49D7-B32B-780DF4C7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2574075"/>
            <a:ext cx="6324925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F6DC1-20D7-4093-B885-4DEB6FCE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dirty="0">
                <a:solidFill>
                  <a:srgbClr val="2D3B45"/>
                </a:solidFill>
                <a:latin typeface="LatoWeb"/>
              </a:rPr>
              <a:t>-</a:t>
            </a:r>
            <a:r>
              <a:rPr lang="zh-CN" altLang="en-US" dirty="0"/>
              <a:t>系统逻辑视图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AB3F9-6BCE-4C87-B1BC-0AA210EB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03" y="1690688"/>
            <a:ext cx="10808793" cy="4351338"/>
          </a:xfrm>
        </p:spPr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zh-CN" altLang="zh-CN" sz="2400" kern="100" dirty="0">
                <a:effectLst/>
              </a:rPr>
              <a:t>采用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Django</a:t>
            </a:r>
            <a:r>
              <a:rPr lang="zh-CN" altLang="zh-CN" sz="2400" kern="100" dirty="0">
                <a:effectLst/>
              </a:rPr>
              <a:t>框架。不同于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MVC</a:t>
            </a:r>
            <a:r>
              <a:rPr lang="zh-CN" altLang="zh-CN" sz="2400" kern="100" dirty="0">
                <a:effectLst/>
              </a:rPr>
              <a:t>风格，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Django</a:t>
            </a:r>
            <a:r>
              <a:rPr lang="zh-CN" altLang="zh-CN" sz="2400" kern="100" dirty="0">
                <a:effectLst/>
              </a:rPr>
              <a:t>框架采用了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MTV</a:t>
            </a:r>
            <a:r>
              <a:rPr lang="zh-CN" altLang="zh-CN" sz="2400" kern="100" dirty="0">
                <a:effectLst/>
              </a:rPr>
              <a:t>设计模式：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zh-CN" sz="2400" kern="100" dirty="0">
              <a:effectLst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</a:t>
            </a:r>
            <a:r>
              <a:rPr lang="zh-CN" altLang="zh-CN" sz="2400" kern="100" dirty="0">
                <a:effectLst/>
              </a:rPr>
              <a:t>即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Model</a:t>
            </a:r>
            <a:r>
              <a:rPr lang="zh-CN" altLang="zh-CN" sz="2400" kern="100" dirty="0">
                <a:effectLst/>
              </a:rPr>
              <a:t>，数据存取层，这一层里处理所有与数据相关的事务，提供在数据库中管理（添加、修改、删除）和查询记录的机制；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effectLst/>
              </a:rPr>
              <a:t>即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Template</a:t>
            </a:r>
            <a:r>
              <a:rPr lang="zh-CN" altLang="zh-CN" sz="2400" kern="100" dirty="0">
                <a:effectLst/>
              </a:rPr>
              <a:t>，表现层，处理页面的显示，即所有与表现相关的决定都由这一层去处理；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	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V</a:t>
            </a:r>
            <a:r>
              <a:rPr lang="zh-CN" altLang="zh-CN" sz="2400" kern="100" dirty="0">
                <a:effectLst/>
              </a:rPr>
              <a:t>即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View</a:t>
            </a:r>
            <a:r>
              <a:rPr lang="zh-CN" altLang="zh-CN" sz="2400" kern="100" dirty="0">
                <a:effectLst/>
              </a:rPr>
              <a:t>，业务逻辑层，负责处理业务展现逻辑，会在适当的时候将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Model</a:t>
            </a:r>
            <a:r>
              <a:rPr lang="zh-CN" altLang="zh-CN" sz="2400" kern="100" dirty="0">
                <a:effectLst/>
              </a:rPr>
              <a:t>与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Template</a:t>
            </a:r>
            <a:r>
              <a:rPr lang="zh-CN" altLang="zh-CN" sz="2400" kern="100" dirty="0">
                <a:effectLst/>
              </a:rPr>
              <a:t>组合在一起，通常被认为是联通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</a:t>
            </a:r>
            <a:r>
              <a:rPr lang="zh-CN" altLang="zh-CN" sz="2400" kern="100" dirty="0">
                <a:effectLst/>
              </a:rPr>
              <a:t>与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effectLst/>
              </a:rPr>
              <a:t>的桥梁。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83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54454-ECF8-41CD-AD8A-FF57DCBA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dirty="0">
                <a:solidFill>
                  <a:srgbClr val="2D3B45"/>
                </a:solidFill>
                <a:latin typeface="LatoWeb"/>
              </a:rPr>
              <a:t>-</a:t>
            </a:r>
            <a:r>
              <a:rPr lang="zh-CN" altLang="en-US" dirty="0"/>
              <a:t>系统逻辑视图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AEBFC9-D8AE-4EFB-8278-51C1B085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921" y="1277738"/>
            <a:ext cx="10386158" cy="5580262"/>
          </a:xfrm>
        </p:spPr>
      </p:pic>
    </p:spTree>
    <p:extLst>
      <p:ext uri="{BB962C8B-B14F-4D97-AF65-F5344CB8AC3E}">
        <p14:creationId xmlns:p14="http://schemas.microsoft.com/office/powerpoint/2010/main" val="22673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F6DC1-20D7-4093-B885-4DEB6FCE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b="0" i="0" dirty="0">
                <a:solidFill>
                  <a:srgbClr val="2D3B45"/>
                </a:solidFill>
                <a:effectLst/>
                <a:latin typeface="LatoWeb"/>
              </a:rPr>
              <a:t>-</a:t>
            </a: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技术要点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AB3F9-6BCE-4C87-B1BC-0AA210EB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03" y="1690688"/>
            <a:ext cx="10808793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zh-CN" sz="2400" kern="100" dirty="0"/>
              <a:t>D</a:t>
            </a:r>
            <a:r>
              <a:rPr lang="en-US" altLang="zh-CN" sz="2400" kern="100" dirty="0">
                <a:effectLst/>
              </a:rPr>
              <a:t>jango</a:t>
            </a:r>
            <a:r>
              <a:rPr lang="zh-CN" altLang="en-US" sz="2400" kern="100" dirty="0">
                <a:effectLst/>
              </a:rPr>
              <a:t>框架下的各项用例模型创建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altLang="zh-CN" sz="2400" kern="100" dirty="0">
                <a:effectLst/>
              </a:rPr>
              <a:t>html</a:t>
            </a:r>
            <a:r>
              <a:rPr lang="zh-CN" altLang="en-US" sz="2400" kern="100" dirty="0">
                <a:effectLst/>
              </a:rPr>
              <a:t>与</a:t>
            </a:r>
            <a:r>
              <a:rPr lang="en-US" altLang="zh-CN" sz="2400" kern="100" dirty="0" err="1">
                <a:effectLst/>
              </a:rPr>
              <a:t>css</a:t>
            </a:r>
            <a:r>
              <a:rPr lang="zh-CN" altLang="en-US" sz="2400" kern="100" dirty="0">
                <a:effectLst/>
              </a:rPr>
              <a:t>网页前端书写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kern="100" dirty="0">
                <a:effectLst/>
              </a:rPr>
              <a:t>后端数据库管理与存储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kern="100" dirty="0">
                <a:effectLst/>
              </a:rPr>
              <a:t>各项要素功能算法实现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kern="100" dirty="0">
                <a:effectLst/>
              </a:rPr>
              <a:t>基础功能逻辑框架构建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26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4AC3E-2CB1-4561-BA77-AB2B2315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特色与创新点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05E2C-A40C-44B9-94A1-9B63B44F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设计了防错机制，即设置了退选、删除课程和删除课程时间安排的二次确认功能，防止误操作；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增加了检测和限制，检测学号、教职工号、密码、邮箱等信息的正确性，防止输入有误</a:t>
            </a:r>
            <a:r>
              <a:rPr lang="zh-CN" altLang="en-US" dirty="0">
                <a:solidFill>
                  <a:srgbClr val="2D3B45"/>
                </a:solidFill>
                <a:latin typeface="LatoWeb"/>
              </a:rPr>
              <a:t>；</a:t>
            </a:r>
            <a:endParaRPr lang="en-US" altLang="zh-CN" dirty="0">
              <a:solidFill>
                <a:srgbClr val="2D3B45"/>
              </a:solidFill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2D3B45"/>
                </a:solidFill>
                <a:latin typeface="LatoWeb"/>
              </a:rPr>
              <a:t>将评教过程置于教师给分之前，不会让老师的给分影响学生的评教。</a:t>
            </a:r>
          </a:p>
        </p:txBody>
      </p:sp>
    </p:spTree>
    <p:extLst>
      <p:ext uri="{BB962C8B-B14F-4D97-AF65-F5344CB8AC3E}">
        <p14:creationId xmlns:p14="http://schemas.microsoft.com/office/powerpoint/2010/main" val="274255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4E1E2-9758-43C2-B6D6-596F9C49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经验教训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B2CD9-4CA0-4AFA-845E-9564B123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启动项目之前要做充分的调研，确定好方向；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要肯花时间攻克技术难题；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要和组员协调分工，关系融洽会事半功倍；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事情尽早做，不要拖拉；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多开会，及时沟通交通。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84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AF53-9E25-4888-ACB3-38886194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成员贡献和分工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4B6512E-C757-455B-8696-5B68DA26F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251391"/>
              </p:ext>
            </p:extLst>
          </p:nvPr>
        </p:nvGraphicFramePr>
        <p:xfrm>
          <a:off x="838200" y="2044065"/>
          <a:ext cx="105155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6253502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377949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820614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71922019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786696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5509261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890727597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zh-CN" sz="16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项目组成员对项目的贡献度（</a:t>
                      </a:r>
                      <a:r>
                        <a:rPr lang="en-US" altLang="zh-CN" sz="16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zh-CN" altLang="zh-CN" sz="16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600" b="0" i="0" baseline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3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姓名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需求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设计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编码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测试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项目管理</a:t>
                      </a: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*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小计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25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唐乐轩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8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张子桓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165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16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董俊良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135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83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共计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806406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zh-CN" altLang="zh-CN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注： 项目管理包括项目计划、报告、沟通与协调等。</a:t>
                      </a:r>
                      <a:endParaRPr lang="zh-CN" altLang="en-US" sz="1600" b="0" i="0" baseline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8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9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429</Words>
  <Application>Microsoft Office PowerPoint</Application>
  <PresentationFormat>宽屏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LatoWeb</vt:lpstr>
      <vt:lpstr>等线</vt:lpstr>
      <vt:lpstr>等线 Light</vt:lpstr>
      <vt:lpstr>Arial</vt:lpstr>
      <vt:lpstr>Office 主题​​</vt:lpstr>
      <vt:lpstr>选课系统 验收答辩汇报</vt:lpstr>
      <vt:lpstr>目录</vt:lpstr>
      <vt:lpstr>架构与关键技术-系统物理视图</vt:lpstr>
      <vt:lpstr>架构与关键技术-系统逻辑视图</vt:lpstr>
      <vt:lpstr>架构与关键技术-系统逻辑视图</vt:lpstr>
      <vt:lpstr>架构与关键技术-技术要点</vt:lpstr>
      <vt:lpstr>特色与创新点</vt:lpstr>
      <vt:lpstr>经验教训</vt:lpstr>
      <vt:lpstr>成员贡献和分工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乐轩 唐</dc:creator>
  <cp:lastModifiedBy>乐轩 唐</cp:lastModifiedBy>
  <cp:revision>17</cp:revision>
  <dcterms:created xsi:type="dcterms:W3CDTF">2023-12-17T16:11:12Z</dcterms:created>
  <dcterms:modified xsi:type="dcterms:W3CDTF">2024-01-10T09:58:18Z</dcterms:modified>
</cp:coreProperties>
</file>