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C5BE-5AC2-4287-AC45-31CB2B65045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D9C1-E7FD-4E64-8C7C-5DAB921A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213D-D0F0-4CD0-8637-4D6D4D4FF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156B9-9F01-4094-A11C-A4E8BACA5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3C75-D927-41C6-A0F8-0FCB5786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40AA-076B-F245-B712-3673A535080E}" type="datetime1">
              <a:rPr lang="en-HK" smtClean="0"/>
              <a:t>17/11/2021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251B-3684-49DF-AF44-7E10762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9372-2998-4B4F-AC8A-5578F99B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FCB0-E97E-488E-92EB-C24F840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4708-8F81-4142-8CC6-7ED4F508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FA96-A946-42D9-B121-EA5594FA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C5DA-9D9D-6346-9EF7-E441922B8ABC}" type="datetime1">
              <a:rPr lang="en-HK" smtClean="0"/>
              <a:t>17/11/2021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190E-6E3A-4A38-A3E5-4C610C7A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E7D8-D230-4C4B-BA2C-005EA3B6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9342E-626A-4BBE-AF12-77C7EC468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DBA8-605F-45F2-98DA-86FEBACF3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8072-F8AA-4CAE-A6F8-3DE020EB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13F5-A8F4-DF4A-8680-7339ED750329}" type="datetime1">
              <a:rPr lang="en-HK" smtClean="0"/>
              <a:t>17/11/2021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B4EA-71A9-4114-8D6F-03D02251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0267-CD76-4B1B-B48B-2F4F8BDF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162E-3C62-46A3-A5BE-E2C4FB63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73D5-B3F9-4998-BFEB-F3208D5D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DDAE-D148-4CA4-93ED-4D986EC7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FB1B-3F18-B64C-86E5-64413D07D285}" type="datetime1">
              <a:rPr lang="en-HK" smtClean="0"/>
              <a:t>17/11/2021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853C-19C0-4DB8-85B6-B8457182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D4A5-4175-433D-B656-F9DE0C24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A79A-FC2D-403C-A013-6F7EEF7A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218BB-82C4-4091-B8E1-6000D1B8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5F9F-F2E8-43B7-8E77-982F91FC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2CF-CF5E-EC4D-86F7-7AFFF5C86B0E}" type="datetime1">
              <a:rPr lang="en-HK" smtClean="0"/>
              <a:t>17/11/2021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61DB-A116-45DF-A485-607FAF21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D658-2308-4C00-9198-3BAAFE04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9DB-5B52-4E72-8CCE-B051B5CE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0884-A4F1-45F9-8306-93E286D5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FF2A-ED7D-4479-A622-8099984F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0592-8592-4C1C-B761-6706F3E5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5067-95EF-B44B-8D52-46E106C6D15F}" type="datetime1">
              <a:rPr lang="en-HK" smtClean="0"/>
              <a:t>17/11/2021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EAE1-48B1-445B-B06F-3F56D26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674F9-53D5-43CF-B697-4AF240D0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2DFC-1C16-4DDE-99B5-B46962B9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64D2-5E96-48B3-BAD3-59F60940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4FFB-499B-461F-830E-3B57001C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B9C1A-7C88-4CE0-8EFF-F02E56648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9452-874F-4B0C-85E8-348B137BC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9224-2E53-45F4-AA0D-995FB0EF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CC5B-F420-C042-B111-0841F0B0A348}" type="datetime1">
              <a:rPr lang="en-HK" smtClean="0"/>
              <a:t>17/11/2021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C831C-F5B8-4068-96A9-BFBFDC82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44809-EF18-409B-ABCB-ACF1E3B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7EE0-C89E-47C6-AB23-9FB9C968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E1248-BED4-4960-8F88-17357E54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5DD1-6F63-0341-8AF4-3CBAE19874FA}" type="datetime1">
              <a:rPr lang="en-HK" smtClean="0"/>
              <a:t>17/11/2021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962B6-7579-49A4-91DF-9201D5AF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637F-70FA-4CCC-86F8-31BE326C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CD3B-40BE-496B-8854-C3CB28E4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B086-A13D-B646-8BED-951766B43594}" type="datetime1">
              <a:rPr lang="en-HK" smtClean="0"/>
              <a:t>17/11/2021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0F972-B112-4932-8340-3CD962E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44D6-1FE8-4A7B-8A12-2CA0EE1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F31B-21BA-4B69-B6C2-EA274C14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D8C7-9CC9-4123-81EB-E29E317C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035F-323F-4769-AA0E-D7E947E07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9987-772B-40BD-B786-9132046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04DD-A6B8-D340-873C-932E6C3C82FF}" type="datetime1">
              <a:rPr lang="en-HK" smtClean="0"/>
              <a:t>17/11/2021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0ADC-2646-4EF3-A8AA-485255D6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392C2-67D5-4A93-8580-D2F5FE16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0181-2748-42D9-8D10-5B0EC481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43F7A-52A4-4821-8F5F-434ACDA0C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A63B-5C51-4840-8C9C-61B1377C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4A6-4E0F-4158-8B2D-9F52AD75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DF4C-251A-C14C-BFA3-8033D31833E9}" type="datetime1">
              <a:rPr lang="en-HK" smtClean="0"/>
              <a:t>17/11/2021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EE15-0158-4F55-83B0-D20D4203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AE83-ABD4-4E9F-93FC-B04A9B91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348CD-00A2-401C-AA7D-CFF66B25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D459-2FDE-4B80-A1E6-762B1258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74FBB-E365-497F-8E83-14287808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E8C7-B2C5-2D4D-B6CF-012B91FB2ACE}" type="datetime1">
              <a:rPr lang="en-HK" smtClean="0"/>
              <a:t>17/11/2021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0D77-ABDD-41C6-8C01-4DA1F2944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CB6A-F6B9-4E32-B41B-2D9FC89D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4C21-85EF-4F8A-ADC9-45310EFD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url=https%3A%2F%2Ftowardsdatascience.com%2Funderstanding-locality-sensitive-hashing-49f6d1f6134&amp;psig=AOvVaw1sq87W8_-sXgkVnkQATBDl&amp;ust=1637036930240000&amp;source=images&amp;cd=vfe&amp;ved=2ahUKEwiO4fr2w5n0AhVKEXAKHRDKCHgQr4kDegUIARCV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B4F0D-DB0B-4A6F-A6BB-99B2975176AC}"/>
              </a:ext>
            </a:extLst>
          </p:cNvPr>
          <p:cNvSpPr txBox="1"/>
          <p:nvPr/>
        </p:nvSpPr>
        <p:spPr>
          <a:xfrm>
            <a:off x="3028950" y="2228671"/>
            <a:ext cx="6526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Sequence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5D044-2700-4151-AAE5-70C834EB0B08}"/>
              </a:ext>
            </a:extLst>
          </p:cNvPr>
          <p:cNvSpPr txBox="1"/>
          <p:nvPr/>
        </p:nvSpPr>
        <p:spPr>
          <a:xfrm>
            <a:off x="4988973" y="3429000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Zhenmiao Zhang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87F27-4F94-6247-9CBC-FB8C345F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D212D-FF03-BA43-BB65-66FD5F15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15/11/2021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10D-B26D-4939-B05A-B08D6E5E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65C2-4B53-4500-BEC6-B7FD48E9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4660" cy="4351338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A: Opal is compared against Kraken, CLARK, CLARK-S, Kaiju, and Metakallisto on the public benchmark datasets SimHC20.500, A1.10.1000, and B1.20.500 of </a:t>
            </a: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20, 10, and 20 species,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respectively.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B: Opal has greater sensitivity to novel lineages in benchmarks on a large 193-species dataset.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B9AA34-3CE9-45EA-8739-FFFAF636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56" y="2987029"/>
            <a:ext cx="6363588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9D91B-BC29-4BAB-B2CA-3FD050B7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5636511"/>
            <a:ext cx="4524375" cy="2571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2ACA-64F4-2440-878E-1705C0A1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003E-2840-4B7D-B127-C1D45BC2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Metagenomic contig binning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58B3-1924-4D8E-9359-3EDB5629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Object: long sequence [A|T|C|G]</a:t>
            </a:r>
            <a:r>
              <a:rPr lang="en-US" baseline="30000" dirty="0"/>
              <a:t>500~millions </a:t>
            </a:r>
            <a:r>
              <a:rPr lang="en-US" dirty="0"/>
              <a:t>of a microbial 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size: </a:t>
            </a:r>
            <a:r>
              <a:rPr lang="en-US" dirty="0">
                <a:solidFill>
                  <a:srgbClr val="FF0000"/>
                </a:solidFill>
              </a:rPr>
              <a:t>sum up </a:t>
            </a:r>
            <a:r>
              <a:rPr lang="en-US" dirty="0"/>
              <a:t>to millions of base pairs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Algorithm:</a:t>
            </a:r>
          </a:p>
          <a:p>
            <a:pPr lvl="2"/>
            <a:r>
              <a:rPr lang="en-US" dirty="0"/>
              <a:t>Sequence composition based: MaxBin2, MetaBAT2, CONCOCT, MyCC, VAMB</a:t>
            </a:r>
          </a:p>
          <a:p>
            <a:pPr lvl="2"/>
            <a:r>
              <a:rPr lang="en-US" dirty="0"/>
              <a:t>Assembly graph based: GraphBin, METAMVGL, </a:t>
            </a:r>
            <a:r>
              <a:rPr lang="en-US" dirty="0">
                <a:solidFill>
                  <a:srgbClr val="FF0000"/>
                </a:solidFill>
              </a:rPr>
              <a:t>MetaCoAG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4CA5-A43A-7C41-8BBD-5ABFA2DE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5A7B37-1942-4ECD-B208-84D99F67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16310"/>
            <a:ext cx="10607040" cy="179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5A6DC-2ADD-6D49-A0CA-BF9264F3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92C-3825-4823-B657-44A5FB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675D1-696B-7E45-A512-4D658772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916" y="106972"/>
            <a:ext cx="7563884" cy="66440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4367-F959-C542-BCFA-3126B3ED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92C-3825-4823-B657-44A5FB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Cluster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675D1-696B-7E45-A512-4D658772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1237"/>
          <a:stretch/>
        </p:blipFill>
        <p:spPr>
          <a:xfrm>
            <a:off x="911773" y="1725857"/>
            <a:ext cx="9122200" cy="2304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35631-DB75-0242-BD82-3C3383AA7844}"/>
              </a:ext>
            </a:extLst>
          </p:cNvPr>
          <p:cNvSpPr txBox="1"/>
          <p:nvPr/>
        </p:nvSpPr>
        <p:spPr>
          <a:xfrm>
            <a:off x="911773" y="4443809"/>
            <a:ext cx="10236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800" dirty="0">
                <a:effectLst/>
                <a:latin typeface="NimbusRomNo9L"/>
              </a:rPr>
              <a:t>Step 2: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>
                <a:effectLst/>
                <a:latin typeface="NimbusRomNo9L"/>
              </a:rPr>
              <a:t>MetaCoAG orders all the single-copy marker genes according to the descending order of the number of contigs containing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>
                <a:effectLst/>
                <a:latin typeface="NimbusRomNo9L"/>
              </a:rPr>
              <a:t>Then, the number of initial bins is set to be the largest count of contigs a marker gene has to recover the maximum number of species possible from the marker gene information. </a:t>
            </a:r>
            <a:endParaRPr lang="en-HK" dirty="0">
              <a:effectLst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FAEB4-C3EB-494D-BDB3-612579B4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8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92C-3825-4823-B657-44A5FB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675D1-696B-7E45-A512-4D658772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2" t="32210" r="-1799" b="30188"/>
          <a:stretch/>
        </p:blipFill>
        <p:spPr>
          <a:xfrm>
            <a:off x="4654062" y="365125"/>
            <a:ext cx="7139354" cy="2328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35631-DB75-0242-BD82-3C3383AA7844}"/>
              </a:ext>
            </a:extLst>
          </p:cNvPr>
          <p:cNvSpPr txBox="1"/>
          <p:nvPr/>
        </p:nvSpPr>
        <p:spPr>
          <a:xfrm>
            <a:off x="838200" y="2752816"/>
            <a:ext cx="10705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effectLst/>
              </a:rPr>
              <a:t>Step 3b: Find a </a:t>
            </a:r>
            <a:r>
              <a:rPr lang="en-HK" dirty="0"/>
              <a:t>minimum-weight full matching using the weights of contigs to bins. The weights are: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E1EAD-93FC-5546-B062-B55FDD91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36" y="3181147"/>
            <a:ext cx="2899507" cy="77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6C945-D62B-BC4E-9E65-BD7D8EBE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16" y="3917490"/>
            <a:ext cx="4358542" cy="37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E6719-49FB-154A-92BE-64D2368CE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816" y="4404813"/>
            <a:ext cx="6968696" cy="72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69FDF-4D95-DF4E-ADC9-89CD5CBB4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816" y="5227934"/>
            <a:ext cx="6459415" cy="691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D9D978-3167-7440-AA8A-DE8EBCC41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816" y="6015850"/>
            <a:ext cx="10515600" cy="28420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7E7A98-5E36-D646-BE83-5898A649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15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05076C-53C3-7C40-B8A9-CF81F55865C9}"/>
              </a:ext>
            </a:extLst>
          </p:cNvPr>
          <p:cNvSpPr/>
          <p:nvPr/>
        </p:nvSpPr>
        <p:spPr>
          <a:xfrm>
            <a:off x="10269415" y="269631"/>
            <a:ext cx="633047" cy="199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92C-3825-4823-B657-44A5FB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675D1-696B-7E45-A512-4D658772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2" t="32210" r="-1799" b="30188"/>
          <a:stretch/>
        </p:blipFill>
        <p:spPr>
          <a:xfrm>
            <a:off x="4654062" y="365125"/>
            <a:ext cx="7139354" cy="2328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35631-DB75-0242-BD82-3C3383AA7844}"/>
              </a:ext>
            </a:extLst>
          </p:cNvPr>
          <p:cNvSpPr txBox="1"/>
          <p:nvPr/>
        </p:nvSpPr>
        <p:spPr>
          <a:xfrm>
            <a:off x="838200" y="2975553"/>
            <a:ext cx="10705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effectLst/>
              </a:rPr>
              <a:t>Step 3c: According to the </a:t>
            </a:r>
            <a:r>
              <a:rPr lang="en-HK" dirty="0"/>
              <a:t>minimum-weight full matching, assign the contigs to the cluster: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7C2729-8F8E-024B-B82C-7949BC6E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27" y="4805085"/>
            <a:ext cx="1092200" cy="29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1746A-036E-2342-B40C-3CC2CEA5E43E}"/>
              </a:ext>
            </a:extLst>
          </p:cNvPr>
          <p:cNvSpPr txBox="1"/>
          <p:nvPr/>
        </p:nvSpPr>
        <p:spPr>
          <a:xfrm>
            <a:off x="2801813" y="4750602"/>
            <a:ext cx="7549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effectLst/>
                <a:latin typeface="NimbusRomNo9L"/>
              </a:rPr>
              <a:t>is defined as the average length of the shortest-path distances between contig </a:t>
            </a:r>
            <a:r>
              <a:rPr lang="en-HK" sz="1800" i="1" dirty="0">
                <a:effectLst/>
                <a:latin typeface="NimbusRomNo9L"/>
              </a:rPr>
              <a:t>c </a:t>
            </a:r>
            <a:r>
              <a:rPr lang="en-HK" sz="1800" dirty="0">
                <a:effectLst/>
                <a:latin typeface="NimbusRomNo9L"/>
              </a:rPr>
              <a:t>and all the contigs in bin </a:t>
            </a:r>
            <a:r>
              <a:rPr lang="en-HK" sz="1800" i="1" dirty="0">
                <a:effectLst/>
                <a:latin typeface="NimbusRomNo9L"/>
              </a:rPr>
              <a:t>B </a:t>
            </a:r>
            <a:r>
              <a:rPr lang="en-HK" sz="1800" dirty="0">
                <a:effectLst/>
                <a:latin typeface="NimbusRomNo9L"/>
              </a:rPr>
              <a:t>in the assembly graph. </a:t>
            </a:r>
            <a:endParaRPr lang="en-HK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0E677D-082C-2742-AF67-F20A6593B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90" y="5422402"/>
            <a:ext cx="1524000" cy="3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9070F8-1E95-7F43-AA01-81B0DD35FA62}"/>
              </a:ext>
            </a:extLst>
          </p:cNvPr>
          <p:cNvSpPr txBox="1"/>
          <p:nvPr/>
        </p:nvSpPr>
        <p:spPr>
          <a:xfrm>
            <a:off x="2801812" y="5405573"/>
            <a:ext cx="8393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effectLst/>
                <a:latin typeface="NimbusRomNo9L"/>
              </a:rPr>
              <a:t>are hyperparameters of thresholds for composition features. </a:t>
            </a:r>
            <a:endParaRPr lang="en-HK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2F70D8-436A-A741-A1F0-E24B7E6D175A}"/>
                  </a:ext>
                </a:extLst>
              </p:cNvPr>
              <p:cNvSpPr txBox="1"/>
              <p:nvPr/>
            </p:nvSpPr>
            <p:spPr>
              <a:xfrm>
                <a:off x="1266090" y="3328984"/>
                <a:ext cx="732937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𝑖𝑛𝑡𝑟𝑎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dirty="0"/>
                  <a:t>, assign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𝑔𝑟𝑎𝑝h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dirty="0"/>
                  <a:t>, add a new cluster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not the above two cases, leave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unbinned.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2F70D8-436A-A741-A1F0-E24B7E6D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328984"/>
                <a:ext cx="7329379" cy="968470"/>
              </a:xfrm>
              <a:prstGeom prst="rect">
                <a:avLst/>
              </a:prstGeom>
              <a:blipFill>
                <a:blip r:embed="rId5"/>
                <a:stretch>
                  <a:fillRect l="-519" t="-259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C7406EF-8003-6040-9FEE-08D98F3A9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779" y="5777810"/>
            <a:ext cx="558800" cy="3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B5B511-3EE2-D247-9BA8-FC0EE8D13CE5}"/>
              </a:ext>
            </a:extLst>
          </p:cNvPr>
          <p:cNvSpPr txBox="1"/>
          <p:nvPr/>
        </p:nvSpPr>
        <p:spPr>
          <a:xfrm>
            <a:off x="2801811" y="5768990"/>
            <a:ext cx="8393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effectLst/>
                <a:latin typeface="NimbusRomNo9L"/>
              </a:rPr>
              <a:t>is the hyperparameter of threshold for assembly graph. </a:t>
            </a:r>
            <a:endParaRPr lang="en-HK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F0FA0-D36B-6F43-983F-88C74CE45777}"/>
              </a:ext>
            </a:extLst>
          </p:cNvPr>
          <p:cNvSpPr txBox="1"/>
          <p:nvPr/>
        </p:nvSpPr>
        <p:spPr>
          <a:xfrm>
            <a:off x="1125415" y="4366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B5A8E50-A8BF-264D-91AD-07DA2F8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16</a:t>
            </a:fld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D6735E-B1FC-7743-A5F6-1B69DB0393A6}"/>
              </a:ext>
            </a:extLst>
          </p:cNvPr>
          <p:cNvSpPr/>
          <p:nvPr/>
        </p:nvSpPr>
        <p:spPr>
          <a:xfrm>
            <a:off x="10269415" y="269631"/>
            <a:ext cx="633047" cy="199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92C-3825-4823-B657-44A5FB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Propagation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675D1-696B-7E45-A512-4D658772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t="69586" r="-1" b="504"/>
          <a:stretch/>
        </p:blipFill>
        <p:spPr>
          <a:xfrm>
            <a:off x="2215658" y="1431925"/>
            <a:ext cx="7139354" cy="1852245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B5A8E50-A8BF-264D-91AD-07DA2F8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BBAC7-14B6-634E-A97F-3084FCC29904}"/>
                  </a:ext>
                </a:extLst>
              </p:cNvPr>
              <p:cNvSpPr txBox="1"/>
              <p:nvPr/>
            </p:nvSpPr>
            <p:spPr>
              <a:xfrm>
                <a:off x="1271953" y="3562323"/>
                <a:ext cx="9794631" cy="234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unlabeled contigs </a:t>
                </a:r>
                <a:r>
                  <a:rPr lang="en-US" dirty="0">
                    <a:solidFill>
                      <a:srgbClr val="FF0000"/>
                    </a:solidFill>
                  </a:rPr>
                  <a:t>in the connected components</a:t>
                </a:r>
                <a:r>
                  <a:rPr lang="en-US" dirty="0"/>
                  <a:t>, propagate labels by priority: an unlabeled contig is assigned to the cluster of its nearest neighbors with the highest weight, if the single copy gene of the unlabeled contig is not contained in that cluster.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</a:t>
                </a:r>
                <a:r>
                  <a:rPr lang="en-US" dirty="0">
                    <a:solidFill>
                      <a:srgbClr val="FF0000"/>
                    </a:solidFill>
                  </a:rPr>
                  <a:t>remaining unlabeled contigs</a:t>
                </a:r>
                <a:r>
                  <a:rPr lang="en-US" dirty="0"/>
                  <a:t>, assign them to the bins: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Extract the </a:t>
                </a:r>
                <a:r>
                  <a:rPr lang="en-HK" dirty="0"/>
                  <a:t>composition profile and a coverage profile by averaging the normalized tetranucleotide frequency vectors and coverage vectors of all the contigs in bin B, termed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Assign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the bin with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BBAC7-14B6-634E-A97F-3084FCC2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53" y="3562323"/>
                <a:ext cx="9794631" cy="2343975"/>
              </a:xfrm>
              <a:prstGeom prst="rect">
                <a:avLst/>
              </a:prstGeom>
              <a:blipFill>
                <a:blip r:embed="rId3"/>
                <a:stretch>
                  <a:fillRect l="-436" t="-1299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2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92C-3825-4823-B657-44A5FB5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Postprocessing: Merge clusters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B5A8E50-A8BF-264D-91AD-07DA2F8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C76C9C-0BF0-9D49-9A6F-BBB31E857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mergeable,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𝑖𝑛𝑡𝑟𝑎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Construct a graph with bins as vertices, and an edge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they are mergeable.</a:t>
                </a:r>
              </a:p>
              <a:p>
                <a:r>
                  <a:rPr lang="en-US" dirty="0"/>
                  <a:t>Merge the </a:t>
                </a:r>
                <a:r>
                  <a:rPr lang="en-HK" dirty="0"/>
                  <a:t>maximal cliques </a:t>
                </a:r>
                <a:r>
                  <a:rPr lang="en-US" dirty="0"/>
                  <a:t>in the constructed graph.</a:t>
                </a:r>
                <a:endParaRPr lang="en-HK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C76C9C-0BF0-9D49-9A6F-BBB31E857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6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D9C7-ACFD-3141-A686-735AE836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DC20A-F2C5-9A49-99B6-0610C494E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583" y="200721"/>
            <a:ext cx="7454170" cy="6456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784E-019C-2A48-B6BA-2C9CE4D9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003E-2840-4B7D-B127-C1D45BC2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Metagenomic (Compositional) binning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58B3-1924-4D8E-9359-3EDB5629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Object: short sequence [A|T|C|G]</a:t>
            </a:r>
            <a:r>
              <a:rPr lang="en-US" baseline="30000" dirty="0"/>
              <a:t>100~400 </a:t>
            </a:r>
            <a:r>
              <a:rPr lang="en-US" dirty="0"/>
              <a:t>of a microbial 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size: </a:t>
            </a:r>
            <a:r>
              <a:rPr lang="en-US" dirty="0">
                <a:solidFill>
                  <a:srgbClr val="FF0000"/>
                </a:solidFill>
              </a:rPr>
              <a:t>millions to billions </a:t>
            </a:r>
            <a:r>
              <a:rPr lang="en-US" dirty="0"/>
              <a:t>of sequences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Algorithm:</a:t>
            </a:r>
          </a:p>
          <a:p>
            <a:pPr lvl="2"/>
            <a:r>
              <a:rPr lang="en-US" dirty="0"/>
              <a:t>Reference sequence based: Kraken, Kraken2, CLARK (Efficient, accurate, but limited to known species)</a:t>
            </a:r>
          </a:p>
          <a:p>
            <a:pPr lvl="2"/>
            <a:r>
              <a:rPr lang="en-US" dirty="0"/>
              <a:t>Pair-wise alignment and hierarchical clustering: OGRE (Large memory, takes weeks or months)</a:t>
            </a:r>
          </a:p>
          <a:p>
            <a:pPr lvl="2"/>
            <a:r>
              <a:rPr lang="en-US" dirty="0"/>
              <a:t>Probabilistic model and kmeans: MetaProb (not scalable)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Locality-sensitive hashing: 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FF7C0-F19D-1B4F-B09F-E3FE56AF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2BDAB-7AA1-44CB-A7BA-54E55D6E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490662"/>
            <a:ext cx="10601325" cy="38766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36200-2FC2-1B44-9F76-273ECED4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097B-1A3E-4D5E-A694-9EC9BAAA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 (LSH)</a:t>
            </a:r>
          </a:p>
        </p:txBody>
      </p:sp>
      <p:pic>
        <p:nvPicPr>
          <p:cNvPr id="1030" name="Picture 6" descr="Locality Sensitive Hashing. An effective way of reducing the… | by Shikhar  Gupta | Towards Data Science">
            <a:hlinkClick r:id="rId2"/>
            <a:extLst>
              <a:ext uri="{FF2B5EF4-FFF2-40B4-BE49-F238E27FC236}">
                <a16:creationId xmlns:a16="http://schemas.microsoft.com/office/drawing/2014/main" id="{239B3B7E-C4D9-4632-AE07-BD4BBB7D98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41" y="1683444"/>
            <a:ext cx="5956139" cy="10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511603D-8F36-4EFA-8866-7AA9BC635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15382"/>
                <a:ext cx="10515600" cy="32774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CN" dirty="0"/>
                  <a:t>Input feature: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Output feature: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altLang="zh-CN" dirty="0"/>
                  <a:t> is some similarity measure</a:t>
                </a:r>
              </a:p>
              <a:p>
                <a:pPr lvl="1"/>
                <a:r>
                  <a:rPr lang="en-US" altLang="zh-CN" dirty="0"/>
                  <a:t>The family of LSH functions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marL="1371600" lvl="2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1371600" lvl="2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511603D-8F36-4EFA-8866-7AA9BC63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5382"/>
                <a:ext cx="10515600" cy="3277493"/>
              </a:xfrm>
              <a:prstGeom prst="rect">
                <a:avLst/>
              </a:prstGeom>
              <a:blipFill>
                <a:blip r:embed="rId4"/>
                <a:stretch>
                  <a:fillRect t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E4C-15F8-5844-9A55-E077D81D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E12B-2034-43C9-ABFE-CED15F7F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(LSH)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DC9CA-8F47-4A0E-A229-F1074A118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375"/>
          <a:stretch/>
        </p:blipFill>
        <p:spPr>
          <a:xfrm>
            <a:off x="9036021" y="1484290"/>
            <a:ext cx="2190318" cy="2788587"/>
          </a:xfr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312219A-2C57-4655-A21E-C4EA4276A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1" y="1484290"/>
            <a:ext cx="6954220" cy="2438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06A59C-4535-4286-B2B1-CA48D07E183D}"/>
                  </a:ext>
                </a:extLst>
              </p:cNvPr>
              <p:cNvSpPr txBox="1"/>
              <p:nvPr/>
            </p:nvSpPr>
            <p:spPr>
              <a:xfrm>
                <a:off x="1055370" y="3923030"/>
                <a:ext cx="4811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have r different nucleotides by most,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06A59C-4535-4286-B2B1-CA48D07E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70" y="3923030"/>
                <a:ext cx="4811830" cy="369332"/>
              </a:xfrm>
              <a:prstGeom prst="rect">
                <a:avLst/>
              </a:prstGeom>
              <a:blipFill>
                <a:blip r:embed="rId4"/>
                <a:stretch>
                  <a:fillRect l="-101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3EBBFAC-9483-423E-8DDF-D5396514C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365" y="4292362"/>
            <a:ext cx="356235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339BBD-A111-4BA5-999E-E59761C5C240}"/>
                  </a:ext>
                </a:extLst>
              </p:cNvPr>
              <p:cNvSpPr txBox="1"/>
              <p:nvPr/>
            </p:nvSpPr>
            <p:spPr>
              <a:xfrm>
                <a:off x="1055370" y="5092462"/>
                <a:ext cx="484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have R different nucleotides by least,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339BBD-A111-4BA5-999E-E59761C5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70" y="5092462"/>
                <a:ext cx="4847545" cy="369332"/>
              </a:xfrm>
              <a:prstGeom prst="rect">
                <a:avLst/>
              </a:prstGeom>
              <a:blipFill>
                <a:blip r:embed="rId6"/>
                <a:stretch>
                  <a:fillRect l="-10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B8E86A6-4AA9-47CF-98F0-65ED85401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5" y="5514698"/>
            <a:ext cx="4533900" cy="790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04F12E-7383-4D34-98B4-065E0F354BD9}"/>
              </a:ext>
            </a:extLst>
          </p:cNvPr>
          <p:cNvSpPr txBox="1"/>
          <p:nvPr/>
        </p:nvSpPr>
        <p:spPr>
          <a:xfrm>
            <a:off x="8781164" y="4107696"/>
            <a:ext cx="332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random hash function cannot guarantee even coverage!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057E8-EB6E-734E-9F6C-16F8403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5F6758-EEA2-4FA8-81C5-BFF5791D1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37"/>
          <a:stretch/>
        </p:blipFill>
        <p:spPr>
          <a:xfrm>
            <a:off x="7730837" y="1900744"/>
            <a:ext cx="3825240" cy="2788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E407D-C610-46C8-AE5F-8720906F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(Gallager codes)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5148E-99DE-4045-B3F2-88BD8151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08266"/>
            <a:ext cx="6080760" cy="4279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C3378-4AE2-46C2-9D30-FAD8E2678B61}"/>
              </a:ext>
            </a:extLst>
          </p:cNvPr>
          <p:cNvSpPr txBox="1"/>
          <p:nvPr/>
        </p:nvSpPr>
        <p:spPr>
          <a:xfrm>
            <a:off x="9643457" y="489938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t=3, m=6, w=3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F0176-B838-49AF-AB06-E3E9BE808739}"/>
              </a:ext>
            </a:extLst>
          </p:cNvPr>
          <p:cNvSpPr txBox="1"/>
          <p:nvPr/>
        </p:nvSpPr>
        <p:spPr>
          <a:xfrm>
            <a:off x="7730837" y="489938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t=4, m=6, w=2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6E33-C733-E34C-89A3-01418096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407D-C610-46C8-AE5F-8720906F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(length 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EE4D3-E47B-4F0E-A1AE-43700A109F91}"/>
                  </a:ext>
                </a:extLst>
              </p:cNvPr>
              <p:cNvSpPr txBox="1"/>
              <p:nvPr/>
            </p:nvSpPr>
            <p:spPr>
              <a:xfrm>
                <a:off x="1080556" y="1949335"/>
                <a:ext cx="10030888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Seq (S):      ATCGATCGATCGATCGATCGATCGATCGATCGATCGATCGATCGATCGATCGATCGATCGATCGATCGATCG</a:t>
                </a:r>
              </a:p>
              <a:p>
                <a:r>
                  <a:rPr lang="en-US" dirty="0"/>
                  <a:t>Length of word (k-mer): 64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             ATCGATCGATCGATCGATCGATCGATCGATCGATCGATCGATCGATCGATCGATCGATCGATCG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               TCGATCGATCGATCGATCGATCGATCGATCGATCGATCGATCGATCGATCGATCGATCGATCGA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                 CGATCGATCGATCGATCGATCGATCGATCGATCGATCGATCGATCGATCGATCGATCGATCGAT</a:t>
                </a:r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:                                 ATCGATCGATCGATCGATCGATCGATCGATCGATCGATCGATCGATCGATCGATCGATCGATCG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EE4D3-E47B-4F0E-A1AE-43700A10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56" y="1949335"/>
                <a:ext cx="10030888" cy="2031325"/>
              </a:xfrm>
              <a:prstGeom prst="rect">
                <a:avLst/>
              </a:prstGeom>
              <a:blipFill>
                <a:blip r:embed="rId2"/>
                <a:stretch>
                  <a:fillRect l="-486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5BDC5C-B1F0-4D23-B161-3D79638D01DA}"/>
                  </a:ext>
                </a:extLst>
              </p:cNvPr>
              <p:cNvSpPr txBox="1"/>
              <p:nvPr/>
            </p:nvSpPr>
            <p:spPr>
              <a:xfrm>
                <a:off x="3046615" y="4517967"/>
                <a:ext cx="5236625" cy="1024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5BDC5C-B1F0-4D23-B161-3D79638D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15" y="4517967"/>
                <a:ext cx="5236625" cy="1024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08E06-A013-AE4B-80F8-017F2BC5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B51-A175-403D-B106-DE6D13A0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9155-F587-4E97-8193-FE8C5BA4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r>
              <a:rPr lang="en-US" dirty="0"/>
              <a:t>It allows capturing long-range correlations (k=64 or 128) while keeping the feature space small (by LSH).</a:t>
            </a:r>
          </a:p>
          <a:p>
            <a:r>
              <a:rPr lang="en-US" dirty="0"/>
              <a:t>The other is that it admits a greater number of substitution differences than contiguous k-mers while still mapping to similar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6982E-D6B3-364B-9C8C-BE251FB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3142-1912-46AB-B2E7-F9E59EC3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4D51-AFB8-4C87-ABA4-43C8E1A7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= 64; t = 16 and 8 hash functions (default)</a:t>
            </a:r>
          </a:p>
          <a:p>
            <a:r>
              <a:rPr lang="en-US" dirty="0"/>
              <a:t>Opal samples 200-nucleotide fragments from the reference with coverage 15</a:t>
            </a:r>
            <a:r>
              <a:rPr lang="en-US" altLang="zh-CN" dirty="0"/>
              <a:t>X</a:t>
            </a:r>
          </a:p>
          <a:p>
            <a:r>
              <a:rPr lang="en-US" dirty="0"/>
              <a:t>One-against-all SVM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D45CC-FCFE-F543-B380-A877887C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4C21-85EF-4F8A-ADC9-45310EFD16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808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NimbusRomNo9L</vt:lpstr>
      <vt:lpstr>Arial</vt:lpstr>
      <vt:lpstr>Calibri</vt:lpstr>
      <vt:lpstr>Calibri Light</vt:lpstr>
      <vt:lpstr>Cambria Math</vt:lpstr>
      <vt:lpstr>Office Theme</vt:lpstr>
      <vt:lpstr>PowerPoint Presentation</vt:lpstr>
      <vt:lpstr>1. Metagenomic (Compositional) binning </vt:lpstr>
      <vt:lpstr>PowerPoint Presentation</vt:lpstr>
      <vt:lpstr>Locality-sensitive hashing (LSH)</vt:lpstr>
      <vt:lpstr>Sequence Encoding (LSH)</vt:lpstr>
      <vt:lpstr>Sequence Encoding (Gallager codes)</vt:lpstr>
      <vt:lpstr>Sequence Encoding (length L)</vt:lpstr>
      <vt:lpstr>Advantages of LSH</vt:lpstr>
      <vt:lpstr>Model Training</vt:lpstr>
      <vt:lpstr>Results</vt:lpstr>
      <vt:lpstr>2. Metagenomic contig binning </vt:lpstr>
      <vt:lpstr>PowerPoint Presentation</vt:lpstr>
      <vt:lpstr>Overview</vt:lpstr>
      <vt:lpstr>Initial Cluster Numbers</vt:lpstr>
      <vt:lpstr>Adjust Clusters</vt:lpstr>
      <vt:lpstr>Adjust Clusters</vt:lpstr>
      <vt:lpstr>Label Propagation</vt:lpstr>
      <vt:lpstr>Postprocessing: Merge clusters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Zhenmiao</dc:creator>
  <cp:lastModifiedBy>ZHANG Zhenmiao</cp:lastModifiedBy>
  <cp:revision>154</cp:revision>
  <dcterms:created xsi:type="dcterms:W3CDTF">2021-11-15T02:33:02Z</dcterms:created>
  <dcterms:modified xsi:type="dcterms:W3CDTF">2021-11-17T04:44:44Z</dcterms:modified>
</cp:coreProperties>
</file>