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839" r:id="rId3"/>
    <p:sldId id="840" r:id="rId4"/>
    <p:sldId id="841" r:id="rId5"/>
    <p:sldId id="842" r:id="rId6"/>
    <p:sldId id="843" r:id="rId7"/>
    <p:sldId id="844" r:id="rId8"/>
    <p:sldId id="845" r:id="rId9"/>
    <p:sldId id="846" r:id="rId10"/>
    <p:sldId id="847" r:id="rId11"/>
    <p:sldId id="848" r:id="rId12"/>
    <p:sldId id="849" r:id="rId13"/>
    <p:sldId id="850" r:id="rId14"/>
    <p:sldId id="907" r:id="rId15"/>
    <p:sldId id="908" r:id="rId16"/>
    <p:sldId id="909" r:id="rId17"/>
    <p:sldId id="910" r:id="rId18"/>
    <p:sldId id="911" r:id="rId19"/>
    <p:sldId id="912" r:id="rId20"/>
    <p:sldId id="913" r:id="rId21"/>
    <p:sldId id="914" r:id="rId23"/>
    <p:sldId id="915" r:id="rId24"/>
    <p:sldId id="916" r:id="rId25"/>
    <p:sldId id="917" r:id="rId26"/>
    <p:sldId id="918" r:id="rId27"/>
    <p:sldId id="852" r:id="rId28"/>
    <p:sldId id="853" r:id="rId29"/>
    <p:sldId id="854" r:id="rId30"/>
    <p:sldId id="855" r:id="rId31"/>
    <p:sldId id="856" r:id="rId32"/>
    <p:sldId id="857" r:id="rId33"/>
    <p:sldId id="858" r:id="rId34"/>
    <p:sldId id="859" r:id="rId35"/>
    <p:sldId id="860" r:id="rId36"/>
    <p:sldId id="861" r:id="rId37"/>
    <p:sldId id="862" r:id="rId38"/>
    <p:sldId id="865" r:id="rId39"/>
    <p:sldId id="866" r:id="rId40"/>
    <p:sldId id="867" r:id="rId41"/>
    <p:sldId id="868" r:id="rId42"/>
    <p:sldId id="869" r:id="rId43"/>
    <p:sldId id="864" r:id="rId44"/>
    <p:sldId id="872" r:id="rId45"/>
    <p:sldId id="878" r:id="rId46"/>
    <p:sldId id="875" r:id="rId47"/>
    <p:sldId id="876" r:id="rId48"/>
    <p:sldId id="877" r:id="rId49"/>
    <p:sldId id="879" r:id="rId50"/>
    <p:sldId id="871" r:id="rId51"/>
    <p:sldId id="873" r:id="rId52"/>
    <p:sldId id="874" r:id="rId53"/>
    <p:sldId id="880" r:id="rId54"/>
    <p:sldId id="887" r:id="rId55"/>
    <p:sldId id="888" r:id="rId56"/>
    <p:sldId id="889" r:id="rId57"/>
    <p:sldId id="891" r:id="rId58"/>
    <p:sldId id="890" r:id="rId59"/>
    <p:sldId id="893" r:id="rId60"/>
    <p:sldId id="894" r:id="rId61"/>
    <p:sldId id="895" r:id="rId62"/>
    <p:sldId id="896" r:id="rId63"/>
    <p:sldId id="902" r:id="rId64"/>
    <p:sldId id="903" r:id="rId65"/>
    <p:sldId id="899" r:id="rId66"/>
    <p:sldId id="897" r:id="rId67"/>
    <p:sldId id="898" r:id="rId68"/>
  </p:sldIdLst>
  <p:sldSz cx="9144000" cy="6858000" type="screen4x3"/>
  <p:notesSz cx="6858000" cy="9144000"/>
  <p:defaultTextStyle>
    <a:defPPr>
      <a:defRPr lang="en-GB"/>
    </a:defPPr>
    <a:lvl1pPr marL="0" lvl="0" indent="0" algn="l" defTabSz="449580" eaLnBrk="1" fontAlgn="base" latinLnBrk="0" hangingPunct="1">
      <a:lnSpc>
        <a:spcPct val="100000"/>
      </a:lnSpc>
      <a:spcBef>
        <a:spcPts val="1250"/>
      </a:spcBef>
      <a:spcAft>
        <a:spcPct val="0"/>
      </a:spcAft>
      <a:buSzPct val="100000"/>
      <a:buFont typeface="Times New Roman" panose="02020603050405020304" pitchFamily="18" charset="0"/>
      <a:buNone/>
      <a:defRPr sz="2000" b="1" i="0" u="none" kern="1200" baseline="0">
        <a:solidFill>
          <a:schemeClr val="bg1"/>
        </a:solidFill>
        <a:latin typeface="Arial" panose="020B0604020202020204" pitchFamily="34" charset="0"/>
        <a:ea typeface="SimHei" panose="02010600030101010101" pitchFamily="2" charset="-122"/>
      </a:defRPr>
    </a:lvl1pPr>
    <a:lvl2pPr marL="742950" lvl="1" indent="-285750" algn="l" defTabSz="449580" eaLnBrk="1" fontAlgn="base" latinLnBrk="0" hangingPunct="1">
      <a:lnSpc>
        <a:spcPct val="100000"/>
      </a:lnSpc>
      <a:spcBef>
        <a:spcPts val="1250"/>
      </a:spcBef>
      <a:spcAft>
        <a:spcPct val="0"/>
      </a:spcAft>
      <a:buSzPct val="100000"/>
      <a:buFont typeface="Times New Roman" panose="02020603050405020304" pitchFamily="18" charset="0"/>
      <a:buNone/>
      <a:defRPr sz="2000" b="1" i="0" u="none" kern="1200" baseline="0">
        <a:solidFill>
          <a:schemeClr val="bg1"/>
        </a:solidFill>
        <a:latin typeface="Arial" panose="020B0604020202020204" pitchFamily="34" charset="0"/>
        <a:ea typeface="SimHei" panose="02010600030101010101" pitchFamily="2" charset="-122"/>
      </a:defRPr>
    </a:lvl2pPr>
    <a:lvl3pPr marL="1143000" lvl="2" indent="-228600" algn="l" defTabSz="449580" eaLnBrk="1" fontAlgn="base" latinLnBrk="0" hangingPunct="1">
      <a:lnSpc>
        <a:spcPct val="100000"/>
      </a:lnSpc>
      <a:spcBef>
        <a:spcPts val="1250"/>
      </a:spcBef>
      <a:spcAft>
        <a:spcPct val="0"/>
      </a:spcAft>
      <a:buSzPct val="100000"/>
      <a:buFont typeface="Times New Roman" panose="02020603050405020304" pitchFamily="18" charset="0"/>
      <a:buNone/>
      <a:defRPr sz="2000" b="1" i="0" u="none" kern="1200" baseline="0">
        <a:solidFill>
          <a:schemeClr val="bg1"/>
        </a:solidFill>
        <a:latin typeface="Arial" panose="020B0604020202020204" pitchFamily="34" charset="0"/>
        <a:ea typeface="SimHei" panose="02010600030101010101" pitchFamily="2" charset="-122"/>
      </a:defRPr>
    </a:lvl3pPr>
    <a:lvl4pPr marL="1600200" lvl="3" indent="-228600" algn="l" defTabSz="449580" eaLnBrk="1" fontAlgn="base" latinLnBrk="0" hangingPunct="1">
      <a:lnSpc>
        <a:spcPct val="100000"/>
      </a:lnSpc>
      <a:spcBef>
        <a:spcPts val="1250"/>
      </a:spcBef>
      <a:spcAft>
        <a:spcPct val="0"/>
      </a:spcAft>
      <a:buSzPct val="100000"/>
      <a:buFont typeface="Times New Roman" panose="02020603050405020304" pitchFamily="18" charset="0"/>
      <a:buNone/>
      <a:defRPr sz="2000" b="1" i="0" u="none" kern="1200" baseline="0">
        <a:solidFill>
          <a:schemeClr val="bg1"/>
        </a:solidFill>
        <a:latin typeface="Arial" panose="020B0604020202020204" pitchFamily="34" charset="0"/>
        <a:ea typeface="SimHei" panose="02010600030101010101" pitchFamily="2" charset="-122"/>
      </a:defRPr>
    </a:lvl4pPr>
    <a:lvl5pPr marL="2057400" lvl="4" indent="-228600" algn="l" defTabSz="449580" eaLnBrk="1" fontAlgn="base" latinLnBrk="0" hangingPunct="1">
      <a:lnSpc>
        <a:spcPct val="100000"/>
      </a:lnSpc>
      <a:spcBef>
        <a:spcPts val="1250"/>
      </a:spcBef>
      <a:spcAft>
        <a:spcPct val="0"/>
      </a:spcAft>
      <a:buSzPct val="100000"/>
      <a:buFont typeface="Times New Roman" panose="02020603050405020304" pitchFamily="18" charset="0"/>
      <a:buNone/>
      <a:defRPr sz="2000" b="1" i="0" u="none" kern="1200" baseline="0">
        <a:solidFill>
          <a:schemeClr val="bg1"/>
        </a:solidFill>
        <a:latin typeface="Arial" panose="020B0604020202020204" pitchFamily="34" charset="0"/>
        <a:ea typeface="SimHei" panose="02010600030101010101" pitchFamily="2" charset="-122"/>
      </a:defRPr>
    </a:lvl5pPr>
    <a:lvl6pPr marL="2286000" lvl="5" indent="-228600" algn="l" defTabSz="449580" eaLnBrk="1" fontAlgn="base" latinLnBrk="0" hangingPunct="1">
      <a:lnSpc>
        <a:spcPct val="100000"/>
      </a:lnSpc>
      <a:spcBef>
        <a:spcPts val="1250"/>
      </a:spcBef>
      <a:spcAft>
        <a:spcPct val="0"/>
      </a:spcAft>
      <a:buSzPct val="100000"/>
      <a:buFont typeface="Times New Roman" panose="02020603050405020304" pitchFamily="18" charset="0"/>
      <a:buNone/>
      <a:defRPr sz="2000" b="1" i="0" u="none" kern="1200" baseline="0">
        <a:solidFill>
          <a:schemeClr val="bg1"/>
        </a:solidFill>
        <a:latin typeface="Arial" panose="020B0604020202020204" pitchFamily="34" charset="0"/>
        <a:ea typeface="SimHei" panose="02010600030101010101" pitchFamily="2" charset="-122"/>
      </a:defRPr>
    </a:lvl6pPr>
    <a:lvl7pPr marL="2743200" lvl="6" indent="-228600" algn="l" defTabSz="449580" eaLnBrk="1" fontAlgn="base" latinLnBrk="0" hangingPunct="1">
      <a:lnSpc>
        <a:spcPct val="100000"/>
      </a:lnSpc>
      <a:spcBef>
        <a:spcPts val="1250"/>
      </a:spcBef>
      <a:spcAft>
        <a:spcPct val="0"/>
      </a:spcAft>
      <a:buSzPct val="100000"/>
      <a:buFont typeface="Times New Roman" panose="02020603050405020304" pitchFamily="18" charset="0"/>
      <a:buNone/>
      <a:defRPr sz="2000" b="1" i="0" u="none" kern="1200" baseline="0">
        <a:solidFill>
          <a:schemeClr val="bg1"/>
        </a:solidFill>
        <a:latin typeface="Arial" panose="020B0604020202020204" pitchFamily="34" charset="0"/>
        <a:ea typeface="SimHei" panose="02010600030101010101" pitchFamily="2" charset="-122"/>
      </a:defRPr>
    </a:lvl7pPr>
    <a:lvl8pPr marL="3200400" lvl="7" indent="-228600" algn="l" defTabSz="449580" eaLnBrk="1" fontAlgn="base" latinLnBrk="0" hangingPunct="1">
      <a:lnSpc>
        <a:spcPct val="100000"/>
      </a:lnSpc>
      <a:spcBef>
        <a:spcPts val="1250"/>
      </a:spcBef>
      <a:spcAft>
        <a:spcPct val="0"/>
      </a:spcAft>
      <a:buSzPct val="100000"/>
      <a:buFont typeface="Times New Roman" panose="02020603050405020304" pitchFamily="18" charset="0"/>
      <a:buNone/>
      <a:defRPr sz="2000" b="1" i="0" u="none" kern="1200" baseline="0">
        <a:solidFill>
          <a:schemeClr val="bg1"/>
        </a:solidFill>
        <a:latin typeface="Arial" panose="020B0604020202020204" pitchFamily="34" charset="0"/>
        <a:ea typeface="SimHei" panose="02010600030101010101" pitchFamily="2" charset="-122"/>
      </a:defRPr>
    </a:lvl8pPr>
    <a:lvl9pPr marL="3657600" lvl="8" indent="-228600" algn="l" defTabSz="449580" eaLnBrk="1" fontAlgn="base" latinLnBrk="0" hangingPunct="1">
      <a:lnSpc>
        <a:spcPct val="100000"/>
      </a:lnSpc>
      <a:spcBef>
        <a:spcPts val="1250"/>
      </a:spcBef>
      <a:spcAft>
        <a:spcPct val="0"/>
      </a:spcAft>
      <a:buSzPct val="100000"/>
      <a:buFont typeface="Times New Roman" panose="02020603050405020304" pitchFamily="18" charset="0"/>
      <a:buNone/>
      <a:defRPr sz="2000" b="1" i="0" u="none" kern="1200" baseline="0">
        <a:solidFill>
          <a:schemeClr val="bg1"/>
        </a:solidFill>
        <a:latin typeface="Arial" panose="020B0604020202020204" pitchFamily="34" charset="0"/>
        <a:ea typeface="SimHei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648" y="-102"/>
      </p:cViewPr>
      <p:guideLst>
        <p:guide orient="horz" pos="2410"/>
        <p:guide pos="2836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圆角矩形 2048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2051" name="文本框 2049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2052" name="文本框 2050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2053" name="幻灯片图像占位符 205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4" name="文本占位符 205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x-none" altLang="x-none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FZShuSong-Z01" panose="02000000000000000000" charset="-122"/>
              <a:cs typeface="+mn-cs"/>
            </a:endParaRPr>
          </a:p>
        </p:txBody>
      </p:sp>
      <p:sp>
        <p:nvSpPr>
          <p:cNvPr id="2055" name="文本框 2053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2" name="灯片编号占位符 2054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70213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000" tIns="46800" rIns="90000" bIns="46800" numCol="1" anchor="b" anchorCtr="0" compatLnSpc="1"/>
          <a:p>
            <a:pPr lvl="0" algn="r" defTabSz="0" eaLnBrk="1" fontAlgn="base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strike="noStrike" noProof="1" dirty="0">
                <a:latin typeface="Times New Roman" panose="02020603050405020304" pitchFamily="18" charset="0"/>
                <a:ea typeface="SimSun" panose="02010600030101010101" pitchFamily="34" charset="-128"/>
                <a:cs typeface="+mn-ea"/>
              </a:rPr>
            </a:fld>
            <a:endParaRPr lang="en-US" altLang="x-none" sz="1200" strike="noStrike" noProof="1" dirty="0">
              <a:latin typeface="Times New Roman" panose="02020603050405020304" pitchFamily="18" charset="0"/>
              <a:ea typeface="SimSun" panose="02010600030101010101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Arial" panose="020B0604020202020204" pitchFamily="34" charset="0"/>
        <a:ea typeface="FZShuSong-Z01" panose="02000000000000000000" charset="-122"/>
        <a:cs typeface="+mn-cs"/>
      </a:defRPr>
    </a:lvl1pPr>
    <a:lvl2pPr marL="742950" lvl="1" indent="-28575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Arial" panose="020B0604020202020204" pitchFamily="34" charset="0"/>
        <a:ea typeface="FZShuSong-Z01" panose="02000000000000000000" charset="-122"/>
        <a:cs typeface="+mn-cs"/>
      </a:defRPr>
    </a:lvl2pPr>
    <a:lvl3pPr marL="1143000" lvl="2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Arial" panose="020B0604020202020204" pitchFamily="34" charset="0"/>
        <a:ea typeface="FZShuSong-Z01" panose="02000000000000000000" charset="-122"/>
        <a:cs typeface="+mn-cs"/>
      </a:defRPr>
    </a:lvl3pPr>
    <a:lvl4pPr marL="1600200" lvl="3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Arial" panose="020B0604020202020204" pitchFamily="34" charset="0"/>
        <a:ea typeface="FZShuSong-Z01" panose="02000000000000000000" charset="-122"/>
        <a:cs typeface="+mn-cs"/>
      </a:defRPr>
    </a:lvl4pPr>
    <a:lvl5pPr marL="2057400" lvl="4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Arial" panose="020B0604020202020204" pitchFamily="34" charset="0"/>
        <a:ea typeface="FZShuSong-Z01" panose="02000000000000000000" charset="-122"/>
        <a:cs typeface="+mn-cs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class KnownValues(unittest.TestCase):</a:t>
            </a:r>
            <a:endParaRPr lang="zh-CN" altLang="en-US"/>
          </a:p>
          <a:p>
            <a:r>
              <a:rPr lang="zh-CN" altLang="en-US"/>
              <a:t>    knownValues = ( (1, 'I'),</a:t>
            </a:r>
            <a:endParaRPr lang="zh-CN" altLang="en-US"/>
          </a:p>
          <a:p>
            <a:r>
              <a:rPr lang="zh-CN" altLang="en-US"/>
              <a:t>                    (2, 'II'),</a:t>
            </a:r>
            <a:endParaRPr lang="zh-CN" altLang="en-US"/>
          </a:p>
          <a:p>
            <a:r>
              <a:rPr lang="zh-CN" altLang="en-US"/>
              <a:t>                    (3, 'III'),</a:t>
            </a:r>
            <a:endParaRPr lang="zh-CN" altLang="en-US"/>
          </a:p>
          <a:p>
            <a:r>
              <a:rPr lang="zh-CN" altLang="en-US"/>
              <a:t>                    (4, 'IV'),</a:t>
            </a:r>
            <a:endParaRPr lang="zh-CN" altLang="en-US"/>
          </a:p>
          <a:p>
            <a:r>
              <a:rPr lang="zh-CN" altLang="en-US"/>
              <a:t>                    (5, 'V'),</a:t>
            </a:r>
            <a:endParaRPr lang="zh-CN" altLang="en-US"/>
          </a:p>
          <a:p>
            <a:r>
              <a:rPr lang="zh-CN" altLang="en-US"/>
              <a:t>                    (6, 'VI'),</a:t>
            </a:r>
            <a:endParaRPr lang="zh-CN" altLang="en-US"/>
          </a:p>
          <a:p>
            <a:r>
              <a:rPr lang="zh-CN" altLang="en-US"/>
              <a:t>                    (7, 'VII'),</a:t>
            </a:r>
            <a:endParaRPr lang="zh-CN" altLang="en-US"/>
          </a:p>
          <a:p>
            <a:r>
              <a:rPr lang="zh-CN" altLang="en-US"/>
              <a:t>                    (8, 'VIII'),</a:t>
            </a:r>
            <a:endParaRPr lang="zh-CN" altLang="en-US"/>
          </a:p>
          <a:p>
            <a:r>
              <a:rPr lang="zh-CN" altLang="en-US"/>
              <a:t>                    (9, 'IX'),</a:t>
            </a:r>
            <a:endParaRPr lang="zh-CN" altLang="en-US"/>
          </a:p>
          <a:p>
            <a:r>
              <a:rPr lang="zh-CN" altLang="en-US"/>
              <a:t>                    (10, 'X'),</a:t>
            </a:r>
            <a:endParaRPr lang="zh-CN" altLang="en-US"/>
          </a:p>
          <a:p>
            <a:r>
              <a:rPr lang="zh-CN" altLang="en-US"/>
              <a:t>                    (50, 'L'),</a:t>
            </a:r>
            <a:endParaRPr lang="zh-CN" altLang="en-US"/>
          </a:p>
          <a:p>
            <a:r>
              <a:rPr lang="zh-CN" altLang="en-US"/>
              <a:t>                    (100, 'C'),</a:t>
            </a:r>
            <a:endParaRPr lang="zh-CN" altLang="en-US"/>
          </a:p>
          <a:p>
            <a:r>
              <a:rPr lang="zh-CN" altLang="en-US"/>
              <a:t>                    (500, 'D'),</a:t>
            </a:r>
            <a:endParaRPr lang="zh-CN" altLang="en-US"/>
          </a:p>
          <a:p>
            <a:r>
              <a:rPr lang="zh-CN" altLang="en-US"/>
              <a:t>                    (1000, 'M'),</a:t>
            </a:r>
            <a:endParaRPr lang="zh-CN" altLang="en-US"/>
          </a:p>
          <a:p>
            <a:r>
              <a:rPr lang="zh-CN" altLang="en-US"/>
              <a:t>                    (31, 'XXXI'),</a:t>
            </a:r>
            <a:endParaRPr lang="zh-CN" altLang="en-US"/>
          </a:p>
          <a:p>
            <a:r>
              <a:rPr lang="zh-CN" altLang="en-US"/>
              <a:t>                    (148, 'CXLVIII'),</a:t>
            </a:r>
            <a:endParaRPr lang="zh-CN" altLang="en-US"/>
          </a:p>
          <a:p>
            <a:r>
              <a:rPr lang="zh-CN" altLang="en-US"/>
              <a:t>                    (294, 'CCXCIV'),</a:t>
            </a:r>
            <a:endParaRPr lang="zh-CN" altLang="en-US"/>
          </a:p>
          <a:p>
            <a:r>
              <a:rPr lang="zh-CN" altLang="en-US"/>
              <a:t>                    (312, 'CCCXII'),</a:t>
            </a:r>
            <a:endParaRPr lang="zh-CN" altLang="en-US"/>
          </a:p>
          <a:p>
            <a:r>
              <a:rPr lang="zh-CN" altLang="en-US"/>
              <a:t>                    (421, 'CDXXI'),</a:t>
            </a:r>
            <a:endParaRPr lang="zh-CN" altLang="en-US"/>
          </a:p>
          <a:p>
            <a:r>
              <a:rPr lang="zh-CN" altLang="en-US"/>
              <a:t>                    (528, 'DXXVIII'),</a:t>
            </a:r>
            <a:endParaRPr lang="zh-CN" altLang="en-US"/>
          </a:p>
          <a:p>
            <a:r>
              <a:rPr lang="zh-CN" altLang="en-US"/>
              <a:t>                    (621, 'DCXXI'),</a:t>
            </a:r>
            <a:endParaRPr lang="zh-CN" altLang="en-US"/>
          </a:p>
          <a:p>
            <a:r>
              <a:rPr lang="zh-CN" altLang="en-US"/>
              <a:t>                    (782, 'DCCLXXXII'),</a:t>
            </a:r>
            <a:endParaRPr lang="zh-CN" altLang="en-US"/>
          </a:p>
          <a:p>
            <a:r>
              <a:rPr lang="zh-CN" altLang="en-US"/>
              <a:t>                    (870, 'DCCCLXX'),</a:t>
            </a:r>
            <a:endParaRPr lang="zh-CN" altLang="en-US"/>
          </a:p>
          <a:p>
            <a:r>
              <a:rPr lang="zh-CN" altLang="en-US"/>
              <a:t>                    (941, 'CMXLI'),</a:t>
            </a:r>
            <a:endParaRPr lang="zh-CN" altLang="en-US"/>
          </a:p>
          <a:p>
            <a:r>
              <a:rPr lang="zh-CN" altLang="en-US"/>
              <a:t>                    (1043, 'MXLIII'),</a:t>
            </a:r>
            <a:endParaRPr lang="zh-CN" altLang="en-US"/>
          </a:p>
          <a:p>
            <a:r>
              <a:rPr lang="zh-CN" altLang="en-US"/>
              <a:t>                    (1110, 'MCX'),</a:t>
            </a:r>
            <a:endParaRPr lang="zh-CN" altLang="en-US"/>
          </a:p>
          <a:p>
            <a:r>
              <a:rPr lang="zh-CN" altLang="en-US"/>
              <a:t>                    (1226, 'MCCXXVI'),</a:t>
            </a:r>
            <a:endParaRPr lang="zh-CN" altLang="en-US"/>
          </a:p>
          <a:p>
            <a:r>
              <a:rPr lang="zh-CN" altLang="en-US"/>
              <a:t>                    (1301, 'MCCCI'),</a:t>
            </a:r>
            <a:endParaRPr lang="zh-CN" altLang="en-US"/>
          </a:p>
          <a:p>
            <a:r>
              <a:rPr lang="zh-CN" altLang="en-US"/>
              <a:t>                    (1485, 'MCDLXXXV'),</a:t>
            </a:r>
            <a:endParaRPr lang="zh-CN" altLang="en-US"/>
          </a:p>
          <a:p>
            <a:r>
              <a:rPr lang="zh-CN" altLang="en-US"/>
              <a:t>                    (1509, 'MDIX'),</a:t>
            </a:r>
            <a:endParaRPr lang="zh-CN" altLang="en-US"/>
          </a:p>
          <a:p>
            <a:r>
              <a:rPr lang="zh-CN" altLang="en-US"/>
              <a:t>                    (1607, 'MDCVII'),</a:t>
            </a:r>
            <a:endParaRPr lang="zh-CN" altLang="en-US"/>
          </a:p>
          <a:p>
            <a:r>
              <a:rPr lang="zh-CN" altLang="en-US"/>
              <a:t>                    (1754, 'MDCCLIV'),</a:t>
            </a:r>
            <a:endParaRPr lang="zh-CN" altLang="en-US"/>
          </a:p>
          <a:p>
            <a:r>
              <a:rPr lang="zh-CN" altLang="en-US"/>
              <a:t>                    (1832, 'MDCCCXXXII'),</a:t>
            </a:r>
            <a:endParaRPr lang="zh-CN" altLang="en-US"/>
          </a:p>
          <a:p>
            <a:r>
              <a:rPr lang="zh-CN" altLang="en-US"/>
              <a:t>                    (1993, 'MCMXCIII'),</a:t>
            </a:r>
            <a:endParaRPr lang="zh-CN" altLang="en-US"/>
          </a:p>
          <a:p>
            <a:r>
              <a:rPr lang="zh-CN" altLang="en-US"/>
              <a:t>                    (2074, 'MMLXXIV'),</a:t>
            </a:r>
            <a:endParaRPr lang="zh-CN" altLang="en-US"/>
          </a:p>
          <a:p>
            <a:r>
              <a:rPr lang="zh-CN" altLang="en-US"/>
              <a:t>                    (2152, 'MMCLII'),</a:t>
            </a:r>
            <a:endParaRPr lang="zh-CN" altLang="en-US"/>
          </a:p>
          <a:p>
            <a:r>
              <a:rPr lang="zh-CN" altLang="en-US"/>
              <a:t>                    (2212, 'MMCCXII'),</a:t>
            </a:r>
            <a:endParaRPr lang="zh-CN" altLang="en-US"/>
          </a:p>
          <a:p>
            <a:r>
              <a:rPr lang="zh-CN" altLang="en-US"/>
              <a:t>                    (2343, 'MMCCCXLIII'),</a:t>
            </a:r>
            <a:endParaRPr lang="zh-CN" altLang="en-US"/>
          </a:p>
          <a:p>
            <a:r>
              <a:rPr lang="zh-CN" altLang="en-US"/>
              <a:t>                    (2499, 'MMCDXCIX'),</a:t>
            </a:r>
            <a:endParaRPr lang="zh-CN" altLang="en-US"/>
          </a:p>
          <a:p>
            <a:r>
              <a:rPr lang="zh-CN" altLang="en-US"/>
              <a:t>                    (2574, 'MMDLXXIV'),</a:t>
            </a:r>
            <a:endParaRPr lang="zh-CN" altLang="en-US"/>
          </a:p>
          <a:p>
            <a:r>
              <a:rPr lang="zh-CN" altLang="en-US"/>
              <a:t>                    (2646, 'MMDCXLVI'),</a:t>
            </a:r>
            <a:endParaRPr lang="zh-CN" altLang="en-US"/>
          </a:p>
          <a:p>
            <a:r>
              <a:rPr lang="zh-CN" altLang="en-US"/>
              <a:t>                    (2723, 'MMDCCXXIII'),</a:t>
            </a:r>
            <a:endParaRPr lang="zh-CN" altLang="en-US"/>
          </a:p>
          <a:p>
            <a:r>
              <a:rPr lang="zh-CN" altLang="en-US"/>
              <a:t>                    (2892, 'MMDCCCXCII'),</a:t>
            </a:r>
            <a:endParaRPr lang="zh-CN" altLang="en-US"/>
          </a:p>
          <a:p>
            <a:r>
              <a:rPr lang="zh-CN" altLang="en-US"/>
              <a:t>                    (2975, 'MMCMLXXV'),</a:t>
            </a:r>
            <a:endParaRPr lang="zh-CN" altLang="en-US"/>
          </a:p>
          <a:p>
            <a:r>
              <a:rPr lang="zh-CN" altLang="en-US"/>
              <a:t>                    (3051, 'MMMLI'),</a:t>
            </a:r>
            <a:endParaRPr lang="zh-CN" altLang="en-US"/>
          </a:p>
          <a:p>
            <a:r>
              <a:rPr lang="zh-CN" altLang="en-US"/>
              <a:t>                    (3185, 'MMMCLXXXV'),</a:t>
            </a:r>
            <a:endParaRPr lang="zh-CN" altLang="en-US"/>
          </a:p>
          <a:p>
            <a:r>
              <a:rPr lang="zh-CN" altLang="en-US"/>
              <a:t>                    (3250, 'MMMCCL'),</a:t>
            </a:r>
            <a:endParaRPr lang="zh-CN" altLang="en-US"/>
          </a:p>
          <a:p>
            <a:r>
              <a:rPr lang="zh-CN" altLang="en-US"/>
              <a:t>                    (3313, 'MMMCCCXIII'),</a:t>
            </a:r>
            <a:endParaRPr lang="zh-CN" altLang="en-US"/>
          </a:p>
          <a:p>
            <a:r>
              <a:rPr lang="zh-CN" altLang="en-US"/>
              <a:t>                    (3408, 'MMMCDVIII'),</a:t>
            </a:r>
            <a:endParaRPr lang="zh-CN" altLang="en-US"/>
          </a:p>
          <a:p>
            <a:r>
              <a:rPr lang="zh-CN" altLang="en-US"/>
              <a:t>                    (3501, 'MMMDI'),</a:t>
            </a:r>
            <a:endParaRPr lang="zh-CN" altLang="en-US"/>
          </a:p>
          <a:p>
            <a:r>
              <a:rPr lang="zh-CN" altLang="en-US"/>
              <a:t>                    (3610, 'MMMDCX'),</a:t>
            </a:r>
            <a:endParaRPr lang="zh-CN" altLang="en-US"/>
          </a:p>
          <a:p>
            <a:r>
              <a:rPr lang="zh-CN" altLang="en-US"/>
              <a:t>                    (3743, 'MMMDCCXLIII'),</a:t>
            </a:r>
            <a:endParaRPr lang="zh-CN" altLang="en-US"/>
          </a:p>
          <a:p>
            <a:r>
              <a:rPr lang="zh-CN" altLang="en-US"/>
              <a:t>                    (3844, 'MMMDCCCXLIV'),</a:t>
            </a:r>
            <a:endParaRPr lang="zh-CN" altLang="en-US"/>
          </a:p>
          <a:p>
            <a:r>
              <a:rPr lang="zh-CN" altLang="en-US"/>
              <a:t>                    (3888, 'MMMDCCCLXXXVIII'),</a:t>
            </a:r>
            <a:endParaRPr lang="zh-CN" altLang="en-US"/>
          </a:p>
          <a:p>
            <a:r>
              <a:rPr lang="zh-CN" altLang="en-US"/>
              <a:t>                    (3940, 'MMMCMXL'),</a:t>
            </a:r>
            <a:endParaRPr lang="zh-CN" altLang="en-US"/>
          </a:p>
          <a:p>
            <a:r>
              <a:rPr lang="zh-CN" altLang="en-US"/>
              <a:t>                    (3999, 'MMMCMXCIX'))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def testToRomanKnownValues(self):</a:t>
            </a:r>
            <a:endParaRPr lang="zh-CN" altLang="en-US"/>
          </a:p>
          <a:p>
            <a:r>
              <a:rPr lang="zh-CN" altLang="en-US"/>
              <a:t>        """toRoman should give known result with known input"""</a:t>
            </a:r>
            <a:endParaRPr lang="zh-CN" altLang="en-US"/>
          </a:p>
          <a:p>
            <a:r>
              <a:rPr lang="zh-CN" altLang="en-US"/>
              <a:t>        for integer, numeral in self.knownValues:</a:t>
            </a:r>
            <a:endParaRPr lang="zh-CN" altLang="en-US"/>
          </a:p>
          <a:p>
            <a:r>
              <a:rPr lang="zh-CN" altLang="en-US"/>
              <a:t>            result = roman1.toRoman(integer)</a:t>
            </a:r>
            <a:endParaRPr lang="zh-CN" altLang="en-US"/>
          </a:p>
          <a:p>
            <a:r>
              <a:rPr lang="zh-CN" altLang="en-US"/>
              <a:t>            self.assertEqual(numeral, result)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def testFromRomanKnownValues(self):</a:t>
            </a:r>
            <a:endParaRPr lang="zh-CN" altLang="en-US"/>
          </a:p>
          <a:p>
            <a:r>
              <a:rPr lang="zh-CN" altLang="en-US"/>
              <a:t>        """fromRoman should give known result with known input"""</a:t>
            </a:r>
            <a:endParaRPr lang="zh-CN" altLang="en-US"/>
          </a:p>
          <a:p>
            <a:r>
              <a:rPr lang="zh-CN" altLang="en-US"/>
              <a:t>        for integer, numeral in self.knownValues:</a:t>
            </a:r>
            <a:endParaRPr lang="zh-CN" altLang="en-US"/>
          </a:p>
          <a:p>
            <a:r>
              <a:rPr lang="zh-CN" altLang="en-US"/>
              <a:t>            result = roman1.fromRoman(numeral)</a:t>
            </a:r>
            <a:endParaRPr lang="zh-CN" altLang="en-US"/>
          </a:p>
          <a:p>
            <a:r>
              <a:rPr lang="zh-CN" altLang="en-US"/>
              <a:t>            self.assertEqual(integer, result)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269875"/>
            <a:ext cx="8053705" cy="524510"/>
          </a:xfrm>
          <a:noFill/>
          <a:ln>
            <a:noFill/>
          </a:ln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base" latinLnBrk="0" hangingPunct="1">
              <a:defRPr sz="2000" u="none" strike="noStrike" kern="0" cap="none" spc="0" normalizeH="0">
                <a:solidFill>
                  <a:srgbClr val="000000"/>
                </a:solidFill>
                <a:uFillTx/>
                <a:latin typeface="Courier New" panose="02070309020205020404" pitchFamily="49" charset="0"/>
                <a:ea typeface="SimSun" panose="02010600030101010101" pitchFamily="34" charset="-128"/>
              </a:defRPr>
            </a:lvl1pPr>
            <a:lvl2pPr eaLnBrk="1" fontAlgn="base" latinLnBrk="0" hangingPunct="1">
              <a:defRPr sz="2000" u="none" strike="noStrike" kern="0" cap="none" spc="0" normalizeH="0">
                <a:solidFill>
                  <a:srgbClr val="000000"/>
                </a:solidFill>
                <a:uFillTx/>
                <a:latin typeface="Courier New" panose="02070309020205020404" pitchFamily="49" charset="0"/>
                <a:ea typeface="SimSun" panose="02010600030101010101" pitchFamily="34" charset="-128"/>
              </a:defRPr>
            </a:lvl2pPr>
            <a:lvl3pPr eaLnBrk="1" fontAlgn="base" latinLnBrk="0" hangingPunct="1">
              <a:defRPr sz="2000" u="none" strike="noStrike" kern="0" cap="none" spc="0" normalizeH="0">
                <a:solidFill>
                  <a:srgbClr val="000000"/>
                </a:solidFill>
                <a:uFillTx/>
                <a:latin typeface="Courier New" panose="02070309020205020404" pitchFamily="49" charset="0"/>
                <a:ea typeface="SimSun" panose="02010600030101010101" pitchFamily="34" charset="-128"/>
              </a:defRPr>
            </a:lvl3pPr>
            <a:lvl4pPr eaLnBrk="1" fontAlgn="base" latinLnBrk="0" hangingPunct="1">
              <a:defRPr sz="2000" u="none" strike="noStrike" kern="0" cap="none" spc="0" normalizeH="0">
                <a:solidFill>
                  <a:srgbClr val="000000"/>
                </a:solidFill>
                <a:uFillTx/>
                <a:latin typeface="Courier New" panose="02070309020205020404" pitchFamily="49" charset="0"/>
                <a:ea typeface="SimSun" panose="02010600030101010101" pitchFamily="34" charset="-128"/>
              </a:defRPr>
            </a:lvl4pPr>
            <a:lvl5pPr eaLnBrk="1" fontAlgn="base" latinLnBrk="0" hangingPunct="1">
              <a:defRPr sz="2000" u="none" strike="noStrike" kern="0" cap="none" spc="0" normalizeH="0">
                <a:solidFill>
                  <a:srgbClr val="000000"/>
                </a:solidFill>
                <a:uFillTx/>
                <a:latin typeface="Courier New" panose="02070309020205020404" pitchFamily="49" charset="0"/>
                <a:ea typeface="SimSun" panose="02010600030101010101" pitchFamily="34" charset="-128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9050" y="-36512"/>
            <a:ext cx="9163050" cy="112553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86700" cy="50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fontAlgn="auto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1pPr>
      <a:lvl2pPr marL="514350" indent="-170815" algn="l" defTabSz="685800" rtl="0" eaLnBrk="1" fontAlgn="auto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2pPr>
      <a:lvl3pPr marL="857250" indent="-170815" algn="l" defTabSz="685800" rtl="0" eaLnBrk="1" fontAlgn="auto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3pPr>
      <a:lvl4pPr marL="1200150" indent="-170815" algn="l" defTabSz="685800" rtl="0" eaLnBrk="1" fontAlgn="auto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4pPr>
      <a:lvl5pPr marL="1543050" indent="-170815" algn="l" defTabSz="685800" rtl="0" eaLnBrk="1" fontAlgn="auto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Videos/vokoscreen-2018-05-13_22-23-39.mkv" TargetMode="External"/><Relationship Id="rId3" Type="http://schemas.openxmlformats.org/officeDocument/2006/relationships/image" Target="../media/image11.png"/><Relationship Id="rId2" Type="http://schemas.microsoft.com/office/2007/relationships/media" Target="/home/arinya/Videos/vokoscreen-2018-05-13_22-23-39.m4v" TargetMode="External"/><Relationship Id="rId1" Type="http://schemas.openxmlformats.org/officeDocument/2006/relationships/video" Target="/home/arinya/Videos/vokoscreen-2018-05-13_22-23-39.m4v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Videos/vokoscreen-2018-05-17_10-32-13.mkv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单元测试框架和测试驱动开发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罗马数字转换程序</a:t>
            </a:r>
            <a:endParaRPr lang="x-none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r"/>
            <a:r>
              <a:rPr lang="x-none" altLang="zh-CN"/>
              <a:t>—— 应用TDD开发模式</a:t>
            </a: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认识罗马数字</a:t>
            </a:r>
            <a:endParaRPr lang="x-none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一个图书馆或者大学标注established MDCCCLXXXVIII是什么意思？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established  1888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基本的罗马字符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285" y="1826260"/>
            <a:ext cx="1899285" cy="4351655"/>
          </a:xfrm>
        </p:spPr>
        <p:txBody>
          <a:bodyPr/>
          <a:p>
            <a:pPr marL="635" indent="0">
              <a:buNone/>
            </a:pPr>
            <a:r>
              <a:rPr lang="zh-CN" altLang="en-US"/>
              <a:t>I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II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III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IV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V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VI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VII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VIII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IX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1685" y="1944370"/>
            <a:ext cx="2540000" cy="4104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x-none" altLang="zh-CN" b="0"/>
              <a:t>1</a:t>
            </a:r>
            <a:endParaRPr lang="x-none" altLang="zh-CN" b="0"/>
          </a:p>
          <a:p>
            <a:r>
              <a:rPr lang="x-none" altLang="zh-CN" b="0"/>
              <a:t>2</a:t>
            </a:r>
            <a:endParaRPr lang="x-none" altLang="zh-CN" b="0"/>
          </a:p>
          <a:p>
            <a:r>
              <a:rPr lang="x-none" altLang="zh-CN" b="0"/>
              <a:t>3</a:t>
            </a:r>
            <a:endParaRPr lang="x-none" altLang="zh-CN" b="0"/>
          </a:p>
          <a:p>
            <a:r>
              <a:rPr lang="x-none" altLang="zh-CN" b="0"/>
              <a:t>4</a:t>
            </a:r>
            <a:endParaRPr lang="x-none" altLang="zh-CN" b="0"/>
          </a:p>
          <a:p>
            <a:r>
              <a:rPr lang="x-none" altLang="zh-CN" b="0"/>
              <a:t>5</a:t>
            </a:r>
            <a:endParaRPr lang="x-none" altLang="zh-CN" b="0"/>
          </a:p>
          <a:p>
            <a:r>
              <a:rPr lang="x-none" altLang="zh-CN" b="0"/>
              <a:t>6</a:t>
            </a:r>
            <a:endParaRPr lang="x-none" altLang="zh-CN" b="0"/>
          </a:p>
          <a:p>
            <a:r>
              <a:rPr lang="x-none" altLang="zh-CN" b="0"/>
              <a:t>7</a:t>
            </a:r>
            <a:endParaRPr lang="x-none" altLang="zh-CN" b="0"/>
          </a:p>
          <a:p>
            <a:r>
              <a:rPr lang="x-none" altLang="zh-CN" b="0"/>
              <a:t>8</a:t>
            </a:r>
            <a:endParaRPr lang="x-none" altLang="zh-CN" b="0"/>
          </a:p>
          <a:p>
            <a:r>
              <a:rPr lang="x-none" altLang="zh-CN" b="0"/>
              <a:t>9</a:t>
            </a:r>
            <a:endParaRPr lang="x-none" altLang="zh-CN" b="0"/>
          </a:p>
        </p:txBody>
      </p:sp>
      <p:sp>
        <p:nvSpPr>
          <p:cNvPr id="4" name="文本框 3"/>
          <p:cNvSpPr txBox="1"/>
          <p:nvPr/>
        </p:nvSpPr>
        <p:spPr>
          <a:xfrm>
            <a:off x="5043170" y="1944370"/>
            <a:ext cx="3355340" cy="3675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I = 1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algn="l"/>
            <a:r>
              <a:rPr lang="en-US" b="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V = 5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algn="l"/>
            <a:r>
              <a:rPr lang="en-US" b="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X = 10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algn="l"/>
            <a:r>
              <a:rPr lang="en-US" b="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L = 50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algn="l"/>
            <a:r>
              <a:rPr lang="en-US" b="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C = 100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algn="l"/>
            <a:r>
              <a:rPr lang="en-US" b="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D = 500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algn="l"/>
            <a:r>
              <a:rPr lang="en-US" b="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M = 1000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endParaRPr lang="en-US" altLang="zh-C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罗马数字转换的规则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253490"/>
            <a:ext cx="7886700" cy="4351338"/>
          </a:xfrm>
        </p:spPr>
        <p:txBody>
          <a:bodyPr/>
          <a:p>
            <a:pPr marL="431800" indent="-323850">
              <a:lnSpc>
                <a:spcPct val="120000"/>
              </a:lnSpc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加法规则：</a:t>
            </a:r>
            <a:endParaRPr lang="en-US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  <a:sym typeface="+mn-ea"/>
            </a:endParaRPr>
          </a:p>
          <a:p>
            <a:pPr marL="107950" indent="0">
              <a:lnSpc>
                <a:spcPct val="120000"/>
              </a:lnSpc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	</a:t>
            </a: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I is 1, II is 2, and III is 3. VI is 6, VII is 7, and VIII is 8.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431800" indent="-323850">
              <a:lnSpc>
                <a:spcPct val="120000"/>
              </a:lnSpc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10字符（即I，X，C，M）至多重复三次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lnSpc>
                <a:spcPct val="120000"/>
              </a:lnSpc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4不能写作IIII，应为IV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lnSpc>
                <a:spcPct val="120000"/>
              </a:lnSpc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40不能写作XXXX，应为XL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lnSpc>
                <a:spcPct val="120000"/>
              </a:lnSpc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44不能写作XLIIII，应为XLIV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431800" indent="-323850">
              <a:lnSpc>
                <a:spcPct val="120000"/>
              </a:lnSpc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那么90和900应该怎么书写？（学生回答）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罗马数字转换的规则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5字符（5，50，500）不能重复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10不能写作VV，应为X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100不能写作LL，应为C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罗马数字从高位写到低位，从左读到右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DC和CD，前者是600，后者是400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CI是101，IC却不是99，99应该写作90+9=XCIX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一些观察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罗马数字到阿拉伯数字的转换是唯一的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反过来也是如此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罗马数字的表示范围在我们的介绍中从1~3999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没有罗马数字0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没有负数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没有分数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toRoman函数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toRoman完成阿拉伯数字到罗马数字的转换工作。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阿拉伯数字的范围为1~3999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如果给出的数字超出上面的范围，toRoman应该给出提示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如果给出非整数，toRoman应该给出提示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总是返回大写形式的罗马字母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fromRoman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31800" indent="-323850">
              <a:spcAft>
                <a:spcPts val="188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fromRoman完成罗马数字到阿拉伯数字的转换工作。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能够接受合法的罗马数字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对于不合法的罗马数字，该程序能够检测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只接受大写形式的罗马数字形式</a:t>
            </a:r>
            <a:endParaRPr lang="en-US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 Mono" panose="020B0609030804020204"/>
            </a:endParaRPr>
          </a:p>
          <a:p>
            <a:pPr marL="864235" lvl="1" indent="-323850">
              <a:spcAft>
                <a:spcPts val="150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 Mono" panose="020B0609030804020204"/>
                <a:sym typeface="+mn-ea"/>
              </a:rPr>
              <a:t>fromRoman(toRoman(n)) == n对n于1~3999成立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Roman.py文件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800" y="1441450"/>
            <a:ext cx="6197600" cy="36772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romantest.py文件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55" y="1169035"/>
            <a:ext cx="4899660" cy="2717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" y="3886200"/>
            <a:ext cx="5947410" cy="2930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45" y="528320"/>
            <a:ext cx="3409315" cy="2914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桩和驱动程序</a:t>
            </a:r>
            <a:endParaRPr lang="x-none" altLang="zh-CN"/>
          </a:p>
          <a:p>
            <a:r>
              <a:rPr lang="x-none" altLang="zh-CN"/>
              <a:t>TDD</a:t>
            </a:r>
            <a:endParaRPr lang="x-none" altLang="zh-CN"/>
          </a:p>
          <a:p>
            <a:r>
              <a:rPr lang="x-none" altLang="zh-CN"/>
              <a:t>罗马数字转换程序</a:t>
            </a:r>
            <a:endParaRPr lang="x-none" altLang="zh-CN"/>
          </a:p>
          <a:p>
            <a:r>
              <a:rPr lang="x-none" altLang="zh-CN"/>
              <a:t>JUnit介绍</a:t>
            </a:r>
            <a:endParaRPr lang="x-none" altLang="zh-CN"/>
          </a:p>
          <a:p>
            <a:r>
              <a:rPr lang="x-none" altLang="zh-CN"/>
              <a:t>Advanced Unit Testing</a:t>
            </a:r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800" y="1481455"/>
            <a:ext cx="7764780" cy="31826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750" y="1682750"/>
            <a:ext cx="8616950" cy="31229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450" y="1337310"/>
            <a:ext cx="8575040" cy="20993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380" y="1798955"/>
            <a:ext cx="7972425" cy="32600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代码的实现和测试过程（手工演示）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JUnit</a:t>
            </a:r>
            <a:endParaRPr lang="x-none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JUnit</a:t>
            </a:r>
            <a:endParaRPr lang="x-none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JUnit是xUnit测试框架中的一员</a:t>
            </a:r>
            <a:endParaRPr lang="x-none" altLang="zh-CN"/>
          </a:p>
          <a:p>
            <a:r>
              <a:rPr lang="x-none" altLang="zh-CN"/>
              <a:t>xUnit起源于SUnit ———— 一个Smalltalk的单元测试框架</a:t>
            </a:r>
            <a:endParaRPr lang="x-none" altLang="zh-CN"/>
          </a:p>
          <a:p>
            <a:r>
              <a:rPr lang="x-none" altLang="zh-CN"/>
              <a:t>其他的选择：TestNG，JTest，cucumber-jvm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一个简单的演示</a:t>
            </a:r>
            <a:endParaRPr lang="x-none" altLang="zh-CN"/>
          </a:p>
        </p:txBody>
      </p:sp>
      <p:pic>
        <p:nvPicPr>
          <p:cNvPr id="6" name="vokoscreen-2018-05-13_22-23-39.m4v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556385" y="1944370"/>
            <a:ext cx="5723890" cy="3768090"/>
          </a:xfrm>
          <a:prstGeom prst="rect">
            <a:avLst/>
          </a:prstGeom>
        </p:spPr>
      </p:pic>
      <p:sp>
        <p:nvSpPr>
          <p:cNvPr id="2" name="文本框 1">
            <a:hlinkClick r:id="rId4" action="ppaction://hlinkfile"/>
          </p:cNvPr>
          <p:cNvSpPr txBox="1"/>
          <p:nvPr/>
        </p:nvSpPr>
        <p:spPr>
          <a:xfrm>
            <a:off x="438785" y="6042660"/>
            <a:ext cx="6278880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x-none" altLang="zh-CN" sz="1600" b="0">
                <a:hlinkClick r:id="rId4" action="ppaction://hlinkfile"/>
              </a:rPr>
              <a:t>如果不能播放，从磁盘上打开vokoscreen-2018-05-13_22-23-39.mkv</a:t>
            </a:r>
            <a:endParaRPr lang="x-none" altLang="zh-CN" sz="1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1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4595"/>
            <a:ext cx="7886700" cy="4973320"/>
          </a:xfrm>
        </p:spPr>
        <p:txBody>
          <a:bodyPr/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import java.util.LinkedList;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import org.junit.Test;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 b="1"/>
              <a:t>import static org.junit.Assert.*;</a:t>
            </a:r>
            <a:endParaRPr lang="zh-CN" altLang="en-US" sz="1800" b="1"/>
          </a:p>
          <a:p>
            <a:pPr marL="635" indent="0">
              <a:lnSpc>
                <a:spcPct val="100000"/>
              </a:lnSpc>
              <a:buNone/>
            </a:pP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public class JUnit02Test {</a:t>
            </a:r>
            <a:endParaRPr lang="zh-CN" altLang="en-US" sz="16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</a:t>
            </a:r>
            <a:r>
              <a:rPr lang="zh-CN" altLang="en-US" sz="1800" b="1"/>
              <a:t> @Test</a:t>
            </a:r>
            <a:endParaRPr lang="zh-CN" altLang="en-US" sz="1800" b="1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public void testEquals123() {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    LinkedList a = new LinkedList();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    LinkedList b = new LinkedList();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    a.add(1);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    a.add(2);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    a.add(3);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    b.add(1);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    b.add(2);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    b.add(3);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    boolean result = a.equals(b);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  </a:t>
            </a:r>
            <a:r>
              <a:rPr lang="zh-CN" altLang="en-US" sz="1800" b="1"/>
              <a:t>  assertEquals(</a:t>
            </a:r>
            <a:r>
              <a:rPr lang="x-none" altLang="zh-CN" sz="1800" b="1"/>
              <a:t>true</a:t>
            </a:r>
            <a:r>
              <a:rPr lang="zh-CN" altLang="en-US" sz="1800" b="1"/>
              <a:t>, result);</a:t>
            </a:r>
            <a:endParaRPr lang="zh-CN" altLang="en-US" sz="1800" b="1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    }    </a:t>
            </a:r>
            <a:endParaRPr lang="zh-CN" altLang="en-US" sz="1800"/>
          </a:p>
          <a:p>
            <a:pPr marL="635" indent="0">
              <a:lnSpc>
                <a:spcPct val="100000"/>
              </a:lnSpc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assertXXX系列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JUnit提供了很多断言</a:t>
            </a:r>
            <a:endParaRPr lang="x-none" altLang="zh-CN"/>
          </a:p>
          <a:p>
            <a:pPr lvl="1"/>
            <a:r>
              <a:rPr lang="x-none" altLang="zh-CN"/>
              <a:t>assertTrue(result)</a:t>
            </a:r>
            <a:endParaRPr lang="x-none" altLang="zh-CN"/>
          </a:p>
          <a:p>
            <a:pPr lvl="1"/>
            <a:r>
              <a:rPr lang="x-none" altLang="zh-CN"/>
              <a:t>assertEquals</a:t>
            </a:r>
            <a:endParaRPr lang="x-none" altLang="zh-CN"/>
          </a:p>
          <a:p>
            <a:pPr lvl="1"/>
            <a:r>
              <a:rPr lang="x-none" altLang="zh-CN"/>
              <a:t>assertFalse</a:t>
            </a:r>
            <a:endParaRPr lang="x-none" altLang="zh-CN"/>
          </a:p>
          <a:p>
            <a:pPr lvl="1"/>
            <a:r>
              <a:rPr lang="x-none" altLang="zh-CN"/>
              <a:t>assertNull</a:t>
            </a:r>
            <a:endParaRPr lang="x-none" altLang="zh-CN"/>
          </a:p>
          <a:p>
            <a:pPr lvl="1"/>
            <a:r>
              <a:rPr lang="x-none" altLang="zh-CN"/>
              <a:t>assertSame</a:t>
            </a:r>
            <a:endParaRPr lang="x-none" altLang="zh-CN"/>
          </a:p>
          <a:p>
            <a:pPr marL="635" indent="0">
              <a:buNone/>
            </a:pPr>
            <a:endParaRPr lang="x-none" altLang="zh-CN"/>
          </a:p>
          <a:p>
            <a:pPr marL="635" indent="0">
              <a:buNone/>
            </a:pP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桩和驱动程序</a:t>
            </a:r>
            <a:endParaRPr lang="x-none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buNone/>
            </a:pPr>
            <a:r>
              <a:rPr lang="x-none" altLang="zh-CN">
                <a:sym typeface="+mn-ea"/>
              </a:rPr>
              <a:t>Integer a = Integer(7);</a:t>
            </a:r>
            <a:endParaRPr lang="x-none" altLang="zh-CN"/>
          </a:p>
          <a:p>
            <a:pPr marL="635" indent="0">
              <a:buNone/>
            </a:pPr>
            <a:r>
              <a:rPr lang="x-none" altLang="zh-CN">
                <a:sym typeface="+mn-ea"/>
              </a:rPr>
              <a:t>Integer b = Integer(7);</a:t>
            </a:r>
            <a:endParaRPr lang="x-none" altLang="zh-CN"/>
          </a:p>
          <a:p>
            <a:pPr marL="635" indent="0">
              <a:buNone/>
            </a:pPr>
            <a:r>
              <a:rPr lang="x-none" altLang="zh-CN">
                <a:sym typeface="+mn-ea"/>
              </a:rPr>
              <a:t>Integer c = a;</a:t>
            </a:r>
            <a:endParaRPr lang="x-none" altLang="zh-CN"/>
          </a:p>
          <a:p>
            <a:pPr marL="635" indent="0">
              <a:buNone/>
            </a:pPr>
            <a:r>
              <a:rPr lang="x-none" altLang="zh-CN">
                <a:sym typeface="+mn-ea"/>
              </a:rPr>
              <a:t>assertSame(a, b); // False</a:t>
            </a:r>
            <a:endParaRPr lang="x-none" altLang="zh-CN"/>
          </a:p>
          <a:p>
            <a:pPr marL="635" indent="0">
              <a:buNone/>
            </a:pPr>
            <a:r>
              <a:rPr lang="x-none" altLang="zh-CN">
                <a:sym typeface="+mn-ea"/>
              </a:rPr>
              <a:t>assertEquals(a, b); // True</a:t>
            </a:r>
            <a:endParaRPr lang="x-none" altLang="zh-CN">
              <a:sym typeface="+mn-ea"/>
            </a:endParaRPr>
          </a:p>
          <a:p>
            <a:pPr marL="635" indent="0">
              <a:buNone/>
            </a:pPr>
            <a:endParaRPr lang="x-none" altLang="zh-CN"/>
          </a:p>
          <a:p>
            <a:pPr marL="635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49070"/>
            <a:ext cx="7886700" cy="4351338"/>
          </a:xfrm>
        </p:spPr>
        <p:txBody>
          <a:bodyPr/>
          <a:p>
            <a:pPr marL="635" indent="0">
              <a:buNone/>
            </a:pPr>
            <a:r>
              <a:rPr lang="x-none" altLang="zh-CN">
                <a:sym typeface="+mn-ea"/>
              </a:rPr>
              <a:t>JUnit还有assertNotEquals这类对应的否定断言，但是用处就要少很多。例如，需要判定一个用户名没有以字符X开头，大概可以写:</a:t>
            </a:r>
            <a:endParaRPr lang="x-none" altLang="zh-CN">
              <a:sym typeface="+mn-ea"/>
            </a:endParaRPr>
          </a:p>
          <a:p>
            <a:pPr marL="635" indent="0">
              <a:buNone/>
            </a:pPr>
            <a:endParaRPr lang="x-none" altLang="zh-CN"/>
          </a:p>
          <a:p>
            <a:pPr marL="635" indent="0">
              <a:buNone/>
            </a:pPr>
            <a:r>
              <a:rPr lang="x-none" altLang="zh-CN"/>
              <a:t>@Test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public void testNotStartWithNumber(){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	string username = Username.getCurrentUsername();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	char firstChar = username.charAt(0);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	assertNotEquals(firstChar, 'X');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}</a:t>
            </a:r>
            <a:endParaRPr lang="x-none" altLang="zh-CN"/>
          </a:p>
          <a:p>
            <a:pPr marL="635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pure and impure functions/methods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58900"/>
            <a:ext cx="7886700" cy="4351338"/>
          </a:xfrm>
        </p:spPr>
        <p:txBody>
          <a:bodyPr/>
          <a:p>
            <a:r>
              <a:rPr lang="x-none" altLang="zh-CN"/>
              <a:t>函数中除了返回值之外的其他行为都称作为副作用（side effect)。例如，</a:t>
            </a:r>
            <a:endParaRPr lang="x-none" altLang="zh-CN"/>
          </a:p>
          <a:p>
            <a:pPr lvl="1"/>
            <a:r>
              <a:rPr lang="x-none" altLang="zh-CN"/>
              <a:t>显示窗口</a:t>
            </a:r>
            <a:endParaRPr lang="x-none" altLang="zh-CN"/>
          </a:p>
          <a:p>
            <a:pPr lvl="1"/>
            <a:r>
              <a:rPr lang="x-none" altLang="zh-CN"/>
              <a:t>输出文本</a:t>
            </a:r>
            <a:endParaRPr lang="x-none" altLang="zh-CN"/>
          </a:p>
          <a:p>
            <a:pPr lvl="1"/>
            <a:r>
              <a:rPr lang="x-none" altLang="zh-CN"/>
              <a:t>通过网络连接另外一台计算机</a:t>
            </a:r>
            <a:endParaRPr lang="x-none" altLang="zh-CN"/>
          </a:p>
          <a:p>
            <a:pPr lvl="1"/>
            <a:r>
              <a:rPr lang="x-none" altLang="zh-CN"/>
              <a:t>设置环境变量</a:t>
            </a:r>
            <a:endParaRPr lang="x-none" altLang="zh-CN"/>
          </a:p>
          <a:p>
            <a:pPr lvl="1"/>
            <a:r>
              <a:rPr lang="x-none" altLang="zh-CN"/>
              <a:t>磁盘写入数据（文件，数据库）</a:t>
            </a:r>
            <a:endParaRPr lang="x-none" altLang="zh-CN"/>
          </a:p>
          <a:p>
            <a:pPr marL="343535" lvl="1" indent="0">
              <a:buNone/>
            </a:pPr>
            <a:r>
              <a:rPr lang="x-none" altLang="zh-CN"/>
              <a:t>	</a:t>
            </a:r>
            <a:endParaRPr lang="x-none" altLang="zh-CN"/>
          </a:p>
          <a:p>
            <a:pPr marL="229235" lvl="0" indent="-342900"/>
            <a:r>
              <a:rPr lang="x-none" altLang="zh-CN"/>
              <a:t>没有副作用的函数, 只通过参数得到输入的被称作pure, 否则被称为impure(有副作用，或者通过其他方式得到输入）.</a:t>
            </a:r>
            <a:endParaRPr lang="x-none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pure函数/impure函数的例子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0" y="1224280"/>
            <a:ext cx="7886700" cy="4351338"/>
          </a:xfrm>
        </p:spPr>
        <p:txBody>
          <a:bodyPr/>
          <a:p>
            <a:pPr marL="635" indent="0">
              <a:buNone/>
            </a:pPr>
            <a:r>
              <a:rPr lang="x-none" altLang="zh-CN" sz="1800"/>
              <a:t>纯函数的例子：</a:t>
            </a:r>
            <a:endParaRPr lang="x-none" altLang="zh-CN" sz="1800"/>
          </a:p>
          <a:p>
            <a:pPr marL="635" indent="0">
              <a:buNone/>
            </a:pPr>
            <a:r>
              <a:rPr lang="x-none" altLang="zh-CN" sz="1800"/>
              <a:t>public double getSquareRoot(double val){</a:t>
            </a:r>
            <a:endParaRPr lang="x-none" altLang="zh-CN" sz="1800"/>
          </a:p>
          <a:p>
            <a:pPr marL="635" indent="0">
              <a:buNone/>
            </a:pPr>
            <a:r>
              <a:rPr lang="x-none" altLang="zh-CN" sz="1800"/>
              <a:t>	return Math.sqrt(val);</a:t>
            </a:r>
            <a:endParaRPr lang="x-none" altLang="zh-CN" sz="1800"/>
          </a:p>
          <a:p>
            <a:pPr marL="635" indent="0">
              <a:buNone/>
            </a:pPr>
            <a:r>
              <a:rPr lang="x-none" altLang="zh-CN" sz="1800"/>
              <a:t>}</a:t>
            </a:r>
            <a:endParaRPr lang="x-none" altLang="zh-CN" sz="1800"/>
          </a:p>
          <a:p>
            <a:pPr marL="635" indent="0">
              <a:buNone/>
            </a:pPr>
            <a:r>
              <a:rPr lang="x-none" altLang="zh-CN" sz="1800"/>
              <a:t>非纯函数的例子</a:t>
            </a:r>
            <a:endParaRPr lang="x-none" altLang="zh-CN" sz="1800"/>
          </a:p>
          <a:p>
            <a:pPr marL="635" indent="0">
              <a:buNone/>
            </a:pPr>
            <a:r>
              <a:rPr lang="x-none" altLang="zh-CN" sz="1800"/>
              <a:t>public void goToCafe(Cafe aCafe){</a:t>
            </a:r>
            <a:endParaRPr lang="x-none" altLang="zh-CN" sz="1800"/>
          </a:p>
          <a:p>
            <a:pPr marL="635" indent="0">
              <a:buNone/>
            </a:pPr>
            <a:r>
              <a:rPr lang="x-none" altLang="zh-CN" sz="1800"/>
              <a:t>	system.out.println("Enjoy yourself"); //输出到控制台</a:t>
            </a:r>
            <a:endParaRPr lang="x-none" altLang="zh-CN" sz="1800"/>
          </a:p>
          <a:p>
            <a:pPr marL="635" indent="0">
              <a:buNone/>
            </a:pPr>
            <a:r>
              <a:rPr lang="x-none" altLang="zh-CN" sz="1800"/>
              <a:t>	aCafe.haveFun(); // 作为测试，你怎么知道haveFun被 						// goToCafe调用了？</a:t>
            </a:r>
            <a:endParaRPr lang="x-none" altLang="zh-CN" sz="1800"/>
          </a:p>
          <a:p>
            <a:pPr marL="635" indent="0">
              <a:buNone/>
            </a:pPr>
            <a:r>
              <a:rPr lang="x-none" altLang="zh-CN" sz="1800"/>
              <a:t>}</a:t>
            </a:r>
            <a:endParaRPr lang="x-none" altLang="zh-CN" sz="1800"/>
          </a:p>
          <a:p>
            <a:pPr marL="635" indent="0">
              <a:buNone/>
            </a:pPr>
            <a:r>
              <a:rPr lang="x-none" altLang="zh-CN" sz="1800"/>
              <a:t>一般来说，一个返回void的函数很可能就是非纯函数。因为返回void的纯函数是没有意义的。</a:t>
            </a:r>
            <a:endParaRPr lang="x-none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420" y="53975"/>
            <a:ext cx="8053705" cy="524510"/>
          </a:xfrm>
        </p:spPr>
        <p:txBody>
          <a:bodyPr>
            <a:normAutofit fontScale="90000"/>
          </a:bodyPr>
          <a:p>
            <a:r>
              <a:rPr lang="x-none" altLang="zh-CN"/>
              <a:t>impure函数不利于测试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" y="459105"/>
            <a:ext cx="6359525" cy="6224905"/>
          </a:xfr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p>
            <a:r>
              <a:rPr lang="x-none" altLang="zh-CN" sz="1800"/>
              <a:t>pure funtions are usually easier to test</a:t>
            </a:r>
            <a:endParaRPr lang="x-none" altLang="zh-CN" sz="1800"/>
          </a:p>
          <a:p>
            <a:r>
              <a:rPr lang="x-none" altLang="zh-CN" sz="1800"/>
              <a:t>impure functions are more difficult to test, for example</a:t>
            </a:r>
            <a:endParaRPr lang="x-none" altLang="zh-CN" sz="1800"/>
          </a:p>
          <a:p>
            <a:pPr marL="635" indent="0">
              <a:buNone/>
            </a:pPr>
            <a:r>
              <a:rPr lang="x-none" altLang="zh-CN" sz="1800"/>
              <a:t>----</a:t>
            </a:r>
            <a:endParaRPr lang="x-none" altLang="zh-CN" sz="1800"/>
          </a:p>
          <a:p>
            <a:pPr marL="343535" lvl="1" indent="0">
              <a:buNone/>
            </a:pPr>
            <a:r>
              <a:rPr lang="x-none" altLang="zh-CN" sz="1800"/>
              <a:t>public void printAndSave(){</a:t>
            </a:r>
            <a:endParaRPr lang="x-none" altLang="zh-CN" sz="1800"/>
          </a:p>
          <a:p>
            <a:pPr marL="686435" lvl="2" indent="0">
              <a:buNone/>
            </a:pPr>
            <a:r>
              <a:rPr lang="x-none" altLang="zh-CN" sz="1800"/>
              <a:t>String valuesToPrint = DatabaseConnector.getValues(</a:t>
            </a:r>
            <a:r>
              <a:rPr lang="x-none" altLang="zh-CN" sz="1800" b="1"/>
              <a:t>_globalUserId</a:t>
            </a:r>
            <a:r>
              <a:rPr lang="x-none" altLang="zh-CN" sz="1800"/>
              <a:t>);</a:t>
            </a:r>
            <a:endParaRPr lang="x-none" altLang="zh-CN" sz="1800"/>
          </a:p>
          <a:p>
            <a:pPr marL="686435" lvl="2" indent="0">
              <a:buNone/>
            </a:pPr>
            <a:r>
              <a:rPr lang="x-none" altLang="zh-CN" sz="1800"/>
              <a:t>valuesToSave = ValuesModifier.modify(valuesToPrint);</a:t>
            </a:r>
            <a:endParaRPr lang="x-none" altLang="zh-CN" sz="1800"/>
          </a:p>
          <a:p>
            <a:pPr marL="686435" lvl="2" indent="0">
              <a:buNone/>
            </a:pPr>
            <a:r>
              <a:rPr lang="x-none" altLang="zh-CN" sz="1800"/>
              <a:t>writeToFile(</a:t>
            </a:r>
            <a:r>
              <a:rPr lang="x-none" altLang="zh-CN" sz="1800" b="1"/>
              <a:t>_golbalLogFileName</a:t>
            </a:r>
            <a:r>
              <a:rPr lang="x-none" altLang="zh-CN" sz="1800"/>
              <a:t>, </a:t>
            </a:r>
            <a:r>
              <a:rPr lang="x-none" altLang="zh-CN" sz="1800" b="1"/>
              <a:t>valuesToSave</a:t>
            </a:r>
            <a:r>
              <a:rPr lang="x-none" altLang="zh-CN" sz="1800"/>
              <a:t>);</a:t>
            </a:r>
            <a:endParaRPr lang="x-none" altLang="zh-CN" sz="1800"/>
          </a:p>
          <a:p>
            <a:pPr marL="686435" lvl="2" indent="0">
              <a:buNone/>
            </a:pPr>
            <a:r>
              <a:rPr lang="x-none" altLang="zh-CN" sz="1800"/>
              <a:t>printToScreen(</a:t>
            </a:r>
            <a:r>
              <a:rPr lang="x-none" altLang="zh-CN" sz="1800" b="1"/>
              <a:t>_globalScreenSettings</a:t>
            </a:r>
            <a:r>
              <a:rPr lang="x-none" altLang="zh-CN" sz="1800"/>
              <a:t>, </a:t>
            </a:r>
            <a:r>
              <a:rPr lang="x-none" altLang="zh-CN" sz="1800" b="1"/>
              <a:t>valuesToPrint</a:t>
            </a:r>
            <a:r>
              <a:rPr lang="x-none" altLang="zh-CN" sz="1800"/>
              <a:t>);</a:t>
            </a:r>
            <a:endParaRPr lang="x-none" altLang="zh-CN" sz="1800"/>
          </a:p>
          <a:p>
            <a:pPr marL="0" lvl="0" indent="0">
              <a:buNone/>
            </a:pPr>
            <a:r>
              <a:rPr lang="x-none" altLang="zh-CN" sz="1800"/>
              <a:t>}</a:t>
            </a:r>
            <a:endParaRPr lang="x-none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6506845" y="1134110"/>
            <a:ext cx="2447925" cy="550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zh-CN" sz="1800" b="0"/>
              <a:t>1. 这段代码依赖一些外部变量。每次运行，外部变量值可能不同，所以无法预测期待结果是什么</a:t>
            </a:r>
            <a:endParaRPr lang="x-none" altLang="zh-CN" sz="1800" b="0"/>
          </a:p>
          <a:p>
            <a:r>
              <a:rPr lang="x-none" altLang="zh-CN" sz="1800" b="0"/>
              <a:t>2. 代码中要写入文件，但是写入什么文件，也需要依据外部变量的值来确定</a:t>
            </a:r>
            <a:endParaRPr lang="x-none" altLang="zh-CN" sz="1800" b="0"/>
          </a:p>
          <a:p>
            <a:r>
              <a:rPr lang="x-none" altLang="zh-CN" sz="1800" b="0"/>
              <a:t>3. 类似的还有_globalUserId以及_globalScreenSettings，运行时的取值都会影响程序运行的结果。 </a:t>
            </a:r>
            <a:endParaRPr lang="x-none" altLang="zh-CN" sz="1800" b="0"/>
          </a:p>
          <a:p>
            <a:r>
              <a:rPr lang="x-none" altLang="zh-CN" sz="1800" b="0"/>
              <a:t>4. 自动化测试中你如何知道屏幕中输出的结果是什么？</a:t>
            </a:r>
            <a:endParaRPr lang="x-none" altLang="zh-CN" sz="1800" b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Advanced Unit Testing</a:t>
            </a:r>
            <a:endParaRPr lang="x-none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把Mockito用起来</a:t>
            </a:r>
            <a:endParaRPr lang="x-none" altLang="zh-CN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566420" y="1313815"/>
            <a:ext cx="7886700" cy="4351338"/>
          </a:xfrm>
        </p:spPr>
        <p:txBody>
          <a:bodyPr/>
          <a:p>
            <a:r>
              <a:rPr lang="zh-CN" altLang="en-US"/>
              <a:t>Recommended way of getting Mockito is declaring a dependency on “mockito-core” library using your favorite build system. </a:t>
            </a:r>
            <a:endParaRPr lang="zh-CN" altLang="en-US"/>
          </a:p>
          <a:p>
            <a:r>
              <a:rPr lang="zh-CN" altLang="en-US" b="1"/>
              <a:t>Maven </a:t>
            </a:r>
            <a:r>
              <a:rPr lang="zh-CN" altLang="en-US"/>
              <a:t>users can declare a dependency on mockito-core. Mockito is automatically published to Bintray’s jcenter and synced to the Maven Central Repository.</a:t>
            </a:r>
            <a:endParaRPr lang="zh-CN" altLang="en-US"/>
          </a:p>
          <a:p>
            <a:r>
              <a:rPr lang="zh-CN" altLang="en-US"/>
              <a:t>Users doing manual dependency management can download the jars directly from Mockito’s Bintray repository, under the Files tab.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在Netbeans中配置maven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13815"/>
            <a:ext cx="7886700" cy="4351338"/>
          </a:xfrm>
        </p:spPr>
        <p:txBody>
          <a:bodyPr/>
          <a:p>
            <a:r>
              <a:rPr lang="zh-CN" altLang="en-US"/>
              <a:t>1. 在netbean中安装maven插件，以便支持maven构建系统</a:t>
            </a:r>
            <a:endParaRPr lang="zh-CN" altLang="en-US"/>
          </a:p>
          <a:p>
            <a:r>
              <a:rPr lang="zh-CN" altLang="en-US"/>
              <a:t>2. 新建一个maven项目</a:t>
            </a:r>
            <a:endParaRPr lang="zh-CN" altLang="en-US"/>
          </a:p>
          <a:p>
            <a:r>
              <a:rPr lang="zh-CN" altLang="en-US"/>
              <a:t>3. 新建一个java类文件，内容如下：</a:t>
            </a:r>
            <a:endParaRPr lang="zh-CN" altLang="en-US"/>
          </a:p>
          <a:p>
            <a:pPr marL="635" indent="0">
              <a:buNone/>
            </a:pPr>
            <a:r>
              <a:rPr lang="zh-CN" altLang="en-US" sz="1800"/>
              <a:t>import java.util.List;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import org.mockito.Mockito;</a:t>
            </a:r>
            <a:endParaRPr lang="zh-CN" altLang="en-US" sz="1600"/>
          </a:p>
          <a:p>
            <a:pPr marL="635" indent="0">
              <a:buNone/>
            </a:pPr>
            <a:r>
              <a:rPr lang="zh-CN" altLang="en-US" sz="1800"/>
              <a:t>public class NewClass {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public static void main(String args[]) {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List mockedList = Mockito.mock(List.class);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mockedList.add("one");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mockedList.clear();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}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2918" r="31262" b="54188"/>
          <a:stretch>
            <a:fillRect/>
          </a:stretch>
        </p:blipFill>
        <p:spPr>
          <a:xfrm>
            <a:off x="161925" y="1875790"/>
            <a:ext cx="8232775" cy="4629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545" y="1147445"/>
            <a:ext cx="878967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x-none" altLang="zh-CN" b="0"/>
              <a:t>4. 图中第二行，alt-enter,选择search dependency at maven repositories. 这个动作会在pom.xml文件中增加依赖性。</a:t>
            </a:r>
            <a:endParaRPr lang="x-none" altLang="zh-CN" b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5. 现在可以编译了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---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在第4步后，pom.xml文件中会增加以下几行（也可以手动增加这几行代替第4步）</a:t>
            </a:r>
            <a:endParaRPr lang="x-none" altLang="zh-CN"/>
          </a:p>
          <a:p>
            <a:pPr marL="635" indent="0">
              <a:lnSpc>
                <a:spcPct val="100000"/>
              </a:lnSpc>
              <a:buNone/>
            </a:pPr>
            <a:r>
              <a:rPr lang="x-none" altLang="zh-CN"/>
              <a:t>  </a:t>
            </a:r>
            <a:r>
              <a:rPr lang="x-none" altLang="zh-CN" sz="1800"/>
              <a:t>  &lt;dependencies&gt;</a:t>
            </a:r>
            <a:endParaRPr lang="x-none" altLang="zh-CN" sz="1800"/>
          </a:p>
          <a:p>
            <a:pPr marL="635" indent="0">
              <a:lnSpc>
                <a:spcPct val="100000"/>
              </a:lnSpc>
              <a:buNone/>
            </a:pPr>
            <a:r>
              <a:rPr lang="x-none" altLang="zh-CN" sz="1800"/>
              <a:t>        &lt;dependency&gt;</a:t>
            </a:r>
            <a:endParaRPr lang="x-none" altLang="zh-CN" sz="1800"/>
          </a:p>
          <a:p>
            <a:pPr marL="635" indent="0">
              <a:lnSpc>
                <a:spcPct val="100000"/>
              </a:lnSpc>
              <a:buNone/>
            </a:pPr>
            <a:r>
              <a:rPr lang="x-none" altLang="zh-CN" sz="1800"/>
              <a:t>            &lt;groupId&gt;org.mockito&lt;/groupId&gt;</a:t>
            </a:r>
            <a:endParaRPr lang="x-none" altLang="zh-CN" sz="1800"/>
          </a:p>
          <a:p>
            <a:pPr marL="635" indent="0">
              <a:lnSpc>
                <a:spcPct val="100000"/>
              </a:lnSpc>
              <a:buNone/>
            </a:pPr>
            <a:r>
              <a:rPr lang="x-none" altLang="zh-CN" sz="1800"/>
              <a:t>            &lt;artifactId&gt;mockito-core&lt;/artifactId&gt;</a:t>
            </a:r>
            <a:endParaRPr lang="x-none" altLang="zh-CN" sz="1800"/>
          </a:p>
          <a:p>
            <a:pPr marL="635" indent="0">
              <a:lnSpc>
                <a:spcPct val="100000"/>
              </a:lnSpc>
              <a:buNone/>
            </a:pPr>
            <a:r>
              <a:rPr lang="x-none" altLang="zh-CN" sz="1800"/>
              <a:t>            &lt;version&gt;2.18.3&lt;/version&gt;</a:t>
            </a:r>
            <a:endParaRPr lang="x-none" altLang="zh-CN" sz="1800"/>
          </a:p>
          <a:p>
            <a:pPr marL="635" indent="0">
              <a:lnSpc>
                <a:spcPct val="100000"/>
              </a:lnSpc>
              <a:buNone/>
            </a:pPr>
            <a:r>
              <a:rPr lang="x-none" altLang="zh-CN" sz="1800"/>
              <a:t>            &lt;type&gt;jar&lt;/type&gt;</a:t>
            </a:r>
            <a:endParaRPr lang="x-none" altLang="zh-CN" sz="1800"/>
          </a:p>
          <a:p>
            <a:pPr marL="635" indent="0">
              <a:lnSpc>
                <a:spcPct val="100000"/>
              </a:lnSpc>
              <a:buNone/>
            </a:pPr>
            <a:r>
              <a:rPr lang="x-none" altLang="zh-CN" sz="1800"/>
              <a:t>        &lt;/dependency&gt;</a:t>
            </a:r>
            <a:endParaRPr lang="x-none" altLang="zh-CN" sz="1800"/>
          </a:p>
          <a:p>
            <a:pPr marL="635" indent="0">
              <a:lnSpc>
                <a:spcPct val="100000"/>
              </a:lnSpc>
              <a:buNone/>
            </a:pPr>
            <a:r>
              <a:rPr lang="x-none" altLang="zh-CN" sz="1800"/>
              <a:t>    &lt;/dependencies&gt;</a:t>
            </a:r>
            <a:endParaRPr lang="x-none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3" name="内容占位符 132"/>
          <p:cNvPicPr>
            <a:picLocks noChangeAspect="1"/>
          </p:cNvPicPr>
          <p:nvPr>
            <p:ph idx="1"/>
          </p:nvPr>
        </p:nvPicPr>
        <p:blipFill>
          <a:blip r:embed="rId1"/>
        </p:blipFill>
        <p:spPr>
          <a:xfrm>
            <a:off x="341630" y="1899285"/>
            <a:ext cx="8567420" cy="4216400"/>
          </a:xfrm>
          <a:prstGeom prst="rect">
            <a:avLst/>
          </a:prstGeom>
          <a:ln w="3600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内容提要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Test Doubles</a:t>
            </a:r>
            <a:endParaRPr lang="x-none" altLang="zh-CN"/>
          </a:p>
          <a:p>
            <a:r>
              <a:rPr lang="x-none" altLang="zh-CN"/>
              <a:t>Test Stubs</a:t>
            </a:r>
            <a:endParaRPr lang="x-none" altLang="zh-CN"/>
          </a:p>
          <a:p>
            <a:r>
              <a:rPr lang="x-none" altLang="zh-CN"/>
              <a:t>Mocks and Verification</a:t>
            </a:r>
            <a:endParaRPr lang="x-none" altLang="zh-CN"/>
          </a:p>
          <a:p>
            <a:r>
              <a:rPr lang="x-none" altLang="zh-CN"/>
              <a:t>Setup and Teardown</a:t>
            </a:r>
            <a:endParaRPr lang="x-none" altLang="zh-CN"/>
          </a:p>
          <a:p>
            <a:r>
              <a:rPr lang="x-none" altLang="zh-CN"/>
              <a:t>Testing System Output</a:t>
            </a:r>
            <a:endParaRPr lang="x-none" altLang="zh-CN"/>
          </a:p>
          <a:p>
            <a:r>
              <a:rPr lang="x-none" altLang="zh-CN"/>
              <a:t>Testing Private Methods</a:t>
            </a:r>
            <a:endParaRPr lang="x-none" altLang="zh-CN"/>
          </a:p>
          <a:p>
            <a:r>
              <a:rPr lang="x-none" altLang="zh-CN"/>
              <a:t>Code Coverage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Test Doubles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545" y="1134110"/>
            <a:ext cx="7886700" cy="4351338"/>
          </a:xfrm>
        </p:spPr>
        <p:txBody>
          <a:bodyPr/>
          <a:p>
            <a:r>
              <a:rPr lang="x-none" altLang="zh-CN"/>
              <a:t>Test Doubles是指测试中创建的假的对象。例如被测函数haveFunAtDuckPond()运行依赖对象Duck d.</a:t>
            </a:r>
            <a:endParaRPr lang="x-none" altLang="zh-CN"/>
          </a:p>
          <a:p>
            <a:pPr marL="635" indent="0">
              <a:buNone/>
            </a:pPr>
            <a:r>
              <a:rPr lang="x-none" altLang="zh-CN" sz="1800">
                <a:sym typeface="+mn-ea"/>
              </a:rPr>
              <a:t>public int haveFunAtDuckPond(Duck d, int numFeedings){</a:t>
            </a:r>
            <a:endParaRPr lang="x-none" altLang="zh-CN" sz="1800">
              <a:sym typeface="+mn-ea"/>
            </a:endParaRPr>
          </a:p>
          <a:p>
            <a:pPr marL="635" indent="0">
              <a:buNone/>
            </a:pPr>
            <a:r>
              <a:rPr lang="x-none" altLang="zh-CN" sz="1800">
                <a:sym typeface="+mn-ea"/>
              </a:rPr>
              <a:t>	if (d==null || numFeedings &lt;=0 )</a:t>
            </a:r>
            <a:endParaRPr lang="x-none" altLang="zh-CN" sz="1800">
              <a:sym typeface="+mn-ea"/>
            </a:endParaRPr>
          </a:p>
          <a:p>
            <a:pPr marL="635" indent="0">
              <a:buNone/>
            </a:pPr>
            <a:r>
              <a:rPr lang="x-none" altLang="zh-CN" sz="1800">
                <a:sym typeface="+mn-ea"/>
              </a:rPr>
              <a:t>		return 0;</a:t>
            </a:r>
            <a:endParaRPr lang="x-none" altLang="zh-CN" sz="1800">
              <a:sym typeface="+mn-ea"/>
            </a:endParaRPr>
          </a:p>
          <a:p>
            <a:pPr marL="635" indent="0">
              <a:buNone/>
            </a:pPr>
            <a:r>
              <a:rPr lang="x-none" altLang="zh-CN" sz="1800">
                <a:sym typeface="+mn-ea"/>
              </a:rPr>
              <a:t>	int amountOfFun = 0;</a:t>
            </a:r>
            <a:endParaRPr lang="x-none" altLang="zh-CN" sz="1800">
              <a:sym typeface="+mn-ea"/>
            </a:endParaRPr>
          </a:p>
          <a:p>
            <a:pPr marL="635" indent="0">
              <a:buNone/>
            </a:pPr>
            <a:r>
              <a:rPr lang="x-none" altLang="zh-CN" sz="1800">
                <a:sym typeface="+mn-ea"/>
              </a:rPr>
              <a:t>	for ( int j=0; j&lt;numFeedings; j++){</a:t>
            </a:r>
            <a:endParaRPr lang="x-none" altLang="zh-CN" sz="1800">
              <a:sym typeface="+mn-ea"/>
            </a:endParaRPr>
          </a:p>
          <a:p>
            <a:pPr marL="635" indent="0">
              <a:buNone/>
            </a:pPr>
            <a:r>
              <a:rPr lang="x-none" altLang="zh-CN" sz="1800">
                <a:sym typeface="+mn-ea"/>
              </a:rPr>
              <a:t>		amountOfFun++;</a:t>
            </a:r>
            <a:endParaRPr lang="x-none" altLang="zh-CN" sz="1800">
              <a:sym typeface="+mn-ea"/>
            </a:endParaRPr>
          </a:p>
          <a:p>
            <a:pPr marL="635" indent="0">
              <a:buNone/>
            </a:pPr>
            <a:r>
              <a:rPr lang="x-none" altLang="zh-CN" sz="1800">
                <a:sym typeface="+mn-ea"/>
              </a:rPr>
              <a:t>		d.feed();</a:t>
            </a:r>
            <a:endParaRPr lang="x-none" altLang="zh-CN" sz="1800">
              <a:sym typeface="+mn-ea"/>
            </a:endParaRPr>
          </a:p>
          <a:p>
            <a:pPr marL="635" indent="0">
              <a:buNone/>
            </a:pPr>
            <a:r>
              <a:rPr lang="x-none" altLang="zh-CN" sz="1800">
                <a:sym typeface="+mn-ea"/>
              </a:rPr>
              <a:t>		d.quack();</a:t>
            </a:r>
            <a:endParaRPr lang="x-none" altLang="zh-CN" sz="1800">
              <a:sym typeface="+mn-ea"/>
            </a:endParaRPr>
          </a:p>
          <a:p>
            <a:pPr marL="635" indent="0">
              <a:buNone/>
            </a:pPr>
            <a:r>
              <a:rPr lang="x-none" altLang="zh-CN">
                <a:sym typeface="+mn-ea"/>
              </a:rPr>
              <a:t>	}</a:t>
            </a:r>
            <a:endParaRPr lang="x-none" altLang="zh-CN">
              <a:sym typeface="+mn-ea"/>
            </a:endParaRPr>
          </a:p>
          <a:p>
            <a:pPr marL="635" indent="0">
              <a:buNone/>
            </a:pPr>
            <a:r>
              <a:rPr lang="x-none" altLang="zh-CN">
                <a:sym typeface="+mn-ea"/>
              </a:rPr>
              <a:t>	return amountOfFun;</a:t>
            </a:r>
            <a:endParaRPr lang="x-none" altLang="zh-CN">
              <a:sym typeface="+mn-ea"/>
            </a:endParaRPr>
          </a:p>
          <a:p>
            <a:pPr marL="635" indent="0">
              <a:buNone/>
            </a:pPr>
            <a:r>
              <a:rPr lang="x-none" altLang="zh-CN" sz="1800">
                <a:sym typeface="+mn-ea"/>
              </a:rPr>
              <a:t>}</a:t>
            </a:r>
            <a:endParaRPr lang="x-none" altLang="zh-CN" sz="1800">
              <a:sym typeface="+mn-ea"/>
            </a:endParaRPr>
          </a:p>
          <a:p>
            <a:endParaRPr lang="x-none" altLang="zh-CN" sz="1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5805" y="4516755"/>
            <a:ext cx="4161155" cy="22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zh-CN" b="0"/>
              <a:t>1. </a:t>
            </a:r>
            <a:r>
              <a:rPr lang="x-none" altLang="zh-CN" b="0">
                <a:sym typeface="+mn-ea"/>
              </a:rPr>
              <a:t>haveFunAtDuckPond</a:t>
            </a:r>
            <a:r>
              <a:rPr lang="x-none" altLang="zh-CN" b="0"/>
              <a:t>这是一个纯函数</a:t>
            </a:r>
            <a:endParaRPr lang="x-none" altLang="zh-CN" b="0"/>
          </a:p>
          <a:p>
            <a:r>
              <a:rPr lang="x-none" altLang="zh-CN" b="0"/>
              <a:t>2. 进行测试依赖于Duck对象，如果该对象缺失，会导致异常</a:t>
            </a:r>
            <a:endParaRPr lang="x-none" altLang="zh-CN" b="0"/>
          </a:p>
          <a:p>
            <a:r>
              <a:rPr lang="x-none" altLang="zh-CN" b="0"/>
              <a:t>3. 当底层模块Duck没有就绪时，又该怎么办？——test doubles</a:t>
            </a:r>
            <a:endParaRPr lang="x-none" altLang="zh-CN" b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haveFunAtDuckPond()的测试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268730"/>
            <a:ext cx="7886700" cy="4351338"/>
          </a:xfrm>
        </p:spPr>
        <p:txBody>
          <a:bodyPr/>
          <a:p>
            <a:pPr marL="635" indent="0">
              <a:buNone/>
            </a:pPr>
            <a:r>
              <a:rPr lang="zh-CN" altLang="en-US" sz="1800"/>
              <a:t>import org.junit.Test;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import static org.junit.Assert.*;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import org.mockito.Mockito;</a:t>
            </a:r>
            <a:endParaRPr lang="zh-CN" altLang="en-US" sz="1800"/>
          </a:p>
          <a:p>
            <a:pPr marL="635" indent="0">
              <a:buNone/>
            </a:pPr>
            <a:endParaRPr lang="zh-CN" altLang="en-US" sz="1600"/>
          </a:p>
          <a:p>
            <a:pPr marL="635" indent="0">
              <a:buNone/>
            </a:pPr>
            <a:r>
              <a:rPr lang="zh-CN" altLang="en-US" sz="1800"/>
              <a:t>public class DuckPondTest {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@Test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public void testHaveFunAtDuckPond() {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DuckPond dp = new DuckPond();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Duck mockDuck = </a:t>
            </a:r>
            <a:r>
              <a:rPr lang="zh-CN" altLang="en-US" sz="1800" b="1"/>
              <a:t>Mockito.mock</a:t>
            </a:r>
            <a:r>
              <a:rPr lang="zh-CN" altLang="en-US" sz="1800"/>
              <a:t>(Duck.class);        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int retValue = dp.haveFunAtDuckPond(mockDuck, 3);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</a:t>
            </a:r>
            <a:r>
              <a:rPr lang="zh-CN" altLang="en-US" sz="1800" b="1"/>
              <a:t>assertEquals</a:t>
            </a:r>
            <a:r>
              <a:rPr lang="zh-CN" altLang="en-US" sz="1800"/>
              <a:t>(3, retValue);        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}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  <p:sp>
        <p:nvSpPr>
          <p:cNvPr id="4" name="矩形 3">
            <a:hlinkClick r:id="rId1" action="ppaction://hlinkfile"/>
          </p:cNvPr>
          <p:cNvSpPr/>
          <p:nvPr/>
        </p:nvSpPr>
        <p:spPr>
          <a:xfrm>
            <a:off x="4841875" y="6174740"/>
            <a:ext cx="4104005" cy="540385"/>
          </a:xfrm>
          <a:prstGeom prst="rect">
            <a:avLst/>
          </a:prstGeom>
          <a:solidFill>
            <a:schemeClr val="accent2">
              <a:alpha val="21000"/>
            </a:schemeClr>
          </a:solidFill>
          <a:ln>
            <a:solidFill>
              <a:srgbClr val="2C3E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spcBef>
                <a:spcPts val="0"/>
              </a:spcBef>
            </a:pPr>
            <a:r>
              <a:rPr lang="x-none" altLang="zh-CN" sz="1800" b="0"/>
              <a:t>视频演示</a:t>
            </a:r>
            <a:endParaRPr lang="x-none" altLang="zh-CN" sz="1800" b="0"/>
          </a:p>
          <a:p>
            <a:pPr>
              <a:spcBef>
                <a:spcPts val="0"/>
              </a:spcBef>
            </a:pPr>
            <a:r>
              <a:rPr lang="x-none" altLang="zh-CN" sz="1800" b="0"/>
              <a:t>vokoscreen-2018-05-17_10-32-13</a:t>
            </a:r>
            <a:endParaRPr lang="x-none" altLang="zh-CN" sz="1800" b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内容提要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Test Doubles</a:t>
            </a:r>
            <a:endParaRPr lang="x-none" altLang="zh-CN"/>
          </a:p>
          <a:p>
            <a:r>
              <a:rPr lang="x-none" altLang="zh-CN"/>
              <a:t>Test Stubs</a:t>
            </a:r>
            <a:endParaRPr lang="x-none" altLang="zh-CN"/>
          </a:p>
          <a:p>
            <a:r>
              <a:rPr lang="x-none" altLang="zh-CN" b="1"/>
              <a:t>Mocks and Verification</a:t>
            </a:r>
            <a:endParaRPr lang="x-none" altLang="zh-CN" b="1"/>
          </a:p>
          <a:p>
            <a:r>
              <a:rPr lang="x-none" altLang="zh-CN"/>
              <a:t>Setup and Teardown</a:t>
            </a:r>
            <a:endParaRPr lang="x-none" altLang="zh-CN"/>
          </a:p>
          <a:p>
            <a:r>
              <a:rPr lang="x-none" altLang="zh-CN"/>
              <a:t>Testing System Output</a:t>
            </a:r>
            <a:endParaRPr lang="x-none" altLang="zh-CN"/>
          </a:p>
          <a:p>
            <a:r>
              <a:rPr lang="x-none" altLang="zh-CN"/>
              <a:t>Testing Private Methods</a:t>
            </a:r>
            <a:endParaRPr lang="x-none" altLang="zh-CN"/>
          </a:p>
          <a:p>
            <a:r>
              <a:rPr lang="x-none" altLang="zh-CN"/>
              <a:t>Code Coverage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Verifications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buNone/>
            </a:pPr>
            <a:r>
              <a:rPr lang="x-none" altLang="zh-CN"/>
              <a:t>前面的测试都依赖于方法的返回值。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如果你一个方法没有返回值，你怎么知道该方法是否被调用了呢？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例如d.feed()方法，要测试该方法在haveFunAtDuckPond()中被调用，mock对象可以记录一个特定方法被调用。</a:t>
            </a:r>
            <a:endParaRPr lang="x-none" altLang="zh-CN"/>
          </a:p>
          <a:p>
            <a:pPr marL="635" indent="0">
              <a:buNone/>
            </a:pPr>
            <a:endParaRPr lang="x-none" altLang="zh-CN"/>
          </a:p>
          <a:p>
            <a:pPr marL="635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验证一个方法是否被调用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950" y="1158875"/>
            <a:ext cx="7886700" cy="4351338"/>
          </a:xfrm>
        </p:spPr>
        <p:txBody>
          <a:bodyPr/>
          <a:p>
            <a:pPr marL="635" indent="0">
              <a:buNone/>
            </a:pPr>
            <a:r>
              <a:rPr lang="zh-CN" altLang="en-US"/>
              <a:t>    @Test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public void testHaveFunAtDuckPond() {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DuckPond dp = new DuckPond();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Duck mockDuck = Mockito.mock(Duck.class);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dp.haveFunAtDuckPond(mockDuck, 3);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</a:t>
            </a:r>
            <a:r>
              <a:rPr lang="zh-CN" altLang="en-US" b="1"/>
              <a:t>Mockito.verify(mockDuck, Mockito.times(3)).feed(); </a:t>
            </a:r>
            <a:r>
              <a:rPr lang="x-none" altLang="zh-CN" b="1"/>
              <a:t>// 验证mockDuck.feed()被调用三次</a:t>
            </a:r>
            <a:endParaRPr lang="x-none" altLang="zh-CN" b="1"/>
          </a:p>
          <a:p>
            <a:pPr marL="635" indent="0">
              <a:buNone/>
            </a:pPr>
            <a:r>
              <a:rPr lang="zh-CN" altLang="en-US"/>
              <a:t>        dp.haveFunAtDuckPond(mockDuck, 3);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Mockito.verify(mockDuck, Mockito.times(</a:t>
            </a:r>
            <a:r>
              <a:rPr lang="zh-CN" altLang="en-US" b="1"/>
              <a:t>6</a:t>
            </a:r>
            <a:r>
              <a:rPr lang="zh-CN" altLang="en-US"/>
              <a:t>)).feed();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4475"/>
            <a:ext cx="7886700" cy="4351338"/>
          </a:xfrm>
        </p:spPr>
        <p:txBody>
          <a:bodyPr/>
          <a:p>
            <a:pPr marL="635" indent="0">
              <a:buNone/>
            </a:pPr>
            <a:r>
              <a:rPr lang="zh-CN" altLang="en-US" b="1">
                <a:sym typeface="+mn-ea"/>
              </a:rPr>
              <a:t>Mockito.verify(mockDuck).feed(); </a:t>
            </a:r>
            <a:endParaRPr lang="zh-CN" altLang="en-US" b="1">
              <a:sym typeface="+mn-ea"/>
            </a:endParaRPr>
          </a:p>
          <a:p>
            <a:pPr marL="635" indent="0">
              <a:buNone/>
            </a:pPr>
            <a:r>
              <a:rPr lang="x-none" altLang="zh-CN"/>
              <a:t>等同于</a:t>
            </a:r>
            <a:endParaRPr lang="x-none" altLang="zh-CN"/>
          </a:p>
          <a:p>
            <a:pPr marL="635" indent="0">
              <a:buNone/>
            </a:pPr>
            <a:r>
              <a:rPr lang="zh-CN" altLang="en-US" b="1">
                <a:sym typeface="+mn-ea"/>
              </a:rPr>
              <a:t>Mockito.verify(mockDuck, Mockito.times(</a:t>
            </a:r>
            <a:r>
              <a:rPr lang="x-none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)).feed(); </a:t>
            </a:r>
            <a:endParaRPr lang="zh-CN" altLang="en-US" b="1">
              <a:sym typeface="+mn-ea"/>
            </a:endParaRPr>
          </a:p>
          <a:p>
            <a:pPr marL="635" indent="0">
              <a:buNone/>
            </a:pPr>
            <a:endParaRPr lang="x-none" altLang="zh-CN"/>
          </a:p>
          <a:p>
            <a:pPr marL="635" indent="0">
              <a:buNone/>
            </a:pPr>
            <a:r>
              <a:rPr lang="x-none" altLang="zh-CN"/>
              <a:t>所以，以下代码不能通过Mockito.verify.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        dp.haveFunAtDuckPond(mockDuck, 3);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        Mockito.verify(mockDuck).feed();</a:t>
            </a:r>
            <a:endParaRPr lang="x-none" altLang="zh-CN"/>
          </a:p>
          <a:p>
            <a:pPr marL="635" indent="0">
              <a:buNone/>
            </a:pP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5229225"/>
            <a:ext cx="8770620" cy="142367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内容提要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Test Doubles</a:t>
            </a:r>
            <a:endParaRPr lang="x-none" altLang="zh-CN"/>
          </a:p>
          <a:p>
            <a:r>
              <a:rPr lang="x-none" altLang="zh-CN" b="1"/>
              <a:t>Test Stubs</a:t>
            </a:r>
            <a:endParaRPr lang="x-none" altLang="zh-CN" b="1"/>
          </a:p>
          <a:p>
            <a:r>
              <a:rPr lang="x-none" altLang="zh-CN"/>
              <a:t>Mocks and Verification</a:t>
            </a:r>
            <a:endParaRPr lang="x-none" altLang="zh-CN"/>
          </a:p>
          <a:p>
            <a:r>
              <a:rPr lang="x-none" altLang="zh-CN"/>
              <a:t>Setup and Teardown</a:t>
            </a:r>
            <a:endParaRPr lang="x-none" altLang="zh-CN"/>
          </a:p>
          <a:p>
            <a:r>
              <a:rPr lang="x-none" altLang="zh-CN"/>
              <a:t>Testing System Output</a:t>
            </a:r>
            <a:endParaRPr lang="x-none" altLang="zh-CN"/>
          </a:p>
          <a:p>
            <a:r>
              <a:rPr lang="x-none" altLang="zh-CN"/>
              <a:t>Testing Private Methods</a:t>
            </a:r>
            <a:endParaRPr lang="x-none" altLang="zh-CN"/>
          </a:p>
          <a:p>
            <a:r>
              <a:rPr lang="x-none" altLang="zh-CN"/>
              <a:t>Code Coverage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Test Stubs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58900"/>
            <a:ext cx="7886700" cy="4351338"/>
          </a:xfrm>
        </p:spPr>
        <p:txBody>
          <a:bodyPr/>
          <a:p>
            <a:r>
              <a:rPr lang="x-none" altLang="zh-CN"/>
              <a:t>如果说doubles是假对象，那么stubs这里指的就是假方法(fake methods)</a:t>
            </a:r>
            <a:endParaRPr lang="x-none" altLang="zh-CN"/>
          </a:p>
          <a:p>
            <a:r>
              <a:rPr lang="x-none" altLang="zh-CN"/>
              <a:t>前面的喂食的快乐程度依赖于喂食的次数，现在我们想修改为：快乐程度依赖于鸭子进食的食物的美味程度。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---</a:t>
            </a:r>
            <a:endParaRPr lang="x-none" altLang="zh-CN"/>
          </a:p>
          <a:p>
            <a:pPr marL="635" indent="0">
              <a:buNone/>
            </a:pPr>
            <a:endParaRPr lang="x-none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好吃的东西带来幸福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940" y="4012565"/>
            <a:ext cx="8908415" cy="1564005"/>
          </a:xfrm>
        </p:spPr>
        <p:txBody>
          <a:bodyPr/>
          <a:p>
            <a:pPr marL="635" indent="0">
              <a:buNone/>
            </a:pPr>
            <a:r>
              <a:rPr lang="zh-CN" altLang="en-US" sz="1800"/>
              <a:t>class </a:t>
            </a:r>
            <a:r>
              <a:rPr lang="zh-CN" altLang="en-US" sz="1800" b="1"/>
              <a:t>Duck </a:t>
            </a:r>
            <a:r>
              <a:rPr lang="zh-CN" altLang="en-US" sz="1800"/>
              <a:t>{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int </a:t>
            </a:r>
            <a:r>
              <a:rPr lang="zh-CN" altLang="en-US" sz="1800" b="1"/>
              <a:t>eat</a:t>
            </a:r>
            <a:r>
              <a:rPr lang="zh-CN" altLang="en-US" sz="1800"/>
              <a:t>(</a:t>
            </a:r>
            <a:r>
              <a:rPr lang="zh-CN" altLang="en-US" sz="1800">
                <a:solidFill>
                  <a:srgbClr val="FF0000"/>
                </a:solidFill>
              </a:rPr>
              <a:t>DuckFood </a:t>
            </a:r>
            <a:r>
              <a:rPr lang="zh-CN" altLang="en-US" sz="1800"/>
              <a:t>food) {  </a:t>
            </a:r>
            <a:r>
              <a:rPr lang="x-none" altLang="zh-CN" sz="1800"/>
              <a:t>// 例子中假定DuckFood还没有完工</a:t>
            </a:r>
            <a:endParaRPr lang="x-none" altLang="zh-CN" sz="1800"/>
          </a:p>
          <a:p>
            <a:pPr marL="635" indent="0">
              <a:buNone/>
            </a:pPr>
            <a:r>
              <a:rPr lang="zh-CN" altLang="en-US" sz="1800"/>
              <a:t>        return food.getTastiness();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}    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11430" y="1359535"/>
            <a:ext cx="9017635" cy="2500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635" indent="0">
              <a:buNone/>
            </a:pPr>
            <a:r>
              <a:rPr lang="x-none" altLang="zh-CN" sz="1800" b="0">
                <a:latin typeface="Courier New" panose="02070309020205020404" pitchFamily="49" charset="0"/>
                <a:sym typeface="+mn-ea"/>
              </a:rPr>
              <a:t>public class </a:t>
            </a:r>
            <a:r>
              <a:rPr lang="x-none" altLang="zh-CN" sz="180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DuckPond </a:t>
            </a:r>
            <a:r>
              <a:rPr lang="x-none" altLang="zh-CN" sz="1800" b="0">
                <a:latin typeface="Courier New" panose="02070309020205020404" pitchFamily="49" charset="0"/>
                <a:sym typeface="+mn-ea"/>
              </a:rPr>
              <a:t>{</a:t>
            </a:r>
            <a:endParaRPr lang="x-none" altLang="zh-CN" sz="1800" b="0">
              <a:latin typeface="Courier New" panose="02070309020205020404" pitchFamily="49" charset="0"/>
              <a:sym typeface="+mn-ea"/>
            </a:endParaRPr>
          </a:p>
          <a:p>
            <a:pPr marL="635" indent="0">
              <a:buNone/>
            </a:pPr>
            <a:r>
              <a:rPr lang="x-none" altLang="zh-CN" sz="1800" b="0">
                <a:latin typeface="Courier New" panose="02070309020205020404" pitchFamily="49" charset="0"/>
                <a:sym typeface="+mn-ea"/>
              </a:rPr>
              <a:t>    </a:t>
            </a:r>
            <a:endParaRPr lang="x-none" altLang="zh-CN" sz="1800" b="0">
              <a:latin typeface="Courier New" panose="02070309020205020404" pitchFamily="49" charset="0"/>
              <a:sym typeface="+mn-ea"/>
            </a:endParaRPr>
          </a:p>
          <a:p>
            <a:pPr marL="635" indent="0">
              <a:buNone/>
            </a:pPr>
            <a:r>
              <a:rPr lang="x-none" altLang="zh-CN" sz="1800" b="0">
                <a:latin typeface="Courier New" panose="02070309020205020404" pitchFamily="49" charset="0"/>
                <a:sym typeface="+mn-ea"/>
              </a:rPr>
              <a:t>        public int </a:t>
            </a:r>
            <a:r>
              <a:rPr lang="x-none" altLang="zh-CN" sz="1800">
                <a:latin typeface="Courier New" panose="02070309020205020404" pitchFamily="49" charset="0"/>
                <a:sym typeface="+mn-ea"/>
              </a:rPr>
              <a:t>haveFunAtDuckPond</a:t>
            </a:r>
            <a:r>
              <a:rPr lang="x-none" altLang="zh-CN" sz="1800" b="0">
                <a:latin typeface="Courier New" panose="02070309020205020404" pitchFamily="49" charset="0"/>
                <a:sym typeface="+mn-ea"/>
              </a:rPr>
              <a:t>(</a:t>
            </a:r>
            <a:r>
              <a:rPr lang="x-none" altLang="zh-CN" sz="1800" b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Duck </a:t>
            </a:r>
            <a:r>
              <a:rPr lang="x-none" altLang="zh-CN" sz="1800" b="0">
                <a:latin typeface="Courier New" panose="02070309020205020404" pitchFamily="49" charset="0"/>
                <a:sym typeface="+mn-ea"/>
              </a:rPr>
              <a:t>d, </a:t>
            </a:r>
            <a:r>
              <a:rPr lang="x-none" altLang="zh-CN" sz="1800" b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DuckFood </a:t>
            </a:r>
            <a:r>
              <a:rPr lang="x-none" altLang="zh-CN" sz="1800" b="0">
                <a:latin typeface="Courier New" panose="02070309020205020404" pitchFamily="49" charset="0"/>
                <a:sym typeface="+mn-ea"/>
              </a:rPr>
              <a:t>food) {</a:t>
            </a:r>
            <a:endParaRPr lang="x-none" altLang="zh-CN" sz="1800" b="0">
              <a:latin typeface="Courier New" panose="02070309020205020404" pitchFamily="49" charset="0"/>
              <a:sym typeface="+mn-ea"/>
            </a:endParaRPr>
          </a:p>
          <a:p>
            <a:pPr marL="635" indent="0">
              <a:buNone/>
            </a:pPr>
            <a:r>
              <a:rPr lang="x-none" altLang="zh-CN" sz="1800" b="0">
                <a:latin typeface="Courier New" panose="02070309020205020404" pitchFamily="49" charset="0"/>
                <a:sym typeface="+mn-ea"/>
              </a:rPr>
              <a:t>            return d.eat(food);</a:t>
            </a:r>
            <a:endParaRPr lang="x-none" altLang="zh-CN" sz="1800" b="0">
              <a:latin typeface="Courier New" panose="02070309020205020404" pitchFamily="49" charset="0"/>
              <a:sym typeface="+mn-ea"/>
            </a:endParaRPr>
          </a:p>
          <a:p>
            <a:pPr marL="635" indent="0">
              <a:buNone/>
            </a:pPr>
            <a:r>
              <a:rPr lang="x-none" altLang="zh-CN" sz="1800" b="0">
                <a:latin typeface="Courier New" panose="02070309020205020404" pitchFamily="49" charset="0"/>
                <a:sym typeface="+mn-ea"/>
              </a:rPr>
              <a:t>    }</a:t>
            </a:r>
            <a:endParaRPr lang="x-none" altLang="zh-CN" sz="1800" b="0">
              <a:latin typeface="Courier New" panose="02070309020205020404" pitchFamily="49" charset="0"/>
              <a:sym typeface="+mn-ea"/>
            </a:endParaRPr>
          </a:p>
          <a:p>
            <a:pPr marL="635" indent="0">
              <a:buNone/>
            </a:pPr>
            <a:r>
              <a:rPr lang="x-none" altLang="zh-CN" sz="1600" b="0">
                <a:latin typeface="Courier New" panose="02070309020205020404" pitchFamily="49" charset="0"/>
                <a:sym typeface="+mn-ea"/>
              </a:rPr>
              <a:t>}</a:t>
            </a:r>
            <a:endParaRPr lang="x-none" altLang="zh-CN" sz="1600" b="0">
              <a:latin typeface="Courier New" panose="02070309020205020404" pitchFamily="49" charset="0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4460" y="3964940"/>
            <a:ext cx="8902700" cy="4445"/>
          </a:xfrm>
          <a:prstGeom prst="line">
            <a:avLst/>
          </a:prstGeom>
          <a:ln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桩</a:t>
            </a:r>
            <a:endParaRPr lang="x-none" altLang="zh-CN"/>
          </a:p>
        </p:txBody>
      </p:sp>
      <p:pic>
        <p:nvPicPr>
          <p:cNvPr id="134" name="内容占位符 133"/>
          <p:cNvPicPr>
            <a:picLocks noChangeAspect="1"/>
          </p:cNvPicPr>
          <p:nvPr>
            <p:ph idx="1"/>
          </p:nvPr>
        </p:nvPicPr>
        <p:blipFill>
          <a:blip r:embed="rId1"/>
        </p:blipFill>
        <p:spPr>
          <a:xfrm>
            <a:off x="836295" y="1179195"/>
            <a:ext cx="5061585" cy="4977130"/>
          </a:xfrm>
          <a:prstGeom prst="rect">
            <a:avLst/>
          </a:prstGeom>
          <a:ln w="36000">
            <a:noFill/>
          </a:ln>
        </p:spPr>
      </p:pic>
      <p:sp>
        <p:nvSpPr>
          <p:cNvPr id="4" name="线形标注 1 3"/>
          <p:cNvSpPr/>
          <p:nvPr/>
        </p:nvSpPr>
        <p:spPr>
          <a:xfrm>
            <a:off x="6551930" y="1899285"/>
            <a:ext cx="1350010" cy="1664970"/>
          </a:xfrm>
          <a:prstGeom prst="borderCallout1">
            <a:avLst>
              <a:gd name="adj1" fmla="val 38176"/>
              <a:gd name="adj2" fmla="val -2351"/>
              <a:gd name="adj3" fmla="val 81121"/>
              <a:gd name="adj4" fmla="val -78880"/>
            </a:avLst>
          </a:prstGeom>
          <a:solidFill>
            <a:schemeClr val="accent2">
              <a:alpha val="21000"/>
            </a:schemeClr>
          </a:solidFill>
          <a:ln>
            <a:solidFill>
              <a:srgbClr val="2C3E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spcBef>
                <a:spcPts val="0"/>
              </a:spcBef>
            </a:pPr>
            <a:r>
              <a:rPr lang="x-none" altLang="zh-CN" sz="1800" b="0"/>
              <a:t>Stub：桩</a:t>
            </a:r>
            <a:endParaRPr lang="x-none" altLang="zh-CN" sz="1800" b="0"/>
          </a:p>
          <a:p>
            <a:pPr>
              <a:spcBef>
                <a:spcPts val="0"/>
              </a:spcBef>
            </a:pPr>
            <a:r>
              <a:rPr lang="x-none" altLang="zh-CN" sz="1800" b="0"/>
              <a:t>当底层模块没有就绪时，用桩来替代底层模块完成测试</a:t>
            </a:r>
            <a:endParaRPr lang="x-none" altLang="zh-CN" sz="1800" b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对应的测试代码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81075"/>
            <a:ext cx="7886700" cy="5581015"/>
          </a:xfrm>
        </p:spPr>
        <p:txBody>
          <a:bodyPr/>
          <a:p>
            <a:pPr marL="635" indent="0">
              <a:buNone/>
            </a:pPr>
            <a:r>
              <a:rPr lang="zh-CN" altLang="en-US" sz="1800"/>
              <a:t>    @Test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public void testHaveFunAtDuckPond() {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DuckPond dp = new DuckPond();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Duck d = new Duck();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DuckFood mockedDuckFood = Mockito.mock(DuckFood.class); </a:t>
            </a:r>
            <a:r>
              <a:rPr lang="x-none" altLang="zh-CN" sz="1800"/>
              <a:t>// DuckFood还没有准备好</a:t>
            </a:r>
            <a:endParaRPr lang="x-none" altLang="zh-CN" sz="1800"/>
          </a:p>
          <a:p>
            <a:pPr marL="635" indent="0">
              <a:buNone/>
            </a:pPr>
            <a:r>
              <a:rPr lang="zh-CN" altLang="en-US" sz="1800"/>
              <a:t>        Mockito.</a:t>
            </a:r>
            <a:r>
              <a:rPr lang="zh-CN" altLang="en-US" sz="1800" b="1"/>
              <a:t>when</a:t>
            </a:r>
            <a:r>
              <a:rPr lang="zh-CN" altLang="en-US" sz="1800"/>
              <a:t>(mockedDuckFood.getTastiness()).</a:t>
            </a:r>
            <a:r>
              <a:rPr lang="zh-CN" altLang="en-US" sz="1800" b="1"/>
              <a:t>thenReturn</a:t>
            </a:r>
            <a:r>
              <a:rPr lang="zh-CN" altLang="en-US" sz="1800"/>
              <a:t>(3);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int happiness = dp.haveFunAtDuckPond(d, mockedDuckFood);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    assertEquals(3, happiness);        </a:t>
            </a:r>
            <a:endParaRPr lang="zh-CN" altLang="en-US" sz="1800"/>
          </a:p>
          <a:p>
            <a:pPr marL="635" indent="0">
              <a:buNone/>
            </a:pPr>
            <a:r>
              <a:rPr lang="zh-CN" altLang="en-US" sz="1800"/>
              <a:t>    }</a:t>
            </a:r>
            <a:endParaRPr lang="zh-CN" altLang="en-US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内容提要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Test Doubles</a:t>
            </a:r>
            <a:endParaRPr lang="x-none" altLang="zh-CN"/>
          </a:p>
          <a:p>
            <a:r>
              <a:rPr lang="x-none" altLang="zh-CN"/>
              <a:t>Test Stubs</a:t>
            </a:r>
            <a:endParaRPr lang="x-none" altLang="zh-CN"/>
          </a:p>
          <a:p>
            <a:r>
              <a:rPr lang="x-none" altLang="zh-CN"/>
              <a:t>Mocks and Verification</a:t>
            </a:r>
            <a:endParaRPr lang="x-none" altLang="zh-CN"/>
          </a:p>
          <a:p>
            <a:r>
              <a:rPr lang="x-none" altLang="zh-CN" b="1"/>
              <a:t>Setup and Teardown</a:t>
            </a:r>
            <a:endParaRPr lang="x-none" altLang="zh-CN" b="1"/>
          </a:p>
          <a:p>
            <a:r>
              <a:rPr lang="x-none" altLang="zh-CN"/>
              <a:t>Testing System Output</a:t>
            </a:r>
            <a:endParaRPr lang="x-none" altLang="zh-CN"/>
          </a:p>
          <a:p>
            <a:r>
              <a:rPr lang="x-none" altLang="zh-CN"/>
              <a:t>Testing Private Methods</a:t>
            </a:r>
            <a:endParaRPr lang="x-none" altLang="zh-CN"/>
          </a:p>
          <a:p>
            <a:r>
              <a:rPr lang="x-none" altLang="zh-CN"/>
              <a:t>Code Coverage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3535" indent="-342900"/>
            <a:r>
              <a:rPr lang="x-none" altLang="zh-CN"/>
              <a:t>一些测试用例在执行前，要求完成准备工作，诸如：建立数据库连接。</a:t>
            </a:r>
            <a:endParaRPr lang="x-none" altLang="zh-CN"/>
          </a:p>
          <a:p>
            <a:pPr marL="343535" indent="-342900"/>
            <a:r>
              <a:rPr lang="x-none" altLang="zh-CN"/>
              <a:t>一些在测试完成后，需要做清理工作，例如销毁一些对象，关闭一些文件或者连接。</a:t>
            </a:r>
            <a:endParaRPr lang="x-none" altLang="zh-CN"/>
          </a:p>
          <a:p>
            <a:pPr marL="343535" indent="-342900"/>
            <a:r>
              <a:rPr lang="x-none" altLang="zh-CN"/>
              <a:t>setUp() and tearDown()</a:t>
            </a:r>
            <a:endParaRPr lang="x-none" altLang="zh-CN"/>
          </a:p>
          <a:p>
            <a:pPr marL="343535" indent="-342900"/>
            <a:endParaRPr lang="x-none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setUp and tearDown示意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0" y="1494155"/>
            <a:ext cx="7886700" cy="4351338"/>
          </a:xfrm>
        </p:spPr>
        <p:txBody>
          <a:bodyPr/>
          <a:p>
            <a:pPr marL="635" indent="0">
              <a:buNone/>
            </a:pPr>
            <a:r>
              <a:rPr lang="zh-CN" altLang="en-US"/>
              <a:t>    @Before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public void setUp(){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DatabaseConnection mockedDbc = Mockito.mock(DatabaseConnection.class);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_dbc = setupDbConnection(mockedDbc);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@After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public void tearDown(){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_dbc = null;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setUp和tearDown的名称是约定，可以改变。重要的是@Before和@After两个annotations</a:t>
            </a:r>
            <a:endParaRPr lang="x-none" altLang="zh-CN"/>
          </a:p>
          <a:p>
            <a:r>
              <a:rPr lang="x-none" altLang="zh-CN"/>
              <a:t>可以拥有多个@Before和@After annotation。建议只有一个。</a:t>
            </a:r>
            <a:endParaRPr lang="x-none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内容提要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Test Doubles</a:t>
            </a:r>
            <a:endParaRPr lang="x-none" altLang="zh-CN"/>
          </a:p>
          <a:p>
            <a:r>
              <a:rPr lang="x-none" altLang="zh-CN"/>
              <a:t>Test Stubs</a:t>
            </a:r>
            <a:endParaRPr lang="x-none" altLang="zh-CN"/>
          </a:p>
          <a:p>
            <a:r>
              <a:rPr lang="x-none" altLang="zh-CN"/>
              <a:t>Mocks and Verification</a:t>
            </a:r>
            <a:endParaRPr lang="x-none" altLang="zh-CN"/>
          </a:p>
          <a:p>
            <a:r>
              <a:rPr lang="x-none" altLang="zh-CN"/>
              <a:t>Setup and Teardown</a:t>
            </a:r>
            <a:endParaRPr lang="x-none" altLang="zh-CN"/>
          </a:p>
          <a:p>
            <a:r>
              <a:rPr lang="x-none" altLang="zh-CN" b="1"/>
              <a:t>Testing System Output</a:t>
            </a:r>
            <a:endParaRPr lang="x-none" altLang="zh-CN" b="1"/>
          </a:p>
          <a:p>
            <a:r>
              <a:rPr lang="x-none" altLang="zh-CN"/>
              <a:t>Testing Private Methods</a:t>
            </a:r>
            <a:endParaRPr lang="x-none" altLang="zh-CN"/>
          </a:p>
          <a:p>
            <a:r>
              <a:rPr lang="x-none" altLang="zh-CN"/>
              <a:t>Code Coverage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buNone/>
            </a:pPr>
            <a:r>
              <a:rPr lang="x-none" altLang="zh-CN"/>
              <a:t>public void quack(){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System.out.println("quack! quack! quack!");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}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怎么测试其输出的确是</a:t>
            </a:r>
            <a:r>
              <a:rPr lang="x-none" altLang="zh-CN">
                <a:sym typeface="+mn-ea"/>
              </a:rPr>
              <a:t>quack! quack! quack!？</a:t>
            </a:r>
            <a:endParaRPr lang="x-none" altLang="zh-CN">
              <a:sym typeface="+mn-ea"/>
            </a:endParaRPr>
          </a:p>
          <a:p>
            <a:pPr marL="635" indent="0">
              <a:buNone/>
            </a:pPr>
            <a:r>
              <a:rPr lang="x-none" altLang="zh-CN">
                <a:sym typeface="+mn-ea"/>
              </a:rPr>
              <a:t>--</a:t>
            </a:r>
            <a:endParaRPr lang="x-none" altLang="zh-CN">
              <a:sym typeface="+mn-ea"/>
            </a:endParaRPr>
          </a:p>
          <a:p>
            <a:pPr marL="635" indent="0">
              <a:buNone/>
            </a:pPr>
            <a:r>
              <a:rPr lang="x-none" altLang="zh-CN">
                <a:sym typeface="+mn-ea"/>
              </a:rPr>
              <a:t>思路：</a:t>
            </a:r>
            <a:endParaRPr lang="x-none" altLang="zh-CN">
              <a:sym typeface="+mn-ea"/>
            </a:endParaRPr>
          </a:p>
          <a:p>
            <a:pPr marL="635" indent="0">
              <a:buNone/>
            </a:pPr>
            <a:r>
              <a:rPr lang="x-none" altLang="zh-CN">
                <a:sym typeface="+mn-ea"/>
              </a:rPr>
              <a:t>利用System.setOut()重定向System.out输出流。</a:t>
            </a:r>
            <a:endParaRPr lang="x-none" altLang="zh-CN">
              <a:sym typeface="+mn-ea"/>
            </a:endParaRPr>
          </a:p>
          <a:p>
            <a:pPr marL="635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7775"/>
            <a:ext cx="7886700" cy="4351338"/>
          </a:xfrm>
        </p:spPr>
        <p:txBody>
          <a:bodyPr/>
          <a:p>
            <a:pPr marL="635" indent="0">
              <a:buNone/>
            </a:pPr>
            <a:r>
              <a:rPr lang="zh-CN" altLang="en-US"/>
              <a:t>public class DuckPondTest {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private ByteArrayOutputStream out = new ByteArrayOutputStream();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@Before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public void setUp(){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</a:t>
            </a:r>
            <a:r>
              <a:rPr lang="zh-CN" altLang="en-US" b="1"/>
              <a:t>System.setOut(new PrintStream(out));</a:t>
            </a:r>
            <a:endParaRPr lang="zh-CN" altLang="en-US" b="1"/>
          </a:p>
          <a:p>
            <a:pPr marL="635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@After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public void tearDown(){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System.setOut(null);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4475"/>
            <a:ext cx="7886700" cy="4351338"/>
          </a:xfrm>
        </p:spPr>
        <p:txBody>
          <a:bodyPr/>
          <a:p>
            <a:pPr marL="635" indent="0">
              <a:buNone/>
            </a:pPr>
            <a:r>
              <a:rPr lang="zh-CN" altLang="en-US"/>
              <a:t>    @Test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public void testHaveFunAtDuckPond() {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DuckPond dp = new DuckPond();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Duck d = new Duck();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dp.haveFunAtDuckPond(d, 1);  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    assertEquals("quack! quack! quack!\n", out.toString());</a:t>
            </a:r>
            <a:endParaRPr lang="zh-CN" altLang="en-US"/>
          </a:p>
          <a:p>
            <a:pPr marL="635" indent="0">
              <a:buNone/>
            </a:pPr>
            <a:r>
              <a:rPr lang="zh-CN" altLang="en-US"/>
              <a:t>    } 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内容提要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Test Doubles</a:t>
            </a:r>
            <a:endParaRPr lang="x-none" altLang="zh-CN"/>
          </a:p>
          <a:p>
            <a:r>
              <a:rPr lang="x-none" altLang="zh-CN"/>
              <a:t>Test Stubs</a:t>
            </a:r>
            <a:endParaRPr lang="x-none" altLang="zh-CN"/>
          </a:p>
          <a:p>
            <a:r>
              <a:rPr lang="x-none" altLang="zh-CN"/>
              <a:t>Mocks and Verification</a:t>
            </a:r>
            <a:endParaRPr lang="x-none" altLang="zh-CN"/>
          </a:p>
          <a:p>
            <a:r>
              <a:rPr lang="x-none" altLang="zh-CN"/>
              <a:t>Setup and Teardown</a:t>
            </a:r>
            <a:endParaRPr lang="x-none" altLang="zh-CN"/>
          </a:p>
          <a:p>
            <a:r>
              <a:rPr lang="x-none" altLang="zh-CN"/>
              <a:t>Testing System Output</a:t>
            </a:r>
            <a:endParaRPr lang="x-none" altLang="zh-CN"/>
          </a:p>
          <a:p>
            <a:r>
              <a:rPr lang="x-none" altLang="zh-CN"/>
              <a:t>Testing Private Methods</a:t>
            </a:r>
            <a:endParaRPr lang="x-none" altLang="zh-CN"/>
          </a:p>
          <a:p>
            <a:r>
              <a:rPr lang="x-none" altLang="zh-CN" b="1"/>
              <a:t>Code Coverage</a:t>
            </a:r>
            <a:endParaRPr lang="x-none" altLang="zh-CN" b="1"/>
          </a:p>
          <a:p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驱动程序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假定被测程序为bool isPrime(int n);</a:t>
            </a:r>
            <a:endParaRPr lang="x-none" altLang="zh-CN"/>
          </a:p>
          <a:p>
            <a:r>
              <a:rPr lang="x-none" altLang="zh-CN"/>
              <a:t>诸如以下代码（段）就是测试驱动程序：</a:t>
            </a:r>
            <a:endParaRPr lang="x-none" altLang="zh-CN"/>
          </a:p>
          <a:p>
            <a:pPr marL="343535" lvl="1" indent="0">
              <a:buNone/>
            </a:pPr>
            <a:r>
              <a:rPr lang="x-none" altLang="zh-CN"/>
              <a:t>if isPrime(9) == FALSE then</a:t>
            </a:r>
            <a:endParaRPr lang="x-none" altLang="zh-CN"/>
          </a:p>
          <a:p>
            <a:pPr marL="686435" lvl="2" indent="0">
              <a:buNone/>
            </a:pPr>
            <a:r>
              <a:rPr lang="x-none" altLang="zh-CN"/>
              <a:t>print("Test passed");</a:t>
            </a:r>
            <a:endParaRPr lang="x-none" altLang="zh-CN"/>
          </a:p>
          <a:p>
            <a:pPr marL="686435" lvl="2" indent="0">
              <a:buNone/>
            </a:pPr>
            <a:r>
              <a:rPr lang="x-none" altLang="zh-CN"/>
              <a:t>else</a:t>
            </a:r>
            <a:endParaRPr lang="x-none" altLang="zh-CN"/>
          </a:p>
          <a:p>
            <a:pPr marL="686435" lvl="2" indent="0">
              <a:buNone/>
            </a:pPr>
            <a:r>
              <a:rPr lang="x-none" altLang="zh-CN"/>
              <a:t>print("Test failed");</a:t>
            </a:r>
            <a:endParaRPr lang="x-none" altLang="zh-CN"/>
          </a:p>
          <a:p>
            <a:pPr marL="0" lvl="0" indent="0">
              <a:buNone/>
            </a:pPr>
            <a:r>
              <a:rPr lang="x-none" altLang="zh-CN"/>
              <a:t>简单的说，为测试目的调用被侧程序的代码段就是测试驱动程序。</a:t>
            </a:r>
            <a:endParaRPr lang="x-none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1382395"/>
            <a:ext cx="8800465" cy="4768215"/>
          </a:xfrm>
        </p:spPr>
        <p:txBody>
          <a:bodyPr/>
          <a:p>
            <a:r>
              <a:rPr lang="x-none" altLang="zh-CN"/>
              <a:t>各种覆盖：</a:t>
            </a:r>
            <a:endParaRPr lang="x-none" altLang="zh-CN"/>
          </a:p>
          <a:p>
            <a:pPr lvl="1"/>
            <a:r>
              <a:rPr lang="x-none" altLang="zh-CN"/>
              <a:t>method coverage</a:t>
            </a:r>
            <a:endParaRPr lang="x-none" altLang="zh-CN"/>
          </a:p>
          <a:p>
            <a:pPr lvl="1"/>
            <a:r>
              <a:rPr lang="x-none" altLang="zh-CN"/>
              <a:t>statement coverage</a:t>
            </a:r>
            <a:endParaRPr lang="x-none" altLang="zh-CN"/>
          </a:p>
          <a:p>
            <a:pPr lvl="1"/>
            <a:r>
              <a:rPr lang="x-none" altLang="zh-CN"/>
              <a:t>......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---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public int moo(int mooLevel){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    int timesToMoo = Math.ceil(100/mooLevel);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    ...;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    return timesToMoo;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} // 很明显，达到语句覆盖率100%并不能放弃等价类分析（mooLevel = 0时导致异常）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6675"/>
            <a:ext cx="7886700" cy="4351338"/>
          </a:xfrm>
        </p:spPr>
        <p:txBody>
          <a:bodyPr/>
          <a:p>
            <a:r>
              <a:rPr lang="x-none" altLang="zh-CN"/>
              <a:t>本来想上个图，但不知道为什么，netbean搭配maven构建系统，运行后认为覆盖率是0%。搜索一圈也没有找到答案。也不愿意去mailing-list 提问。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380" y="2844165"/>
            <a:ext cx="6123940" cy="366649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375" y="2619375"/>
            <a:ext cx="6567805" cy="3826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065" y="1503045"/>
            <a:ext cx="1605280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x-none" altLang="zh-CN" sz="1600" b="0"/>
              <a:t>应该是这个样子</a:t>
            </a:r>
            <a:endParaRPr lang="x-none" altLang="zh-CN" sz="1600" b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作业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6675"/>
            <a:ext cx="7886700" cy="4351338"/>
          </a:xfrm>
        </p:spPr>
        <p:txBody>
          <a:bodyPr/>
          <a:p>
            <a:pPr marL="635" indent="0">
              <a:buNone/>
            </a:pPr>
            <a:r>
              <a:rPr lang="x-none" altLang="zh-CN"/>
              <a:t>1. 利用你自己喜欢的开发环境，配置好JUnit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2. 利用课件提供的代码片段或者自己设计程序，尝试完成以下功能（并不刻意要求所有功能都在一个程序中实现）：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	1. assertEquals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	2. JUnit中如何捕获期待的异常（百度）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	3. Test Doubles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	4. Test Stubs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	5. Test System Output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	6. Code Coverage 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3. 将以上内容整理，写做实验报告(代码片段+运行结果截图）</a:t>
            </a:r>
            <a:endParaRPr lang="x-none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项目练习</a:t>
            </a:r>
            <a:endParaRPr lang="x-none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buNone/>
            </a:pPr>
            <a:r>
              <a:rPr lang="x-none" altLang="zh-CN"/>
              <a:t>1. 用TDD的开发方式完成罗马数字转换程序</a:t>
            </a:r>
            <a:endParaRPr lang="x-none" altLang="zh-CN"/>
          </a:p>
          <a:p>
            <a:pPr marL="635" indent="0">
              <a:buNone/>
            </a:pPr>
            <a:r>
              <a:rPr lang="x-none" altLang="zh-CN"/>
              <a:t>2. 用TDD的开发方式完成阿拉伯数字形式的金额到中文金额的转换程序</a:t>
            </a:r>
            <a:endParaRPr lang="x-none" altLang="zh-CN"/>
          </a:p>
          <a:p>
            <a:pPr marL="635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测试驱动开发</a:t>
            </a:r>
            <a:endParaRPr lang="x-none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TDD</a:t>
            </a:r>
            <a:endParaRPr lang="x-none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测试驱动开发（Test Driven Development）：指在写程序之前，先写出这段程序对应的测试用例。程序的开发，只要能通过所有的测试用例便可以停止开发。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TDD的好处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这样做有一些好处：</a:t>
            </a:r>
            <a:endParaRPr lang="x-none" altLang="zh-CN"/>
          </a:p>
          <a:p>
            <a:pPr lvl="1"/>
            <a:r>
              <a:rPr lang="x-none" altLang="zh-CN">
                <a:sym typeface="+mn-ea"/>
              </a:rPr>
              <a:t>在写代码之前，强迫你对需求做一个完整的回顾</a:t>
            </a:r>
            <a:endParaRPr lang="x-none" altLang="zh-CN"/>
          </a:p>
          <a:p>
            <a:pPr lvl="1"/>
            <a:r>
              <a:rPr lang="x-none" altLang="zh-CN">
                <a:sym typeface="+mn-ea"/>
              </a:rPr>
              <a:t>在写代码中，防止程序员过度编写不必要的代码</a:t>
            </a:r>
            <a:endParaRPr lang="x-none" altLang="zh-CN"/>
          </a:p>
          <a:p>
            <a:pPr lvl="1"/>
            <a:r>
              <a:rPr lang="x-none" altLang="zh-CN">
                <a:sym typeface="+mn-ea"/>
              </a:rPr>
              <a:t>在重构过程中（代码改写），保证代码的新版本和旧版本具有一致的功能</a:t>
            </a:r>
            <a:endParaRPr lang="x-none" altLang="zh-CN"/>
          </a:p>
          <a:p>
            <a:pPr lvl="1"/>
            <a:r>
              <a:rPr lang="x-none" altLang="zh-CN">
                <a:sym typeface="+mn-ea"/>
              </a:rPr>
              <a:t>当维护代码的时候，可以让你心安理得地应对某个人的质疑“你代码怎么这样糟糕……”。因为，你的代码昨天通过了所有的单元测试。</a:t>
            </a:r>
            <a:endParaRPr lang="x-none" altLang="zh-CN"/>
          </a:p>
          <a:p>
            <a:pPr lvl="1"/>
            <a:r>
              <a:rPr lang="x-none" altLang="zh-CN">
                <a:sym typeface="+mn-ea"/>
              </a:rPr>
              <a:t>在团队协作中，可以保证你提交的代码不会损害到其他人的代码。通过单元测试意味着我们是按照规范在做事情。</a:t>
            </a: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alpha val="21000"/>
          </a:schemeClr>
        </a:solidFill>
        <a:ln>
          <a:solidFill>
            <a:srgbClr val="2C3E50"/>
          </a:solidFill>
          <a:tailEnd type="none"/>
        </a:ln>
      </a:spPr>
      <a:bodyPr/>
      <a:lstStyle>
        <a:defPPr>
          <a:spcBef>
            <a:spcPts val="0"/>
          </a:spcBef>
          <a:defRPr lang="x-none" altLang="zh-CN" sz="1800" b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2C3E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lang="x-none" altLang="zh-CN" sz="1600" b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8984</Words>
  <Application>WPS 演示</Application>
  <PresentationFormat>全屏显示(4:3)</PresentationFormat>
  <Paragraphs>531</Paragraphs>
  <Slides>65</Slides>
  <Notes>57</Notes>
  <HiddenSlides>2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3" baseType="lpstr">
      <vt:lpstr>Arial</vt:lpstr>
      <vt:lpstr>宋体</vt:lpstr>
      <vt:lpstr>Wingdings</vt:lpstr>
      <vt:lpstr>Times New Roman</vt:lpstr>
      <vt:lpstr>SimHei</vt:lpstr>
      <vt:lpstr>Courier New</vt:lpstr>
      <vt:lpstr>SimSun</vt:lpstr>
      <vt:lpstr>FZShuSong-Z01</vt:lpstr>
      <vt:lpstr>Noto Serif CJK JP</vt:lpstr>
      <vt:lpstr>DejaVu Sans Mono</vt:lpstr>
      <vt:lpstr>Bitstream Vera Sans Mono</vt:lpstr>
      <vt:lpstr>Symbol</vt:lpstr>
      <vt:lpstr>Calibri</vt:lpstr>
      <vt:lpstr>Trebuchet MS</vt:lpstr>
      <vt:lpstr>Calibri Light</vt:lpstr>
      <vt:lpstr>微软雅黑</vt:lpstr>
      <vt:lpstr>Arial Unicode MS</vt:lpstr>
      <vt:lpstr>自定义设计方案</vt:lpstr>
      <vt:lpstr>单元测试框架和测试驱动开发</vt:lpstr>
      <vt:lpstr>PowerPoint 演示文稿</vt:lpstr>
      <vt:lpstr>桩和驱动程序</vt:lpstr>
      <vt:lpstr>PowerPoint 演示文稿</vt:lpstr>
      <vt:lpstr>桩</vt:lpstr>
      <vt:lpstr>驱动程序</vt:lpstr>
      <vt:lpstr>测试驱动开发</vt:lpstr>
      <vt:lpstr>TDD</vt:lpstr>
      <vt:lpstr>TDD的好处</vt:lpstr>
      <vt:lpstr>罗马数字转换程序</vt:lpstr>
      <vt:lpstr>认识罗马数字</vt:lpstr>
      <vt:lpstr>基本的罗马字符</vt:lpstr>
      <vt:lpstr>罗马数字转换的规则</vt:lpstr>
      <vt:lpstr>罗马数字转换的规则</vt:lpstr>
      <vt:lpstr>一些观察</vt:lpstr>
      <vt:lpstr>toRoman函数</vt:lpstr>
      <vt:lpstr>fromRoman</vt:lpstr>
      <vt:lpstr>Roman.py文件</vt:lpstr>
      <vt:lpstr>romantest.py文件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JUnit</vt:lpstr>
      <vt:lpstr>JUnit</vt:lpstr>
      <vt:lpstr>一个简单的演示</vt:lpstr>
      <vt:lpstr>PowerPoint 演示文稿</vt:lpstr>
      <vt:lpstr>assertXXX系列</vt:lpstr>
      <vt:lpstr>PowerPoint 演示文稿</vt:lpstr>
      <vt:lpstr>PowerPoint 演示文稿</vt:lpstr>
      <vt:lpstr>pure and impure functions/methods</vt:lpstr>
      <vt:lpstr>pure函数/impure函数的例子</vt:lpstr>
      <vt:lpstr>impure函数不利于测试</vt:lpstr>
      <vt:lpstr>Advanced Unit Testing</vt:lpstr>
      <vt:lpstr>把Mockito用起来</vt:lpstr>
      <vt:lpstr>在Netbeans中配置maven</vt:lpstr>
      <vt:lpstr>PowerPoint 演示文稿</vt:lpstr>
      <vt:lpstr>PowerPoint 演示文稿</vt:lpstr>
      <vt:lpstr>内容提要</vt:lpstr>
      <vt:lpstr>Test Doubles</vt:lpstr>
      <vt:lpstr>haveFunAtDuckPond()的测试</vt:lpstr>
      <vt:lpstr>内容提要</vt:lpstr>
      <vt:lpstr>Verifications</vt:lpstr>
      <vt:lpstr>验证一个方法是否被调用</vt:lpstr>
      <vt:lpstr>PowerPoint 演示文稿</vt:lpstr>
      <vt:lpstr>内容提要</vt:lpstr>
      <vt:lpstr>Test Stubs</vt:lpstr>
      <vt:lpstr>好吃的东西带来幸福</vt:lpstr>
      <vt:lpstr>对应的测试代码</vt:lpstr>
      <vt:lpstr>内容提要</vt:lpstr>
      <vt:lpstr>PowerPoint 演示文稿</vt:lpstr>
      <vt:lpstr>setUp and tearDown示意</vt:lpstr>
      <vt:lpstr>PowerPoint 演示文稿</vt:lpstr>
      <vt:lpstr>内容提要</vt:lpstr>
      <vt:lpstr>PowerPoint 演示文稿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  <vt:lpstr>作业</vt:lpstr>
      <vt:lpstr>项目练习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  顺序结构程序设计</dc:title>
  <dc:creator>LULU</dc:creator>
  <cp:lastModifiedBy>刘祥</cp:lastModifiedBy>
  <cp:revision>1562</cp:revision>
  <dcterms:created xsi:type="dcterms:W3CDTF">2020-06-25T08:45:52Z</dcterms:created>
  <dcterms:modified xsi:type="dcterms:W3CDTF">2020-06-25T08:45:52Z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