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4" r:id="rId7"/>
    <p:sldId id="265" r:id="rId8"/>
    <p:sldId id="279" r:id="rId9"/>
    <p:sldId id="272" r:id="rId10"/>
    <p:sldId id="280" r:id="rId11"/>
    <p:sldId id="27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57BDAA-9764-43FB-9271-83CAFDD96A08}">
          <p14:sldIdLst>
            <p14:sldId id="256"/>
            <p14:sldId id="257"/>
            <p14:sldId id="258"/>
            <p14:sldId id="259"/>
            <p14:sldId id="264"/>
            <p14:sldId id="265"/>
            <p14:sldId id="279"/>
            <p14:sldId id="272"/>
            <p14:sldId id="280"/>
            <p14:sldId id="27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子豪" initials="张子豪" lastIdx="2" clrIdx="0"/>
  <p:cmAuthor id="2" name="Knut Peter" initials="KP [2]" lastIdx="1" clrIdx="1"/>
  <p:cmAuthor id="3" name="Knut Peter" initials="K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85128" autoAdjust="0"/>
  </p:normalViewPr>
  <p:slideViewPr>
    <p:cSldViewPr snapToGrid="0" snapToObjects="1">
      <p:cViewPr varScale="1">
        <p:scale>
          <a:sx n="59" d="100"/>
          <a:sy n="59" d="100"/>
        </p:scale>
        <p:origin x="139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9D121-D10D-4F0C-8B5C-A4A810C856C2}" type="datetime1">
              <a:rPr lang="en-US" altLang="zh-CN" smtClean="0"/>
              <a:t>6/17/2020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0986D-4C6D-4C8B-A52D-FCE58E87D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5736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E7965-F0FE-AE4F-A763-082F6E55A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25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1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89C195E-3386-4906-99A8-3313AC750D56}" type="datetime1">
              <a:rPr lang="en-US" altLang="zh-CN" smtClean="0"/>
              <a:t>6/17/2020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读阶段执行事务操作，读取所需数据，但更改结果只保留在本地内存，不直接改数据库中的数据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en-US" altLang="zh-CN" dirty="0"/>
              <a:t>1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开始前</a:t>
            </a:r>
            <a:r>
              <a:rPr lang="en-US" altLang="zh-CN" dirty="0" err="1"/>
              <a:t>Ti</a:t>
            </a:r>
            <a:r>
              <a:rPr lang="zh-CN" altLang="en-US" dirty="0"/>
              <a:t>已完成，则两个事务时间上没有重叠，无需验证</a:t>
            </a:r>
            <a:endParaRPr lang="en-US" altLang="zh-CN" dirty="0"/>
          </a:p>
          <a:p>
            <a:r>
              <a:rPr lang="zh-CN" altLang="en-US" dirty="0"/>
              <a:t>条件</a:t>
            </a:r>
            <a:r>
              <a:rPr lang="en-US" altLang="zh-CN" dirty="0"/>
              <a:t>2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验证前</a:t>
            </a:r>
            <a:r>
              <a:rPr lang="en-US" altLang="zh-CN" dirty="0" err="1"/>
              <a:t>Ti</a:t>
            </a:r>
            <a:r>
              <a:rPr lang="zh-CN" altLang="en-US" dirty="0"/>
              <a:t>已完成</a:t>
            </a:r>
          </a:p>
          <a:p>
            <a:r>
              <a:rPr lang="zh-CN" altLang="en-US" dirty="0"/>
              <a:t>条件</a:t>
            </a:r>
            <a:r>
              <a:rPr lang="en-US" altLang="zh-CN" dirty="0"/>
              <a:t>3</a:t>
            </a:r>
            <a:r>
              <a:rPr lang="zh-CN" altLang="en-US" dirty="0"/>
              <a:t>：事务</a:t>
            </a:r>
            <a:r>
              <a:rPr lang="en-US" altLang="zh-CN" dirty="0" err="1"/>
              <a:t>Tj</a:t>
            </a:r>
            <a:r>
              <a:rPr lang="zh-CN" altLang="en-US" dirty="0"/>
              <a:t>进行验证时，两个事务都为</a:t>
            </a:r>
            <a:r>
              <a:rPr lang="en-US" altLang="zh-CN" dirty="0"/>
              <a:t>active</a:t>
            </a:r>
            <a:r>
              <a:rPr lang="zh-CN" altLang="en-US" dirty="0"/>
              <a:t>，但</a:t>
            </a:r>
            <a:r>
              <a:rPr lang="en-US" altLang="zh-CN" dirty="0" err="1"/>
              <a:t>Ti</a:t>
            </a:r>
            <a:r>
              <a:rPr lang="zh-CN" altLang="en-US" dirty="0"/>
              <a:t>先于</a:t>
            </a:r>
            <a:r>
              <a:rPr lang="en-US" altLang="zh-CN" dirty="0" err="1"/>
              <a:t>Tj</a:t>
            </a:r>
            <a:r>
              <a:rPr lang="zh-CN" altLang="en-US" dirty="0"/>
              <a:t>进入验证阶段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9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9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Start-end</a:t>
                </a:r>
                <a:r>
                  <a:rPr lang="zh-CN" altLang="en-US" dirty="0"/>
                  <a:t>表示读阶段，</a:t>
                </a:r>
                <a:r>
                  <a:rPr lang="en-US" altLang="zh-CN" dirty="0"/>
                  <a:t>end-commit</a:t>
                </a:r>
                <a:r>
                  <a:rPr lang="zh-CN" altLang="en-US" dirty="0"/>
                  <a:t>表示验证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写入阶段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开始写入阶段前完成写入阶段，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r>
                  <a:rPr lang="zh-CN" altLang="en-US" dirty="0"/>
                  <a:t>场景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Start-end</a:t>
                </a:r>
                <a:r>
                  <a:rPr lang="zh-CN" altLang="en-US" dirty="0"/>
                  <a:t>表示读阶段，</a:t>
                </a:r>
                <a:r>
                  <a:rPr lang="en-US" altLang="zh-CN" dirty="0"/>
                  <a:t>end-commit</a:t>
                </a:r>
                <a:r>
                  <a:rPr lang="zh-CN" altLang="en-US" dirty="0"/>
                  <a:t>表示验证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写入阶段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1: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𝑗</a:t>
                </a:r>
                <a:r>
                  <a:rPr lang="zh-CN" altLang="en-US" dirty="0"/>
                  <a:t>开始读取阶段前完成写入阶段，即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场景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2: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开始写入阶段前完成写入阶段，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且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的写集与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r>
                  <a:rPr lang="zh-CN" altLang="en-US" dirty="0"/>
                  <a:t>场景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对应</a:t>
                </a:r>
                <a:r>
                  <a:rPr lang="en-US" altLang="zh-CN" dirty="0"/>
                  <a:t>p4 </a:t>
                </a:r>
                <a:r>
                  <a:rPr lang="zh-CN" altLang="en-US" dirty="0"/>
                  <a:t>条件</a:t>
                </a:r>
                <a:r>
                  <a:rPr lang="en-US" altLang="zh-CN" dirty="0"/>
                  <a:t>3: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在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完成读取阶段前完成读取阶段，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且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𝑇_𝑖</a:t>
                </a:r>
                <a:r>
                  <a:rPr lang="zh-CN" altLang="en-US" dirty="0"/>
                  <a:t>的写集与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𝑇_𝑗</a:t>
                </a:r>
                <a:r>
                  <a:rPr lang="zh-CN" altLang="en-US" dirty="0"/>
                  <a:t>的读集和写集都不相交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59B136B-7901-40C3-A276-4634FE9C07C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E7965-F0FE-AE4F-A763-082F6E55A5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6/17/2020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717BE20-7690-4122-B239-932AAC939A97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pic>
        <p:nvPicPr>
          <p:cNvPr id="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9A7C675-7039-40FF-B936-9899B486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08E52159-3E69-455F-9569-E16EDD4D98E0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241145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A17DD03-7FE4-4644-8B08-AEAAD3C985E9}" type="datetime1">
              <a:rPr lang="en-US" altLang="zh-CN" smtClean="0"/>
              <a:t>6/17/2020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2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56607145-C933-4716-AD20-BCFD1BFF3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61912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3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5405-C714-4283-B814-C22A80C39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20EB95-750E-432A-85D1-9F5D8530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2EB60-17DF-41DB-AD43-4212468E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E4F8C-5C31-4959-BF98-CB0B5F54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48818-6E67-4585-A13E-A32A1E86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9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84F8-9340-465D-9294-E3B88FD3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CE6EA-ADA1-408B-B193-8041AC22F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18D7-10E5-425F-B76B-3550A4B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B4B27-3681-46A9-BC28-EB15A7F4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A200-4D35-4BDD-B702-2EA79E1A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5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1FCC6-4180-43EF-91C5-B103B1E24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55834-EC62-4F05-8CDB-C50C753C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54A2FC-A5C4-4216-A58B-77BC7EF3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C1B7E-36A0-46BA-BD0F-D79A2074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92B96D-317F-48B4-822E-97CADB9A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95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8205-FCBE-4B4C-98AA-1EC6C1D3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BC2B0-655D-4FCB-B790-9A26BA384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D5DB-7852-424A-809A-BE2F164F4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C410BF-7CDA-43F1-A211-44919B08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21567D-F4F2-421E-A914-57AEDE3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5DB56-3046-4FA0-9681-BDDC3F8E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9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E8CE0-0AAF-4E90-B0D5-49497A0E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77FA9-DA28-41AD-A3EC-621AE51C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40ED13-969E-492B-931A-868DD6117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EED9CB-9C8D-4801-9C9B-3A0E26765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2111D3-F714-435C-A9AA-70973AA7B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15AD8D-DD41-4E8D-8C69-AD0F501A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85936A-F9CA-4B05-B3E0-1424553B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ED3D8-7AF8-4A2F-AF46-84ACBA08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50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D649D-2A6B-47B7-901F-4566A52F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DCC6A-A122-46C7-90FD-B792B173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5461C-3B17-40BC-84DC-9BA8B086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4919F-A2C4-4B01-9683-5D85618D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8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65C1C1-AEE5-4302-A9A2-F4EF054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D61270-2FB3-4AF1-AF97-98BF76A7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81030-2CCF-4BBD-8D0C-7DFA4E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312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764" y="0"/>
            <a:ext cx="906236" cy="9062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7E0-6DD3-4E0D-AB4A-5DABB265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0DEF4-4F25-40A9-A94E-73232314D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0C0BA-BED5-43FC-AA3C-E3A750C84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CBBD3-4FD1-470A-AC3C-519C2C59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7C9F1-955D-46E7-BB60-32AE129F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94779-AC29-44EB-993A-EFED645F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952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00BC-1E6F-40DD-8E9B-C596F272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986ED-906E-40C9-BDEA-2721D59C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FF67E-97BF-4415-994E-7E5A308B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9AAF8-C2EF-4799-972F-4B570945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C5637-F4C3-4D19-8328-3A7A7397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C67FD-3358-4BBE-ADD3-486D0A19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562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F5B8A-5E1D-4998-81D2-3B1ECC49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14A70-786A-45A5-8D5C-3B8030102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512A6-568F-4237-8E59-DD09567E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5C83-106F-4267-AB89-92CA4765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164FB-C40B-46B0-88F4-79A7F813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25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04046-0D1A-4214-AB26-F0CEF3D7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3331A-F10D-4206-92B8-D1BD26CC8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757F4-ADA4-4719-9D2F-4825F0F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51AB2-20A4-4F3D-B4DE-E447D93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D51AF-3D24-4369-857B-21123495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27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  <p:pic>
        <p:nvPicPr>
          <p:cNvPr id="10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EEC54420-710E-414D-828A-3F4900FCD6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6831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481D54D7-4123-4EEC-A1DF-89CF9E8C1629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pic>
        <p:nvPicPr>
          <p:cNvPr id="14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8BE667A0-287B-4CE1-B0FB-F46DB1A2FD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9BC3EA33-8B93-4A23-A928-67EE36EFD101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pic>
        <p:nvPicPr>
          <p:cNvPr id="17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CB88215-4F39-4FF4-86A5-A2F9870190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B24EDB-0CD7-46CA-A675-3F8C58ED0ADE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pic>
        <p:nvPicPr>
          <p:cNvPr id="6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23CB27DB-BB9E-4ACB-B2E4-486F83FFD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CA006F7-1EEA-48AD-AB83-E44117476C2D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6796DF-2388-4074-8250-081B2B743ADD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8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F13C8FDB-0A96-4DEB-A347-173D9B9C51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A4DF81AF-7B9A-4912-9556-C0A794F46D55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  <p:pic>
        <p:nvPicPr>
          <p:cNvPr id="15" name="Picture 4" descr="https://gss0.bdstatic.com/94o3dSag_xI4khGkpoWK1HF6hhy/baike/c0%3Dbaike92%2C5%2C5%2C92%2C30/sign=de3e49147bd98d1062d904634056d36b/0824ab18972bd407c5190c157c899e510eb30978.jpg">
            <a:extLst>
              <a:ext uri="{FF2B5EF4-FFF2-40B4-BE49-F238E27FC236}">
                <a16:creationId xmlns:a16="http://schemas.microsoft.com/office/drawing/2014/main" id="{1F4253F4-5EB4-464D-B67C-0D9DECFE07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456" y="70313"/>
            <a:ext cx="864394" cy="86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28F4B70-43CB-4A8B-ACFC-89C41893FEC2}" type="datetime1">
              <a:rPr lang="en-US" altLang="zh-CN" smtClean="0"/>
              <a:t>6/17/2020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58D01A-21CB-48A0-BCB8-1D67C826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1A4F8-CF7F-4FEA-9C83-DD89C625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38FB6-CA24-4DBB-8593-3407F4272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2A01-8003-452D-B96D-DFEB5C1AEE93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BE492-4F91-42F5-B20D-54505FFB0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1168A-7593-4494-AA2C-6A9A1DEAD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3B0E2-41A5-4336-B368-6EF5327E04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4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hangZihao270/DaSE_DBMS_Implemention" TargetMode="External"/><Relationship Id="rId2" Type="http://schemas.openxmlformats.org/officeDocument/2006/relationships/hyperlink" Target="mailto:git@github.com:ZhangZihao270/DaSE_DBMS_Implemention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ZhangZihao270/DaSE_DBMS_Implemention/tree/master/%E5%B9%B6%E5%8F%91%E6%8E%A7%E5%88%B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50" y="1520791"/>
            <a:ext cx="8710862" cy="4369869"/>
          </a:xfrm>
        </p:spPr>
        <p:txBody>
          <a:bodyPr>
            <a:noAutofit/>
          </a:bodyPr>
          <a:lstStyle/>
          <a:p>
            <a:pPr algn="ctr"/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zh-CN" altLang="en-US" dirty="0"/>
              <a:t>乐观并发控制实现</a:t>
            </a:r>
            <a:br>
              <a:rPr lang="en-US" altLang="zh-CN" b="1" dirty="0"/>
            </a:br>
            <a:r>
              <a:rPr lang="en-US" altLang="zh-CN" b="1" dirty="0"/>
              <a:t>			</a:t>
            </a:r>
            <a:br>
              <a:rPr lang="en-US" altLang="zh-CN" sz="3200" dirty="0"/>
            </a:br>
            <a:br>
              <a:rPr lang="en-US" altLang="zh-CN" sz="2400" dirty="0"/>
            </a:br>
            <a:r>
              <a:rPr lang="zh-CN" altLang="en-US" sz="2400" dirty="0"/>
              <a:t>任课老师：胡卉芪</a:t>
            </a:r>
            <a:br>
              <a:rPr lang="en-US" altLang="zh-CN" sz="2400" dirty="0"/>
            </a:br>
            <a:r>
              <a:rPr lang="zh-CN" altLang="en-US" sz="2400" dirty="0"/>
              <a:t>助教：张子豪</a:t>
            </a:r>
            <a:br>
              <a:rPr lang="en-US" altLang="zh-CN" sz="2400" dirty="0"/>
            </a:br>
            <a:br>
              <a:rPr lang="en-US" altLang="zh-CN" sz="3200" dirty="0"/>
            </a:br>
            <a:br>
              <a:rPr lang="en-US" altLang="zh-CN" sz="32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1400" b="1" cap="none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		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Zihao</a:t>
            </a:r>
            <a:r>
              <a:rPr lang="en-US" altLang="zh-CN" dirty="0"/>
              <a:t> Zhang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eaLnBrk="1" latinLnBrk="0" hangingPunct="1"/>
            <a:r>
              <a:rPr lang="en-US" altLang="zh-CN" sz="2000" dirty="0">
                <a:solidFill>
                  <a:srgbClr val="FFFFFF"/>
                </a:solidFill>
              </a:rPr>
              <a:t>6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18</a:t>
            </a:r>
            <a:r>
              <a:rPr lang="en-US" altLang="zh-Hans" sz="2000" dirty="0">
                <a:solidFill>
                  <a:srgbClr val="FFFFFF"/>
                </a:solidFill>
              </a:rPr>
              <a:t>/</a:t>
            </a:r>
            <a:r>
              <a:rPr lang="en-US" altLang="zh-CN" sz="2000" dirty="0">
                <a:solidFill>
                  <a:srgbClr val="FFFFFF"/>
                </a:solidFill>
              </a:rPr>
              <a:t>20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001000" y="144379"/>
            <a:ext cx="838200" cy="381000"/>
          </a:xfr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4736"/>
      </p:ext>
    </p:extLst>
  </p:cSld>
  <p:clrMapOvr>
    <a:masterClrMapping/>
  </p:clrMapOvr>
  <p:transition spd="slow" advTm="1335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事务流程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10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事务开始，读阶段</a:t>
            </a:r>
            <a:endParaRPr lang="en-US" altLang="zh-CN" dirty="0"/>
          </a:p>
          <a:p>
            <a:pPr lvl="1"/>
            <a:r>
              <a:rPr lang="zh-CN" altLang="en-US" dirty="0"/>
              <a:t>获取开始时间戳</a:t>
            </a:r>
            <a:r>
              <a:rPr lang="en-US" altLang="zh-CN" dirty="0" err="1"/>
              <a:t>start_ts</a:t>
            </a:r>
            <a:endParaRPr lang="zh-CN" altLang="en-US" dirty="0"/>
          </a:p>
          <a:p>
            <a:r>
              <a:rPr lang="zh-CN" altLang="en-US" dirty="0"/>
              <a:t>读阶段结束，进入验证阶段</a:t>
            </a:r>
            <a:endParaRPr lang="en-US" altLang="zh-CN" dirty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获取结束时间戳</a:t>
            </a:r>
            <a:r>
              <a:rPr lang="en-US" altLang="zh-CN" dirty="0" err="1"/>
              <a:t>end_ts</a:t>
            </a:r>
            <a:r>
              <a:rPr lang="zh-CN" altLang="en-US" dirty="0"/>
              <a:t>，活跃事务列表</a:t>
            </a:r>
            <a:r>
              <a:rPr lang="en-US" altLang="zh-CN" dirty="0"/>
              <a:t>active</a:t>
            </a:r>
            <a:r>
              <a:rPr lang="zh-CN" altLang="en-US" dirty="0"/>
              <a:t>，历史事务列表</a:t>
            </a:r>
            <a:r>
              <a:rPr lang="en-US" altLang="zh-CN" dirty="0"/>
              <a:t>history</a:t>
            </a:r>
            <a:r>
              <a:rPr lang="zh-CN" altLang="en-US" dirty="0"/>
              <a:t>，将自身加入</a:t>
            </a:r>
            <a:r>
              <a:rPr lang="en-US" altLang="zh-CN" dirty="0"/>
              <a:t>active</a:t>
            </a:r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验证读写集</a:t>
            </a:r>
            <a:endParaRPr lang="en-US" altLang="zh-CN" dirty="0"/>
          </a:p>
          <a:p>
            <a:pPr marL="1154430" lvl="2" indent="-514350">
              <a:buFont typeface="+mj-ea"/>
              <a:buAutoNum type="circleNumDbPlain"/>
            </a:pPr>
            <a:r>
              <a:rPr lang="zh-CN" altLang="en-US" dirty="0"/>
              <a:t>验证</a:t>
            </a:r>
            <a:r>
              <a:rPr lang="en-US" altLang="zh-CN" dirty="0"/>
              <a:t>history</a:t>
            </a:r>
            <a:r>
              <a:rPr lang="zh-CN" altLang="en-US" dirty="0"/>
              <a:t>中在</a:t>
            </a:r>
            <a:r>
              <a:rPr lang="en-US" altLang="zh-CN" dirty="0" err="1"/>
              <a:t>start_ts</a:t>
            </a:r>
            <a:r>
              <a:rPr lang="zh-CN" altLang="en-US" dirty="0"/>
              <a:t>和</a:t>
            </a:r>
            <a:r>
              <a:rPr lang="en-US" altLang="zh-CN" dirty="0" err="1"/>
              <a:t>end_ts</a:t>
            </a:r>
            <a:r>
              <a:rPr lang="zh-CN" altLang="en-US" dirty="0"/>
              <a:t>之间提交的事务的写集与该事务的读集是否相交（</a:t>
            </a:r>
            <a:r>
              <a:rPr lang="en-US" altLang="zh-CN" dirty="0"/>
              <a:t>p7 </a:t>
            </a: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143000" lvl="2" indent="-457200">
              <a:buFont typeface="+mj-ea"/>
              <a:buAutoNum type="circleNumDbPlain"/>
            </a:pPr>
            <a:r>
              <a:rPr lang="zh-CN" altLang="en-US" dirty="0"/>
              <a:t>验证</a:t>
            </a:r>
            <a:r>
              <a:rPr lang="en-US" altLang="zh-CN" dirty="0"/>
              <a:t>active</a:t>
            </a:r>
            <a:r>
              <a:rPr lang="zh-CN" altLang="en-US" dirty="0"/>
              <a:t>中的写集与该事务的读集和写集是否相交（</a:t>
            </a:r>
            <a:r>
              <a:rPr lang="en-US" altLang="zh-CN" dirty="0"/>
              <a:t>p7 </a:t>
            </a: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相交，则发现冲突，在临界区内将本事务从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中去除并中止待验证事务</a:t>
            </a:r>
            <a:endParaRPr lang="en-US" altLang="zh-CN" dirty="0"/>
          </a:p>
          <a:p>
            <a:pPr lvl="3"/>
            <a:r>
              <a:rPr lang="zh-CN" altLang="en-US" dirty="0"/>
              <a:t>不相交，则验证成功，执行写入阶段</a:t>
            </a:r>
            <a:endParaRPr lang="en-US" altLang="zh-CN" dirty="0"/>
          </a:p>
          <a:p>
            <a:pPr marL="880110" lvl="1" indent="-514350">
              <a:buFont typeface="+mj-lt"/>
              <a:buAutoNum type="arabicPeriod"/>
            </a:pPr>
            <a:r>
              <a:rPr lang="zh-CN" altLang="en-US" dirty="0"/>
              <a:t>在临界区内将本事务从</a:t>
            </a:r>
            <a:r>
              <a:rPr lang="en-US" altLang="zh-CN" dirty="0"/>
              <a:t>active</a:t>
            </a:r>
            <a:r>
              <a:rPr lang="zh-CN" altLang="en-US" dirty="0"/>
              <a:t>列表中去除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3770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任务列表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11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理解</a:t>
            </a:r>
            <a:r>
              <a:rPr lang="en-US" altLang="zh-CN" dirty="0" err="1"/>
              <a:t>occ</a:t>
            </a:r>
            <a:r>
              <a:rPr lang="zh-CN" altLang="en-US" dirty="0"/>
              <a:t>的算法流程，理清代码结构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完成</a:t>
            </a:r>
            <a:r>
              <a:rPr lang="en-US" altLang="zh-CN" dirty="0" err="1"/>
              <a:t>data_occ.h</a:t>
            </a:r>
            <a:r>
              <a:rPr lang="zh-CN" altLang="en-US" dirty="0"/>
              <a:t>中算法的实现，主要是包括两个函数：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</a:t>
            </a:r>
            <a:r>
              <a:rPr lang="en-US" altLang="zh-CN" dirty="0" err="1"/>
              <a:t>is_overlap</a:t>
            </a:r>
            <a:endParaRPr lang="en-US" altLang="zh-CN" dirty="0"/>
          </a:p>
          <a:p>
            <a:pPr lvl="2"/>
            <a:r>
              <a:rPr lang="zh-CN" altLang="en-US" dirty="0"/>
              <a:t>判断两个事务是否时间上有重叠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::conflict</a:t>
            </a:r>
          </a:p>
          <a:p>
            <a:pPr lvl="2"/>
            <a:r>
              <a:rPr lang="zh-CN" altLang="en-US" dirty="0"/>
              <a:t>判断两个集合是否有冲突</a:t>
            </a:r>
            <a:endParaRPr lang="en-US" altLang="zh-CN" dirty="0"/>
          </a:p>
          <a:p>
            <a:pPr lvl="1"/>
            <a:r>
              <a:rPr lang="en-US" altLang="zh-CN" dirty="0" err="1"/>
              <a:t>data_occ</a:t>
            </a:r>
            <a:r>
              <a:rPr lang="en-US" altLang="zh-CN" dirty="0"/>
              <a:t>::validate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判断事务能否提交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</a:t>
            </a:r>
            <a:r>
              <a:rPr lang="en-US" altLang="zh-CN" dirty="0"/>
              <a:t>main</a:t>
            </a:r>
            <a:r>
              <a:rPr lang="zh-CN" altLang="en-US" dirty="0"/>
              <a:t>函数，其中包含测试程序，模拟若干个事务的并发，最后输出</a:t>
            </a:r>
            <a:r>
              <a:rPr lang="en-US" altLang="zh-CN" dirty="0" err="1"/>
              <a:t>hash_map</a:t>
            </a:r>
            <a:r>
              <a:rPr lang="zh-CN" altLang="en-US" dirty="0"/>
              <a:t>中的数据值，判断结果正确性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57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Optimistic Concurrency Control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三阶段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3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434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读阶段</a:t>
            </a:r>
            <a:endParaRPr lang="en-US" altLang="zh-CN" dirty="0"/>
          </a:p>
          <a:p>
            <a:pPr lvl="1"/>
            <a:r>
              <a:rPr lang="zh-CN" altLang="en-US" dirty="0"/>
              <a:t>所有更新操作缓冲在事务本地内存空间中，维护事务的写集</a:t>
            </a:r>
            <a:endParaRPr lang="en-US" altLang="zh-CN" dirty="0"/>
          </a:p>
          <a:p>
            <a:pPr lvl="1"/>
            <a:r>
              <a:rPr lang="zh-CN" altLang="en-US" dirty="0"/>
              <a:t>所有读取操作先访问事务本地内存空间，若不存在则从数据库中读取数据并缓存在事务私有内存空间中，维护事务的读集</a:t>
            </a:r>
            <a:endParaRPr lang="en-US" altLang="zh-CN" sz="2900" dirty="0"/>
          </a:p>
          <a:p>
            <a:r>
              <a:rPr lang="zh-CN" altLang="en-US" b="1" dirty="0"/>
              <a:t>验证阶段</a:t>
            </a:r>
            <a:endParaRPr lang="en-US" altLang="zh-CN" b="1" dirty="0"/>
          </a:p>
          <a:p>
            <a:pPr lvl="1"/>
            <a:r>
              <a:rPr lang="zh-CN" altLang="en-US" dirty="0"/>
              <a:t>检查待提交事务是否满足可串行化调度</a:t>
            </a:r>
            <a:endParaRPr lang="en-US" altLang="zh-CN" dirty="0"/>
          </a:p>
          <a:p>
            <a:r>
              <a:rPr lang="zh-CN" altLang="en-US" dirty="0"/>
              <a:t>写阶段（只读事务不需要）</a:t>
            </a:r>
            <a:endParaRPr lang="en-US" altLang="zh-CN" dirty="0"/>
          </a:p>
          <a:p>
            <a:pPr lvl="1"/>
            <a:r>
              <a:rPr lang="zh-CN" altLang="en-US" dirty="0"/>
              <a:t>若检查无冲突，将事务私有内存中的更新数据写入数据库使其全局可见</a:t>
            </a:r>
            <a:endParaRPr lang="en-US" altLang="zh-CN" dirty="0"/>
          </a:p>
          <a:p>
            <a:pPr lvl="1"/>
            <a:endParaRPr lang="zh-CN" altLang="en-US" sz="25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672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验证规则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4</a:t>
            </a:fld>
            <a:endParaRPr kumimoji="0"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sz="29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9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 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9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900" dirty="0"/>
                  <a:t>，</a:t>
                </a:r>
                <a:r>
                  <a:rPr lang="zh-CN" altLang="en-US" dirty="0"/>
                  <a:t>则检查事务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是否符合可串行化（即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之前完成），需满足如下三种条件之一：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开始读取阶段前完成写入阶段，即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开始之前提交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开始验证阶段前完成写入阶段，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的读集不相交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完成读取阶段前完成读取阶段，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且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的读集和写集都不相交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49" t="-1357" r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9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源码地址：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git@github.com:ZhangZihao270/</a:t>
            </a:r>
            <a:r>
              <a:rPr lang="en-US" altLang="zh-CN" dirty="0" err="1">
                <a:hlinkClick r:id="rId2"/>
              </a:rPr>
              <a:t>DaSE_DBMS_Implemention.git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u="sng" dirty="0">
                <a:hlinkClick r:id="rId3"/>
              </a:rPr>
              <a:t>目录：</a:t>
            </a:r>
            <a:r>
              <a:rPr lang="en-US" altLang="zh-CN" b="1" u="sng" dirty="0" err="1">
                <a:hlinkClick r:id="rId3"/>
              </a:rPr>
              <a:t>DaSE_DBMS_Implemention</a:t>
            </a:r>
            <a:r>
              <a:rPr lang="en-US" altLang="zh-CN" dirty="0"/>
              <a:t>/</a:t>
            </a:r>
            <a:r>
              <a:rPr lang="zh-CN" altLang="en-US" dirty="0">
                <a:hlinkClick r:id="rId4"/>
              </a:rPr>
              <a:t>并发控制</a:t>
            </a:r>
            <a:r>
              <a:rPr lang="en-US" altLang="zh-CN" dirty="0"/>
              <a:t>/</a:t>
            </a:r>
            <a:r>
              <a:rPr lang="en-US" altLang="zh-CN" dirty="0" err="1"/>
              <a:t>cc_occ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实验</a:t>
            </a:r>
            <a:r>
              <a:rPr lang="en-US" altLang="zh-CN" sz="3200" dirty="0"/>
              <a:t>-</a:t>
            </a:r>
            <a:r>
              <a:rPr lang="zh-CN" altLang="en-US" sz="3200" dirty="0"/>
              <a:t>实现乐观并发控制策略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C943EC1-10AF-4AAF-A58D-C916DCE522BF}" type="datetime1">
              <a:rPr lang="en-US" altLang="zh-CN" smtClean="0"/>
              <a:t>6/17/2020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C94032-CD4C-4C25-B0C2-CEC720522D9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6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cc_occ.h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：基于</a:t>
            </a:r>
            <a:r>
              <a:rPr lang="en-US" altLang="zh-CN" dirty="0" err="1"/>
              <a:t>occ</a:t>
            </a:r>
            <a:r>
              <a:rPr lang="zh-CN" altLang="en-US" dirty="0"/>
              <a:t>的读写及提交操作的实现</a:t>
            </a:r>
            <a:endParaRPr lang="en-US" altLang="zh-CN" dirty="0"/>
          </a:p>
          <a:p>
            <a:r>
              <a:rPr lang="en-US" altLang="zh-CN" dirty="0" err="1"/>
              <a:t>data_occ.h</a:t>
            </a:r>
            <a:r>
              <a:rPr lang="en-US" altLang="zh-CN" dirty="0"/>
              <a:t>/.</a:t>
            </a:r>
            <a:r>
              <a:rPr lang="en-US" altLang="zh-CN" dirty="0" err="1"/>
              <a:t>cpp</a:t>
            </a:r>
            <a:r>
              <a:rPr lang="zh-CN" altLang="en-US" dirty="0"/>
              <a:t>：</a:t>
            </a:r>
            <a:r>
              <a:rPr lang="en-US" altLang="zh-CN" dirty="0" err="1"/>
              <a:t>occ</a:t>
            </a:r>
            <a:r>
              <a:rPr lang="zh-CN" altLang="en-US" dirty="0"/>
              <a:t>的算法实现</a:t>
            </a:r>
            <a:endParaRPr lang="en-US" altLang="zh-CN" dirty="0"/>
          </a:p>
          <a:p>
            <a:r>
              <a:rPr lang="en-US" altLang="zh-CN" dirty="0"/>
              <a:t>main.cpp</a:t>
            </a:r>
            <a:r>
              <a:rPr lang="zh-CN" altLang="en-US" dirty="0"/>
              <a:t>：程序入口，测试程序的实现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86" y="2942764"/>
            <a:ext cx="158137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2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C121-0C53-4684-BA57-F73D042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算法数据结构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8536AD-AFEF-44D4-928E-786CC5FC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302D7-4DCD-42C2-A3EC-3D18D09C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7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C271D5-F3D1-4480-B738-B2C91AE09D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维护的数据结构</a:t>
            </a:r>
            <a:endParaRPr lang="en-US" altLang="zh-CN" dirty="0"/>
          </a:p>
          <a:p>
            <a:pPr lvl="1"/>
            <a:r>
              <a:rPr lang="zh-CN" altLang="en-US" dirty="0"/>
              <a:t>每个事务的写集合</a:t>
            </a:r>
            <a:r>
              <a:rPr lang="en-US" altLang="zh-CN" dirty="0" err="1"/>
              <a:t>wset</a:t>
            </a:r>
            <a:r>
              <a:rPr lang="zh-CN" altLang="en-US" dirty="0"/>
              <a:t>，读集合</a:t>
            </a:r>
            <a:r>
              <a:rPr lang="en-US" altLang="zh-CN" dirty="0" err="1"/>
              <a:t>rset</a:t>
            </a:r>
            <a:endParaRPr lang="en-US" altLang="zh-CN" dirty="0"/>
          </a:p>
          <a:p>
            <a:pPr lvl="1"/>
            <a:r>
              <a:rPr lang="zh-CN" altLang="en-US" dirty="0"/>
              <a:t>全局的活跃事务写集合列表</a:t>
            </a:r>
            <a:r>
              <a:rPr lang="en-US" altLang="zh-CN" dirty="0"/>
              <a:t>active</a:t>
            </a:r>
            <a:r>
              <a:rPr lang="zh-CN" altLang="en-US" dirty="0"/>
              <a:t>（活跃事务指已完成读阶段，正在进行验证阶段和写阶段的事务）</a:t>
            </a:r>
            <a:endParaRPr lang="en-US" altLang="zh-CN" dirty="0"/>
          </a:p>
          <a:p>
            <a:pPr lvl="1"/>
            <a:r>
              <a:rPr lang="zh-CN" altLang="en-US" dirty="0"/>
              <a:t>全局的已提交事务写集合列表</a:t>
            </a:r>
            <a:r>
              <a:rPr lang="en-US" altLang="zh-CN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43955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算法数据结构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07C305-A121-4768-B6E8-C8CCF036FD24}" type="datetime1">
              <a:rPr lang="en-US" altLang="zh-CN" smtClean="0"/>
              <a:t>6/17/2020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8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data_occ</a:t>
            </a:r>
            <a:r>
              <a:rPr lang="en-US" altLang="zh-CN" dirty="0"/>
              <a:t> (</a:t>
            </a:r>
            <a:r>
              <a:rPr lang="en-US" altLang="zh-CN" dirty="0" err="1"/>
              <a:t>data_occ.h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history: </a:t>
            </a:r>
            <a:r>
              <a:rPr lang="zh-CN" altLang="en-US" dirty="0"/>
              <a:t>已提交事务的写集</a:t>
            </a:r>
            <a:endParaRPr lang="en-US" altLang="zh-CN" dirty="0"/>
          </a:p>
          <a:p>
            <a:pPr lvl="1"/>
            <a:r>
              <a:rPr lang="en-US" altLang="zh-CN" dirty="0"/>
              <a:t>active</a:t>
            </a:r>
            <a:r>
              <a:rPr lang="zh-CN" altLang="en-US" dirty="0"/>
              <a:t>：活跃事务的写集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txn</a:t>
            </a:r>
            <a:r>
              <a:rPr lang="en-US" altLang="zh-CN" dirty="0"/>
              <a:t>(</a:t>
            </a:r>
            <a:r>
              <a:rPr lang="en-US" altLang="zh-CN" dirty="0" err="1"/>
              <a:t>txn.h</a:t>
            </a:r>
            <a:r>
              <a:rPr lang="en-US" altLang="zh-CN" dirty="0"/>
              <a:t>) //</a:t>
            </a:r>
            <a:r>
              <a:rPr lang="zh-CN" altLang="en-US" dirty="0"/>
              <a:t>记录事务的读写集</a:t>
            </a:r>
            <a:endParaRPr lang="en-US" altLang="zh-CN" dirty="0"/>
          </a:p>
          <a:p>
            <a:pPr lvl="1"/>
            <a:r>
              <a:rPr lang="en-US" altLang="zh-CN" dirty="0" err="1"/>
              <a:t>start_ts</a:t>
            </a:r>
            <a:r>
              <a:rPr lang="zh-CN" altLang="en-US" dirty="0"/>
              <a:t>：读阶段的开始时间</a:t>
            </a:r>
            <a:endParaRPr lang="en-US" altLang="zh-CN" dirty="0"/>
          </a:p>
          <a:p>
            <a:pPr lvl="1"/>
            <a:r>
              <a:rPr lang="en-US" altLang="zh-CN" dirty="0" err="1"/>
              <a:t>end_ts</a:t>
            </a:r>
            <a:r>
              <a:rPr lang="zh-CN" altLang="en-US" dirty="0"/>
              <a:t>：读阶段的结束时间</a:t>
            </a:r>
            <a:endParaRPr lang="en-US" altLang="zh-CN" dirty="0"/>
          </a:p>
          <a:p>
            <a:pPr lvl="1"/>
            <a:r>
              <a:rPr lang="en-US" altLang="zh-CN" dirty="0" err="1"/>
              <a:t>wr_list</a:t>
            </a:r>
            <a:r>
              <a:rPr lang="zh-CN" altLang="en-US" dirty="0"/>
              <a:t>：事务的写集合</a:t>
            </a:r>
            <a:endParaRPr lang="en-US" altLang="zh-CN" dirty="0"/>
          </a:p>
          <a:p>
            <a:pPr lvl="1"/>
            <a:r>
              <a:rPr lang="en-US" altLang="zh-CN" dirty="0" err="1"/>
              <a:t>rd_list</a:t>
            </a:r>
            <a:r>
              <a:rPr lang="zh-CN" altLang="en-US" dirty="0"/>
              <a:t>：事务的读集合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9" y="1730474"/>
            <a:ext cx="3324689" cy="9907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63" y="4114502"/>
            <a:ext cx="384863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4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0DBC-8071-4DF2-AF5B-F2C85EA19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OCC</a:t>
            </a:r>
            <a:r>
              <a:rPr lang="zh-CN" altLang="en-US" dirty="0"/>
              <a:t>验证规则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70156-DD89-4081-81C5-6CA28012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272222"/>
            <a:ext cx="533400" cy="244476"/>
          </a:xfrm>
        </p:spPr>
        <p:txBody>
          <a:bodyPr>
            <a:normAutofit fontScale="85000" lnSpcReduction="20000"/>
          </a:bodyPr>
          <a:lstStyle/>
          <a:p>
            <a:pPr eaLnBrk="1" latinLnBrk="0" hangingPunct="1"/>
            <a:fld id="{F0C94032-CD4C-4C25-B0C2-CEC720522D92}" type="slidenum">
              <a:rPr kumimoji="0" lang="en-US" smtClean="0"/>
              <a:pPr eaLnBrk="1" latinLnBrk="0" hangingPunct="1"/>
              <a:t>9</a:t>
            </a:fld>
            <a:endParaRPr kumimoji="0" lang="en-US" dirty="0">
              <a:solidFill>
                <a:srgbClr val="FFFFFF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AAB6A78-3AE8-4372-B26A-FC66CDBF2984}"/>
              </a:ext>
            </a:extLst>
          </p:cNvPr>
          <p:cNvCxnSpPr>
            <a:cxnSpLocks/>
          </p:cNvCxnSpPr>
          <p:nvPr/>
        </p:nvCxnSpPr>
        <p:spPr>
          <a:xfrm>
            <a:off x="838913" y="2225407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CA23D17-C924-46D8-8661-ADAC516289C1}"/>
              </a:ext>
            </a:extLst>
          </p:cNvPr>
          <p:cNvCxnSpPr/>
          <p:nvPr/>
        </p:nvCxnSpPr>
        <p:spPr>
          <a:xfrm>
            <a:off x="845263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FEA720A-6DC4-4BD6-8D73-C2A31A27188D}"/>
              </a:ext>
            </a:extLst>
          </p:cNvPr>
          <p:cNvCxnSpPr/>
          <p:nvPr/>
        </p:nvCxnSpPr>
        <p:spPr>
          <a:xfrm>
            <a:off x="2661363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016E845-30B6-4ED3-880F-5EBE3503D951}"/>
              </a:ext>
            </a:extLst>
          </p:cNvPr>
          <p:cNvCxnSpPr/>
          <p:nvPr/>
        </p:nvCxnSpPr>
        <p:spPr>
          <a:xfrm>
            <a:off x="3283784" y="2005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4C66E42-1712-4144-B113-78AE33DCC886}"/>
              </a:ext>
            </a:extLst>
          </p:cNvPr>
          <p:cNvCxnSpPr>
            <a:cxnSpLocks/>
          </p:cNvCxnSpPr>
          <p:nvPr/>
        </p:nvCxnSpPr>
        <p:spPr>
          <a:xfrm>
            <a:off x="3651963" y="2733407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DED410-F435-434F-B4CD-8C41E5DF9185}"/>
              </a:ext>
            </a:extLst>
          </p:cNvPr>
          <p:cNvCxnSpPr/>
          <p:nvPr/>
        </p:nvCxnSpPr>
        <p:spPr>
          <a:xfrm>
            <a:off x="3658313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EBA893E-973B-4130-A85F-1EE95AD55BA5}"/>
              </a:ext>
            </a:extLst>
          </p:cNvPr>
          <p:cNvCxnSpPr/>
          <p:nvPr/>
        </p:nvCxnSpPr>
        <p:spPr>
          <a:xfrm>
            <a:off x="5474413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399AE4-3623-4F3E-B8A1-5E506F96B95C}"/>
              </a:ext>
            </a:extLst>
          </p:cNvPr>
          <p:cNvCxnSpPr/>
          <p:nvPr/>
        </p:nvCxnSpPr>
        <p:spPr>
          <a:xfrm>
            <a:off x="6096834" y="2513854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510053-54BE-43FB-B8C8-DA2810E6B949}"/>
                  </a:ext>
                </a:extLst>
              </p:cNvPr>
              <p:cNvSpPr txBox="1"/>
              <p:nvPr/>
            </p:nvSpPr>
            <p:spPr>
              <a:xfrm>
                <a:off x="77118" y="1892797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1510053-54BE-43FB-B8C8-DA2810E6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8" y="1892797"/>
                <a:ext cx="758619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8A21B2-CC15-425C-8AEF-46F580053C17}"/>
                  </a:ext>
                </a:extLst>
              </p:cNvPr>
              <p:cNvSpPr txBox="1"/>
              <p:nvPr/>
            </p:nvSpPr>
            <p:spPr>
              <a:xfrm>
                <a:off x="2834442" y="2371513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88A21B2-CC15-425C-8AEF-46F580053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442" y="2371513"/>
                <a:ext cx="870328" cy="496674"/>
              </a:xfrm>
              <a:prstGeom prst="rect">
                <a:avLst/>
              </a:prstGeom>
              <a:blipFill>
                <a:blip r:embed="rId4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C56708-F986-4E0E-A493-26F410782D12}"/>
                  </a:ext>
                </a:extLst>
              </p:cNvPr>
              <p:cNvSpPr txBox="1"/>
              <p:nvPr/>
            </p:nvSpPr>
            <p:spPr>
              <a:xfrm>
                <a:off x="6428299" y="1950121"/>
                <a:ext cx="2631425" cy="404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𝒄𝒐𝒎𝒎𝒊𝒕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𝒔𝒕𝒂𝒓𝒕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BC56708-F986-4E0E-A493-26F410782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9" y="1950121"/>
                <a:ext cx="2631425" cy="404341"/>
              </a:xfrm>
              <a:prstGeom prst="rect">
                <a:avLst/>
              </a:prstGeom>
              <a:blipFill>
                <a:blip r:embed="rId5"/>
                <a:stretch>
                  <a:fillRect l="-2088" r="-69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F88477-AFAF-4B92-991A-B0C6DDE830C4}"/>
              </a:ext>
            </a:extLst>
          </p:cNvPr>
          <p:cNvCxnSpPr>
            <a:cxnSpLocks/>
          </p:cNvCxnSpPr>
          <p:nvPr/>
        </p:nvCxnSpPr>
        <p:spPr>
          <a:xfrm>
            <a:off x="828654" y="3818153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C7AEAC6-F408-4053-B70D-05208C65D6B0}"/>
              </a:ext>
            </a:extLst>
          </p:cNvPr>
          <p:cNvCxnSpPr/>
          <p:nvPr/>
        </p:nvCxnSpPr>
        <p:spPr>
          <a:xfrm>
            <a:off x="835004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F48444C-B518-4BEB-A7A6-8A7561A35856}"/>
              </a:ext>
            </a:extLst>
          </p:cNvPr>
          <p:cNvCxnSpPr/>
          <p:nvPr/>
        </p:nvCxnSpPr>
        <p:spPr>
          <a:xfrm>
            <a:off x="2651104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4489340-7753-4752-B901-975AC4A6A0EE}"/>
              </a:ext>
            </a:extLst>
          </p:cNvPr>
          <p:cNvCxnSpPr/>
          <p:nvPr/>
        </p:nvCxnSpPr>
        <p:spPr>
          <a:xfrm>
            <a:off x="3273525" y="3598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67D9794-485F-4428-8614-4FBD28D0F4FA}"/>
              </a:ext>
            </a:extLst>
          </p:cNvPr>
          <p:cNvCxnSpPr>
            <a:cxnSpLocks/>
          </p:cNvCxnSpPr>
          <p:nvPr/>
        </p:nvCxnSpPr>
        <p:spPr>
          <a:xfrm>
            <a:off x="2066289" y="4326153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4139E5A-A264-48A3-80C2-BA0E75BBD09F}"/>
              </a:ext>
            </a:extLst>
          </p:cNvPr>
          <p:cNvCxnSpPr/>
          <p:nvPr/>
        </p:nvCxnSpPr>
        <p:spPr>
          <a:xfrm>
            <a:off x="2072639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2750157-8EC8-4115-87A7-961BBC9B876D}"/>
              </a:ext>
            </a:extLst>
          </p:cNvPr>
          <p:cNvCxnSpPr/>
          <p:nvPr/>
        </p:nvCxnSpPr>
        <p:spPr>
          <a:xfrm>
            <a:off x="3888739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462951A-5DEA-45F3-BEE5-419354EA0FB2}"/>
              </a:ext>
            </a:extLst>
          </p:cNvPr>
          <p:cNvCxnSpPr/>
          <p:nvPr/>
        </p:nvCxnSpPr>
        <p:spPr>
          <a:xfrm>
            <a:off x="4511160" y="4106600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3C8433-914B-4EC9-B185-EE8AD9A5998A}"/>
                  </a:ext>
                </a:extLst>
              </p:cNvPr>
              <p:cNvSpPr txBox="1"/>
              <p:nvPr/>
            </p:nvSpPr>
            <p:spPr>
              <a:xfrm>
                <a:off x="66859" y="3485543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23C8433-914B-4EC9-B185-EE8AD9A59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9" y="3485543"/>
                <a:ext cx="758619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D9F805-7783-4928-98F4-7A52EECCB274}"/>
                  </a:ext>
                </a:extLst>
              </p:cNvPr>
              <p:cNvSpPr txBox="1"/>
              <p:nvPr/>
            </p:nvSpPr>
            <p:spPr>
              <a:xfrm>
                <a:off x="1248768" y="3964259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CD9F805-7783-4928-98F4-7A52EECC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68" y="3964259"/>
                <a:ext cx="870328" cy="496674"/>
              </a:xfrm>
              <a:prstGeom prst="rect">
                <a:avLst/>
              </a:prstGeom>
              <a:blipFill>
                <a:blip r:embed="rId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C913F4-5639-499E-AFB0-AB6E90FDC9A4}"/>
                  </a:ext>
                </a:extLst>
              </p:cNvPr>
              <p:cNvSpPr txBox="1"/>
              <p:nvPr/>
            </p:nvSpPr>
            <p:spPr>
              <a:xfrm>
                <a:off x="6468474" y="3420648"/>
                <a:ext cx="2708544" cy="1583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𝒔𝒕𝒂𝒓𝒕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𝒄𝒐𝒎𝒎𝒊𝒕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读集是否有重合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9C913F4-5639-499E-AFB0-AB6E90FDC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474" y="3420648"/>
                <a:ext cx="2708544" cy="1583895"/>
              </a:xfrm>
              <a:prstGeom prst="rect">
                <a:avLst/>
              </a:prstGeom>
              <a:blipFill>
                <a:blip r:embed="rId8"/>
                <a:stretch>
                  <a:fillRect l="-7883" b="-1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CD7B80F-A3AB-4D64-BFFA-1BAA442313BB}"/>
              </a:ext>
            </a:extLst>
          </p:cNvPr>
          <p:cNvCxnSpPr>
            <a:cxnSpLocks/>
          </p:cNvCxnSpPr>
          <p:nvPr/>
        </p:nvCxnSpPr>
        <p:spPr>
          <a:xfrm>
            <a:off x="856767" y="6225724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E9B82FF-A333-43C0-B072-57F857C233D7}"/>
              </a:ext>
            </a:extLst>
          </p:cNvPr>
          <p:cNvCxnSpPr/>
          <p:nvPr/>
        </p:nvCxnSpPr>
        <p:spPr>
          <a:xfrm>
            <a:off x="863117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DCDBD5-D8D6-4CF5-923F-8F19DA04B31A}"/>
              </a:ext>
            </a:extLst>
          </p:cNvPr>
          <p:cNvCxnSpPr/>
          <p:nvPr/>
        </p:nvCxnSpPr>
        <p:spPr>
          <a:xfrm>
            <a:off x="2679217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13085C3-1A16-44A9-913A-8B5F5490ADF7}"/>
              </a:ext>
            </a:extLst>
          </p:cNvPr>
          <p:cNvCxnSpPr/>
          <p:nvPr/>
        </p:nvCxnSpPr>
        <p:spPr>
          <a:xfrm>
            <a:off x="3301638" y="6006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EAC99E6-DC59-4D7B-9525-C28E9EA99C99}"/>
              </a:ext>
            </a:extLst>
          </p:cNvPr>
          <p:cNvCxnSpPr>
            <a:cxnSpLocks/>
          </p:cNvCxnSpPr>
          <p:nvPr/>
        </p:nvCxnSpPr>
        <p:spPr>
          <a:xfrm>
            <a:off x="1157969" y="6733724"/>
            <a:ext cx="245513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9856411-7A7C-419D-B78E-BE172575E432}"/>
              </a:ext>
            </a:extLst>
          </p:cNvPr>
          <p:cNvCxnSpPr/>
          <p:nvPr/>
        </p:nvCxnSpPr>
        <p:spPr>
          <a:xfrm>
            <a:off x="1164319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F4722AD-B8A0-4A5E-B096-7A8AC231AB51}"/>
              </a:ext>
            </a:extLst>
          </p:cNvPr>
          <p:cNvCxnSpPr/>
          <p:nvPr/>
        </p:nvCxnSpPr>
        <p:spPr>
          <a:xfrm>
            <a:off x="2980419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A53115E-CD3D-4BC7-AEDA-3970CCD014D7}"/>
              </a:ext>
            </a:extLst>
          </p:cNvPr>
          <p:cNvCxnSpPr/>
          <p:nvPr/>
        </p:nvCxnSpPr>
        <p:spPr>
          <a:xfrm>
            <a:off x="3602840" y="6514171"/>
            <a:ext cx="0" cy="23135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89F1E6-7FB4-4154-B36F-2AAF2CF68E40}"/>
                  </a:ext>
                </a:extLst>
              </p:cNvPr>
              <p:cNvSpPr txBox="1"/>
              <p:nvPr/>
            </p:nvSpPr>
            <p:spPr>
              <a:xfrm>
                <a:off x="94972" y="5893114"/>
                <a:ext cx="75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89F1E6-7FB4-4154-B36F-2AAF2CF6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2" y="5893114"/>
                <a:ext cx="758619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E6F980-565A-4266-BACC-E1FDEADF2634}"/>
                  </a:ext>
                </a:extLst>
              </p:cNvPr>
              <p:cNvSpPr txBox="1"/>
              <p:nvPr/>
            </p:nvSpPr>
            <p:spPr>
              <a:xfrm>
                <a:off x="340448" y="6371830"/>
                <a:ext cx="870328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BE6F980-565A-4266-BACC-E1FDEADF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48" y="6371830"/>
                <a:ext cx="870328" cy="496674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808BCD93-803B-4B64-ABC8-8955A8558973}"/>
              </a:ext>
            </a:extLst>
          </p:cNvPr>
          <p:cNvSpPr txBox="1"/>
          <p:nvPr/>
        </p:nvSpPr>
        <p:spPr>
          <a:xfrm>
            <a:off x="4456032" y="333060"/>
            <a:ext cx="3958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蓝色：表示在</a:t>
            </a:r>
            <a:r>
              <a:rPr lang="en-US" altLang="zh-CN" sz="2400" dirty="0">
                <a:solidFill>
                  <a:srgbClr val="00B0F0"/>
                </a:solidFill>
              </a:rPr>
              <a:t>history</a:t>
            </a:r>
            <a:r>
              <a:rPr lang="zh-CN" altLang="en-US" sz="2400" dirty="0">
                <a:solidFill>
                  <a:srgbClr val="00B0F0"/>
                </a:solidFill>
              </a:rPr>
              <a:t>集合中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红色：表示在</a:t>
            </a:r>
            <a:r>
              <a:rPr lang="en-US" altLang="zh-CN" sz="2400" dirty="0">
                <a:solidFill>
                  <a:srgbClr val="FF0000"/>
                </a:solidFill>
              </a:rPr>
              <a:t>active</a:t>
            </a:r>
            <a:r>
              <a:rPr lang="zh-CN" altLang="en-US" sz="2400" dirty="0">
                <a:solidFill>
                  <a:srgbClr val="FF0000"/>
                </a:solidFill>
              </a:rPr>
              <a:t>集合中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608B0F-3F3A-43E6-94B8-7E2F3A1CF42D}"/>
                  </a:ext>
                </a:extLst>
              </p:cNvPr>
              <p:cNvSpPr txBox="1"/>
              <p:nvPr/>
            </p:nvSpPr>
            <p:spPr>
              <a:xfrm>
                <a:off x="6428299" y="5941776"/>
                <a:ext cx="2748719" cy="902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写集与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读集和写集是否有重合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5608B0F-3F3A-43E6-94B8-7E2F3A1CF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99" y="5941776"/>
                <a:ext cx="2748719" cy="902555"/>
              </a:xfrm>
              <a:prstGeom prst="rect">
                <a:avLst/>
              </a:prstGeom>
              <a:blipFill>
                <a:blip r:embed="rId11"/>
                <a:stretch>
                  <a:fillRect l="-8000" t="-11486" r="-7333" b="-229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箭头: 右 43">
            <a:extLst>
              <a:ext uri="{FF2B5EF4-FFF2-40B4-BE49-F238E27FC236}">
                <a16:creationId xmlns:a16="http://schemas.microsoft.com/office/drawing/2014/main" id="{6F1C0A00-7FA9-435F-87F9-13BDEA16A118}"/>
              </a:ext>
            </a:extLst>
          </p:cNvPr>
          <p:cNvSpPr/>
          <p:nvPr/>
        </p:nvSpPr>
        <p:spPr>
          <a:xfrm>
            <a:off x="4935557" y="3818153"/>
            <a:ext cx="1000904" cy="231321"/>
          </a:xfrm>
          <a:prstGeom prst="rightArrow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DA15191F-0921-4FE9-98F4-407164F10332}"/>
              </a:ext>
            </a:extLst>
          </p:cNvPr>
          <p:cNvSpPr/>
          <p:nvPr/>
        </p:nvSpPr>
        <p:spPr>
          <a:xfrm>
            <a:off x="4935557" y="6225724"/>
            <a:ext cx="1000904" cy="231321"/>
          </a:xfrm>
          <a:prstGeom prst="rightArrow">
            <a:avLst/>
          </a:prstGeom>
          <a:noFill/>
          <a:ln w="2857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E23D679-0DA2-4FC8-8D36-0AAF001C2579}"/>
              </a:ext>
            </a:extLst>
          </p:cNvPr>
          <p:cNvSpPr txBox="1"/>
          <p:nvPr/>
        </p:nvSpPr>
        <p:spPr>
          <a:xfrm>
            <a:off x="85767" y="1486575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89E45F1-C256-4080-8066-4502B2C4F90E}"/>
              </a:ext>
            </a:extLst>
          </p:cNvPr>
          <p:cNvSpPr txBox="1"/>
          <p:nvPr/>
        </p:nvSpPr>
        <p:spPr>
          <a:xfrm>
            <a:off x="77118" y="2795863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3AA57A-E384-4106-8909-5BE806271842}"/>
              </a:ext>
            </a:extLst>
          </p:cNvPr>
          <p:cNvSpPr txBox="1"/>
          <p:nvPr/>
        </p:nvSpPr>
        <p:spPr>
          <a:xfrm>
            <a:off x="85767" y="4986891"/>
            <a:ext cx="110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场景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0371CEC-5438-4036-B520-E1999ECAE3A4}"/>
              </a:ext>
            </a:extLst>
          </p:cNvPr>
          <p:cNvSpPr txBox="1"/>
          <p:nvPr/>
        </p:nvSpPr>
        <p:spPr>
          <a:xfrm>
            <a:off x="540098" y="2120476"/>
            <a:ext cx="72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start</a:t>
            </a:r>
            <a:endParaRPr lang="zh-CN" altLang="en-US" sz="2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85B0E06-AD00-4AC0-8A63-CC145F652DC8}"/>
              </a:ext>
            </a:extLst>
          </p:cNvPr>
          <p:cNvSpPr txBox="1"/>
          <p:nvPr/>
        </p:nvSpPr>
        <p:spPr>
          <a:xfrm>
            <a:off x="2309741" y="2131014"/>
            <a:ext cx="722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end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2EA29E-3C36-40B9-BAD8-B35CBBDE0CD9}"/>
              </a:ext>
            </a:extLst>
          </p:cNvPr>
          <p:cNvSpPr txBox="1"/>
          <p:nvPr/>
        </p:nvSpPr>
        <p:spPr>
          <a:xfrm>
            <a:off x="3250989" y="1898351"/>
            <a:ext cx="951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commit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0478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24586</TotalTime>
  <Words>960</Words>
  <Application>Microsoft Office PowerPoint</Application>
  <PresentationFormat>全屏显示(4:3)</PresentationFormat>
  <Paragraphs>121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华文新魏</vt:lpstr>
      <vt:lpstr>Arial</vt:lpstr>
      <vt:lpstr>Calibri</vt:lpstr>
      <vt:lpstr>Cambria Math</vt:lpstr>
      <vt:lpstr>Tw Cen MT</vt:lpstr>
      <vt:lpstr>Wingdings</vt:lpstr>
      <vt:lpstr>Wingdings 2</vt:lpstr>
      <vt:lpstr>Median</vt:lpstr>
      <vt:lpstr>自定义设计方案</vt:lpstr>
      <vt:lpstr>      乐观并发控制实现      任课老师：胡卉芪 助教：张子豪               </vt:lpstr>
      <vt:lpstr>Optimistic Concurrency Control</vt:lpstr>
      <vt:lpstr>OCC三阶段</vt:lpstr>
      <vt:lpstr>验证规则</vt:lpstr>
      <vt:lpstr>实验-实现乐观并发控制策略</vt:lpstr>
      <vt:lpstr>代码结构</vt:lpstr>
      <vt:lpstr>OCC算法数据结构</vt:lpstr>
      <vt:lpstr>OCC算法数据结构</vt:lpstr>
      <vt:lpstr>OCC验证规则</vt:lpstr>
      <vt:lpstr>OCC事务流程</vt:lpstr>
      <vt:lpstr>任务列表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Bingo</dc:creator>
  <cp:lastModifiedBy>子豪 张</cp:lastModifiedBy>
  <cp:revision>1502</cp:revision>
  <dcterms:created xsi:type="dcterms:W3CDTF">2015-12-14T05:02:51Z</dcterms:created>
  <dcterms:modified xsi:type="dcterms:W3CDTF">2020-06-17T12:46:31Z</dcterms:modified>
</cp:coreProperties>
</file>