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4" r:id="rId7"/>
    <p:sldId id="275" r:id="rId8"/>
    <p:sldId id="276" r:id="rId9"/>
    <p:sldId id="277" r:id="rId10"/>
    <p:sldId id="265" r:id="rId11"/>
    <p:sldId id="260" r:id="rId12"/>
    <p:sldId id="266" r:id="rId13"/>
    <p:sldId id="272" r:id="rId14"/>
    <p:sldId id="273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8"/>
            <p14:sldId id="259"/>
            <p14:sldId id="264"/>
            <p14:sldId id="275"/>
            <p14:sldId id="276"/>
            <p14:sldId id="277"/>
            <p14:sldId id="265"/>
            <p14:sldId id="260"/>
            <p14:sldId id="266"/>
            <p14:sldId id="272"/>
            <p14:sldId id="273"/>
            <p14:sldId id="274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>
    <p:extLst/>
  </p:cmAuthor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85128" autoAdjust="0"/>
  </p:normalViewPr>
  <p:slideViewPr>
    <p:cSldViewPr snapToGrid="0" snapToObjects="1">
      <p:cViewPr varScale="1">
        <p:scale>
          <a:sx n="99" d="100"/>
          <a:sy n="99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5/22/2019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5/22/2019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5/22/2019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5/22/2019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5/22/2019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dirty="0" smtClean="0"/>
              <a:t>基于时间戳的</a:t>
            </a:r>
            <a:r>
              <a:rPr lang="zh-CN" altLang="en-US" dirty="0"/>
              <a:t>并发控制实现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			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助教：张子豪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dirty="0"/>
              <a:t>2</a:t>
            </a:r>
            <a:r>
              <a:rPr lang="en-US" altLang="zh-Hans" sz="2000" dirty="0">
                <a:solidFill>
                  <a:srgbClr val="FFFFFF"/>
                </a:solidFill>
              </a:rPr>
              <a:t>/2</a:t>
            </a:r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/1</a:t>
            </a:r>
            <a:r>
              <a:rPr lang="en-US" altLang="zh-CN" dirty="0"/>
              <a:t>9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request</a:t>
            </a:r>
            <a:r>
              <a:rPr lang="zh-CN" altLang="en-US" dirty="0"/>
              <a:t>类型：</a:t>
            </a:r>
            <a:endParaRPr lang="en-US" altLang="zh-CN" dirty="0"/>
          </a:p>
          <a:p>
            <a:pPr lvl="1"/>
            <a:r>
              <a:rPr lang="en-US" altLang="zh-CN" sz="2200" dirty="0" err="1"/>
              <a:t>enum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TsType</a:t>
            </a:r>
            <a:r>
              <a:rPr lang="en-US" altLang="zh-CN" sz="2200" dirty="0"/>
              <a:t> { R_REQ, W_REQ, P_REQ };</a:t>
            </a:r>
          </a:p>
          <a:p>
            <a:pPr lvl="1"/>
            <a:r>
              <a:rPr lang="zh-CN" altLang="en-US" sz="1900" dirty="0"/>
              <a:t>三种</a:t>
            </a:r>
            <a:r>
              <a:rPr lang="en-US" altLang="zh-CN" sz="1900" dirty="0"/>
              <a:t>request</a:t>
            </a:r>
            <a:r>
              <a:rPr lang="zh-CN" altLang="en-US" sz="1900" dirty="0"/>
              <a:t>类型，</a:t>
            </a:r>
            <a:r>
              <a:rPr lang="en-US" altLang="zh-CN" sz="1900" dirty="0"/>
              <a:t>R_REQ</a:t>
            </a:r>
            <a:r>
              <a:rPr lang="zh-CN" altLang="en-US" sz="1900" dirty="0"/>
              <a:t>代表读请求，</a:t>
            </a:r>
            <a:r>
              <a:rPr lang="en-US" altLang="zh-CN" sz="1900" dirty="0"/>
              <a:t>W_REQ</a:t>
            </a:r>
            <a:r>
              <a:rPr lang="zh-CN" altLang="en-US" sz="1900" dirty="0"/>
              <a:t>代表写请求，</a:t>
            </a:r>
            <a:r>
              <a:rPr lang="en-US" altLang="zh-CN" sz="1900" dirty="0"/>
              <a:t>P_REQ</a:t>
            </a:r>
            <a:r>
              <a:rPr lang="zh-CN" altLang="en-US" sz="1900" dirty="0"/>
              <a:t>代表预写请求</a:t>
            </a:r>
            <a:endParaRPr lang="en-US" altLang="zh-CN" sz="1900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en-US" altLang="zh-CN" sz="2000" dirty="0" err="1"/>
              <a:t>enum</a:t>
            </a:r>
            <a:r>
              <a:rPr lang="en-US" altLang="zh-CN" sz="2000" dirty="0"/>
              <a:t> RC { RCOK,  ERROR, ABORT, NOT_FOUND, ALREADY_EXIST };</a:t>
            </a:r>
          </a:p>
          <a:p>
            <a:pPr lvl="1"/>
            <a:r>
              <a:rPr lang="zh-CN" altLang="en-US" sz="2000" dirty="0"/>
              <a:t>代表操作的结果类型，</a:t>
            </a:r>
            <a:r>
              <a:rPr lang="en-US" altLang="zh-CN" sz="2000" dirty="0"/>
              <a:t>RCOK </a:t>
            </a:r>
            <a:r>
              <a:rPr lang="zh-CN" altLang="en-US" sz="2000" dirty="0"/>
              <a:t>正确，</a:t>
            </a:r>
            <a:r>
              <a:rPr lang="en-US" altLang="zh-CN" sz="2000" dirty="0"/>
              <a:t>ERROR </a:t>
            </a:r>
            <a:r>
              <a:rPr lang="zh-CN" altLang="en-US" sz="2000" dirty="0"/>
              <a:t>错误，</a:t>
            </a:r>
            <a:r>
              <a:rPr lang="en-US" altLang="zh-CN" sz="2000" dirty="0"/>
              <a:t>NOT_FOUND </a:t>
            </a:r>
            <a:r>
              <a:rPr lang="zh-CN" altLang="en-US" sz="2000" dirty="0"/>
              <a:t>数据项不存在， </a:t>
            </a:r>
            <a:r>
              <a:rPr lang="en-US" altLang="zh-CN" sz="2000" dirty="0"/>
              <a:t>ALREADY_EXIST </a:t>
            </a:r>
            <a:r>
              <a:rPr lang="zh-CN" altLang="en-US" sz="2000" dirty="0"/>
              <a:t>数据项已存在，</a:t>
            </a:r>
            <a:r>
              <a:rPr lang="en-US" altLang="zh-CN" sz="2000" dirty="0"/>
              <a:t>ABORT </a:t>
            </a:r>
            <a:r>
              <a:rPr lang="zh-CN" altLang="en-US" sz="2000" dirty="0"/>
              <a:t>事务失败</a:t>
            </a:r>
            <a:endParaRPr lang="en-US" altLang="zh-CN" sz="2000" dirty="0"/>
          </a:p>
          <a:p>
            <a:r>
              <a:rPr lang="zh-CN" altLang="en-US" dirty="0"/>
              <a:t>并发策略：</a:t>
            </a:r>
            <a:endParaRPr lang="en-US" altLang="zh-CN" dirty="0"/>
          </a:p>
          <a:p>
            <a:pPr lvl="1"/>
            <a:r>
              <a:rPr lang="en-US" altLang="zh-CN" sz="2100" dirty="0" err="1"/>
              <a:t>enum</a:t>
            </a:r>
            <a:r>
              <a:rPr lang="en-US" altLang="zh-CN" sz="2100" dirty="0"/>
              <a:t> </a:t>
            </a:r>
            <a:r>
              <a:rPr lang="en-US" altLang="zh-CN" sz="2100" dirty="0" err="1"/>
              <a:t>cc_type</a:t>
            </a:r>
            <a:r>
              <a:rPr lang="en-US" altLang="zh-CN" sz="2100" dirty="0"/>
              <a:t> {CC_LOCK, CC_OCC, CC_TO};</a:t>
            </a:r>
          </a:p>
          <a:p>
            <a:pPr lvl="1"/>
            <a:r>
              <a:rPr lang="zh-CN" altLang="en-US" sz="2100" dirty="0"/>
              <a:t>代表三种并发策略，</a:t>
            </a:r>
            <a:r>
              <a:rPr lang="en-US" altLang="zh-CN" sz="2100" dirty="0"/>
              <a:t>LOCK </a:t>
            </a:r>
            <a:r>
              <a:rPr lang="zh-CN" altLang="en-US" sz="2100" dirty="0"/>
              <a:t>基于锁，</a:t>
            </a:r>
            <a:r>
              <a:rPr lang="en-US" altLang="zh-CN" sz="2100" dirty="0"/>
              <a:t>OCC </a:t>
            </a:r>
            <a:r>
              <a:rPr lang="zh-CN" altLang="en-US" sz="2100" dirty="0"/>
              <a:t>乐观并发控制，</a:t>
            </a:r>
            <a:r>
              <a:rPr lang="en-US" altLang="zh-CN" sz="2100" dirty="0"/>
              <a:t>TO</a:t>
            </a:r>
            <a:r>
              <a:rPr lang="zh-CN" altLang="en-US" sz="2100" dirty="0"/>
              <a:t>基于时间戳</a:t>
            </a:r>
            <a:endParaRPr lang="en-US" altLang="zh-CN" sz="2100" dirty="0"/>
          </a:p>
          <a:p>
            <a:pPr lvl="1"/>
            <a:r>
              <a:rPr lang="zh-CN" altLang="en-US" sz="2100" dirty="0"/>
              <a:t>通过配置</a:t>
            </a:r>
            <a:r>
              <a:rPr lang="en-US" altLang="zh-CN" sz="2100" dirty="0"/>
              <a:t>Engine</a:t>
            </a:r>
            <a:r>
              <a:rPr lang="zh-CN" altLang="en-US" sz="2100" dirty="0"/>
              <a:t>的</a:t>
            </a:r>
            <a:r>
              <a:rPr lang="en-US" altLang="zh-CN" sz="2100" dirty="0" err="1"/>
              <a:t>cc_type</a:t>
            </a:r>
            <a:r>
              <a:rPr lang="zh-CN" altLang="en-US" sz="2100" dirty="0"/>
              <a:t>，指定所需的并发策略</a:t>
            </a:r>
          </a:p>
        </p:txBody>
      </p:sp>
    </p:spTree>
    <p:extLst>
      <p:ext uri="{BB962C8B-B14F-4D97-AF65-F5344CB8AC3E}">
        <p14:creationId xmlns:p14="http://schemas.microsoft.com/office/powerpoint/2010/main" val="71030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Data (</a:t>
            </a:r>
            <a:r>
              <a:rPr lang="en-US" altLang="zh-CN" dirty="0" err="1" smtClean="0"/>
              <a:t>data_to.h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  <a:r>
              <a:rPr lang="zh-CN" altLang="en-US" dirty="0"/>
              <a:t>：数据值</a:t>
            </a:r>
            <a:endParaRPr lang="en-US" altLang="zh-CN" dirty="0"/>
          </a:p>
          <a:p>
            <a:pPr lvl="1"/>
            <a:r>
              <a:rPr lang="en-US" altLang="zh-CN" dirty="0" err="1"/>
              <a:t>readstamp</a:t>
            </a:r>
            <a:r>
              <a:rPr lang="zh-CN" altLang="en-US" dirty="0"/>
              <a:t>：读时间戳</a:t>
            </a:r>
            <a:endParaRPr lang="en-US" altLang="zh-CN" dirty="0"/>
          </a:p>
          <a:p>
            <a:pPr lvl="1"/>
            <a:r>
              <a:rPr lang="en-US" altLang="zh-CN" dirty="0" err="1"/>
              <a:t>writestamp</a:t>
            </a:r>
            <a:r>
              <a:rPr lang="zh-CN" altLang="en-US" dirty="0"/>
              <a:t>：写时间戳</a:t>
            </a:r>
            <a:endParaRPr lang="en-US" altLang="zh-CN" dirty="0"/>
          </a:p>
          <a:p>
            <a:pPr lvl="1"/>
            <a:r>
              <a:rPr lang="en-US" altLang="zh-CN" dirty="0"/>
              <a:t>commit</a:t>
            </a:r>
            <a:r>
              <a:rPr lang="zh-CN" altLang="en-US" dirty="0"/>
              <a:t>：提交位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20" y="3740160"/>
            <a:ext cx="3951757" cy="22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data_to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data_to</a:t>
            </a:r>
            <a:r>
              <a:rPr lang="en-US" altLang="zh-CN" dirty="0" err="1" smtClean="0"/>
              <a:t>.h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ata_</a:t>
            </a:r>
            <a:r>
              <a:rPr lang="zh-CN" altLang="en-US" dirty="0" smtClean="0"/>
              <a:t>：数据</a:t>
            </a:r>
            <a:r>
              <a:rPr lang="zh-CN" altLang="en-US" dirty="0"/>
              <a:t>项</a:t>
            </a:r>
            <a:endParaRPr lang="en-US" altLang="zh-CN" dirty="0"/>
          </a:p>
          <a:p>
            <a:pPr lvl="1"/>
            <a:r>
              <a:rPr lang="en-US" altLang="zh-CN" dirty="0" err="1" smtClean="0"/>
              <a:t>readreq</a:t>
            </a:r>
            <a:r>
              <a:rPr lang="zh-CN" altLang="en-US" dirty="0" smtClean="0"/>
              <a:t>：读请求队列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writereq</a:t>
            </a:r>
            <a:r>
              <a:rPr lang="zh-CN" altLang="en-US" dirty="0" smtClean="0"/>
              <a:t>：写请求队列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prereq</a:t>
            </a:r>
            <a:r>
              <a:rPr lang="zh-CN" altLang="en-US" dirty="0" smtClean="0"/>
              <a:t>：</a:t>
            </a:r>
            <a:r>
              <a:rPr lang="zh-CN" altLang="en-US" dirty="0"/>
              <a:t>预</a:t>
            </a:r>
            <a:r>
              <a:rPr lang="zh-CN" altLang="en-US" dirty="0" smtClean="0"/>
              <a:t>写请求队列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min_rts</a:t>
            </a:r>
            <a:r>
              <a:rPr lang="zh-CN" altLang="en-US" dirty="0" smtClean="0"/>
              <a:t>：读请求队列内最小时间戳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</a:t>
            </a:r>
            <a:r>
              <a:rPr lang="en-US" altLang="zh-CN" dirty="0" err="1" smtClean="0"/>
              <a:t>in_pts</a:t>
            </a:r>
            <a:r>
              <a:rPr lang="zh-CN" altLang="en-US" dirty="0" smtClean="0"/>
              <a:t>：预写请求队列最小时间戳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06" y="1893295"/>
            <a:ext cx="4363059" cy="17623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73" y="5423834"/>
            <a:ext cx="7606369" cy="14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data_to</a:t>
            </a:r>
            <a:r>
              <a:rPr lang="en-US" altLang="zh-CN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data_to.h</a:t>
            </a:r>
            <a:r>
              <a:rPr lang="en-US" altLang="zh-CN" dirty="0" smtClean="0"/>
              <a:t>) 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代码中有具体的伪代码描述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lvl="1"/>
            <a:r>
              <a:rPr lang="en-US" altLang="zh-CN" dirty="0" smtClean="0"/>
              <a:t>access(): </a:t>
            </a:r>
            <a:r>
              <a:rPr lang="zh-CN" altLang="en-US" dirty="0" smtClean="0"/>
              <a:t>处理收到的读写请求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buffer_req</a:t>
            </a:r>
            <a:r>
              <a:rPr lang="en-US" altLang="zh-CN" dirty="0" smtClean="0"/>
              <a:t>()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将合法但不能立即执行的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加入对应队列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debuffer_req</a:t>
            </a:r>
            <a:r>
              <a:rPr lang="en-US" altLang="zh-CN" dirty="0" smtClean="0"/>
              <a:t>()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移出队列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update_buffer</a:t>
            </a:r>
            <a:r>
              <a:rPr lang="en-US" altLang="zh-CN" dirty="0" smtClean="0"/>
              <a:t>()</a:t>
            </a:r>
            <a:r>
              <a:rPr lang="en-US" altLang="zh-CN" dirty="0" smtClean="0"/>
              <a:t>: </a:t>
            </a:r>
            <a:r>
              <a:rPr lang="zh-CN" altLang="en-US" dirty="0" smtClean="0"/>
              <a:t>每执行一次写请求，重新计算</a:t>
            </a:r>
            <a:r>
              <a:rPr lang="en-US" altLang="zh-CN" dirty="0" err="1" smtClean="0"/>
              <a:t>min_rts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min_pts</a:t>
            </a:r>
            <a:r>
              <a:rPr lang="zh-CN" altLang="en-US" dirty="0" smtClean="0"/>
              <a:t>，并将相应的请求执行</a:t>
            </a:r>
            <a:endParaRPr lang="en-US" altLang="zh-CN" dirty="0" smtClean="0"/>
          </a:p>
          <a:p>
            <a:pPr lvl="1"/>
            <a:r>
              <a:rPr lang="en-US" altLang="zh-CN" dirty="0" err="1"/>
              <a:t>cal_min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计算队列内最小时间戳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06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读操作：</a:t>
            </a:r>
            <a:endParaRPr lang="en-US" altLang="zh-CN" dirty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err="1" smtClean="0"/>
              <a:t>cc_lock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实现，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data_to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access</a:t>
            </a:r>
            <a:r>
              <a:rPr lang="en-US" altLang="zh-CN" dirty="0"/>
              <a:t>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/>
              <a:t>R_REQ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写操作：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cc_lock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实现</a:t>
            </a:r>
            <a:r>
              <a:rPr lang="zh-CN" altLang="en-US" dirty="0"/>
              <a:t>，</a:t>
            </a:r>
            <a:r>
              <a:rPr lang="zh-CN" altLang="en-US" dirty="0" smtClean="0"/>
              <a:t>先</a:t>
            </a:r>
            <a:r>
              <a:rPr lang="zh-CN" altLang="en-US" dirty="0"/>
              <a:t>调用</a:t>
            </a:r>
            <a:r>
              <a:rPr lang="en-US" altLang="zh-CN" dirty="0"/>
              <a:t>access()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P_REQ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P_REQ</a:t>
            </a:r>
            <a:r>
              <a:rPr lang="zh-CN" altLang="en-US" dirty="0" smtClean="0"/>
              <a:t>插入成功，</a:t>
            </a:r>
            <a:r>
              <a:rPr lang="zh-CN" altLang="en-US" dirty="0" smtClean="0"/>
              <a:t>再</a:t>
            </a:r>
            <a:r>
              <a:rPr lang="zh-CN" altLang="en-US" dirty="0"/>
              <a:t>调用</a:t>
            </a:r>
            <a:r>
              <a:rPr lang="en-US" altLang="zh-CN" dirty="0"/>
              <a:t>access()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W_REQ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92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data_to.h</a:t>
            </a:r>
            <a:r>
              <a:rPr lang="zh-CN" altLang="en-US" dirty="0" smtClean="0"/>
              <a:t>中算法的实现，包括两个函数：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data_to</a:t>
            </a:r>
            <a:r>
              <a:rPr lang="en-US" altLang="zh-CN" dirty="0" smtClean="0"/>
              <a:t>::access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处理读写请求，实现过程参考</a:t>
            </a:r>
            <a:r>
              <a:rPr lang="zh-CN" altLang="en-US" dirty="0" smtClean="0"/>
              <a:t>伪代码</a:t>
            </a:r>
            <a:endParaRPr lang="en-US" altLang="zh-CN" dirty="0" smtClean="0"/>
          </a:p>
          <a:p>
            <a:pPr lvl="1"/>
            <a:r>
              <a:rPr lang="en-US" altLang="zh-CN" dirty="0" err="1"/>
              <a:t>data_to</a:t>
            </a:r>
            <a:r>
              <a:rPr lang="en-US" altLang="zh-CN" dirty="0" smtClean="0"/>
              <a:t>::</a:t>
            </a:r>
            <a:r>
              <a:rPr lang="en-US" altLang="zh-CN" dirty="0"/>
              <a:t>update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用于每执行一次写操作，更新相应的读和预写列表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 smtClean="0"/>
              <a:t>如何实现利用</a:t>
            </a:r>
            <a:r>
              <a:rPr lang="en-US" altLang="zh-CN" dirty="0" smtClean="0"/>
              <a:t>Thomas</a:t>
            </a:r>
            <a:r>
              <a:rPr lang="zh-CN" altLang="en-US" dirty="0" smtClean="0"/>
              <a:t>写规则的</a:t>
            </a:r>
            <a:r>
              <a:rPr lang="en-US" altLang="zh-CN" dirty="0" smtClean="0"/>
              <a:t>to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思路：在写请求执行时，若小于数据项写时间戳，忽略该写，继续执行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 smtClean="0"/>
              <a:t>如何利用提交位避免脏读的产生？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思路：在某事务写时，将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，后续其他事务的读和写将被推迟，直到该写事务提交或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，提交时置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40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Timestamp Ordering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基本规则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读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对事务</a:t>
            </a:r>
            <a:r>
              <a:rPr lang="en-US" altLang="zh-CN" sz="3600" dirty="0" err="1"/>
              <a:t>Ti</a:t>
            </a:r>
            <a:r>
              <a:rPr lang="en-US" altLang="zh-CN" sz="3600" dirty="0"/>
              <a:t>, </a:t>
            </a:r>
            <a:r>
              <a:rPr lang="zh-CN" altLang="en-US" sz="3600" dirty="0"/>
              <a:t>假设它读取数据</a:t>
            </a:r>
            <a:r>
              <a:rPr lang="en-US" altLang="zh-CN" sz="3600" dirty="0"/>
              <a:t>X</a:t>
            </a:r>
            <a:r>
              <a:rPr lang="zh-CN" altLang="en-US" sz="3600" dirty="0"/>
              <a:t>， 如果</a:t>
            </a:r>
            <a:r>
              <a:rPr lang="en-US" altLang="zh-CN" sz="3600" dirty="0"/>
              <a:t>TS(</a:t>
            </a:r>
            <a:r>
              <a:rPr lang="en-US" altLang="zh-CN" sz="3600" dirty="0" err="1"/>
              <a:t>Ti</a:t>
            </a:r>
            <a:r>
              <a:rPr lang="en-US" altLang="zh-CN" sz="3600" dirty="0"/>
              <a:t>)&lt;W-TS(X)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lvl="1"/>
            <a:r>
              <a:rPr lang="zh-CN" altLang="en-US" sz="3200" dirty="0"/>
              <a:t>意味着读到了未来的数据</a:t>
            </a:r>
            <a:endParaRPr lang="en-US" altLang="zh-CN" sz="3200" dirty="0"/>
          </a:p>
          <a:p>
            <a:pPr lvl="1"/>
            <a:r>
              <a:rPr lang="zh-CN" altLang="en-US" sz="3200" dirty="0"/>
              <a:t>事务</a:t>
            </a:r>
            <a:r>
              <a:rPr lang="en-US" altLang="zh-CN" sz="3200" dirty="0" err="1"/>
              <a:t>Ti</a:t>
            </a:r>
            <a:r>
              <a:rPr lang="zh-CN" altLang="en-US" sz="3200" dirty="0"/>
              <a:t> </a:t>
            </a:r>
            <a:r>
              <a:rPr lang="en-US" altLang="zh-CN" sz="3200" dirty="0"/>
              <a:t>abort &amp; </a:t>
            </a:r>
            <a:r>
              <a:rPr lang="en-US" altLang="zh-CN" sz="3200" dirty="0" smtClean="0"/>
              <a:t>restart</a:t>
            </a:r>
          </a:p>
          <a:p>
            <a:pPr lvl="1"/>
            <a:endParaRPr lang="en-US" altLang="zh-CN" sz="3200" dirty="0"/>
          </a:p>
          <a:p>
            <a:r>
              <a:rPr lang="zh-CN" altLang="en-US" sz="4000" dirty="0"/>
              <a:t>否则</a:t>
            </a:r>
            <a:endParaRPr lang="en-US" altLang="zh-CN" sz="4000" dirty="0"/>
          </a:p>
          <a:p>
            <a:pPr lvl="1"/>
            <a:r>
              <a:rPr lang="zh-CN" altLang="en-US" sz="3200" dirty="0"/>
              <a:t>执行读操作，并更新</a:t>
            </a:r>
            <a:r>
              <a:rPr lang="en-US" altLang="zh-CN" sz="3200" dirty="0"/>
              <a:t>R-TS(X)</a:t>
            </a:r>
            <a:endParaRPr lang="zh-CN" altLang="en-US" sz="32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基本规则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对事务</a:t>
            </a:r>
            <a:r>
              <a:rPr lang="en-US" altLang="zh-CN" sz="3600" dirty="0" err="1"/>
              <a:t>Ti</a:t>
            </a:r>
            <a:r>
              <a:rPr lang="en-US" altLang="zh-CN" sz="3600" dirty="0"/>
              <a:t>, </a:t>
            </a:r>
            <a:r>
              <a:rPr lang="zh-CN" altLang="en-US" sz="3600" dirty="0"/>
              <a:t>假设它写数据</a:t>
            </a:r>
            <a:r>
              <a:rPr lang="en-US" altLang="zh-CN" sz="3600" dirty="0"/>
              <a:t>X</a:t>
            </a:r>
            <a:r>
              <a:rPr lang="zh-CN" altLang="en-US" sz="3600" dirty="0"/>
              <a:t>， 如果</a:t>
            </a:r>
            <a:r>
              <a:rPr lang="en-US" altLang="zh-CN" sz="3600" dirty="0"/>
              <a:t>TS(</a:t>
            </a:r>
            <a:r>
              <a:rPr lang="en-US" altLang="zh-CN" sz="3600" dirty="0" err="1"/>
              <a:t>Ti</a:t>
            </a:r>
            <a:r>
              <a:rPr lang="en-US" altLang="zh-CN" sz="3600" dirty="0"/>
              <a:t>)&lt;R-TS(X)</a:t>
            </a:r>
            <a:r>
              <a:rPr lang="zh-CN" altLang="en-US" sz="3600" dirty="0"/>
              <a:t>或者</a:t>
            </a:r>
            <a:r>
              <a:rPr lang="en-US" altLang="zh-CN" sz="3600" dirty="0"/>
              <a:t>TS(</a:t>
            </a:r>
            <a:r>
              <a:rPr lang="en-US" altLang="zh-CN" sz="3600" dirty="0" err="1"/>
              <a:t>Ti</a:t>
            </a:r>
            <a:r>
              <a:rPr lang="en-US" altLang="zh-CN" sz="3600" dirty="0"/>
              <a:t>)&lt;W-TS(X) 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lvl="1"/>
            <a:r>
              <a:rPr lang="zh-CN" altLang="en-US" sz="3200" dirty="0"/>
              <a:t>意味未来操作跳过了</a:t>
            </a:r>
            <a:r>
              <a:rPr lang="en-US" altLang="zh-CN" sz="3200" dirty="0" err="1"/>
              <a:t>Ti</a:t>
            </a:r>
            <a:endParaRPr lang="en-US" altLang="zh-CN" sz="3200" dirty="0"/>
          </a:p>
          <a:p>
            <a:pPr lvl="1"/>
            <a:r>
              <a:rPr lang="zh-CN" altLang="en-US" sz="3200" dirty="0"/>
              <a:t>事务</a:t>
            </a:r>
            <a:r>
              <a:rPr lang="en-US" altLang="zh-CN" sz="3200" dirty="0" err="1"/>
              <a:t>Ti</a:t>
            </a:r>
            <a:r>
              <a:rPr lang="zh-CN" altLang="en-US" sz="3200" dirty="0"/>
              <a:t> </a:t>
            </a:r>
            <a:r>
              <a:rPr lang="en-US" altLang="zh-CN" sz="3200" dirty="0"/>
              <a:t>abort &amp; </a:t>
            </a:r>
            <a:r>
              <a:rPr lang="en-US" altLang="zh-CN" sz="3200" dirty="0" smtClean="0"/>
              <a:t>restart</a:t>
            </a:r>
          </a:p>
          <a:p>
            <a:pPr lvl="1"/>
            <a:endParaRPr lang="en-US" altLang="zh-CN" sz="3200" dirty="0"/>
          </a:p>
          <a:p>
            <a:r>
              <a:rPr lang="zh-CN" altLang="en-US" sz="4000" dirty="0"/>
              <a:t>否则</a:t>
            </a:r>
            <a:endParaRPr lang="en-US" altLang="zh-CN" sz="4000" dirty="0"/>
          </a:p>
          <a:p>
            <a:pPr lvl="1"/>
            <a:r>
              <a:rPr lang="zh-CN" altLang="en-US" sz="3200" dirty="0"/>
              <a:t>执行写操作，并更新</a:t>
            </a:r>
            <a:r>
              <a:rPr lang="en-US" altLang="zh-CN" sz="3200" dirty="0"/>
              <a:t>W-TS(X)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源码地址：</a:t>
            </a:r>
            <a:r>
              <a:rPr lang="en-US" altLang="zh-CN" dirty="0"/>
              <a:t>git@github.com:ZhangZihao270/</a:t>
            </a:r>
            <a:r>
              <a:rPr lang="en-US" altLang="zh-CN" dirty="0" err="1"/>
              <a:t>DaSE_DBMS_Implemention.git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-</a:t>
            </a:r>
            <a:r>
              <a:rPr lang="zh-CN" altLang="en-US" sz="3200" dirty="0"/>
              <a:t>实现</a:t>
            </a:r>
            <a:r>
              <a:rPr lang="zh-CN" altLang="en-US" sz="3200" dirty="0" smtClean="0"/>
              <a:t>基于时间戳的</a:t>
            </a:r>
            <a:r>
              <a:rPr lang="zh-CN" altLang="en-US" sz="3200" dirty="0"/>
              <a:t>并发控制策略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设</a:t>
            </a:r>
            <a:r>
              <a:rPr lang="en-US" altLang="zh-CN" dirty="0"/>
              <a:t>R</a:t>
            </a:r>
            <a:r>
              <a:rPr lang="zh-CN" altLang="zh-CN" dirty="0"/>
              <a:t>为读操作，</a:t>
            </a:r>
            <a:r>
              <a:rPr lang="en-US" altLang="zh-CN" dirty="0"/>
              <a:t>W</a:t>
            </a:r>
            <a:r>
              <a:rPr lang="zh-CN" altLang="zh-CN" dirty="0"/>
              <a:t>为写操作，</a:t>
            </a:r>
            <a:r>
              <a:rPr lang="en-US" altLang="zh-CN" dirty="0" err="1" smtClean="0"/>
              <a:t>ts</a:t>
            </a:r>
            <a:r>
              <a:rPr lang="en-US" altLang="zh-CN" dirty="0" smtClean="0"/>
              <a:t>()</a:t>
            </a:r>
            <a:r>
              <a:rPr lang="zh-CN" altLang="zh-CN" dirty="0" smtClean="0"/>
              <a:t>为</a:t>
            </a:r>
            <a:r>
              <a:rPr lang="zh-CN" altLang="zh-CN" dirty="0"/>
              <a:t>某个事务的时间戳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r_ts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w_ts</a:t>
            </a:r>
            <a:r>
              <a:rPr lang="en-US" altLang="zh-CN" dirty="0"/>
              <a:t>()</a:t>
            </a:r>
            <a:r>
              <a:rPr lang="zh-CN" altLang="zh-CN" dirty="0"/>
              <a:t>为某个数据项的时间戳，</a:t>
            </a:r>
            <a:r>
              <a:rPr lang="en-US" altLang="zh-CN" dirty="0"/>
              <a:t>x</a:t>
            </a:r>
            <a:r>
              <a:rPr lang="zh-CN" altLang="zh-CN" dirty="0"/>
              <a:t>表示一个</a:t>
            </a:r>
            <a:r>
              <a:rPr lang="zh-CN" altLang="zh-CN" dirty="0" smtClean="0"/>
              <a:t>数据项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另每个数据项</a:t>
            </a:r>
            <a:r>
              <a:rPr lang="en-US" altLang="zh-CN" dirty="0"/>
              <a:t>x</a:t>
            </a:r>
            <a:r>
              <a:rPr lang="zh-CN" altLang="zh-CN" dirty="0"/>
              <a:t>有三个队列，分别为读队列</a:t>
            </a:r>
            <a:r>
              <a:rPr lang="en-US" altLang="zh-CN" dirty="0" err="1"/>
              <a:t>dm_read</a:t>
            </a:r>
            <a:r>
              <a:rPr lang="en-US" altLang="zh-CN" dirty="0"/>
              <a:t>(x)</a:t>
            </a:r>
            <a:r>
              <a:rPr lang="zh-CN" altLang="zh-CN" dirty="0"/>
              <a:t>，写队列</a:t>
            </a:r>
            <a:r>
              <a:rPr lang="en-US" altLang="zh-CN" dirty="0" err="1"/>
              <a:t>dm_write</a:t>
            </a:r>
            <a:r>
              <a:rPr lang="en-US" altLang="zh-CN" dirty="0"/>
              <a:t>(x)</a:t>
            </a:r>
            <a:r>
              <a:rPr lang="zh-CN" altLang="zh-CN" dirty="0"/>
              <a:t>，预写队列</a:t>
            </a:r>
            <a:r>
              <a:rPr lang="en-US" altLang="zh-CN" dirty="0" err="1"/>
              <a:t>dm_pre</a:t>
            </a:r>
            <a:r>
              <a:rPr lang="en-US" altLang="zh-CN" dirty="0"/>
              <a:t>(x)</a:t>
            </a:r>
            <a:r>
              <a:rPr lang="zh-CN" altLang="zh-CN" dirty="0"/>
              <a:t>。</a:t>
            </a:r>
            <a:r>
              <a:rPr lang="en-US" altLang="zh-CN" dirty="0" err="1"/>
              <a:t>min_R_ts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 err="1"/>
              <a:t>min_P_ts</a:t>
            </a:r>
            <a:r>
              <a:rPr lang="en-US" altLang="zh-CN" dirty="0"/>
              <a:t>(x)</a:t>
            </a:r>
            <a:r>
              <a:rPr lang="zh-CN" altLang="zh-CN" dirty="0"/>
              <a:t>分别为读队列最小时间戳和预写队列最小时间戳。</a:t>
            </a:r>
          </a:p>
        </p:txBody>
      </p:sp>
    </p:spTree>
    <p:extLst>
      <p:ext uri="{BB962C8B-B14F-4D97-AF65-F5344CB8AC3E}">
        <p14:creationId xmlns:p14="http://schemas.microsoft.com/office/powerpoint/2010/main" val="63770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CN" dirty="0"/>
              <a:t>Read</a:t>
            </a:r>
            <a:endParaRPr lang="zh-CN" altLang="zh-CN" dirty="0"/>
          </a:p>
          <a:p>
            <a:pPr lvl="1"/>
            <a:r>
              <a:rPr lang="zh-CN" altLang="zh-CN" dirty="0"/>
              <a:t>若读时间戳小于数据的写时间戳，</a:t>
            </a:r>
            <a:r>
              <a:rPr lang="en-US" altLang="zh-CN" dirty="0" err="1"/>
              <a:t>ts</a:t>
            </a:r>
            <a:r>
              <a:rPr lang="en-US" altLang="zh-CN" dirty="0"/>
              <a:t>(R)&lt;</a:t>
            </a:r>
            <a:r>
              <a:rPr lang="en-US" altLang="zh-CN" dirty="0" err="1"/>
              <a:t>w_ts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/>
              <a:t>abort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若读时间戳大于预写队列的最小时间戳，</a:t>
            </a:r>
            <a:r>
              <a:rPr lang="en-US" altLang="zh-CN" dirty="0" err="1"/>
              <a:t>ts</a:t>
            </a:r>
            <a:r>
              <a:rPr lang="en-US" altLang="zh-CN" dirty="0"/>
              <a:t>(R)&gt;</a:t>
            </a:r>
            <a:r>
              <a:rPr lang="en-US" altLang="zh-CN" dirty="0" err="1"/>
              <a:t>min_P_ts</a:t>
            </a:r>
            <a:r>
              <a:rPr lang="en-US" altLang="zh-CN" dirty="0"/>
              <a:t>(x)</a:t>
            </a:r>
            <a:r>
              <a:rPr lang="zh-CN" altLang="zh-CN" dirty="0"/>
              <a:t>，则暂时不能执行，先缓存到</a:t>
            </a:r>
            <a:r>
              <a:rPr lang="en-US" altLang="zh-CN" dirty="0" err="1"/>
              <a:t>dm_read</a:t>
            </a:r>
            <a:r>
              <a:rPr lang="en-US" altLang="zh-CN" dirty="0"/>
              <a:t>(x)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否则，则可以直接执行读操作。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5893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CN" dirty="0"/>
              <a:t>Pre </a:t>
            </a:r>
            <a:r>
              <a:rPr lang="en-US" altLang="zh-CN" dirty="0" smtClean="0"/>
              <a:t>Write</a:t>
            </a:r>
          </a:p>
          <a:p>
            <a:pPr lvl="1"/>
            <a:r>
              <a:rPr lang="zh-CN" altLang="zh-CN" dirty="0"/>
              <a:t>所有的写操作都</a:t>
            </a:r>
            <a:r>
              <a:rPr lang="zh-CN" altLang="en-US" dirty="0"/>
              <a:t>先做</a:t>
            </a:r>
            <a:r>
              <a:rPr lang="zh-CN" altLang="zh-CN" dirty="0"/>
              <a:t>预写，即</a:t>
            </a:r>
            <a:r>
              <a:rPr lang="en-US" altLang="zh-CN" dirty="0" err="1"/>
              <a:t>pre_write</a:t>
            </a:r>
            <a:endParaRPr lang="zh-CN" altLang="zh-CN" dirty="0"/>
          </a:p>
          <a:p>
            <a:pPr lvl="1"/>
            <a:r>
              <a:rPr lang="zh-CN" altLang="zh-CN" dirty="0" smtClean="0"/>
              <a:t>若</a:t>
            </a:r>
            <a:r>
              <a:rPr lang="zh-CN" altLang="en-US" dirty="0" smtClean="0"/>
              <a:t>预</a:t>
            </a:r>
            <a:r>
              <a:rPr lang="zh-CN" altLang="zh-CN" dirty="0" smtClean="0"/>
              <a:t>写</a:t>
            </a:r>
            <a:r>
              <a:rPr lang="zh-CN" altLang="zh-CN" dirty="0"/>
              <a:t>时间戳小于数据的读或写时间戳，</a:t>
            </a:r>
            <a:r>
              <a:rPr lang="en-US" altLang="zh-CN" dirty="0" err="1"/>
              <a:t>ts</a:t>
            </a:r>
            <a:r>
              <a:rPr lang="en-US" altLang="zh-CN" dirty="0"/>
              <a:t>(P)&lt;</a:t>
            </a:r>
            <a:r>
              <a:rPr lang="en-US" altLang="zh-CN" dirty="0" err="1"/>
              <a:t>R_ts</a:t>
            </a:r>
            <a:r>
              <a:rPr lang="en-US" altLang="zh-CN" dirty="0"/>
              <a:t>(x)</a:t>
            </a:r>
            <a:r>
              <a:rPr lang="zh-CN" altLang="zh-CN" dirty="0"/>
              <a:t>或</a:t>
            </a:r>
            <a:r>
              <a:rPr lang="en-US" altLang="zh-CN" dirty="0" err="1"/>
              <a:t>W_ts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/>
              <a:t>abort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否则，缓存到预写队列</a:t>
            </a:r>
            <a:r>
              <a:rPr lang="en-US" altLang="zh-CN" dirty="0" err="1"/>
              <a:t>dm_pre</a:t>
            </a:r>
            <a:r>
              <a:rPr lang="en-US" altLang="zh-CN" dirty="0"/>
              <a:t>(x)</a:t>
            </a:r>
            <a:r>
              <a:rPr lang="zh-CN" altLang="zh-CN" dirty="0"/>
              <a:t>中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Write</a:t>
            </a:r>
          </a:p>
          <a:p>
            <a:pPr lvl="1"/>
            <a:r>
              <a:rPr lang="zh-CN" altLang="en-US" dirty="0" smtClean="0"/>
              <a:t>若写请求时间戳大于</a:t>
            </a:r>
            <a:r>
              <a:rPr lang="en-US" altLang="zh-CN" dirty="0" err="1" smtClean="0"/>
              <a:t>min_P_ts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min_R_ts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，缓存到写请求队列</a:t>
            </a:r>
            <a:r>
              <a:rPr lang="en-US" altLang="zh-CN" dirty="0" err="1" smtClean="0"/>
              <a:t>dm_write</a:t>
            </a:r>
            <a:r>
              <a:rPr lang="en-US" altLang="zh-CN" dirty="0" smtClean="0"/>
              <a:t>(x)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否则，直接执行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每执行一个写操作，</a:t>
            </a:r>
            <a:r>
              <a:rPr lang="en-US" altLang="zh-CN" dirty="0" err="1" smtClean="0"/>
              <a:t>min_P_ts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增大，执行小于该时间戳的读操作；相应的，</a:t>
            </a:r>
            <a:r>
              <a:rPr lang="en-US" altLang="zh-CN" dirty="0" err="1" smtClean="0"/>
              <a:t>min_R_ts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增大，执行小于该时间戳的写操作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6554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cc_to.h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：基于</a:t>
            </a:r>
            <a:r>
              <a:rPr lang="en-US" altLang="zh-CN" dirty="0"/>
              <a:t>basic to</a:t>
            </a:r>
            <a:r>
              <a:rPr lang="zh-CN" altLang="en-US" dirty="0"/>
              <a:t>的读写操作的实现</a:t>
            </a:r>
            <a:endParaRPr lang="en-US" altLang="zh-CN" dirty="0"/>
          </a:p>
          <a:p>
            <a:r>
              <a:rPr lang="en-US" altLang="zh-CN" dirty="0" err="1"/>
              <a:t>data_to.h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</a:t>
            </a:r>
            <a:r>
              <a:rPr lang="en-US" altLang="zh-CN" dirty="0"/>
              <a:t>basic to</a:t>
            </a:r>
            <a:r>
              <a:rPr lang="zh-CN" altLang="en-US" dirty="0"/>
              <a:t>的算法实现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27" y="3756798"/>
            <a:ext cx="246731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23569</TotalTime>
  <Words>903</Words>
  <Application>Microsoft Office PowerPoint</Application>
  <PresentationFormat>全屏显示(4:3)</PresentationFormat>
  <Paragraphs>132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等线 Light</vt:lpstr>
      <vt:lpstr>华文仿宋</vt:lpstr>
      <vt:lpstr>华文新魏</vt:lpstr>
      <vt:lpstr>宋体</vt:lpstr>
      <vt:lpstr>Arial</vt:lpstr>
      <vt:lpstr>Calibri</vt:lpstr>
      <vt:lpstr>Tw Cen MT</vt:lpstr>
      <vt:lpstr>Wingdings</vt:lpstr>
      <vt:lpstr>Wingdings 2</vt:lpstr>
      <vt:lpstr>Median</vt:lpstr>
      <vt:lpstr>自定义设计方案</vt:lpstr>
      <vt:lpstr>      基于时间戳的并发控制实现      任课老师：胡卉芪 助教：张子豪               </vt:lpstr>
      <vt:lpstr>Timestamp Ordering简介</vt:lpstr>
      <vt:lpstr>TO基本规则-读</vt:lpstr>
      <vt:lpstr>TO基本规则-写</vt:lpstr>
      <vt:lpstr>实验-实现基于时间戳的并发控制策略</vt:lpstr>
      <vt:lpstr>TO算法流程</vt:lpstr>
      <vt:lpstr>TO算法流程</vt:lpstr>
      <vt:lpstr>TO算法流程</vt:lpstr>
      <vt:lpstr>代码结构</vt:lpstr>
      <vt:lpstr>全局变量</vt:lpstr>
      <vt:lpstr>数据结构</vt:lpstr>
      <vt:lpstr>数据结构</vt:lpstr>
      <vt:lpstr>算法实现</vt:lpstr>
      <vt:lpstr>算法实现</vt:lpstr>
      <vt:lpstr>任务列表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张 子豪</cp:lastModifiedBy>
  <cp:revision>1434</cp:revision>
  <dcterms:created xsi:type="dcterms:W3CDTF">2015-12-14T05:02:51Z</dcterms:created>
  <dcterms:modified xsi:type="dcterms:W3CDTF">2019-05-22T01:18:44Z</dcterms:modified>
</cp:coreProperties>
</file>