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6"/>
  </p:notesMasterIdLst>
  <p:handoutMasterIdLst>
    <p:handoutMasterId r:id="rId17"/>
  </p:handoutMasterIdLst>
  <p:sldIdLst>
    <p:sldId id="256" r:id="rId3"/>
    <p:sldId id="257" r:id="rId4"/>
    <p:sldId id="258" r:id="rId5"/>
    <p:sldId id="259" r:id="rId6"/>
    <p:sldId id="264" r:id="rId7"/>
    <p:sldId id="265" r:id="rId8"/>
    <p:sldId id="260" r:id="rId9"/>
    <p:sldId id="266" r:id="rId10"/>
    <p:sldId id="267" r:id="rId11"/>
    <p:sldId id="268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457BDAA-9764-43FB-9271-83CAFDD96A08}">
          <p14:sldIdLst>
            <p14:sldId id="256"/>
            <p14:sldId id="257"/>
            <p14:sldId id="258"/>
            <p14:sldId id="259"/>
            <p14:sldId id="264"/>
            <p14:sldId id="265"/>
            <p14:sldId id="260"/>
            <p14:sldId id="266"/>
            <p14:sldId id="267"/>
            <p14:sldId id="268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张子豪" initials="张子豪" lastIdx="2" clrIdx="0">
    <p:extLst/>
  </p:cmAuthor>
  <p:cmAuthor id="2" name="Knut Peter" initials="KP [2]" lastIdx="1" clrIdx="1"/>
  <p:cmAuthor id="3" name="Knut Peter" initials="KP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9" autoAdjust="0"/>
    <p:restoredTop sz="85128" autoAdjust="0"/>
  </p:normalViewPr>
  <p:slideViewPr>
    <p:cSldViewPr snapToGrid="0" snapToObjects="1">
      <p:cViewPr varScale="1">
        <p:scale>
          <a:sx n="99" d="100"/>
          <a:sy n="99" d="100"/>
        </p:scale>
        <p:origin x="180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29D121-D10D-4F0C-8B5C-A4A810C856C2}" type="datetime1">
              <a:rPr lang="en-US" altLang="zh-CN" smtClean="0"/>
              <a:t>5/15/2019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90986D-4C6D-4C8B-A52D-FCE58E87D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757369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9B136B-7901-40C3-A276-4634FE9C07C7}" type="datetime1">
              <a:rPr lang="en-US" altLang="zh-CN" smtClean="0"/>
              <a:t>5/15/2019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E7965-F0FE-AE4F-A763-082F6E55A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9259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E7965-F0FE-AE4F-A763-082F6E55A561}" type="slidenum">
              <a:rPr lang="en-US" smtClean="0"/>
              <a:t>1</a:t>
            </a:fld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89C195E-3386-4906-99A8-3313AC750D56}" type="datetime1">
              <a:rPr lang="en-US" altLang="zh-CN" smtClean="0"/>
              <a:t>5/15/2019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84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A17DD03-7FE4-4644-8B08-AEAAD3C985E9}" type="datetime1">
              <a:rPr lang="en-US" altLang="zh-CN" smtClean="0"/>
              <a:t>5/15/2019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717BE20-7690-4122-B239-932AAC939A97}" type="datetime1">
              <a:rPr lang="en-US" altLang="zh-CN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pic>
        <p:nvPicPr>
          <p:cNvPr id="7" name="Picture 4" descr="https://gss0.bdstatic.com/94o3dSag_xI4khGkpoWK1HF6hhy/baike/c0%3Dbaike92%2C5%2C5%2C92%2C30/sign=de3e49147bd98d1062d904634056d36b/0824ab18972bd407c5190c157c899e510eb30978.jpg">
            <a:extLst>
              <a:ext uri="{FF2B5EF4-FFF2-40B4-BE49-F238E27FC236}">
                <a16:creationId xmlns:a16="http://schemas.microsoft.com/office/drawing/2014/main" id="{19A7C675-7039-40FF-B936-9899B48617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456" y="70313"/>
            <a:ext cx="864394" cy="86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08E52159-3E69-455F-9569-E16EDD4D98E0}" type="datetime1">
              <a:rPr lang="en-US" altLang="zh-CN" smtClean="0"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524000" y="241145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A17DD03-7FE4-4644-8B08-AEAAD3C985E9}" type="datetime1">
              <a:rPr lang="en-US" altLang="zh-CN" smtClean="0"/>
              <a:t>5/15/2019</a:t>
            </a:fld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12" name="Picture 4" descr="https://gss0.bdstatic.com/94o3dSag_xI4khGkpoWK1HF6hhy/baike/c0%3Dbaike92%2C5%2C5%2C92%2C30/sign=de3e49147bd98d1062d904634056d36b/0824ab18972bd407c5190c157c899e510eb30978.jpg">
            <a:extLst>
              <a:ext uri="{FF2B5EF4-FFF2-40B4-BE49-F238E27FC236}">
                <a16:creationId xmlns:a16="http://schemas.microsoft.com/office/drawing/2014/main" id="{56607145-C933-4716-AD20-BCFD1BFF35B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312" y="61912"/>
            <a:ext cx="864394" cy="86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2351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025405-C714-4283-B814-C22A80C394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20EB95-750E-432A-85D1-9F5D85304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22EB60-17DF-41DB-AD43-4212468EE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6E4F8C-5C31-4959-BF98-CB0B5F545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548818-6E67-4585-A13E-A32A1E868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985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5884F8-9340-465D-9294-E3B88FD3D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1CE6EA-ADA1-408B-B193-8041AC22F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0B18D7-10E5-425F-B76B-3550A4B58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5B4B27-3681-46A9-BC28-EB15A7F4A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64A200-4D35-4BDD-B702-2EA79E1AA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355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11FCC6-4180-43EF-91C5-B103B1E24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A55834-EC62-4F05-8CDB-C50C753C9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54A2FC-A5C4-4216-A58B-77BC7EF39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1C1B7E-36A0-46BA-BD0F-D79A20741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92B96D-317F-48B4-822E-97CADB9A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395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AF8205-FCBE-4B4C-98AA-1EC6C1D31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ABC2B0-655D-4FCB-B790-9A26BA384F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61D5DB-7852-424A-809A-BE2F164F4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C410BF-7CDA-43F1-A211-44919B082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21567D-F4F2-421E-A914-57AEDE36C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55DB56-3046-4FA0-9681-BDDC3F8E3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0919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9E8CE0-0AAF-4E90-B0D5-49497A0E1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877FA9-DA28-41AD-A3EC-621AE51CA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40ED13-969E-492B-931A-868DD6117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EED9CB-9C8D-4801-9C9B-3A0E26765B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F2111D3-F714-435C-A9AA-70973AA7B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C15AD8D-DD41-4E8D-8C69-AD0F501AE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285936A-F9CA-4B05-B3E0-1424553B5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32ED3D8-7AF8-4A2F-AF46-84ACBA084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4506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0D649D-2A6B-47B7-901F-4566A52F7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BEDCC6A-A122-46C7-90FD-B792B1735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DA5461C-3B17-40BC-84DC-9BA8B0861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B4919F-A2C4-4B01-9683-5D85618DC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4898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765C1C1-AEE5-4302-A9A2-F4EF0548A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5D61270-2FB3-4AF1-AF97-98BF76A7C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981030-2CCF-4BBD-8D0C-7DFA4EE83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031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14312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764" y="0"/>
            <a:ext cx="906236" cy="9062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7E0-6DD3-4E0D-AB4A-5DABB2653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A0DEF4-4F25-40A9-A94E-73232314D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A0C0BA-BED5-43FC-AA3C-E3A750C848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4CBBD3-4FD1-470A-AC3C-519C2C59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A7C9F1-955D-46E7-BB60-32AE129FF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B94779-AC29-44EB-993A-EFED645F5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9528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1100BC-1E6F-40DD-8E9B-C596F272A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2986ED-906E-40C9-BDEA-2721D59CE1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7FF67E-97BF-4415-994E-7E5A308B7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C9AAF8-C2EF-4799-972F-4B570945A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AC5637-F4C3-4D19-8328-3A7A73970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0C67FD-3358-4BBE-ADD3-486D0A19C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5625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9F5B8A-5E1D-4998-81D2-3B1ECC495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314A70-786A-45A5-8D5C-3B8030102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D512A6-568F-4237-8E59-DD09567E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B85C83-106F-4267-AB89-92CA47654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2164FB-C40B-46B0-88F4-79A7F8138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5250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C604046-0D1A-4214-AB26-F0CEF3D7A6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93331A-F10D-4206-92B8-D1BD26CC8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9757F4-ADA4-4719-9D2F-4825F0F3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651AB2-20A4-4F3D-B4DE-E447D93F9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9D51AF-3D24-4369-857B-211234954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277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C943EC1-10AF-4AAF-A58D-C916DCE522BF}" type="datetime1">
              <a:rPr lang="en-US" altLang="zh-CN" smtClean="0"/>
              <a:t>5/15/2019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  <p:pic>
        <p:nvPicPr>
          <p:cNvPr id="10" name="Picture 4" descr="https://gss0.bdstatic.com/94o3dSag_xI4khGkpoWK1HF6hhy/baike/c0%3Dbaike92%2C5%2C5%2C92%2C30/sign=de3e49147bd98d1062d904634056d36b/0824ab18972bd407c5190c157c899e510eb30978.jpg">
            <a:extLst>
              <a:ext uri="{FF2B5EF4-FFF2-40B4-BE49-F238E27FC236}">
                <a16:creationId xmlns:a16="http://schemas.microsoft.com/office/drawing/2014/main" id="{EEC54420-710E-414D-828A-3F4900FCD6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312" y="46831"/>
            <a:ext cx="864394" cy="86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481D54D7-4123-4EEC-A1DF-89CF9E8C1629}" type="datetime1">
              <a:rPr lang="en-US" altLang="zh-CN" smtClean="0"/>
              <a:t>5/15/2019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pic>
        <p:nvPicPr>
          <p:cNvPr id="14" name="Picture 4" descr="https://gss0.bdstatic.com/94o3dSag_xI4khGkpoWK1HF6hhy/baike/c0%3Dbaike92%2C5%2C5%2C92%2C30/sign=de3e49147bd98d1062d904634056d36b/0824ab18972bd407c5190c157c899e510eb30978.jpg">
            <a:extLst>
              <a:ext uri="{FF2B5EF4-FFF2-40B4-BE49-F238E27FC236}">
                <a16:creationId xmlns:a16="http://schemas.microsoft.com/office/drawing/2014/main" id="{8BE667A0-287B-4CE1-B0FB-F46DB1A2FDE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456" y="70313"/>
            <a:ext cx="864394" cy="86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9BC3EA33-8B93-4A23-A928-67EE36EFD101}" type="datetime1">
              <a:rPr lang="en-US" altLang="zh-CN" smtClean="0"/>
              <a:t>5/15/2019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pic>
        <p:nvPicPr>
          <p:cNvPr id="17" name="Picture 4" descr="https://gss0.bdstatic.com/94o3dSag_xI4khGkpoWK1HF6hhy/baike/c0%3Dbaike92%2C5%2C5%2C92%2C30/sign=de3e49147bd98d1062d904634056d36b/0824ab18972bd407c5190c157c899e510eb30978.jpg">
            <a:extLst>
              <a:ext uri="{FF2B5EF4-FFF2-40B4-BE49-F238E27FC236}">
                <a16:creationId xmlns:a16="http://schemas.microsoft.com/office/drawing/2014/main" id="{1CB88215-4F39-4FF4-86A5-A2F98701907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456" y="70313"/>
            <a:ext cx="864394" cy="86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1B24EDB-0CD7-46CA-A675-3F8C58ED0ADE}" type="datetime1">
              <a:rPr lang="en-US" altLang="zh-CN" smtClean="0"/>
              <a:t>5/15/2019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pic>
        <p:nvPicPr>
          <p:cNvPr id="6" name="Picture 4" descr="https://gss0.bdstatic.com/94o3dSag_xI4khGkpoWK1HF6hhy/baike/c0%3Dbaike92%2C5%2C5%2C92%2C30/sign=de3e49147bd98d1062d904634056d36b/0824ab18972bd407c5190c157c899e510eb30978.jpg">
            <a:extLst>
              <a:ext uri="{FF2B5EF4-FFF2-40B4-BE49-F238E27FC236}">
                <a16:creationId xmlns:a16="http://schemas.microsoft.com/office/drawing/2014/main" id="{23CB27DB-BB9E-4ACB-B2E4-486F83FFDF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456" y="70313"/>
            <a:ext cx="864394" cy="86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CA006F7-1EEA-48AD-AB83-E44117476C2D}" type="datetime1">
              <a:rPr lang="en-US" altLang="zh-CN" smtClean="0"/>
              <a:t>5/15/2019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366796DF-2388-4074-8250-081B2B743ADD}" type="datetime1">
              <a:rPr lang="en-US" altLang="zh-CN" smtClean="0"/>
              <a:t>5/15/2019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pic>
        <p:nvPicPr>
          <p:cNvPr id="8" name="Picture 4" descr="https://gss0.bdstatic.com/94o3dSag_xI4khGkpoWK1HF6hhy/baike/c0%3Dbaike92%2C5%2C5%2C92%2C30/sign=de3e49147bd98d1062d904634056d36b/0824ab18972bd407c5190c157c899e510eb30978.jpg">
            <a:extLst>
              <a:ext uri="{FF2B5EF4-FFF2-40B4-BE49-F238E27FC236}">
                <a16:creationId xmlns:a16="http://schemas.microsoft.com/office/drawing/2014/main" id="{F13C8FDB-0A96-4DEB-A347-173D9B9C51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456" y="70313"/>
            <a:ext cx="864394" cy="86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A4DF81AF-7B9A-4912-9556-C0A794F46D55}" type="datetime1">
              <a:rPr lang="en-US" altLang="zh-CN" smtClean="0"/>
              <a:t>5/15/2019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  <p:pic>
        <p:nvPicPr>
          <p:cNvPr id="15" name="Picture 4" descr="https://gss0.bdstatic.com/94o3dSag_xI4khGkpoWK1HF6hhy/baike/c0%3Dbaike92%2C5%2C5%2C92%2C30/sign=de3e49147bd98d1062d904634056d36b/0824ab18972bd407c5190c157c899e510eb30978.jpg">
            <a:extLst>
              <a:ext uri="{FF2B5EF4-FFF2-40B4-BE49-F238E27FC236}">
                <a16:creationId xmlns:a16="http://schemas.microsoft.com/office/drawing/2014/main" id="{1F4253F4-5EB4-464D-B67C-0D9DECFE07F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456" y="70313"/>
            <a:ext cx="864394" cy="86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F28F4B70-43CB-4A8B-ACFC-89C41893FEC2}" type="datetime1">
              <a:rPr lang="en-US" altLang="zh-CN" smtClean="0"/>
              <a:t>5/15/2019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84" r:id="rId12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858D01A-21CB-48A0-BCB8-1D67C8260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61A4F8-CF7F-4FEA-9C83-DD89C6254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938FB6-CA24-4DBB-8593-3407F4272A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F2A01-8003-452D-B96D-DFEB5C1AEE93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1BE492-4F91-42F5-B20D-54505FFB0B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61168A-7593-4494-AA2C-6A9A1DEAD5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240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850" y="1520791"/>
            <a:ext cx="8710862" cy="4369869"/>
          </a:xfrm>
        </p:spPr>
        <p:txBody>
          <a:bodyPr>
            <a:noAutofit/>
          </a:bodyPr>
          <a:lstStyle/>
          <a:p>
            <a:pPr algn="ctr"/>
            <a:r>
              <a:rPr lang="en-US" altLang="zh-CN" sz="1800" dirty="0"/>
              <a:t/>
            </a:r>
            <a:br>
              <a:rPr lang="en-US" altLang="zh-CN" sz="1800" dirty="0"/>
            </a:br>
            <a:r>
              <a:rPr lang="en-US" altLang="zh-CN" sz="1800" dirty="0"/>
              <a:t/>
            </a:r>
            <a:br>
              <a:rPr lang="en-US" altLang="zh-CN" sz="1800" dirty="0"/>
            </a:br>
            <a:r>
              <a:rPr lang="en-US" altLang="zh-CN" sz="1800" dirty="0"/>
              <a:t/>
            </a:r>
            <a:br>
              <a:rPr lang="en-US" altLang="zh-CN" sz="1800" dirty="0"/>
            </a:br>
            <a:r>
              <a:rPr lang="en-US" altLang="zh-CN" sz="1800" dirty="0"/>
              <a:t/>
            </a:r>
            <a:br>
              <a:rPr lang="en-US" altLang="zh-CN" sz="1800" dirty="0"/>
            </a:br>
            <a:r>
              <a:rPr lang="en-US" altLang="zh-CN" sz="3200" dirty="0"/>
              <a:t/>
            </a:r>
            <a:br>
              <a:rPr lang="en-US" altLang="zh-CN" sz="3200" dirty="0"/>
            </a:br>
            <a:r>
              <a:rPr lang="en-US" altLang="zh-CN" sz="3200" dirty="0"/>
              <a:t/>
            </a:r>
            <a:br>
              <a:rPr lang="en-US" altLang="zh-CN" sz="3200" dirty="0"/>
            </a:br>
            <a:r>
              <a:rPr lang="zh-CN" altLang="en-US" dirty="0" smtClean="0"/>
              <a:t>基于锁的并发控制实现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dirty="0"/>
              <a:t>			</a:t>
            </a:r>
            <a:r>
              <a:rPr lang="en-US" altLang="zh-CN" sz="3200" dirty="0"/>
              <a:t/>
            </a:r>
            <a:br>
              <a:rPr lang="en-US" altLang="zh-CN" sz="32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zh-CN" altLang="en-US" sz="2400" dirty="0" smtClean="0"/>
              <a:t>任课老师：胡卉芪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 smtClean="0"/>
              <a:t>助教：张子豪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3200" dirty="0"/>
              <a:t/>
            </a:r>
            <a:br>
              <a:rPr lang="en-US" altLang="zh-CN" sz="3200" dirty="0"/>
            </a:br>
            <a:r>
              <a:rPr lang="en-US" altLang="zh-CN" sz="3200" b="1" cap="none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/>
            </a:r>
            <a:br>
              <a:rPr lang="en-US" altLang="zh-CN" sz="3200" b="1" cap="none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sz="1400" b="1" cap="none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/>
            </a:r>
            <a:br>
              <a:rPr lang="en-US" altLang="zh-CN" sz="1400" b="1" cap="none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sz="1400" b="1" cap="none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		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Zihao</a:t>
            </a:r>
            <a:r>
              <a:rPr lang="en-US" altLang="zh-CN" dirty="0"/>
              <a:t> Zhang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 eaLnBrk="1" latinLnBrk="0" hangingPunct="1"/>
            <a:r>
              <a:rPr lang="en-US" altLang="zh-CN" dirty="0"/>
              <a:t>2</a:t>
            </a:r>
            <a:r>
              <a:rPr lang="en-US" altLang="zh-Hans" sz="2000" dirty="0">
                <a:solidFill>
                  <a:srgbClr val="FFFFFF"/>
                </a:solidFill>
              </a:rPr>
              <a:t>/2</a:t>
            </a:r>
            <a:r>
              <a:rPr lang="en-US" altLang="zh-CN" sz="2000" dirty="0">
                <a:solidFill>
                  <a:srgbClr val="FFFFFF"/>
                </a:solidFill>
              </a:rPr>
              <a:t>6</a:t>
            </a:r>
            <a:r>
              <a:rPr lang="en-US" altLang="zh-Hans" sz="2000" dirty="0">
                <a:solidFill>
                  <a:srgbClr val="FFFFFF"/>
                </a:solidFill>
              </a:rPr>
              <a:t>/1</a:t>
            </a:r>
            <a:r>
              <a:rPr lang="en-US" altLang="zh-CN" dirty="0"/>
              <a:t>9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001000" y="144379"/>
            <a:ext cx="838200" cy="381000"/>
          </a:xfrm>
        </p:spPr>
        <p:txBody>
          <a:bodyPr/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864736"/>
      </p:ext>
    </p:extLst>
  </p:cSld>
  <p:clrMapOvr>
    <a:masterClrMapping/>
  </p:clrMapOvr>
  <p:transition spd="slow" advTm="13351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2pl</a:t>
            </a:r>
            <a:r>
              <a:rPr lang="zh-CN" altLang="en-US" dirty="0" smtClean="0"/>
              <a:t>实现思路</a:t>
            </a:r>
            <a:r>
              <a:rPr lang="en-US" altLang="zh-CN" dirty="0" smtClean="0"/>
              <a:t>-</a:t>
            </a:r>
            <a:r>
              <a:rPr lang="zh-CN" altLang="en-US" dirty="0" smtClean="0"/>
              <a:t>加锁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5/15/2019</a:t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10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获取数据项上已有的锁，判断与自己加的锁是否冲突</a:t>
            </a:r>
            <a:endParaRPr lang="en-US" altLang="zh-CN" dirty="0" smtClean="0"/>
          </a:p>
          <a:p>
            <a:r>
              <a:rPr lang="en-US" altLang="zh-CN" dirty="0" smtClean="0"/>
              <a:t>2.a</a:t>
            </a:r>
            <a:r>
              <a:rPr lang="zh-CN" altLang="en-US" dirty="0" smtClean="0"/>
              <a:t>若不冲突：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对数据项上</a:t>
            </a:r>
            <a:r>
              <a:rPr lang="en-US" altLang="zh-CN" dirty="0" err="1" smtClean="0"/>
              <a:t>mutex</a:t>
            </a:r>
            <a:r>
              <a:rPr lang="zh-CN" altLang="en-US" dirty="0" smtClean="0"/>
              <a:t>加锁，设置该数据上已有锁信息为自己加的锁</a:t>
            </a:r>
            <a:endParaRPr lang="en-US" altLang="zh-CN" dirty="0"/>
          </a:p>
          <a:p>
            <a:r>
              <a:rPr lang="en-US" altLang="zh-CN" dirty="0" smtClean="0"/>
              <a:t>2.b</a:t>
            </a:r>
            <a:r>
              <a:rPr lang="zh-CN" altLang="en-US" dirty="0" smtClean="0"/>
              <a:t>若冲突：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将自己要加的锁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到该数据的等待队列</a:t>
            </a:r>
            <a:r>
              <a:rPr lang="en-US" altLang="zh-CN" dirty="0" smtClean="0"/>
              <a:t>waitlist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对该数据</a:t>
            </a:r>
            <a:r>
              <a:rPr lang="en-US" altLang="zh-CN" dirty="0" err="1" smtClean="0"/>
              <a:t>mutex</a:t>
            </a:r>
            <a:r>
              <a:rPr lang="zh-CN" altLang="en-US" dirty="0" smtClean="0"/>
              <a:t>加锁，然后阻塞，等待已有的锁释放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7797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2pl</a:t>
            </a:r>
            <a:r>
              <a:rPr lang="zh-CN" altLang="en-US" dirty="0" smtClean="0"/>
              <a:t>实现思路</a:t>
            </a:r>
            <a:r>
              <a:rPr lang="en-US" altLang="zh-CN" dirty="0" smtClean="0"/>
              <a:t>-</a:t>
            </a:r>
            <a:r>
              <a:rPr lang="zh-CN" altLang="en-US" dirty="0" smtClean="0"/>
              <a:t>解锁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5/15/2019</a:t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11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判断数据项上有无阻塞的锁请求（检查</a:t>
            </a:r>
            <a:r>
              <a:rPr lang="en-US" altLang="zh-CN" dirty="0" smtClean="0"/>
              <a:t>waitlist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2.a </a:t>
            </a:r>
            <a:r>
              <a:rPr lang="zh-CN" altLang="en-US" dirty="0" smtClean="0"/>
              <a:t>若没有：</a:t>
            </a:r>
            <a:endParaRPr lang="en-US" altLang="zh-CN" dirty="0" smtClean="0"/>
          </a:p>
          <a:p>
            <a:pPr lvl="1"/>
            <a:r>
              <a:rPr lang="en-US" altLang="zh-CN" dirty="0"/>
              <a:t>(1) </a:t>
            </a:r>
            <a:r>
              <a:rPr lang="zh-CN" altLang="en-US" dirty="0"/>
              <a:t>释放</a:t>
            </a:r>
            <a:r>
              <a:rPr lang="en-US" altLang="zh-CN" dirty="0" err="1"/>
              <a:t>mutex</a:t>
            </a:r>
            <a:r>
              <a:rPr lang="zh-CN" altLang="en-US" dirty="0"/>
              <a:t>上的锁，将数据上的锁</a:t>
            </a:r>
            <a:r>
              <a:rPr lang="en-US" altLang="zh-CN" dirty="0"/>
              <a:t>owner</a:t>
            </a:r>
            <a:r>
              <a:rPr lang="zh-CN" altLang="en-US" dirty="0"/>
              <a:t>置为无锁</a:t>
            </a:r>
            <a:endParaRPr lang="en-US" altLang="zh-CN" dirty="0"/>
          </a:p>
          <a:p>
            <a:pPr lvl="1"/>
            <a:r>
              <a:rPr lang="en-US" altLang="zh-CN" dirty="0"/>
              <a:t>(2) </a:t>
            </a:r>
            <a:r>
              <a:rPr lang="zh-CN" altLang="en-US" dirty="0"/>
              <a:t>再次检查</a:t>
            </a:r>
            <a:r>
              <a:rPr lang="en-US" altLang="zh-CN" dirty="0"/>
              <a:t>waitlist</a:t>
            </a:r>
            <a:r>
              <a:rPr lang="zh-CN" altLang="en-US" dirty="0"/>
              <a:t>，防止在释放锁的过程中有加锁操作被阻塞，从而改锁请求不能得到</a:t>
            </a:r>
            <a:r>
              <a:rPr lang="zh-CN" altLang="en-US" dirty="0" smtClean="0"/>
              <a:t>响应</a:t>
            </a:r>
            <a:endParaRPr lang="en-US" altLang="zh-CN" dirty="0" smtClean="0"/>
          </a:p>
          <a:p>
            <a:r>
              <a:rPr lang="en-US" altLang="zh-CN" dirty="0" smtClean="0"/>
              <a:t>2.b </a:t>
            </a:r>
            <a:r>
              <a:rPr lang="zh-CN" altLang="en-US" dirty="0" smtClean="0"/>
              <a:t>若有阻塞的锁请求：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(1) </a:t>
            </a:r>
            <a:r>
              <a:rPr lang="zh-CN" altLang="en-US" dirty="0" smtClean="0"/>
              <a:t>从</a:t>
            </a:r>
            <a:r>
              <a:rPr lang="en-US" altLang="zh-CN" dirty="0" smtClean="0"/>
              <a:t>waitlist</a:t>
            </a:r>
            <a:r>
              <a:rPr lang="zh-CN" altLang="en-US" dirty="0" smtClean="0"/>
              <a:t>中</a:t>
            </a:r>
            <a:r>
              <a:rPr lang="en-US" altLang="zh-CN" dirty="0" smtClean="0"/>
              <a:t>pop</a:t>
            </a:r>
            <a:r>
              <a:rPr lang="zh-CN" altLang="en-US" dirty="0" smtClean="0"/>
              <a:t>出头部的</a:t>
            </a:r>
            <a:r>
              <a:rPr lang="en-US" altLang="zh-CN" dirty="0" smtClean="0"/>
              <a:t>LockEntry</a:t>
            </a:r>
            <a:r>
              <a:rPr lang="zh-CN" altLang="en-US" dirty="0" smtClean="0"/>
              <a:t>，将</a:t>
            </a:r>
            <a:r>
              <a:rPr lang="en-US" altLang="zh-CN" dirty="0" smtClean="0"/>
              <a:t>owner</a:t>
            </a:r>
            <a:r>
              <a:rPr lang="zh-CN" altLang="en-US" dirty="0" smtClean="0"/>
              <a:t>置为该</a:t>
            </a:r>
            <a:r>
              <a:rPr lang="en-US" altLang="zh-CN" dirty="0" smtClean="0"/>
              <a:t>LockEntry</a:t>
            </a:r>
          </a:p>
          <a:p>
            <a:pPr lvl="1"/>
            <a:r>
              <a:rPr lang="en-US" altLang="zh-CN" dirty="0" smtClean="0"/>
              <a:t>(2) </a:t>
            </a:r>
            <a:r>
              <a:rPr lang="zh-CN" altLang="en-US" dirty="0" smtClean="0"/>
              <a:t>释放</a:t>
            </a:r>
            <a:r>
              <a:rPr lang="en-US" altLang="zh-CN" dirty="0" err="1" smtClean="0"/>
              <a:t>mutex</a:t>
            </a:r>
            <a:r>
              <a:rPr lang="zh-CN" altLang="en-US" dirty="0" smtClean="0"/>
              <a:t>上的锁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5196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任务列表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5/15/2019</a:t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12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浏览代码，理解代码结构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完成</a:t>
            </a:r>
            <a:r>
              <a:rPr lang="en-US" altLang="zh-CN" dirty="0" err="1" smtClean="0"/>
              <a:t>cc_lock.h</a:t>
            </a:r>
            <a:r>
              <a:rPr lang="zh-CN" altLang="en-US" dirty="0"/>
              <a:t>中</a:t>
            </a:r>
            <a:r>
              <a:rPr lang="zh-CN" altLang="en-US" dirty="0" smtClean="0"/>
              <a:t>的三个函数：</a:t>
            </a:r>
            <a:endParaRPr lang="en-US" altLang="zh-CN" dirty="0" smtClean="0"/>
          </a:p>
          <a:p>
            <a:pPr lvl="1"/>
            <a:r>
              <a:rPr lang="en-US" altLang="zh-CN" dirty="0" err="1"/>
              <a:t>cc_lock</a:t>
            </a:r>
            <a:r>
              <a:rPr lang="en-US" altLang="zh-CN" dirty="0"/>
              <a:t>::conflict_lock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zh-CN" altLang="en-US" dirty="0"/>
              <a:t>输入为两个</a:t>
            </a:r>
            <a:r>
              <a:rPr lang="en-US" altLang="zh-CN" dirty="0"/>
              <a:t>LockEntry</a:t>
            </a:r>
            <a:r>
              <a:rPr lang="zh-CN" altLang="en-US" dirty="0"/>
              <a:t>，判断两个锁是否冲突</a:t>
            </a:r>
            <a:endParaRPr lang="en-US" altLang="zh-CN" dirty="0"/>
          </a:p>
          <a:p>
            <a:pPr lvl="1"/>
            <a:r>
              <a:rPr lang="en-US" altLang="zh-CN" dirty="0" err="1"/>
              <a:t>cc_lock</a:t>
            </a:r>
            <a:r>
              <a:rPr lang="en-US" altLang="zh-CN" dirty="0"/>
              <a:t>::</a:t>
            </a:r>
            <a:r>
              <a:rPr lang="en-US" altLang="zh-CN" dirty="0" err="1"/>
              <a:t>lock_get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zh-CN" altLang="en-US" dirty="0"/>
              <a:t>加锁操作的实现，参考第</a:t>
            </a:r>
            <a:r>
              <a:rPr lang="en-US" altLang="zh-CN" dirty="0"/>
              <a:t>10</a:t>
            </a:r>
            <a:r>
              <a:rPr lang="zh-CN" altLang="en-US" dirty="0"/>
              <a:t>页</a:t>
            </a:r>
            <a:r>
              <a:rPr lang="en-US" altLang="zh-CN" dirty="0" err="1"/>
              <a:t>ppt</a:t>
            </a:r>
            <a:endParaRPr lang="en-US" altLang="zh-CN" dirty="0"/>
          </a:p>
          <a:p>
            <a:pPr lvl="1"/>
            <a:r>
              <a:rPr lang="en-US" altLang="zh-CN" dirty="0" err="1"/>
              <a:t>cc_lock</a:t>
            </a:r>
            <a:r>
              <a:rPr lang="en-US" altLang="zh-CN" dirty="0"/>
              <a:t>::</a:t>
            </a:r>
            <a:r>
              <a:rPr lang="en-US" altLang="zh-CN" dirty="0" err="1"/>
              <a:t>lock_release</a:t>
            </a:r>
            <a:endParaRPr lang="en-US" altLang="zh-CN" dirty="0"/>
          </a:p>
          <a:p>
            <a:pPr lvl="2"/>
            <a:r>
              <a:rPr lang="zh-CN" altLang="en-US" dirty="0"/>
              <a:t>解锁操作的实现，参考第</a:t>
            </a:r>
            <a:r>
              <a:rPr lang="en-US" altLang="zh-CN" dirty="0"/>
              <a:t>11</a:t>
            </a:r>
            <a:r>
              <a:rPr lang="zh-CN" altLang="en-US" dirty="0"/>
              <a:t>页</a:t>
            </a:r>
            <a:r>
              <a:rPr lang="en-US" altLang="zh-CN" dirty="0" err="1" smtClean="0"/>
              <a:t>ppt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运行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函数，其中包含测试程序，模拟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个事务的并发，最后输出</a:t>
            </a:r>
            <a:r>
              <a:rPr lang="en-US" altLang="zh-CN" dirty="0" err="1" smtClean="0"/>
              <a:t>hash_map</a:t>
            </a:r>
            <a:r>
              <a:rPr lang="zh-CN" altLang="en-US" dirty="0" smtClean="0"/>
              <a:t>中的数据值，判断结果正确性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7578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5/15/2019</a:t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13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en-US" altLang="zh-CN" dirty="0" smtClean="0"/>
              <a:t>. </a:t>
            </a:r>
            <a:r>
              <a:rPr lang="zh-CN" altLang="en-US" dirty="0" smtClean="0"/>
              <a:t>共享锁的并发加锁如何实现？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</a:t>
            </a:r>
            <a:r>
              <a:rPr lang="en-US" altLang="zh-CN" dirty="0" smtClean="0"/>
              <a:t>. </a:t>
            </a:r>
            <a:r>
              <a:rPr lang="zh-CN" altLang="en-US" dirty="0" smtClean="0"/>
              <a:t>如何</a:t>
            </a:r>
            <a:r>
              <a:rPr lang="zh-CN" altLang="en-US" dirty="0" smtClean="0"/>
              <a:t>基于锁实现低于可串行化的隔离级别</a:t>
            </a:r>
            <a:r>
              <a:rPr lang="zh-CN" altLang="en-US" dirty="0" smtClean="0"/>
              <a:t>？</a:t>
            </a:r>
            <a:r>
              <a:rPr lang="zh-CN" altLang="en-US" dirty="0" smtClean="0"/>
              <a:t>如：</a:t>
            </a:r>
            <a:r>
              <a:rPr lang="en-US" altLang="zh-CN" dirty="0"/>
              <a:t>READ_COMMITTED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2401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两阶段锁（</a:t>
            </a:r>
            <a:r>
              <a:rPr lang="en-US" altLang="zh-CN" dirty="0" smtClean="0"/>
              <a:t>2PL</a:t>
            </a:r>
            <a:r>
              <a:rPr lang="zh-CN" altLang="en-US" dirty="0" smtClean="0"/>
              <a:t>）简介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C943EC1-10AF-4AAF-A58D-C916DCE522BF}" type="datetime1">
              <a:rPr lang="en-US" altLang="zh-CN" smtClean="0"/>
              <a:t>5/15/2019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C94032-CD4C-4C25-B0C2-CEC720522D9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35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短</a:t>
            </a:r>
            <a:r>
              <a:rPr lang="zh-CN" altLang="en-US" dirty="0" smtClean="0"/>
              <a:t>锁与长锁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5/15/2019</a:t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3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Short duration lock</a:t>
            </a:r>
            <a:r>
              <a:rPr lang="zh-CN" altLang="en-US" dirty="0"/>
              <a:t>短</a:t>
            </a:r>
            <a:r>
              <a:rPr lang="zh-CN" altLang="en-US" dirty="0" smtClean="0"/>
              <a:t>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动作开始前申请锁，动作结束立即把锁释放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Long duration Lock </a:t>
            </a:r>
            <a:r>
              <a:rPr lang="zh-CN" altLang="en-US" dirty="0"/>
              <a:t>长</a:t>
            </a:r>
            <a:r>
              <a:rPr lang="zh-CN" altLang="en-US" dirty="0" smtClean="0"/>
              <a:t>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动作开始前申请锁，动作结束继续持有锁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2PL</a:t>
            </a:r>
            <a:r>
              <a:rPr lang="zh-CN" altLang="en-US" dirty="0" smtClean="0"/>
              <a:t>的思路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413886" y="3532472"/>
            <a:ext cx="7324826" cy="163629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724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2PL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5/15/2019</a:t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4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事务从锁的角度看分为加锁和解锁两个阶段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Growing</a:t>
            </a:r>
          </a:p>
          <a:p>
            <a:pPr lvl="2"/>
            <a:r>
              <a:rPr lang="zh-CN" altLang="en-US" dirty="0" smtClean="0"/>
              <a:t>加锁阶段，事务只获取锁，不释放锁</a:t>
            </a:r>
            <a:endParaRPr lang="en-US" altLang="zh-CN" dirty="0" smtClean="0"/>
          </a:p>
          <a:p>
            <a:pPr lvl="1"/>
            <a:r>
              <a:rPr lang="en-US" altLang="zh-CN" dirty="0"/>
              <a:t>Shrinking </a:t>
            </a:r>
            <a:endParaRPr lang="en-US" altLang="zh-CN" dirty="0" smtClean="0"/>
          </a:p>
          <a:p>
            <a:pPr lvl="2"/>
            <a:r>
              <a:rPr lang="zh-CN" altLang="en-US" dirty="0"/>
              <a:t>解锁阶段，事务只能释放锁，不能加新</a:t>
            </a:r>
            <a:r>
              <a:rPr lang="zh-CN" altLang="en-US" dirty="0" smtClean="0"/>
              <a:t>锁</a:t>
            </a:r>
            <a:endParaRPr lang="en-US" altLang="zh-CN" dirty="0" smtClean="0"/>
          </a:p>
          <a:p>
            <a:r>
              <a:rPr lang="en-US" altLang="zh-CN" dirty="0" smtClean="0"/>
              <a:t>2pl</a:t>
            </a:r>
            <a:r>
              <a:rPr lang="zh-CN" altLang="en-US" dirty="0" smtClean="0"/>
              <a:t>变种：</a:t>
            </a:r>
            <a:endParaRPr lang="en-US" altLang="zh-CN" dirty="0"/>
          </a:p>
          <a:p>
            <a:pPr lvl="1"/>
            <a:r>
              <a:rPr lang="zh-CN" altLang="en-US" dirty="0" smtClean="0"/>
              <a:t>保守</a:t>
            </a:r>
            <a:r>
              <a:rPr lang="en-US" altLang="zh-CN" dirty="0" smtClean="0"/>
              <a:t>2pl</a:t>
            </a:r>
            <a:r>
              <a:rPr lang="zh-CN" altLang="en-US" dirty="0" smtClean="0"/>
              <a:t>、严格</a:t>
            </a:r>
            <a:r>
              <a:rPr lang="en-US" altLang="zh-CN" dirty="0" smtClean="0"/>
              <a:t>2pl</a:t>
            </a:r>
          </a:p>
          <a:p>
            <a:r>
              <a:rPr lang="zh-CN" altLang="en-US" dirty="0" smtClean="0"/>
              <a:t>常见的实现方式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事务进行过程中加锁，事务结束后集体释放</a:t>
            </a:r>
            <a:endParaRPr lang="en-US" altLang="zh-CN" dirty="0" smtClean="0"/>
          </a:p>
        </p:txBody>
      </p:sp>
      <p:sp>
        <p:nvSpPr>
          <p:cNvPr id="6" name="圆角矩形 5"/>
          <p:cNvSpPr/>
          <p:nvPr/>
        </p:nvSpPr>
        <p:spPr>
          <a:xfrm>
            <a:off x="612648" y="4854994"/>
            <a:ext cx="7324826" cy="13148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455184" y="4854994"/>
            <a:ext cx="1482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本实验采用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94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源码地址：</a:t>
            </a:r>
            <a:r>
              <a:rPr lang="en-US" altLang="zh-CN" dirty="0"/>
              <a:t>git@github.com:ZhangZihao270/</a:t>
            </a:r>
            <a:r>
              <a:rPr lang="en-US" altLang="zh-CN" dirty="0" err="1"/>
              <a:t>DaSE_DBMS_Implemention.git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-</a:t>
            </a:r>
            <a:r>
              <a:rPr lang="zh-CN" altLang="en-US" dirty="0" smtClean="0"/>
              <a:t>实现基于锁的并发控制策略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C943EC1-10AF-4AAF-A58D-C916DCE522BF}" type="datetime1">
              <a:rPr lang="en-US" altLang="zh-CN" smtClean="0"/>
              <a:t>5/15/2019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C94032-CD4C-4C25-B0C2-CEC720522D9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89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代码结构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5/15/2019</a:t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6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en-US" altLang="zh-CN" dirty="0" err="1" smtClean="0"/>
              <a:t>global.h</a:t>
            </a:r>
            <a:r>
              <a:rPr lang="zh-CN" altLang="en-US" dirty="0" smtClean="0"/>
              <a:t>：全局配置及变量</a:t>
            </a:r>
            <a:endParaRPr lang="en-US" altLang="zh-CN" dirty="0" smtClean="0"/>
          </a:p>
          <a:p>
            <a:r>
              <a:rPr lang="en-US" altLang="zh-CN" dirty="0" err="1" smtClean="0"/>
              <a:t>structure.h</a:t>
            </a:r>
            <a:r>
              <a:rPr lang="en-US" altLang="zh-CN" dirty="0" smtClean="0"/>
              <a:t>/.</a:t>
            </a:r>
            <a:r>
              <a:rPr lang="en-US" altLang="zh-CN" dirty="0" err="1" smtClean="0"/>
              <a:t>cpp</a:t>
            </a:r>
            <a:r>
              <a:rPr lang="zh-CN" altLang="en-US" dirty="0" smtClean="0"/>
              <a:t>：实验所用的数据结构定义及基本操作，采用的基础数据结构是</a:t>
            </a:r>
            <a:r>
              <a:rPr lang="en-US" altLang="zh-CN" dirty="0" smtClean="0"/>
              <a:t>hash map</a:t>
            </a:r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c_lock.h</a:t>
            </a:r>
            <a:r>
              <a:rPr lang="en-US" altLang="zh-CN" dirty="0" smtClean="0"/>
              <a:t>/.</a:t>
            </a:r>
            <a:r>
              <a:rPr lang="en-US" altLang="zh-CN" dirty="0" err="1" smtClean="0"/>
              <a:t>cpp</a:t>
            </a:r>
            <a:r>
              <a:rPr lang="zh-CN" altLang="en-US" dirty="0" smtClean="0"/>
              <a:t>：基于锁的并发控制的实现</a:t>
            </a:r>
            <a:endParaRPr lang="en-US" altLang="zh-CN" dirty="0" smtClean="0"/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c_occ.h</a:t>
            </a:r>
            <a:r>
              <a:rPr lang="en-US" altLang="zh-CN" dirty="0" smtClean="0"/>
              <a:t>/.</a:t>
            </a:r>
            <a:r>
              <a:rPr lang="en-US" altLang="zh-CN" dirty="0" err="1" smtClean="0"/>
              <a:t>cpp</a:t>
            </a:r>
            <a:r>
              <a:rPr lang="zh-CN" altLang="en-US" dirty="0" smtClean="0"/>
              <a:t>：基于乐观并发控制的实现</a:t>
            </a:r>
            <a:endParaRPr lang="en-US" altLang="zh-CN" dirty="0" smtClean="0"/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c_to.h</a:t>
            </a:r>
            <a:r>
              <a:rPr lang="en-US" altLang="zh-CN" dirty="0" smtClean="0"/>
              <a:t>/.</a:t>
            </a:r>
            <a:r>
              <a:rPr lang="en-US" altLang="zh-CN" dirty="0" err="1" smtClean="0"/>
              <a:t>cpp</a:t>
            </a:r>
            <a:r>
              <a:rPr lang="zh-CN" altLang="en-US" dirty="0" smtClean="0"/>
              <a:t>：基于时间戳的并发控制的实现</a:t>
            </a:r>
            <a:endParaRPr lang="en-US" altLang="zh-CN" dirty="0" smtClean="0"/>
          </a:p>
          <a:p>
            <a:r>
              <a:rPr lang="en-US" altLang="zh-CN" dirty="0"/>
              <a:t>m</a:t>
            </a:r>
            <a:r>
              <a:rPr lang="en-US" altLang="zh-CN" dirty="0" smtClean="0"/>
              <a:t>ain.cpp</a:t>
            </a:r>
            <a:r>
              <a:rPr lang="zh-CN" altLang="en-US" dirty="0" smtClean="0"/>
              <a:t>：程序入口，测试程序的实现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0"/>
            <a:ext cx="3048000" cy="272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62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全局变量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5/15/2019</a:t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7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锁类型：</a:t>
            </a:r>
            <a:endParaRPr lang="en-US" altLang="zh-CN" dirty="0" smtClean="0"/>
          </a:p>
          <a:p>
            <a:pPr lvl="1"/>
            <a:r>
              <a:rPr lang="en-US" altLang="zh-CN" sz="1900" dirty="0" err="1"/>
              <a:t>enum</a:t>
            </a:r>
            <a:r>
              <a:rPr lang="en-US" altLang="zh-CN" sz="1900" dirty="0"/>
              <a:t> </a:t>
            </a:r>
            <a:r>
              <a:rPr lang="en-US" altLang="zh-CN" sz="1900" dirty="0" err="1"/>
              <a:t>lock_t</a:t>
            </a:r>
            <a:r>
              <a:rPr lang="en-US" altLang="zh-CN" sz="1900" dirty="0"/>
              <a:t> { LOCK_EX, LOCK_SH, LOCK_NONE </a:t>
            </a:r>
            <a:r>
              <a:rPr lang="en-US" altLang="zh-CN" sz="1900" dirty="0" smtClean="0"/>
              <a:t>};</a:t>
            </a:r>
          </a:p>
          <a:p>
            <a:pPr lvl="1"/>
            <a:r>
              <a:rPr lang="zh-CN" altLang="en-US" sz="1900" dirty="0"/>
              <a:t>三</a:t>
            </a:r>
            <a:r>
              <a:rPr lang="zh-CN" altLang="en-US" sz="1900" dirty="0" smtClean="0"/>
              <a:t>种锁类型，</a:t>
            </a:r>
            <a:r>
              <a:rPr lang="en-US" altLang="zh-CN" sz="1900" dirty="0" smtClean="0"/>
              <a:t>EX</a:t>
            </a:r>
            <a:r>
              <a:rPr lang="zh-CN" altLang="en-US" sz="1900" dirty="0" smtClean="0"/>
              <a:t>代表互斥锁，</a:t>
            </a:r>
            <a:r>
              <a:rPr lang="en-US" altLang="zh-CN" sz="1900" dirty="0" smtClean="0"/>
              <a:t>SH</a:t>
            </a:r>
            <a:r>
              <a:rPr lang="zh-CN" altLang="en-US" sz="1900" dirty="0" smtClean="0"/>
              <a:t>代表共享锁，</a:t>
            </a:r>
            <a:r>
              <a:rPr lang="en-US" altLang="zh-CN" sz="1900" dirty="0" smtClean="0"/>
              <a:t>NONE</a:t>
            </a:r>
            <a:r>
              <a:rPr lang="zh-CN" altLang="en-US" sz="1900" dirty="0" smtClean="0"/>
              <a:t>代表无锁</a:t>
            </a:r>
            <a:endParaRPr lang="en-US" altLang="zh-CN" sz="1900" dirty="0" smtClean="0"/>
          </a:p>
          <a:p>
            <a:r>
              <a:rPr lang="zh-CN" altLang="en-US" dirty="0"/>
              <a:t>返回</a:t>
            </a:r>
            <a:r>
              <a:rPr lang="zh-CN" altLang="en-US" dirty="0" smtClean="0"/>
              <a:t>值：</a:t>
            </a:r>
            <a:endParaRPr lang="en-US" altLang="zh-CN" dirty="0" smtClean="0"/>
          </a:p>
          <a:p>
            <a:pPr lvl="1"/>
            <a:r>
              <a:rPr lang="en-US" altLang="zh-CN" sz="2000" dirty="0" err="1"/>
              <a:t>enum</a:t>
            </a:r>
            <a:r>
              <a:rPr lang="en-US" altLang="zh-CN" sz="2000" dirty="0"/>
              <a:t> RC { RCOK,  ERROR, FINISH, NOT_FOUND, ALREADY_EXIST </a:t>
            </a:r>
            <a:r>
              <a:rPr lang="en-US" altLang="zh-CN" sz="2000" dirty="0" smtClean="0"/>
              <a:t>};</a:t>
            </a:r>
          </a:p>
          <a:p>
            <a:pPr lvl="1"/>
            <a:r>
              <a:rPr lang="zh-CN" altLang="en-US" sz="2000" dirty="0" smtClean="0"/>
              <a:t>代表操作的结果类型，</a:t>
            </a:r>
            <a:r>
              <a:rPr lang="en-US" altLang="zh-CN" sz="2000" dirty="0" smtClean="0"/>
              <a:t>RCOK </a:t>
            </a:r>
            <a:r>
              <a:rPr lang="zh-CN" altLang="en-US" sz="2000" dirty="0" smtClean="0"/>
              <a:t>正确，</a:t>
            </a:r>
            <a:r>
              <a:rPr lang="en-US" altLang="zh-CN" sz="2000" dirty="0" smtClean="0"/>
              <a:t>ERROR </a:t>
            </a:r>
            <a:r>
              <a:rPr lang="zh-CN" altLang="en-US" sz="2000" dirty="0" smtClean="0"/>
              <a:t>错误，</a:t>
            </a:r>
            <a:r>
              <a:rPr lang="en-US" altLang="zh-CN" sz="2000" dirty="0" smtClean="0"/>
              <a:t>NOT_FOUND </a:t>
            </a:r>
            <a:r>
              <a:rPr lang="zh-CN" altLang="en-US" sz="2000" dirty="0" smtClean="0"/>
              <a:t>数据项不存在， </a:t>
            </a:r>
            <a:r>
              <a:rPr lang="en-US" altLang="zh-CN" sz="2000" dirty="0" smtClean="0"/>
              <a:t>ALREADY_EXIST </a:t>
            </a:r>
            <a:r>
              <a:rPr lang="zh-CN" altLang="en-US" sz="2000" dirty="0" smtClean="0"/>
              <a:t>数据项已存在</a:t>
            </a:r>
            <a:endParaRPr lang="en-US" altLang="zh-CN" sz="2000" dirty="0" smtClean="0"/>
          </a:p>
          <a:p>
            <a:r>
              <a:rPr lang="zh-CN" altLang="en-US" dirty="0" smtClean="0"/>
              <a:t>并发策略：</a:t>
            </a:r>
            <a:endParaRPr lang="en-US" altLang="zh-CN" dirty="0" smtClean="0"/>
          </a:p>
          <a:p>
            <a:pPr lvl="1"/>
            <a:r>
              <a:rPr lang="en-US" altLang="zh-CN" sz="2100" dirty="0" err="1"/>
              <a:t>enum</a:t>
            </a:r>
            <a:r>
              <a:rPr lang="en-US" altLang="zh-CN" sz="2100" dirty="0"/>
              <a:t> </a:t>
            </a:r>
            <a:r>
              <a:rPr lang="en-US" altLang="zh-CN" sz="2100" dirty="0" err="1"/>
              <a:t>cc_type</a:t>
            </a:r>
            <a:r>
              <a:rPr lang="en-US" altLang="zh-CN" sz="2100" dirty="0"/>
              <a:t> {CC_LOCK, CC_OCC, CC_TO</a:t>
            </a:r>
            <a:r>
              <a:rPr lang="en-US" altLang="zh-CN" sz="2100" dirty="0" smtClean="0"/>
              <a:t>};</a:t>
            </a:r>
          </a:p>
          <a:p>
            <a:pPr lvl="1"/>
            <a:r>
              <a:rPr lang="zh-CN" altLang="en-US" sz="2100" dirty="0" smtClean="0"/>
              <a:t>代表三种并发策略，</a:t>
            </a:r>
            <a:r>
              <a:rPr lang="en-US" altLang="zh-CN" sz="2100" dirty="0" smtClean="0"/>
              <a:t>LOCK </a:t>
            </a:r>
            <a:r>
              <a:rPr lang="zh-CN" altLang="en-US" sz="2100" dirty="0" smtClean="0"/>
              <a:t>基于锁，</a:t>
            </a:r>
            <a:r>
              <a:rPr lang="en-US" altLang="zh-CN" sz="2100" dirty="0" smtClean="0"/>
              <a:t>OCC </a:t>
            </a:r>
            <a:r>
              <a:rPr lang="zh-CN" altLang="en-US" sz="2100" dirty="0" smtClean="0"/>
              <a:t>乐观并发控制，</a:t>
            </a:r>
            <a:r>
              <a:rPr lang="en-US" altLang="zh-CN" sz="2100" dirty="0" smtClean="0"/>
              <a:t>TO</a:t>
            </a:r>
            <a:r>
              <a:rPr lang="zh-CN" altLang="en-US" sz="2100" dirty="0" smtClean="0"/>
              <a:t>基于时间戳</a:t>
            </a:r>
            <a:endParaRPr lang="en-US" altLang="zh-CN" sz="2100" dirty="0" smtClean="0"/>
          </a:p>
          <a:p>
            <a:pPr lvl="1"/>
            <a:r>
              <a:rPr lang="zh-CN" altLang="en-US" sz="2100" dirty="0" smtClean="0"/>
              <a:t>通过配置</a:t>
            </a:r>
            <a:r>
              <a:rPr lang="en-US" altLang="zh-CN" sz="2100" dirty="0" smtClean="0"/>
              <a:t>Engine</a:t>
            </a:r>
            <a:r>
              <a:rPr lang="zh-CN" altLang="en-US" sz="2100" dirty="0" smtClean="0"/>
              <a:t>的</a:t>
            </a:r>
            <a:r>
              <a:rPr lang="en-US" altLang="zh-CN" sz="2100" dirty="0" err="1" smtClean="0"/>
              <a:t>cc_type</a:t>
            </a:r>
            <a:r>
              <a:rPr lang="zh-CN" altLang="en-US" sz="2100" dirty="0" smtClean="0"/>
              <a:t>，指定所需的并发策略</a:t>
            </a:r>
            <a:endParaRPr lang="zh-CN" altLang="en-US" sz="2100" dirty="0"/>
          </a:p>
        </p:txBody>
      </p:sp>
    </p:spTree>
    <p:extLst>
      <p:ext uri="{BB962C8B-B14F-4D97-AF65-F5344CB8AC3E}">
        <p14:creationId xmlns:p14="http://schemas.microsoft.com/office/powerpoint/2010/main" val="71030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数据结构（</a:t>
            </a:r>
            <a:r>
              <a:rPr lang="en-US" altLang="zh-CN" dirty="0" err="1" smtClean="0"/>
              <a:t>structure.h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5/15/2019</a:t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8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Engine</a:t>
            </a:r>
          </a:p>
          <a:p>
            <a:pPr lvl="1"/>
            <a:r>
              <a:rPr lang="zh-CN" altLang="en-US" dirty="0" smtClean="0"/>
              <a:t>实验所用的</a:t>
            </a:r>
            <a:r>
              <a:rPr lang="en-US" altLang="zh-CN" dirty="0" err="1" smtClean="0"/>
              <a:t>datastore</a:t>
            </a:r>
            <a:r>
              <a:rPr lang="zh-CN" altLang="en-US" dirty="0" smtClean="0"/>
              <a:t>的引擎</a:t>
            </a:r>
            <a:endParaRPr lang="en-US" altLang="zh-CN" dirty="0" smtClean="0"/>
          </a:p>
          <a:p>
            <a:pPr lvl="1"/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unordered_map</a:t>
            </a:r>
            <a:r>
              <a:rPr lang="en-US" altLang="zh-CN" dirty="0"/>
              <a:t>&lt;</a:t>
            </a:r>
            <a:r>
              <a:rPr lang="en-US" altLang="zh-CN" dirty="0" err="1"/>
              <a:t>std</a:t>
            </a:r>
            <a:r>
              <a:rPr lang="en-US" altLang="zh-CN" dirty="0"/>
              <a:t>::string, Data&gt; </a:t>
            </a:r>
            <a:r>
              <a:rPr lang="en-US" altLang="zh-CN" dirty="0" err="1"/>
              <a:t>data_map</a:t>
            </a:r>
            <a:r>
              <a:rPr lang="en-US" altLang="zh-CN" dirty="0"/>
              <a:t>;</a:t>
            </a:r>
            <a:endParaRPr lang="en-US" altLang="zh-CN" dirty="0" smtClean="0"/>
          </a:p>
          <a:p>
            <a:r>
              <a:rPr lang="en-US" altLang="zh-CN" dirty="0" smtClean="0"/>
              <a:t>Data</a:t>
            </a:r>
          </a:p>
          <a:p>
            <a:pPr lvl="1"/>
            <a:r>
              <a:rPr lang="zh-CN" altLang="en-US" dirty="0" smtClean="0"/>
              <a:t>数据项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LockEntry</a:t>
            </a:r>
          </a:p>
          <a:p>
            <a:pPr lvl="1"/>
            <a:r>
              <a:rPr lang="zh-CN" altLang="en-US" dirty="0" smtClean="0"/>
              <a:t>锁，包含属性有：锁类型，持有该锁的线程</a:t>
            </a:r>
            <a:r>
              <a:rPr lang="en-US" altLang="zh-CN" dirty="0" smtClean="0"/>
              <a:t>id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505" y="3306429"/>
            <a:ext cx="5258534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23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事务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5/15/2019</a:t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9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通过开启多个线程，每个线程执行若干条对数据的操作，来模拟多个事务的并发。每个线程相当于一个事务</a:t>
            </a:r>
            <a:endParaRPr lang="en-US" altLang="zh-CN" dirty="0" smtClean="0"/>
          </a:p>
          <a:p>
            <a:r>
              <a:rPr lang="en-US" altLang="zh-CN" dirty="0" smtClean="0"/>
              <a:t>Example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/>
              <a:t>t</a:t>
            </a:r>
            <a:r>
              <a:rPr lang="en-US" altLang="zh-CN" dirty="0" smtClean="0"/>
              <a:t>ransaction1</a:t>
            </a:r>
            <a:r>
              <a:rPr lang="zh-CN" altLang="en-US" dirty="0" smtClean="0"/>
              <a:t>（</a:t>
            </a:r>
            <a:r>
              <a:rPr lang="en-US" altLang="zh-CN" dirty="0" smtClean="0"/>
              <a:t>main.cpp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/>
              <a:t>包含两</a:t>
            </a:r>
            <a:r>
              <a:rPr lang="zh-CN" altLang="en-US" dirty="0" smtClean="0"/>
              <a:t>条读和两条写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相当于一个转账操作</a:t>
            </a: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904" y="2728388"/>
            <a:ext cx="4096322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09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22977</TotalTime>
  <Words>693</Words>
  <Application>Microsoft Office PowerPoint</Application>
  <PresentationFormat>全屏显示(4:3)</PresentationFormat>
  <Paragraphs>116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等线</vt:lpstr>
      <vt:lpstr>等线 Light</vt:lpstr>
      <vt:lpstr>华文仿宋</vt:lpstr>
      <vt:lpstr>华文新魏</vt:lpstr>
      <vt:lpstr>宋体</vt:lpstr>
      <vt:lpstr>Arial</vt:lpstr>
      <vt:lpstr>Calibri</vt:lpstr>
      <vt:lpstr>Tw Cen MT</vt:lpstr>
      <vt:lpstr>Wingdings</vt:lpstr>
      <vt:lpstr>Wingdings 2</vt:lpstr>
      <vt:lpstr>Median</vt:lpstr>
      <vt:lpstr>自定义设计方案</vt:lpstr>
      <vt:lpstr>      基于锁的并发控制实现      任课老师：胡卉芪 助教：张子豪               </vt:lpstr>
      <vt:lpstr>两阶段锁（2PL）简介</vt:lpstr>
      <vt:lpstr>短锁与长锁</vt:lpstr>
      <vt:lpstr>2PL</vt:lpstr>
      <vt:lpstr>实验-实现基于锁的并发控制策略</vt:lpstr>
      <vt:lpstr>代码结构</vt:lpstr>
      <vt:lpstr>全局变量</vt:lpstr>
      <vt:lpstr>数据结构（structure.h）</vt:lpstr>
      <vt:lpstr>事务</vt:lpstr>
      <vt:lpstr>2pl实现思路-加锁</vt:lpstr>
      <vt:lpstr>2pl实现思路-解锁</vt:lpstr>
      <vt:lpstr>任务列表</vt:lpstr>
      <vt:lpstr>思考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Bingo</dc:creator>
  <cp:lastModifiedBy>张 子豪</cp:lastModifiedBy>
  <cp:revision>1417</cp:revision>
  <dcterms:created xsi:type="dcterms:W3CDTF">2015-12-14T05:02:51Z</dcterms:created>
  <dcterms:modified xsi:type="dcterms:W3CDTF">2019-05-15T00:59:21Z</dcterms:modified>
</cp:coreProperties>
</file>