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5" r:id="rId2"/>
    <p:sldId id="296" r:id="rId3"/>
    <p:sldId id="297" r:id="rId4"/>
    <p:sldId id="311" r:id="rId5"/>
    <p:sldId id="313" r:id="rId6"/>
    <p:sldId id="314" r:id="rId7"/>
    <p:sldId id="318" r:id="rId8"/>
    <p:sldId id="300" r:id="rId9"/>
    <p:sldId id="301" r:id="rId10"/>
    <p:sldId id="321" r:id="rId11"/>
    <p:sldId id="298" r:id="rId12"/>
    <p:sldId id="309" r:id="rId13"/>
    <p:sldId id="315" r:id="rId14"/>
    <p:sldId id="310" r:id="rId15"/>
    <p:sldId id="305" r:id="rId16"/>
    <p:sldId id="322" r:id="rId17"/>
    <p:sldId id="302" r:id="rId18"/>
    <p:sldId id="307" r:id="rId19"/>
    <p:sldId id="316" r:id="rId20"/>
    <p:sldId id="259" r:id="rId21"/>
    <p:sldId id="319" r:id="rId22"/>
    <p:sldId id="320" r:id="rId23"/>
    <p:sldId id="308" r:id="rId24"/>
    <p:sldId id="317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F82"/>
    <a:srgbClr val="CE4569"/>
    <a:srgbClr val="E9E4E2"/>
    <a:srgbClr val="F7D5D6"/>
    <a:srgbClr val="CFC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81602" autoAdjust="0"/>
  </p:normalViewPr>
  <p:slideViewPr>
    <p:cSldViewPr snapToGrid="0" showGuides="1">
      <p:cViewPr varScale="1">
        <p:scale>
          <a:sx n="70" d="100"/>
          <a:sy n="70" d="100"/>
        </p:scale>
        <p:origin x="1142" y="5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108FA-5349-422F-8779-8DC86E854589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02AC-902A-4D37-BE49-E7BB1BC8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2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0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2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444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E9BB23F-EACC-428C-94BB-CD638DFD4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表现层：用户端使用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AndroidStudio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软件进行开发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语言编写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管理员界面使用软件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软件进行开发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语言编写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业务层：对于搭配推荐的算法部分采用辅助技术机器学习，通过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软件进行开发，引入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相关包，使用框架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语言编写；对于剩余的用户管理，社区管理，消息管理，收藏夹管理，衣橱管理部分的业务逻辑，使用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软件开发，采用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语言编写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持久层：在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软件中进行开发，使用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语言编写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数据层：使用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存储固定结构的表，如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存储文档型、图片型数据，如发布的动态、收藏夹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79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1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341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43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49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542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3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0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51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494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7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57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970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7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9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4C99A25F-B3BC-465E-838B-E73C321F0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现代社会，人们对穿衣搭配的追求越来越高，对于部分人群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穿衣搭配需要投入大量精力和时间。而随着人工智能技术的发展和成熟，各种与之相关的应用层出不穷，我们看到一种利用人工智能来解决穿衣搭配问题的途径，并以此为基础实现一款软件，满足人们日常生活中的穿衣需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本项目软件从大量实际生活中的穿衣搭配出发，根据用户提供的衣服进行穿衣推荐搭配，可以给用户的生活带来极大的便利。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97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90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002AC-902A-4D37-BE49-E7BB1BC830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4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10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A2EB1267-EF62-45C2-A7EA-4E078731B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2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16574" y="2674242"/>
            <a:ext cx="3790604" cy="24013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1086" y="3410818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30377" y="3410818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452513" y="3767647"/>
            <a:ext cx="3281748" cy="207111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096000" y="1892412"/>
            <a:ext cx="4795280" cy="3530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415221" y="182245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9870" y="1822450"/>
            <a:ext cx="4534996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029753" y="182245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27425" y="182245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05326" y="1622080"/>
            <a:ext cx="3376309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310365" y="1622080"/>
            <a:ext cx="3360267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407845" y="1622080"/>
            <a:ext cx="3376309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22980" y="4622275"/>
            <a:ext cx="2469020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31592" y="238654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4622275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93088" y="238654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3197" y="4622275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2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18F4-5EAE-4B28-846D-D66AE20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221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23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2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D22FF2-0825-4E92-BADF-83668D4DE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96"/>
            <a:ext cx="12192000" cy="6887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3EB5CD-367D-4867-BE89-958B5E0C9872}"/>
              </a:ext>
            </a:extLst>
          </p:cNvPr>
          <p:cNvSpPr txBox="1"/>
          <p:nvPr/>
        </p:nvSpPr>
        <p:spPr>
          <a:xfrm>
            <a:off x="2210542" y="1816997"/>
            <a:ext cx="603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spc="600" dirty="0">
                <a:solidFill>
                  <a:srgbClr val="E9E4E2"/>
                </a:solidFill>
                <a:latin typeface="Bauhaus 93" panose="04030905020B02020C02" pitchFamily="82" charset="0"/>
              </a:rPr>
              <a:t>Mardrobe</a:t>
            </a:r>
            <a:endParaRPr lang="zh-CN" altLang="en-US" sz="7200" spc="600" dirty="0">
              <a:solidFill>
                <a:srgbClr val="E9E4E2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969499-1034-491C-A0E0-18427802BA14}"/>
              </a:ext>
            </a:extLst>
          </p:cNvPr>
          <p:cNvSpPr txBox="1"/>
          <p:nvPr/>
        </p:nvSpPr>
        <p:spPr>
          <a:xfrm>
            <a:off x="2129162" y="3682952"/>
            <a:ext cx="570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智能穿衣搭配系统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6B1D3E1-765F-47CC-81E8-E1DC3C14139F}"/>
              </a:ext>
            </a:extLst>
          </p:cNvPr>
          <p:cNvSpPr txBox="1">
            <a:spLocks/>
          </p:cNvSpPr>
          <p:nvPr/>
        </p:nvSpPr>
        <p:spPr>
          <a:xfrm>
            <a:off x="2129162" y="4396441"/>
            <a:ext cx="4860372" cy="5984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3818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spc="600" dirty="0">
                <a:solidFill>
                  <a:schemeClr val="bg1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Learn from </a:t>
            </a:r>
            <a:r>
              <a:rPr lang="en-US" altLang="zh-CN" sz="1400" spc="600" dirty="0" err="1">
                <a:solidFill>
                  <a:schemeClr val="bg1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others,and</a:t>
            </a:r>
            <a:r>
              <a:rPr lang="en-US" altLang="zh-CN" sz="1400" spc="600" noProof="0" dirty="0">
                <a:solidFill>
                  <a:schemeClr val="bg1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 d</a:t>
            </a:r>
            <a:r>
              <a:rPr kumimoji="0" lang="en-US" altLang="zh-CN" sz="14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efine your own beauty.</a:t>
            </a:r>
            <a:endParaRPr kumimoji="0" lang="en-US" sz="14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A203EE-0F85-40FF-A395-B91C7BDF4BAE}"/>
              </a:ext>
            </a:extLst>
          </p:cNvPr>
          <p:cNvSpPr txBox="1"/>
          <p:nvPr/>
        </p:nvSpPr>
        <p:spPr>
          <a:xfrm>
            <a:off x="8630815" y="5201889"/>
            <a:ext cx="217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第七组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余张辉 高治远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李佳睿 张  帅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FD043902-1BAB-4C47-96DC-282D8DF0F84B}"/>
              </a:ext>
            </a:extLst>
          </p:cNvPr>
          <p:cNvSpPr/>
          <p:nvPr/>
        </p:nvSpPr>
        <p:spPr>
          <a:xfrm>
            <a:off x="1054559" y="2939143"/>
            <a:ext cx="569387" cy="251926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14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你的私人服装搭配师</a:t>
            </a:r>
          </a:p>
          <a:p>
            <a:endParaRPr lang="zh-CN" altLang="en-US" sz="11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8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5164F64-BEF1-41A1-A6DD-02DF11269F1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2A6508-C4C2-46DE-9B0C-E4518948436E}"/>
              </a:ext>
            </a:extLst>
          </p:cNvPr>
          <p:cNvGrpSpPr/>
          <p:nvPr/>
        </p:nvGrpSpPr>
        <p:grpSpPr>
          <a:xfrm>
            <a:off x="0" y="2097911"/>
            <a:ext cx="12192000" cy="2662177"/>
            <a:chOff x="0" y="0"/>
            <a:chExt cx="12192000" cy="26621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32A4A6-78E0-4DB7-BB5C-5BB9EA399CFB}"/>
                </a:ext>
              </a:extLst>
            </p:cNvPr>
            <p:cNvSpPr/>
            <p:nvPr/>
          </p:nvSpPr>
          <p:spPr>
            <a:xfrm>
              <a:off x="0" y="0"/>
              <a:ext cx="12192000" cy="2662177"/>
            </a:xfrm>
            <a:prstGeom prst="rect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F2B08F7-2990-4E6D-8F1E-1B5943E1E76F}"/>
                </a:ext>
              </a:extLst>
            </p:cNvPr>
            <p:cNvCxnSpPr/>
            <p:nvPr/>
          </p:nvCxnSpPr>
          <p:spPr>
            <a:xfrm>
              <a:off x="0" y="42826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E583180-A716-43A9-B855-9425078598B0}"/>
                </a:ext>
              </a:extLst>
            </p:cNvPr>
            <p:cNvCxnSpPr/>
            <p:nvPr/>
          </p:nvCxnSpPr>
          <p:spPr>
            <a:xfrm>
              <a:off x="0" y="93947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DC324B6-918C-4E6F-8EFB-0278E6C3FA7C}"/>
                </a:ext>
              </a:extLst>
            </p:cNvPr>
            <p:cNvCxnSpPr/>
            <p:nvPr/>
          </p:nvCxnSpPr>
          <p:spPr>
            <a:xfrm>
              <a:off x="0" y="145069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FF3A5C-D2DE-49B9-9027-C8C7C633A4DB}"/>
                </a:ext>
              </a:extLst>
            </p:cNvPr>
            <p:cNvCxnSpPr/>
            <p:nvPr/>
          </p:nvCxnSpPr>
          <p:spPr>
            <a:xfrm>
              <a:off x="0" y="196190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1D76C6B-C0C1-41D0-881A-C1E9D8ED664C}"/>
                </a:ext>
              </a:extLst>
            </p:cNvPr>
            <p:cNvCxnSpPr/>
            <p:nvPr/>
          </p:nvCxnSpPr>
          <p:spPr>
            <a:xfrm>
              <a:off x="59030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A805BFF-524B-48F9-B47E-B94AB6AFB031}"/>
                </a:ext>
              </a:extLst>
            </p:cNvPr>
            <p:cNvCxnSpPr/>
            <p:nvPr/>
          </p:nvCxnSpPr>
          <p:spPr>
            <a:xfrm>
              <a:off x="117097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BE2AA2F-8430-4DB9-AE3A-5FC1FC51807F}"/>
                </a:ext>
              </a:extLst>
            </p:cNvPr>
            <p:cNvCxnSpPr/>
            <p:nvPr/>
          </p:nvCxnSpPr>
          <p:spPr>
            <a:xfrm>
              <a:off x="175163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DC280E-A58D-4AB2-8545-ABD30653DE3A}"/>
                </a:ext>
              </a:extLst>
            </p:cNvPr>
            <p:cNvCxnSpPr/>
            <p:nvPr/>
          </p:nvCxnSpPr>
          <p:spPr>
            <a:xfrm>
              <a:off x="233229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3E2A3D7-72C6-43BE-AF7A-CD631D4FD3FF}"/>
                </a:ext>
              </a:extLst>
            </p:cNvPr>
            <p:cNvCxnSpPr/>
            <p:nvPr/>
          </p:nvCxnSpPr>
          <p:spPr>
            <a:xfrm>
              <a:off x="291296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6D857C-603E-46D4-9E3C-329BF93FA47F}"/>
                </a:ext>
              </a:extLst>
            </p:cNvPr>
            <p:cNvCxnSpPr/>
            <p:nvPr/>
          </p:nvCxnSpPr>
          <p:spPr>
            <a:xfrm>
              <a:off x="349362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48B7987-5E53-472E-B89C-7D3F40D34EAD}"/>
                </a:ext>
              </a:extLst>
            </p:cNvPr>
            <p:cNvCxnSpPr/>
            <p:nvPr/>
          </p:nvCxnSpPr>
          <p:spPr>
            <a:xfrm>
              <a:off x="407428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5407F92-E9FA-42C8-88B6-34D254B700E4}"/>
                </a:ext>
              </a:extLst>
            </p:cNvPr>
            <p:cNvCxnSpPr/>
            <p:nvPr/>
          </p:nvCxnSpPr>
          <p:spPr>
            <a:xfrm>
              <a:off x="465495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C2CB76-049F-4583-9F8C-3462CD54E821}"/>
                </a:ext>
              </a:extLst>
            </p:cNvPr>
            <p:cNvCxnSpPr/>
            <p:nvPr/>
          </p:nvCxnSpPr>
          <p:spPr>
            <a:xfrm>
              <a:off x="523561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C728B-6510-4168-97C1-232AEC30CE3A}"/>
                </a:ext>
              </a:extLst>
            </p:cNvPr>
            <p:cNvCxnSpPr/>
            <p:nvPr/>
          </p:nvCxnSpPr>
          <p:spPr>
            <a:xfrm>
              <a:off x="581627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A3F8EB-EF69-4A3A-BF55-E98B8459CE09}"/>
                </a:ext>
              </a:extLst>
            </p:cNvPr>
            <p:cNvCxnSpPr/>
            <p:nvPr/>
          </p:nvCxnSpPr>
          <p:spPr>
            <a:xfrm>
              <a:off x="639693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C88CF4F-98A9-4E94-A21A-787ECE2C3238}"/>
                </a:ext>
              </a:extLst>
            </p:cNvPr>
            <p:cNvCxnSpPr/>
            <p:nvPr/>
          </p:nvCxnSpPr>
          <p:spPr>
            <a:xfrm>
              <a:off x="697760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12753DC-2381-4531-A177-2293D0078626}"/>
                </a:ext>
              </a:extLst>
            </p:cNvPr>
            <p:cNvCxnSpPr/>
            <p:nvPr/>
          </p:nvCxnSpPr>
          <p:spPr>
            <a:xfrm>
              <a:off x="755826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08E870-C5C3-434A-BFD1-D7A7793BDE48}"/>
                </a:ext>
              </a:extLst>
            </p:cNvPr>
            <p:cNvCxnSpPr/>
            <p:nvPr/>
          </p:nvCxnSpPr>
          <p:spPr>
            <a:xfrm>
              <a:off x="813892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E3A6AF3-3FE4-4C58-82B0-3811BDEBBADF}"/>
                </a:ext>
              </a:extLst>
            </p:cNvPr>
            <p:cNvCxnSpPr/>
            <p:nvPr/>
          </p:nvCxnSpPr>
          <p:spPr>
            <a:xfrm>
              <a:off x="871959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7244BD5-43DD-4E23-BDDE-6DB84D67B88D}"/>
                </a:ext>
              </a:extLst>
            </p:cNvPr>
            <p:cNvCxnSpPr/>
            <p:nvPr/>
          </p:nvCxnSpPr>
          <p:spPr>
            <a:xfrm>
              <a:off x="930025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47F9664-D2F3-4775-989A-6E14ADD4356A}"/>
                </a:ext>
              </a:extLst>
            </p:cNvPr>
            <p:cNvCxnSpPr/>
            <p:nvPr/>
          </p:nvCxnSpPr>
          <p:spPr>
            <a:xfrm>
              <a:off x="988091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20FA74-E9E3-4AE4-B8AF-6D8C29392C1E}"/>
                </a:ext>
              </a:extLst>
            </p:cNvPr>
            <p:cNvCxnSpPr/>
            <p:nvPr/>
          </p:nvCxnSpPr>
          <p:spPr>
            <a:xfrm>
              <a:off x="1046158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693444-EB4D-42CF-AD2F-A47C04F4353C}"/>
                </a:ext>
              </a:extLst>
            </p:cNvPr>
            <p:cNvCxnSpPr/>
            <p:nvPr/>
          </p:nvCxnSpPr>
          <p:spPr>
            <a:xfrm>
              <a:off x="1104224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FDFE81F-E0DB-4238-A1CB-4EACD0EDD01B}"/>
                </a:ext>
              </a:extLst>
            </p:cNvPr>
            <p:cNvCxnSpPr/>
            <p:nvPr/>
          </p:nvCxnSpPr>
          <p:spPr>
            <a:xfrm>
              <a:off x="1162290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443A7B5-2534-4A93-8180-11DCF023065C}"/>
              </a:ext>
            </a:extLst>
          </p:cNvPr>
          <p:cNvSpPr/>
          <p:nvPr/>
        </p:nvSpPr>
        <p:spPr>
          <a:xfrm>
            <a:off x="2332301" y="1241385"/>
            <a:ext cx="7527399" cy="4375230"/>
          </a:xfrm>
          <a:prstGeom prst="rect">
            <a:avLst/>
          </a:prstGeom>
          <a:solidFill>
            <a:srgbClr val="4D3F82"/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10FBED-D4ED-4A8F-9A64-839ABD83AE70}"/>
              </a:ext>
            </a:extLst>
          </p:cNvPr>
          <p:cNvSpPr txBox="1"/>
          <p:nvPr/>
        </p:nvSpPr>
        <p:spPr>
          <a:xfrm>
            <a:off x="4407055" y="2779163"/>
            <a:ext cx="288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PART  01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04F2DC-C794-4550-9679-A4FDA2310F94}"/>
              </a:ext>
            </a:extLst>
          </p:cNvPr>
          <p:cNvSpPr txBox="1"/>
          <p:nvPr/>
        </p:nvSpPr>
        <p:spPr>
          <a:xfrm>
            <a:off x="4503726" y="901726"/>
            <a:ext cx="31181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uhaus 93" panose="04030905020B02020C02" pitchFamily="82" charset="0"/>
                <a:ea typeface="微软雅黑"/>
                <a:cs typeface="+mn-cs"/>
              </a:rPr>
              <a:t>03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uhaus 93" panose="04030905020B02020C02" pitchFamily="82" charset="0"/>
              <a:ea typeface="微软雅黑"/>
              <a:cs typeface="+mn-cs"/>
            </a:endParaRPr>
          </a:p>
        </p:txBody>
      </p:sp>
      <p:sp>
        <p:nvSpPr>
          <p:cNvPr id="33" name="矩形 3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AA606CC3-C775-41B7-950F-82E453F5FAE2}"/>
              </a:ext>
            </a:extLst>
          </p:cNvPr>
          <p:cNvSpPr/>
          <p:nvPr/>
        </p:nvSpPr>
        <p:spPr>
          <a:xfrm>
            <a:off x="3621439" y="4191184"/>
            <a:ext cx="4949123" cy="31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The</a:t>
            </a: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</a:rPr>
              <a:t> Technology Program </a:t>
            </a: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of our Product</a:t>
            </a:r>
            <a:endParaRPr lang="zh-CN" altLang="en-US" sz="1100" spc="3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95E17C3-B4C6-4AB9-9EB5-BD6A63284E90}"/>
              </a:ext>
            </a:extLst>
          </p:cNvPr>
          <p:cNvSpPr/>
          <p:nvPr/>
        </p:nvSpPr>
        <p:spPr>
          <a:xfrm rot="2557811">
            <a:off x="9061044" y="5322088"/>
            <a:ext cx="478420" cy="47842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C000E46-6AF4-4594-A9DF-80A429D9E045}"/>
              </a:ext>
            </a:extLst>
          </p:cNvPr>
          <p:cNvSpPr/>
          <p:nvPr/>
        </p:nvSpPr>
        <p:spPr>
          <a:xfrm rot="2557811">
            <a:off x="924600" y="231320"/>
            <a:ext cx="1073409" cy="107340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3C69A77-F915-4361-82AE-DD0CD44CE947}"/>
              </a:ext>
            </a:extLst>
          </p:cNvPr>
          <p:cNvSpPr/>
          <p:nvPr/>
        </p:nvSpPr>
        <p:spPr>
          <a:xfrm rot="8799648">
            <a:off x="1840248" y="5850403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7EF4AA4-688F-47C9-9020-B357F4A30475}"/>
              </a:ext>
            </a:extLst>
          </p:cNvPr>
          <p:cNvSpPr/>
          <p:nvPr/>
        </p:nvSpPr>
        <p:spPr>
          <a:xfrm rot="2962617">
            <a:off x="8947701" y="1420155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CB25251-652D-46A8-B19B-6DE6EEDF3EB6}"/>
              </a:ext>
            </a:extLst>
          </p:cNvPr>
          <p:cNvSpPr/>
          <p:nvPr/>
        </p:nvSpPr>
        <p:spPr>
          <a:xfrm rot="2962617">
            <a:off x="10610130" y="301932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591EE37-3ADC-4ADC-A525-CC8E9AF29EAA}"/>
              </a:ext>
            </a:extLst>
          </p:cNvPr>
          <p:cNvSpPr/>
          <p:nvPr/>
        </p:nvSpPr>
        <p:spPr>
          <a:xfrm rot="2962617">
            <a:off x="1982806" y="370936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2F28D-601C-4A36-8EAC-F80E8828B650}"/>
              </a:ext>
            </a:extLst>
          </p:cNvPr>
          <p:cNvSpPr txBox="1"/>
          <p:nvPr/>
        </p:nvSpPr>
        <p:spPr>
          <a:xfrm>
            <a:off x="4784775" y="3311653"/>
            <a:ext cx="262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6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98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187FA8-C04C-4322-891C-A741CEA371EC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03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94A14905-8D8B-46C4-8E9B-526900788F5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11" y="1892412"/>
            <a:ext cx="4790658" cy="3530600"/>
          </a:xfrm>
        </p:spPr>
      </p:pic>
      <p:sp>
        <p:nvSpPr>
          <p:cNvPr id="22" name="Shape 2547">
            <a:extLst>
              <a:ext uri="{FF2B5EF4-FFF2-40B4-BE49-F238E27FC236}">
                <a16:creationId xmlns:a16="http://schemas.microsoft.com/office/drawing/2014/main" id="{8433DB1B-582E-49E3-892B-F8207C1650A4}"/>
              </a:ext>
            </a:extLst>
          </p:cNvPr>
          <p:cNvSpPr/>
          <p:nvPr/>
        </p:nvSpPr>
        <p:spPr>
          <a:xfrm>
            <a:off x="1084356" y="1940425"/>
            <a:ext cx="481478" cy="48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4D3F8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Shape 2633">
            <a:extLst>
              <a:ext uri="{FF2B5EF4-FFF2-40B4-BE49-F238E27FC236}">
                <a16:creationId xmlns:a16="http://schemas.microsoft.com/office/drawing/2014/main" id="{8089E9AA-4613-413E-9171-F907C150546E}"/>
              </a:ext>
            </a:extLst>
          </p:cNvPr>
          <p:cNvSpPr/>
          <p:nvPr/>
        </p:nvSpPr>
        <p:spPr>
          <a:xfrm>
            <a:off x="1084356" y="3417006"/>
            <a:ext cx="443254" cy="443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4D3F8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4" name="Shape 2944">
            <a:extLst>
              <a:ext uri="{FF2B5EF4-FFF2-40B4-BE49-F238E27FC236}">
                <a16:creationId xmlns:a16="http://schemas.microsoft.com/office/drawing/2014/main" id="{661BEBEA-7492-4E1F-A6EA-4EC042235E06}"/>
              </a:ext>
            </a:extLst>
          </p:cNvPr>
          <p:cNvSpPr/>
          <p:nvPr/>
        </p:nvSpPr>
        <p:spPr>
          <a:xfrm>
            <a:off x="1084355" y="5071132"/>
            <a:ext cx="412403" cy="412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4D3F8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5" name="矩形 2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470128A6-3529-47A2-8FEE-5B3A74F48110}"/>
              </a:ext>
            </a:extLst>
          </p:cNvPr>
          <p:cNvSpPr/>
          <p:nvPr/>
        </p:nvSpPr>
        <p:spPr>
          <a:xfrm>
            <a:off x="1941731" y="2323436"/>
            <a:ext cx="3850911" cy="336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React Native</a:t>
            </a:r>
            <a:r>
              <a:rPr lang="zh-CN" altLang="en-US" sz="1200" spc="3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框架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D9766-7BFF-4443-A59A-9F81C07BC599}"/>
              </a:ext>
            </a:extLst>
          </p:cNvPr>
          <p:cNvSpPr txBox="1"/>
          <p:nvPr/>
        </p:nvSpPr>
        <p:spPr>
          <a:xfrm>
            <a:off x="1941731" y="1877961"/>
            <a:ext cx="262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A744A6-F4C3-4733-ADE7-408303A59068}"/>
              </a:ext>
            </a:extLst>
          </p:cNvPr>
          <p:cNvSpPr txBox="1"/>
          <p:nvPr/>
        </p:nvSpPr>
        <p:spPr>
          <a:xfrm>
            <a:off x="1941731" y="3368127"/>
            <a:ext cx="262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41DE0285-47B5-4E40-898C-6CE31ABD7447}"/>
              </a:ext>
            </a:extLst>
          </p:cNvPr>
          <p:cNvSpPr/>
          <p:nvPr/>
        </p:nvSpPr>
        <p:spPr>
          <a:xfrm>
            <a:off x="1941731" y="5442545"/>
            <a:ext cx="3850911" cy="336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3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微服务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DA97CE-AF49-4633-BF41-4FD53A7F70C6}"/>
              </a:ext>
            </a:extLst>
          </p:cNvPr>
          <p:cNvSpPr txBox="1"/>
          <p:nvPr/>
        </p:nvSpPr>
        <p:spPr>
          <a:xfrm>
            <a:off x="1941731" y="4972924"/>
            <a:ext cx="262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10EE6F-3D39-4DEF-8E0F-F6ED5F0403CA}"/>
              </a:ext>
            </a:extLst>
          </p:cNvPr>
          <p:cNvSpPr txBox="1"/>
          <p:nvPr/>
        </p:nvSpPr>
        <p:spPr>
          <a:xfrm>
            <a:off x="1071199" y="4570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技术方案</a:t>
            </a:r>
          </a:p>
        </p:txBody>
      </p:sp>
      <p:sp>
        <p:nvSpPr>
          <p:cNvPr id="21" name="矩形 2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5F15C11A-3DAB-406C-81F7-5D5F9B509519}"/>
              </a:ext>
            </a:extLst>
          </p:cNvPr>
          <p:cNvSpPr/>
          <p:nvPr/>
        </p:nvSpPr>
        <p:spPr>
          <a:xfrm>
            <a:off x="1941731" y="3845598"/>
            <a:ext cx="3850911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noProof="0" dirty="0" err="1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pytorch</a:t>
            </a:r>
            <a:r>
              <a:rPr lang="zh-CN" altLang="en-US" sz="1200" spc="300" noProof="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，</a:t>
            </a:r>
            <a:r>
              <a:rPr lang="en-US" altLang="zh-CN" sz="1200" spc="300" noProof="0" dirty="0" err="1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tensorflow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83DFE52-C02B-4389-9BC1-358F5E91C38F}"/>
              </a:ext>
            </a:extLst>
          </p:cNvPr>
          <p:cNvSpPr txBox="1"/>
          <p:nvPr/>
        </p:nvSpPr>
        <p:spPr>
          <a:xfrm>
            <a:off x="1071199" y="819540"/>
            <a:ext cx="339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The </a:t>
            </a:r>
            <a:r>
              <a:rPr lang="en-US" altLang="zh-CN" sz="120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</a:rPr>
              <a:t>Technology Program </a:t>
            </a:r>
            <a:r>
              <a:rPr lang="en-US" altLang="zh-CN" sz="120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of our Product </a:t>
            </a:r>
            <a:endParaRPr lang="zh-CN" altLang="en-US" sz="1200" dirty="0">
              <a:solidFill>
                <a:srgbClr val="4D3F82"/>
              </a:solidFill>
              <a:latin typeface="Century Gothic" panose="020B0502020202020204" pitchFamily="34" charset="0"/>
              <a:ea typeface="微软雅黑"/>
              <a:cs typeface="+mn-ea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08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9" grpId="0"/>
      <p:bldP spid="18" grpId="0"/>
      <p:bldP spid="19" grpId="0"/>
      <p:bldP spid="3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43">
            <a:extLst>
              <a:ext uri="{FF2B5EF4-FFF2-40B4-BE49-F238E27FC236}">
                <a16:creationId xmlns:a16="http://schemas.microsoft.com/office/drawing/2014/main" id="{9A439B96-14C7-40E9-85B6-3DFCF9B39708}"/>
              </a:ext>
            </a:extLst>
          </p:cNvPr>
          <p:cNvSpPr/>
          <p:nvPr/>
        </p:nvSpPr>
        <p:spPr>
          <a:xfrm>
            <a:off x="9353265" y="4201057"/>
            <a:ext cx="614045" cy="614045"/>
          </a:xfrm>
          <a:prstGeom prst="ellipse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2" name="Oval 46">
            <a:extLst>
              <a:ext uri="{FF2B5EF4-FFF2-40B4-BE49-F238E27FC236}">
                <a16:creationId xmlns:a16="http://schemas.microsoft.com/office/drawing/2014/main" id="{48DF1D60-5A5E-499D-9E5F-AD8FE80CBCE9}"/>
              </a:ext>
            </a:extLst>
          </p:cNvPr>
          <p:cNvSpPr/>
          <p:nvPr/>
        </p:nvSpPr>
        <p:spPr>
          <a:xfrm>
            <a:off x="9378665" y="1899587"/>
            <a:ext cx="614045" cy="614045"/>
          </a:xfrm>
          <a:prstGeom prst="ellipse">
            <a:avLst/>
          </a:prstGeom>
          <a:solidFill>
            <a:srgbClr val="CE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3" name="Shape 2782">
            <a:extLst>
              <a:ext uri="{FF2B5EF4-FFF2-40B4-BE49-F238E27FC236}">
                <a16:creationId xmlns:a16="http://schemas.microsoft.com/office/drawing/2014/main" id="{DAAB51FC-2EFA-4404-B5D3-FB8312131A97}"/>
              </a:ext>
            </a:extLst>
          </p:cNvPr>
          <p:cNvSpPr/>
          <p:nvPr/>
        </p:nvSpPr>
        <p:spPr>
          <a:xfrm>
            <a:off x="9524056" y="2061757"/>
            <a:ext cx="313817" cy="270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14" name="Shape 2783">
            <a:extLst>
              <a:ext uri="{FF2B5EF4-FFF2-40B4-BE49-F238E27FC236}">
                <a16:creationId xmlns:a16="http://schemas.microsoft.com/office/drawing/2014/main" id="{966EC205-984B-4FE0-86E8-5477D9F9F9FA}"/>
              </a:ext>
            </a:extLst>
          </p:cNvPr>
          <p:cNvSpPr/>
          <p:nvPr/>
        </p:nvSpPr>
        <p:spPr>
          <a:xfrm>
            <a:off x="9488024" y="4349236"/>
            <a:ext cx="345715" cy="29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15" name="Oval 41">
            <a:extLst>
              <a:ext uri="{FF2B5EF4-FFF2-40B4-BE49-F238E27FC236}">
                <a16:creationId xmlns:a16="http://schemas.microsoft.com/office/drawing/2014/main" id="{BED42DED-22D2-442D-8D29-F867E2CC1B0A}"/>
              </a:ext>
            </a:extLst>
          </p:cNvPr>
          <p:cNvSpPr/>
          <p:nvPr/>
        </p:nvSpPr>
        <p:spPr>
          <a:xfrm>
            <a:off x="1945610" y="4201057"/>
            <a:ext cx="614045" cy="614045"/>
          </a:xfrm>
          <a:prstGeom prst="ellipse">
            <a:avLst/>
          </a:prstGeom>
          <a:solidFill>
            <a:srgbClr val="CE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6" name="Shape 2779">
            <a:extLst>
              <a:ext uri="{FF2B5EF4-FFF2-40B4-BE49-F238E27FC236}">
                <a16:creationId xmlns:a16="http://schemas.microsoft.com/office/drawing/2014/main" id="{A5BE96D8-558A-47A3-9F3B-AF26F2CFE577}"/>
              </a:ext>
            </a:extLst>
          </p:cNvPr>
          <p:cNvSpPr/>
          <p:nvPr/>
        </p:nvSpPr>
        <p:spPr>
          <a:xfrm>
            <a:off x="2118868" y="4317677"/>
            <a:ext cx="267527" cy="367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C921B304-4846-490C-82C7-536AC7BC96FA}"/>
              </a:ext>
            </a:extLst>
          </p:cNvPr>
          <p:cNvSpPr/>
          <p:nvPr/>
        </p:nvSpPr>
        <p:spPr>
          <a:xfrm>
            <a:off x="1971010" y="1899587"/>
            <a:ext cx="614045" cy="614045"/>
          </a:xfrm>
          <a:prstGeom prst="ellipse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8" name="Shape 2778">
            <a:extLst>
              <a:ext uri="{FF2B5EF4-FFF2-40B4-BE49-F238E27FC236}">
                <a16:creationId xmlns:a16="http://schemas.microsoft.com/office/drawing/2014/main" id="{0B9D5D44-1143-481A-B601-2F705FF7B884}"/>
              </a:ext>
            </a:extLst>
          </p:cNvPr>
          <p:cNvSpPr/>
          <p:nvPr/>
        </p:nvSpPr>
        <p:spPr>
          <a:xfrm>
            <a:off x="2094108" y="2030482"/>
            <a:ext cx="367849" cy="367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44E15807-097E-46D9-80E2-45553817E55B}"/>
              </a:ext>
            </a:extLst>
          </p:cNvPr>
          <p:cNvSpPr txBox="1"/>
          <p:nvPr/>
        </p:nvSpPr>
        <p:spPr>
          <a:xfrm>
            <a:off x="1869244" y="263933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" charset="0"/>
                <a:cs typeface="Poppins" charset="0"/>
              </a:rPr>
              <a:t>表现层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" charset="0"/>
              <a:cs typeface="Poppins" charset="0"/>
            </a:endParaRP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68C07E19-8045-4A36-9D2A-DE392571F141}"/>
              </a:ext>
            </a:extLst>
          </p:cNvPr>
          <p:cNvSpPr txBox="1"/>
          <p:nvPr/>
        </p:nvSpPr>
        <p:spPr>
          <a:xfrm>
            <a:off x="9234070" y="263933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" charset="0"/>
                <a:cs typeface="Poppins" charset="0"/>
              </a:rPr>
              <a:t>业务层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" charset="0"/>
              <a:cs typeface="Poppins" charset="0"/>
            </a:endParaRPr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09B018E9-6A18-4A38-91E0-5BAD6AAE7C82}"/>
              </a:ext>
            </a:extLst>
          </p:cNvPr>
          <p:cNvSpPr txBox="1"/>
          <p:nvPr/>
        </p:nvSpPr>
        <p:spPr>
          <a:xfrm>
            <a:off x="1917199" y="496697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" charset="0"/>
                <a:cs typeface="Poppins" charset="0"/>
              </a:rPr>
              <a:t>持久层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" charset="0"/>
              <a:cs typeface="Poppins" charset="0"/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88B46EF8-0AFB-402D-96DE-13C0F8977091}"/>
              </a:ext>
            </a:extLst>
          </p:cNvPr>
          <p:cNvSpPr txBox="1"/>
          <p:nvPr/>
        </p:nvSpPr>
        <p:spPr>
          <a:xfrm>
            <a:off x="9262833" y="496697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" charset="0"/>
                <a:cs typeface="Poppins" charset="0"/>
              </a:rPr>
              <a:t>数据层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" charset="0"/>
              <a:cs typeface="Poppins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89843CE-9702-4FBC-870B-2B743A128A7B}"/>
              </a:ext>
            </a:extLst>
          </p:cNvPr>
          <p:cNvSpPr txBox="1">
            <a:spLocks/>
          </p:cNvSpPr>
          <p:nvPr/>
        </p:nvSpPr>
        <p:spPr>
          <a:xfrm>
            <a:off x="8672904" y="5225658"/>
            <a:ext cx="2138900" cy="3363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存储数据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259A85D-1505-415C-9CF6-62125E31C00D}"/>
              </a:ext>
            </a:extLst>
          </p:cNvPr>
          <p:cNvSpPr txBox="1">
            <a:spLocks/>
          </p:cNvSpPr>
          <p:nvPr/>
        </p:nvSpPr>
        <p:spPr>
          <a:xfrm>
            <a:off x="1303160" y="5225658"/>
            <a:ext cx="2138900" cy="3363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对象数据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-&gt;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关系数据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4A696A6-FCA4-40B5-ABB9-0AED5073266F}"/>
              </a:ext>
            </a:extLst>
          </p:cNvPr>
          <p:cNvSpPr txBox="1">
            <a:spLocks/>
          </p:cNvSpPr>
          <p:nvPr/>
        </p:nvSpPr>
        <p:spPr>
          <a:xfrm>
            <a:off x="8672904" y="2903192"/>
            <a:ext cx="2138900" cy="3363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封装业务中的操作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610F4A5-D58F-443F-B0F5-C17B88D5198C}"/>
              </a:ext>
            </a:extLst>
          </p:cNvPr>
          <p:cNvSpPr txBox="1">
            <a:spLocks/>
          </p:cNvSpPr>
          <p:nvPr/>
        </p:nvSpPr>
        <p:spPr>
          <a:xfrm>
            <a:off x="1303160" y="2903192"/>
            <a:ext cx="2138900" cy="3363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MVC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模式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C08040-C99B-413D-9617-FE5F6B5E5BD5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03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F01E006-EE78-418E-B699-5FAF62EC710F}"/>
              </a:ext>
            </a:extLst>
          </p:cNvPr>
          <p:cNvSpPr txBox="1"/>
          <p:nvPr/>
        </p:nvSpPr>
        <p:spPr>
          <a:xfrm>
            <a:off x="1071199" y="4570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技术方案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B39AD4-B595-46AB-A75F-F2E20FA280D0}"/>
              </a:ext>
            </a:extLst>
          </p:cNvPr>
          <p:cNvSpPr txBox="1"/>
          <p:nvPr/>
        </p:nvSpPr>
        <p:spPr>
          <a:xfrm>
            <a:off x="1071199" y="819540"/>
            <a:ext cx="339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The </a:t>
            </a:r>
            <a:r>
              <a:rPr lang="en-US" altLang="zh-CN" sz="120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</a:rPr>
              <a:t>Technology Program </a:t>
            </a:r>
            <a:r>
              <a:rPr lang="en-US" altLang="zh-CN" sz="120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of our Product </a:t>
            </a:r>
            <a:endParaRPr lang="zh-CN" altLang="en-US" sz="1200" dirty="0">
              <a:solidFill>
                <a:srgbClr val="4D3F82"/>
              </a:solidFill>
              <a:latin typeface="Century Gothic" panose="020B0502020202020204" pitchFamily="34" charset="0"/>
              <a:ea typeface="微软雅黑"/>
              <a:cs typeface="+mn-ea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50AA3F6-2A81-4C34-92D5-86618AEFAB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715" y="546523"/>
            <a:ext cx="3695107" cy="5764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5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2" grpId="0"/>
      <p:bldP spid="23" grpId="0"/>
      <p:bldP spid="24" grpId="0"/>
      <p:bldP spid="25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5164F64-BEF1-41A1-A6DD-02DF11269F1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2A6508-C4C2-46DE-9B0C-E4518948436E}"/>
              </a:ext>
            </a:extLst>
          </p:cNvPr>
          <p:cNvGrpSpPr/>
          <p:nvPr/>
        </p:nvGrpSpPr>
        <p:grpSpPr>
          <a:xfrm>
            <a:off x="0" y="2097911"/>
            <a:ext cx="12192000" cy="2662177"/>
            <a:chOff x="0" y="0"/>
            <a:chExt cx="12192000" cy="26621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32A4A6-78E0-4DB7-BB5C-5BB9EA399CFB}"/>
                </a:ext>
              </a:extLst>
            </p:cNvPr>
            <p:cNvSpPr/>
            <p:nvPr/>
          </p:nvSpPr>
          <p:spPr>
            <a:xfrm>
              <a:off x="0" y="0"/>
              <a:ext cx="12192000" cy="2662177"/>
            </a:xfrm>
            <a:prstGeom prst="rect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F2B08F7-2990-4E6D-8F1E-1B5943E1E76F}"/>
                </a:ext>
              </a:extLst>
            </p:cNvPr>
            <p:cNvCxnSpPr/>
            <p:nvPr/>
          </p:nvCxnSpPr>
          <p:spPr>
            <a:xfrm>
              <a:off x="0" y="42826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E583180-A716-43A9-B855-9425078598B0}"/>
                </a:ext>
              </a:extLst>
            </p:cNvPr>
            <p:cNvCxnSpPr/>
            <p:nvPr/>
          </p:nvCxnSpPr>
          <p:spPr>
            <a:xfrm>
              <a:off x="0" y="93947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DC324B6-918C-4E6F-8EFB-0278E6C3FA7C}"/>
                </a:ext>
              </a:extLst>
            </p:cNvPr>
            <p:cNvCxnSpPr/>
            <p:nvPr/>
          </p:nvCxnSpPr>
          <p:spPr>
            <a:xfrm>
              <a:off x="0" y="145069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FF3A5C-D2DE-49B9-9027-C8C7C633A4DB}"/>
                </a:ext>
              </a:extLst>
            </p:cNvPr>
            <p:cNvCxnSpPr/>
            <p:nvPr/>
          </p:nvCxnSpPr>
          <p:spPr>
            <a:xfrm>
              <a:off x="0" y="196190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1D76C6B-C0C1-41D0-881A-C1E9D8ED664C}"/>
                </a:ext>
              </a:extLst>
            </p:cNvPr>
            <p:cNvCxnSpPr/>
            <p:nvPr/>
          </p:nvCxnSpPr>
          <p:spPr>
            <a:xfrm>
              <a:off x="59030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A805BFF-524B-48F9-B47E-B94AB6AFB031}"/>
                </a:ext>
              </a:extLst>
            </p:cNvPr>
            <p:cNvCxnSpPr/>
            <p:nvPr/>
          </p:nvCxnSpPr>
          <p:spPr>
            <a:xfrm>
              <a:off x="117097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BE2AA2F-8430-4DB9-AE3A-5FC1FC51807F}"/>
                </a:ext>
              </a:extLst>
            </p:cNvPr>
            <p:cNvCxnSpPr/>
            <p:nvPr/>
          </p:nvCxnSpPr>
          <p:spPr>
            <a:xfrm>
              <a:off x="175163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DC280E-A58D-4AB2-8545-ABD30653DE3A}"/>
                </a:ext>
              </a:extLst>
            </p:cNvPr>
            <p:cNvCxnSpPr/>
            <p:nvPr/>
          </p:nvCxnSpPr>
          <p:spPr>
            <a:xfrm>
              <a:off x="233229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3E2A3D7-72C6-43BE-AF7A-CD631D4FD3FF}"/>
                </a:ext>
              </a:extLst>
            </p:cNvPr>
            <p:cNvCxnSpPr/>
            <p:nvPr/>
          </p:nvCxnSpPr>
          <p:spPr>
            <a:xfrm>
              <a:off x="291296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6D857C-603E-46D4-9E3C-329BF93FA47F}"/>
                </a:ext>
              </a:extLst>
            </p:cNvPr>
            <p:cNvCxnSpPr/>
            <p:nvPr/>
          </p:nvCxnSpPr>
          <p:spPr>
            <a:xfrm>
              <a:off x="349362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48B7987-5E53-472E-B89C-7D3F40D34EAD}"/>
                </a:ext>
              </a:extLst>
            </p:cNvPr>
            <p:cNvCxnSpPr/>
            <p:nvPr/>
          </p:nvCxnSpPr>
          <p:spPr>
            <a:xfrm>
              <a:off x="407428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5407F92-E9FA-42C8-88B6-34D254B700E4}"/>
                </a:ext>
              </a:extLst>
            </p:cNvPr>
            <p:cNvCxnSpPr/>
            <p:nvPr/>
          </p:nvCxnSpPr>
          <p:spPr>
            <a:xfrm>
              <a:off x="465495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C2CB76-049F-4583-9F8C-3462CD54E821}"/>
                </a:ext>
              </a:extLst>
            </p:cNvPr>
            <p:cNvCxnSpPr/>
            <p:nvPr/>
          </p:nvCxnSpPr>
          <p:spPr>
            <a:xfrm>
              <a:off x="523561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C728B-6510-4168-97C1-232AEC30CE3A}"/>
                </a:ext>
              </a:extLst>
            </p:cNvPr>
            <p:cNvCxnSpPr/>
            <p:nvPr/>
          </p:nvCxnSpPr>
          <p:spPr>
            <a:xfrm>
              <a:off x="581627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A3F8EB-EF69-4A3A-BF55-E98B8459CE09}"/>
                </a:ext>
              </a:extLst>
            </p:cNvPr>
            <p:cNvCxnSpPr/>
            <p:nvPr/>
          </p:nvCxnSpPr>
          <p:spPr>
            <a:xfrm>
              <a:off x="639693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C88CF4F-98A9-4E94-A21A-787ECE2C3238}"/>
                </a:ext>
              </a:extLst>
            </p:cNvPr>
            <p:cNvCxnSpPr/>
            <p:nvPr/>
          </p:nvCxnSpPr>
          <p:spPr>
            <a:xfrm>
              <a:off x="697760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12753DC-2381-4531-A177-2293D0078626}"/>
                </a:ext>
              </a:extLst>
            </p:cNvPr>
            <p:cNvCxnSpPr/>
            <p:nvPr/>
          </p:nvCxnSpPr>
          <p:spPr>
            <a:xfrm>
              <a:off x="755826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08E870-C5C3-434A-BFD1-D7A7793BDE48}"/>
                </a:ext>
              </a:extLst>
            </p:cNvPr>
            <p:cNvCxnSpPr/>
            <p:nvPr/>
          </p:nvCxnSpPr>
          <p:spPr>
            <a:xfrm>
              <a:off x="813892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E3A6AF3-3FE4-4C58-82B0-3811BDEBBADF}"/>
                </a:ext>
              </a:extLst>
            </p:cNvPr>
            <p:cNvCxnSpPr/>
            <p:nvPr/>
          </p:nvCxnSpPr>
          <p:spPr>
            <a:xfrm>
              <a:off x="871959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7244BD5-43DD-4E23-BDDE-6DB84D67B88D}"/>
                </a:ext>
              </a:extLst>
            </p:cNvPr>
            <p:cNvCxnSpPr/>
            <p:nvPr/>
          </p:nvCxnSpPr>
          <p:spPr>
            <a:xfrm>
              <a:off x="930025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47F9664-D2F3-4775-989A-6E14ADD4356A}"/>
                </a:ext>
              </a:extLst>
            </p:cNvPr>
            <p:cNvCxnSpPr/>
            <p:nvPr/>
          </p:nvCxnSpPr>
          <p:spPr>
            <a:xfrm>
              <a:off x="988091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20FA74-E9E3-4AE4-B8AF-6D8C29392C1E}"/>
                </a:ext>
              </a:extLst>
            </p:cNvPr>
            <p:cNvCxnSpPr/>
            <p:nvPr/>
          </p:nvCxnSpPr>
          <p:spPr>
            <a:xfrm>
              <a:off x="1046158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693444-EB4D-42CF-AD2F-A47C04F4353C}"/>
                </a:ext>
              </a:extLst>
            </p:cNvPr>
            <p:cNvCxnSpPr/>
            <p:nvPr/>
          </p:nvCxnSpPr>
          <p:spPr>
            <a:xfrm>
              <a:off x="1104224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FDFE81F-E0DB-4238-A1CB-4EACD0EDD01B}"/>
                </a:ext>
              </a:extLst>
            </p:cNvPr>
            <p:cNvCxnSpPr/>
            <p:nvPr/>
          </p:nvCxnSpPr>
          <p:spPr>
            <a:xfrm>
              <a:off x="1162290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443A7B5-2534-4A93-8180-11DCF023065C}"/>
              </a:ext>
            </a:extLst>
          </p:cNvPr>
          <p:cNvSpPr/>
          <p:nvPr/>
        </p:nvSpPr>
        <p:spPr>
          <a:xfrm>
            <a:off x="2332301" y="1241385"/>
            <a:ext cx="7527399" cy="4375230"/>
          </a:xfrm>
          <a:prstGeom prst="rect">
            <a:avLst/>
          </a:prstGeom>
          <a:solidFill>
            <a:srgbClr val="4D3F82"/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10FBED-D4ED-4A8F-9A64-839ABD83AE70}"/>
              </a:ext>
            </a:extLst>
          </p:cNvPr>
          <p:cNvSpPr txBox="1"/>
          <p:nvPr/>
        </p:nvSpPr>
        <p:spPr>
          <a:xfrm>
            <a:off x="4407055" y="2779163"/>
            <a:ext cx="288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PART  01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04F2DC-C794-4550-9679-A4FDA2310F94}"/>
              </a:ext>
            </a:extLst>
          </p:cNvPr>
          <p:cNvSpPr txBox="1"/>
          <p:nvPr/>
        </p:nvSpPr>
        <p:spPr>
          <a:xfrm>
            <a:off x="4503726" y="912612"/>
            <a:ext cx="31181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uhaus 93" panose="04030905020B02020C02" pitchFamily="82" charset="0"/>
                <a:ea typeface="微软雅黑"/>
                <a:cs typeface="+mn-cs"/>
              </a:rPr>
              <a:t>04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uhaus 93" panose="04030905020B02020C02" pitchFamily="82" charset="0"/>
              <a:ea typeface="微软雅黑"/>
              <a:cs typeface="+mn-cs"/>
            </a:endParaRPr>
          </a:p>
        </p:txBody>
      </p:sp>
      <p:sp>
        <p:nvSpPr>
          <p:cNvPr id="33" name="矩形 3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AA606CC3-C775-41B7-950F-82E453F5FAE2}"/>
              </a:ext>
            </a:extLst>
          </p:cNvPr>
          <p:cNvSpPr/>
          <p:nvPr/>
        </p:nvSpPr>
        <p:spPr>
          <a:xfrm>
            <a:off x="3621439" y="4191184"/>
            <a:ext cx="4949123" cy="31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The C</a:t>
            </a: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</a:rPr>
              <a:t>ritical Technology  </a:t>
            </a: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of our Product</a:t>
            </a:r>
            <a:endParaRPr lang="zh-CN" altLang="en-US" sz="1100" spc="3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95E17C3-B4C6-4AB9-9EB5-BD6A63284E90}"/>
              </a:ext>
            </a:extLst>
          </p:cNvPr>
          <p:cNvSpPr/>
          <p:nvPr/>
        </p:nvSpPr>
        <p:spPr>
          <a:xfrm rot="2557811">
            <a:off x="9061044" y="5322088"/>
            <a:ext cx="478420" cy="47842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C000E46-6AF4-4594-A9DF-80A429D9E045}"/>
              </a:ext>
            </a:extLst>
          </p:cNvPr>
          <p:cNvSpPr/>
          <p:nvPr/>
        </p:nvSpPr>
        <p:spPr>
          <a:xfrm rot="2557811">
            <a:off x="924600" y="231320"/>
            <a:ext cx="1073409" cy="107340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3C69A77-F915-4361-82AE-DD0CD44CE947}"/>
              </a:ext>
            </a:extLst>
          </p:cNvPr>
          <p:cNvSpPr/>
          <p:nvPr/>
        </p:nvSpPr>
        <p:spPr>
          <a:xfrm rot="8799648">
            <a:off x="1840248" y="5850403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7EF4AA4-688F-47C9-9020-B357F4A30475}"/>
              </a:ext>
            </a:extLst>
          </p:cNvPr>
          <p:cNvSpPr/>
          <p:nvPr/>
        </p:nvSpPr>
        <p:spPr>
          <a:xfrm rot="2962617">
            <a:off x="8947701" y="1420155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CB25251-652D-46A8-B19B-6DE6EEDF3EB6}"/>
              </a:ext>
            </a:extLst>
          </p:cNvPr>
          <p:cNvSpPr/>
          <p:nvPr/>
        </p:nvSpPr>
        <p:spPr>
          <a:xfrm rot="2962617">
            <a:off x="10610130" y="301932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591EE37-3ADC-4ADC-A525-CC8E9AF29EAA}"/>
              </a:ext>
            </a:extLst>
          </p:cNvPr>
          <p:cNvSpPr/>
          <p:nvPr/>
        </p:nvSpPr>
        <p:spPr>
          <a:xfrm rot="2962617">
            <a:off x="1982806" y="370936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2F28D-601C-4A36-8EAC-F80E8828B650}"/>
              </a:ext>
            </a:extLst>
          </p:cNvPr>
          <p:cNvSpPr txBox="1"/>
          <p:nvPr/>
        </p:nvSpPr>
        <p:spPr>
          <a:xfrm>
            <a:off x="4784775" y="3311653"/>
            <a:ext cx="262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60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14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5734F0-51C9-46BE-A844-3BC9E9A006BB}"/>
              </a:ext>
            </a:extLst>
          </p:cNvPr>
          <p:cNvCxnSpPr>
            <a:cxnSpLocks/>
          </p:cNvCxnSpPr>
          <p:nvPr/>
        </p:nvCxnSpPr>
        <p:spPr>
          <a:xfrm>
            <a:off x="660400" y="3632200"/>
            <a:ext cx="35605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C09924-F17D-40D7-9B42-1D60367415F7}"/>
              </a:ext>
            </a:extLst>
          </p:cNvPr>
          <p:cNvCxnSpPr>
            <a:cxnSpLocks/>
          </p:cNvCxnSpPr>
          <p:nvPr/>
        </p:nvCxnSpPr>
        <p:spPr>
          <a:xfrm>
            <a:off x="7958363" y="3632200"/>
            <a:ext cx="35605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îṩlíḑê">
            <a:extLst>
              <a:ext uri="{FF2B5EF4-FFF2-40B4-BE49-F238E27FC236}">
                <a16:creationId xmlns:a16="http://schemas.microsoft.com/office/drawing/2014/main" id="{92D68BB5-A4ED-4F34-8976-8407B99C8DBC}"/>
              </a:ext>
            </a:extLst>
          </p:cNvPr>
          <p:cNvGrpSpPr/>
          <p:nvPr/>
        </p:nvGrpSpPr>
        <p:grpSpPr>
          <a:xfrm>
            <a:off x="1035871" y="2277121"/>
            <a:ext cx="2704156" cy="3036407"/>
            <a:chOff x="1107353" y="2277121"/>
            <a:chExt cx="2704156" cy="3036407"/>
          </a:xfrm>
        </p:grpSpPr>
        <p:sp>
          <p:nvSpPr>
            <p:cNvPr id="14" name="í$ľîḋè">
              <a:extLst>
                <a:ext uri="{FF2B5EF4-FFF2-40B4-BE49-F238E27FC236}">
                  <a16:creationId xmlns:a16="http://schemas.microsoft.com/office/drawing/2014/main" id="{4F283119-0EC1-4EF8-850F-3934CD623AA0}"/>
                </a:ext>
              </a:extLst>
            </p:cNvPr>
            <p:cNvSpPr/>
            <p:nvPr/>
          </p:nvSpPr>
          <p:spPr>
            <a:xfrm>
              <a:off x="2150252" y="2277121"/>
              <a:ext cx="618358" cy="619988"/>
            </a:xfrm>
            <a:prstGeom prst="ellipse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5" name="î$ḻïde">
              <a:extLst>
                <a:ext uri="{FF2B5EF4-FFF2-40B4-BE49-F238E27FC236}">
                  <a16:creationId xmlns:a16="http://schemas.microsoft.com/office/drawing/2014/main" id="{95FABEF0-9F9C-4080-840B-3FFA58CA2D5C}"/>
                </a:ext>
              </a:extLst>
            </p:cNvPr>
            <p:cNvGrpSpPr/>
            <p:nvPr/>
          </p:nvGrpSpPr>
          <p:grpSpPr>
            <a:xfrm>
              <a:off x="1107353" y="3078795"/>
              <a:ext cx="2704156" cy="2234733"/>
              <a:chOff x="660400" y="4225616"/>
              <a:chExt cx="2365376" cy="2234733"/>
            </a:xfrm>
            <a:solidFill>
              <a:schemeClr val="bg1"/>
            </a:solidFill>
          </p:grpSpPr>
          <p:sp>
            <p:nvSpPr>
              <p:cNvPr id="16" name="i$ļîdê">
                <a:extLst>
                  <a:ext uri="{FF2B5EF4-FFF2-40B4-BE49-F238E27FC236}">
                    <a16:creationId xmlns:a16="http://schemas.microsoft.com/office/drawing/2014/main" id="{99851C60-4764-433F-BD73-0EC9E5712B8A}"/>
                  </a:ext>
                </a:extLst>
              </p:cNvPr>
              <p:cNvSpPr/>
              <p:nvPr/>
            </p:nvSpPr>
            <p:spPr bwMode="auto">
              <a:xfrm>
                <a:off x="660400" y="4842521"/>
                <a:ext cx="2365376" cy="16178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使用机器学习模型进行服装的识别、搭配</a:t>
                </a:r>
                <a:endParaRPr lang="en-US" altLang="zh-CN" sz="2000" b="1" dirty="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iṧļiďè">
                <a:extLst>
                  <a:ext uri="{FF2B5EF4-FFF2-40B4-BE49-F238E27FC236}">
                    <a16:creationId xmlns:a16="http://schemas.microsoft.com/office/drawing/2014/main" id="{04AEF1D3-80CF-4550-8921-BA69C3E6D8CD}"/>
                  </a:ext>
                </a:extLst>
              </p:cNvPr>
              <p:cNvSpPr/>
              <p:nvPr/>
            </p:nvSpPr>
            <p:spPr bwMode="auto">
              <a:xfrm>
                <a:off x="660400" y="4225616"/>
                <a:ext cx="2365376" cy="47234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3200" b="1" dirty="0">
                    <a:solidFill>
                      <a:schemeClr val="tx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深度学习</a:t>
                </a:r>
                <a:endParaRPr lang="en-US" altLang="zh-CN" sz="3200" b="1" dirty="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8" name="iṡlîde">
            <a:extLst>
              <a:ext uri="{FF2B5EF4-FFF2-40B4-BE49-F238E27FC236}">
                <a16:creationId xmlns:a16="http://schemas.microsoft.com/office/drawing/2014/main" id="{59774E15-7F3A-4E3A-B734-B72B35CD12E7}"/>
              </a:ext>
            </a:extLst>
          </p:cNvPr>
          <p:cNvGrpSpPr/>
          <p:nvPr/>
        </p:nvGrpSpPr>
        <p:grpSpPr>
          <a:xfrm>
            <a:off x="8439273" y="2277121"/>
            <a:ext cx="2704156" cy="3036407"/>
            <a:chOff x="8510755" y="2277121"/>
            <a:chExt cx="2704156" cy="3036407"/>
          </a:xfrm>
        </p:grpSpPr>
        <p:sp>
          <p:nvSpPr>
            <p:cNvPr id="19" name="íSḷïde">
              <a:extLst>
                <a:ext uri="{FF2B5EF4-FFF2-40B4-BE49-F238E27FC236}">
                  <a16:creationId xmlns:a16="http://schemas.microsoft.com/office/drawing/2014/main" id="{571DC32E-2A9C-4940-8B1F-CE1DD26BF7D2}"/>
                </a:ext>
              </a:extLst>
            </p:cNvPr>
            <p:cNvSpPr/>
            <p:nvPr/>
          </p:nvSpPr>
          <p:spPr>
            <a:xfrm>
              <a:off x="9553654" y="2277121"/>
              <a:ext cx="618358" cy="619988"/>
            </a:xfrm>
            <a:prstGeom prst="ellipse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2" name="íṣḻîḋè">
              <a:extLst>
                <a:ext uri="{FF2B5EF4-FFF2-40B4-BE49-F238E27FC236}">
                  <a16:creationId xmlns:a16="http://schemas.microsoft.com/office/drawing/2014/main" id="{8998CC4B-695F-4393-B7AA-C8744A8BB2BD}"/>
                </a:ext>
              </a:extLst>
            </p:cNvPr>
            <p:cNvGrpSpPr/>
            <p:nvPr/>
          </p:nvGrpSpPr>
          <p:grpSpPr>
            <a:xfrm>
              <a:off x="8510755" y="3085169"/>
              <a:ext cx="2704156" cy="2228359"/>
              <a:chOff x="660400" y="4231990"/>
              <a:chExt cx="2365376" cy="2228359"/>
            </a:xfrm>
            <a:solidFill>
              <a:schemeClr val="bg1"/>
            </a:solidFill>
          </p:grpSpPr>
          <p:sp>
            <p:nvSpPr>
              <p:cNvPr id="23" name="iṥḻïḋê">
                <a:extLst>
                  <a:ext uri="{FF2B5EF4-FFF2-40B4-BE49-F238E27FC236}">
                    <a16:creationId xmlns:a16="http://schemas.microsoft.com/office/drawing/2014/main" id="{5084C71D-FDCB-4A5B-A1F1-4743AC059912}"/>
                  </a:ext>
                </a:extLst>
              </p:cNvPr>
              <p:cNvSpPr/>
              <p:nvPr/>
            </p:nvSpPr>
            <p:spPr bwMode="auto">
              <a:xfrm>
                <a:off x="660400" y="4842521"/>
                <a:ext cx="2365376" cy="16178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使用</a:t>
                </a:r>
                <a:r>
                  <a:rPr lang="en-US" altLang="zh-CN" sz="2000" b="1" dirty="0" err="1">
                    <a:solidFill>
                      <a:schemeClr val="tx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DeepFashion</a:t>
                </a:r>
                <a:r>
                  <a:rPr lang="zh-CN" altLang="en-US" sz="2000" b="1" dirty="0">
                    <a:solidFill>
                      <a:schemeClr val="tx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数据集，训练集和测试集相加达到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30</a:t>
                </a:r>
                <a:r>
                  <a:rPr lang="zh-CN" altLang="en-US" sz="2000" b="1" dirty="0">
                    <a:solidFill>
                      <a:schemeClr val="tx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万张图片</a:t>
                </a:r>
                <a:endParaRPr lang="en-US" altLang="zh-CN" sz="2000" b="1" dirty="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îšḻîḑe">
                <a:extLst>
                  <a:ext uri="{FF2B5EF4-FFF2-40B4-BE49-F238E27FC236}">
                    <a16:creationId xmlns:a16="http://schemas.microsoft.com/office/drawing/2014/main" id="{E3883856-360C-4C36-9BAD-4C893EBE4F1B}"/>
                  </a:ext>
                </a:extLst>
              </p:cNvPr>
              <p:cNvSpPr/>
              <p:nvPr/>
            </p:nvSpPr>
            <p:spPr bwMode="auto">
              <a:xfrm>
                <a:off x="660400" y="4231990"/>
                <a:ext cx="2365376" cy="47234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3200" b="1" dirty="0">
                    <a:solidFill>
                      <a:schemeClr val="tx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数据集</a:t>
                </a:r>
                <a:endParaRPr lang="en-US" altLang="zh-CN" sz="3200" b="1" dirty="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5" name="圆: 空心 24">
            <a:extLst>
              <a:ext uri="{FF2B5EF4-FFF2-40B4-BE49-F238E27FC236}">
                <a16:creationId xmlns:a16="http://schemas.microsoft.com/office/drawing/2014/main" id="{ACF30C45-F8B3-4B85-B2B0-1F1A8BC0B40E}"/>
              </a:ext>
            </a:extLst>
          </p:cNvPr>
          <p:cNvSpPr/>
          <p:nvPr/>
        </p:nvSpPr>
        <p:spPr>
          <a:xfrm>
            <a:off x="4229101" y="1722120"/>
            <a:ext cx="3733799" cy="3733799"/>
          </a:xfrm>
          <a:prstGeom prst="donut">
            <a:avLst>
              <a:gd name="adj" fmla="val 17897"/>
            </a:avLst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3A0E4B5-AAA3-4B02-B16E-E89394926DC9}"/>
              </a:ext>
            </a:extLst>
          </p:cNvPr>
          <p:cNvSpPr/>
          <p:nvPr/>
        </p:nvSpPr>
        <p:spPr>
          <a:xfrm>
            <a:off x="5146365" y="2684833"/>
            <a:ext cx="1894734" cy="189473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CAD9B1-495E-455C-85A2-71025223874F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04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B176C3-7A26-4B84-BBC1-DFE5B126FB8E}"/>
              </a:ext>
            </a:extLst>
          </p:cNvPr>
          <p:cNvSpPr txBox="1"/>
          <p:nvPr/>
        </p:nvSpPr>
        <p:spPr>
          <a:xfrm>
            <a:off x="1071199" y="4570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关键技术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464266-33ED-4592-8C23-87E915448D10}"/>
              </a:ext>
            </a:extLst>
          </p:cNvPr>
          <p:cNvSpPr txBox="1"/>
          <p:nvPr/>
        </p:nvSpPr>
        <p:spPr>
          <a:xfrm>
            <a:off x="1065525" y="809234"/>
            <a:ext cx="3392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The C</a:t>
            </a: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</a:rPr>
              <a:t>ritical Technology  </a:t>
            </a: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of our Product</a:t>
            </a:r>
            <a:endParaRPr lang="zh-CN" altLang="en-US" sz="1050" dirty="0">
              <a:solidFill>
                <a:srgbClr val="4D3F82"/>
              </a:solidFill>
              <a:latin typeface="Century Gothic" panose="020B0502020202020204" pitchFamily="34" charset="0"/>
              <a:ea typeface="微软雅黑"/>
              <a:cs typeface="+mn-ea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7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71199" y="4570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关键技术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65525" y="809234"/>
            <a:ext cx="3392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The C</a:t>
            </a: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</a:rPr>
              <a:t>ritical Technology  </a:t>
            </a: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of our Product</a:t>
            </a:r>
            <a:endParaRPr lang="zh-CN" altLang="en-US" sz="1050" dirty="0">
              <a:solidFill>
                <a:srgbClr val="4D3F82"/>
              </a:solidFill>
              <a:latin typeface="Century Gothic" panose="020B0502020202020204" pitchFamily="34" charset="0"/>
              <a:ea typeface="微软雅黑"/>
              <a:cs typeface="+mn-ea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187FA8-C04C-4322-891C-A741CEA371EC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04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C24798-F8D9-4981-ABB8-C1415A43DD39}"/>
              </a:ext>
            </a:extLst>
          </p:cNvPr>
          <p:cNvSpPr txBox="1">
            <a:spLocks/>
          </p:cNvSpPr>
          <p:nvPr/>
        </p:nvSpPr>
        <p:spPr>
          <a:xfrm>
            <a:off x="4613782" y="4005333"/>
            <a:ext cx="3045091" cy="60686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6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将服装通过</a:t>
            </a:r>
            <a:r>
              <a:rPr lang="en-US" altLang="zh-CN" sz="16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Resnet</a:t>
            </a:r>
            <a:r>
              <a:rPr lang="zh-CN" altLang="en-US" sz="16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网络提取出特征向量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A259B547-0EFB-499B-AD7F-EF86ED43585E}"/>
              </a:ext>
            </a:extLst>
          </p:cNvPr>
          <p:cNvSpPr txBox="1"/>
          <p:nvPr/>
        </p:nvSpPr>
        <p:spPr>
          <a:xfrm>
            <a:off x="5794405" y="3739987"/>
            <a:ext cx="62549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STEP 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B44A934-67B9-43F4-934C-B260D6F11FF7}"/>
              </a:ext>
            </a:extLst>
          </p:cNvPr>
          <p:cNvSpPr txBox="1">
            <a:spLocks/>
          </p:cNvSpPr>
          <p:nvPr/>
        </p:nvSpPr>
        <p:spPr>
          <a:xfrm>
            <a:off x="8192955" y="4005333"/>
            <a:ext cx="3186177" cy="60686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和搭配库中的服装向量分别计算余弦相似度，传回最相似的搭配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744D5036-0C5B-4A77-A09E-F8322A5D82B6}"/>
              </a:ext>
            </a:extLst>
          </p:cNvPr>
          <p:cNvSpPr txBox="1"/>
          <p:nvPr/>
        </p:nvSpPr>
        <p:spPr>
          <a:xfrm>
            <a:off x="9410254" y="3739987"/>
            <a:ext cx="62549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STEP 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A5A0780-9584-40B8-AF47-9761A1C480A8}"/>
              </a:ext>
            </a:extLst>
          </p:cNvPr>
          <p:cNvSpPr txBox="1">
            <a:spLocks/>
          </p:cNvSpPr>
          <p:nvPr/>
        </p:nvSpPr>
        <p:spPr>
          <a:xfrm>
            <a:off x="1065525" y="4005333"/>
            <a:ext cx="3045091" cy="60686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用户传入图片的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base64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码，通过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yolo-v3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模型准确截取出服装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479D9430-CAEF-4A0D-8727-8E4F653EC346}"/>
              </a:ext>
            </a:extLst>
          </p:cNvPr>
          <p:cNvSpPr txBox="1"/>
          <p:nvPr/>
        </p:nvSpPr>
        <p:spPr>
          <a:xfrm>
            <a:off x="2280134" y="3739987"/>
            <a:ext cx="62549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STEP 1</a:t>
            </a:r>
          </a:p>
        </p:txBody>
      </p:sp>
      <p:sp>
        <p:nvSpPr>
          <p:cNvPr id="17" name="Shape 2525">
            <a:extLst>
              <a:ext uri="{FF2B5EF4-FFF2-40B4-BE49-F238E27FC236}">
                <a16:creationId xmlns:a16="http://schemas.microsoft.com/office/drawing/2014/main" id="{03BE55B4-88A3-401A-8794-46161173DE3F}"/>
              </a:ext>
            </a:extLst>
          </p:cNvPr>
          <p:cNvSpPr/>
          <p:nvPr/>
        </p:nvSpPr>
        <p:spPr>
          <a:xfrm>
            <a:off x="2168321" y="2433956"/>
            <a:ext cx="881952" cy="881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4D3F8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Shape 2547">
            <a:extLst>
              <a:ext uri="{FF2B5EF4-FFF2-40B4-BE49-F238E27FC236}">
                <a16:creationId xmlns:a16="http://schemas.microsoft.com/office/drawing/2014/main" id="{889226B7-4749-494A-8C86-A00EC7A58838}"/>
              </a:ext>
            </a:extLst>
          </p:cNvPr>
          <p:cNvSpPr/>
          <p:nvPr/>
        </p:nvSpPr>
        <p:spPr>
          <a:xfrm>
            <a:off x="5668834" y="2433016"/>
            <a:ext cx="881952" cy="881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CE456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Shape 2554">
            <a:extLst>
              <a:ext uri="{FF2B5EF4-FFF2-40B4-BE49-F238E27FC236}">
                <a16:creationId xmlns:a16="http://schemas.microsoft.com/office/drawing/2014/main" id="{2BF4FD1F-2AFC-4B39-BC38-E1ABF9DA1D83}"/>
              </a:ext>
            </a:extLst>
          </p:cNvPr>
          <p:cNvSpPr/>
          <p:nvPr/>
        </p:nvSpPr>
        <p:spPr>
          <a:xfrm>
            <a:off x="9285561" y="2476743"/>
            <a:ext cx="881952" cy="801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4D3F8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Right Arrow 2">
            <a:extLst>
              <a:ext uri="{FF2B5EF4-FFF2-40B4-BE49-F238E27FC236}">
                <a16:creationId xmlns:a16="http://schemas.microsoft.com/office/drawing/2014/main" id="{2DE194E2-E2C3-4D49-83FE-E3C044EAEEC2}"/>
              </a:ext>
            </a:extLst>
          </p:cNvPr>
          <p:cNvSpPr/>
          <p:nvPr/>
        </p:nvSpPr>
        <p:spPr>
          <a:xfrm>
            <a:off x="7530736" y="2709747"/>
            <a:ext cx="774875" cy="3838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3" name="Right Arrow 37">
            <a:extLst>
              <a:ext uri="{FF2B5EF4-FFF2-40B4-BE49-F238E27FC236}">
                <a16:creationId xmlns:a16="http://schemas.microsoft.com/office/drawing/2014/main" id="{4E13BC61-0228-44C6-B097-26F5F57EA2E4}"/>
              </a:ext>
            </a:extLst>
          </p:cNvPr>
          <p:cNvSpPr/>
          <p:nvPr/>
        </p:nvSpPr>
        <p:spPr>
          <a:xfrm>
            <a:off x="3838907" y="2709747"/>
            <a:ext cx="774875" cy="3838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0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5164F64-BEF1-41A1-A6DD-02DF11269F1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2A6508-C4C2-46DE-9B0C-E4518948436E}"/>
              </a:ext>
            </a:extLst>
          </p:cNvPr>
          <p:cNvGrpSpPr/>
          <p:nvPr/>
        </p:nvGrpSpPr>
        <p:grpSpPr>
          <a:xfrm>
            <a:off x="0" y="2097911"/>
            <a:ext cx="12192000" cy="2662177"/>
            <a:chOff x="0" y="0"/>
            <a:chExt cx="12192000" cy="26621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32A4A6-78E0-4DB7-BB5C-5BB9EA399CFB}"/>
                </a:ext>
              </a:extLst>
            </p:cNvPr>
            <p:cNvSpPr/>
            <p:nvPr/>
          </p:nvSpPr>
          <p:spPr>
            <a:xfrm>
              <a:off x="0" y="0"/>
              <a:ext cx="12192000" cy="2662177"/>
            </a:xfrm>
            <a:prstGeom prst="rect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F2B08F7-2990-4E6D-8F1E-1B5943E1E76F}"/>
                </a:ext>
              </a:extLst>
            </p:cNvPr>
            <p:cNvCxnSpPr/>
            <p:nvPr/>
          </p:nvCxnSpPr>
          <p:spPr>
            <a:xfrm>
              <a:off x="0" y="42826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E583180-A716-43A9-B855-9425078598B0}"/>
                </a:ext>
              </a:extLst>
            </p:cNvPr>
            <p:cNvCxnSpPr/>
            <p:nvPr/>
          </p:nvCxnSpPr>
          <p:spPr>
            <a:xfrm>
              <a:off x="0" y="93947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DC324B6-918C-4E6F-8EFB-0278E6C3FA7C}"/>
                </a:ext>
              </a:extLst>
            </p:cNvPr>
            <p:cNvCxnSpPr/>
            <p:nvPr/>
          </p:nvCxnSpPr>
          <p:spPr>
            <a:xfrm>
              <a:off x="0" y="145069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FF3A5C-D2DE-49B9-9027-C8C7C633A4DB}"/>
                </a:ext>
              </a:extLst>
            </p:cNvPr>
            <p:cNvCxnSpPr/>
            <p:nvPr/>
          </p:nvCxnSpPr>
          <p:spPr>
            <a:xfrm>
              <a:off x="0" y="196190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1D76C6B-C0C1-41D0-881A-C1E9D8ED664C}"/>
                </a:ext>
              </a:extLst>
            </p:cNvPr>
            <p:cNvCxnSpPr/>
            <p:nvPr/>
          </p:nvCxnSpPr>
          <p:spPr>
            <a:xfrm>
              <a:off x="59030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A805BFF-524B-48F9-B47E-B94AB6AFB031}"/>
                </a:ext>
              </a:extLst>
            </p:cNvPr>
            <p:cNvCxnSpPr/>
            <p:nvPr/>
          </p:nvCxnSpPr>
          <p:spPr>
            <a:xfrm>
              <a:off x="117097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BE2AA2F-8430-4DB9-AE3A-5FC1FC51807F}"/>
                </a:ext>
              </a:extLst>
            </p:cNvPr>
            <p:cNvCxnSpPr/>
            <p:nvPr/>
          </p:nvCxnSpPr>
          <p:spPr>
            <a:xfrm>
              <a:off x="175163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DC280E-A58D-4AB2-8545-ABD30653DE3A}"/>
                </a:ext>
              </a:extLst>
            </p:cNvPr>
            <p:cNvCxnSpPr/>
            <p:nvPr/>
          </p:nvCxnSpPr>
          <p:spPr>
            <a:xfrm>
              <a:off x="233229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3E2A3D7-72C6-43BE-AF7A-CD631D4FD3FF}"/>
                </a:ext>
              </a:extLst>
            </p:cNvPr>
            <p:cNvCxnSpPr/>
            <p:nvPr/>
          </p:nvCxnSpPr>
          <p:spPr>
            <a:xfrm>
              <a:off x="291296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6D857C-603E-46D4-9E3C-329BF93FA47F}"/>
                </a:ext>
              </a:extLst>
            </p:cNvPr>
            <p:cNvCxnSpPr/>
            <p:nvPr/>
          </p:nvCxnSpPr>
          <p:spPr>
            <a:xfrm>
              <a:off x="349362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48B7987-5E53-472E-B89C-7D3F40D34EAD}"/>
                </a:ext>
              </a:extLst>
            </p:cNvPr>
            <p:cNvCxnSpPr/>
            <p:nvPr/>
          </p:nvCxnSpPr>
          <p:spPr>
            <a:xfrm>
              <a:off x="407428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5407F92-E9FA-42C8-88B6-34D254B700E4}"/>
                </a:ext>
              </a:extLst>
            </p:cNvPr>
            <p:cNvCxnSpPr/>
            <p:nvPr/>
          </p:nvCxnSpPr>
          <p:spPr>
            <a:xfrm>
              <a:off x="465495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C2CB76-049F-4583-9F8C-3462CD54E821}"/>
                </a:ext>
              </a:extLst>
            </p:cNvPr>
            <p:cNvCxnSpPr/>
            <p:nvPr/>
          </p:nvCxnSpPr>
          <p:spPr>
            <a:xfrm>
              <a:off x="523561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C728B-6510-4168-97C1-232AEC30CE3A}"/>
                </a:ext>
              </a:extLst>
            </p:cNvPr>
            <p:cNvCxnSpPr/>
            <p:nvPr/>
          </p:nvCxnSpPr>
          <p:spPr>
            <a:xfrm>
              <a:off x="581627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A3F8EB-EF69-4A3A-BF55-E98B8459CE09}"/>
                </a:ext>
              </a:extLst>
            </p:cNvPr>
            <p:cNvCxnSpPr/>
            <p:nvPr/>
          </p:nvCxnSpPr>
          <p:spPr>
            <a:xfrm>
              <a:off x="639693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C88CF4F-98A9-4E94-A21A-787ECE2C3238}"/>
                </a:ext>
              </a:extLst>
            </p:cNvPr>
            <p:cNvCxnSpPr/>
            <p:nvPr/>
          </p:nvCxnSpPr>
          <p:spPr>
            <a:xfrm>
              <a:off x="697760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12753DC-2381-4531-A177-2293D0078626}"/>
                </a:ext>
              </a:extLst>
            </p:cNvPr>
            <p:cNvCxnSpPr/>
            <p:nvPr/>
          </p:nvCxnSpPr>
          <p:spPr>
            <a:xfrm>
              <a:off x="755826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08E870-C5C3-434A-BFD1-D7A7793BDE48}"/>
                </a:ext>
              </a:extLst>
            </p:cNvPr>
            <p:cNvCxnSpPr/>
            <p:nvPr/>
          </p:nvCxnSpPr>
          <p:spPr>
            <a:xfrm>
              <a:off x="813892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E3A6AF3-3FE4-4C58-82B0-3811BDEBBADF}"/>
                </a:ext>
              </a:extLst>
            </p:cNvPr>
            <p:cNvCxnSpPr/>
            <p:nvPr/>
          </p:nvCxnSpPr>
          <p:spPr>
            <a:xfrm>
              <a:off x="871959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7244BD5-43DD-4E23-BDDE-6DB84D67B88D}"/>
                </a:ext>
              </a:extLst>
            </p:cNvPr>
            <p:cNvCxnSpPr/>
            <p:nvPr/>
          </p:nvCxnSpPr>
          <p:spPr>
            <a:xfrm>
              <a:off x="930025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47F9664-D2F3-4775-989A-6E14ADD4356A}"/>
                </a:ext>
              </a:extLst>
            </p:cNvPr>
            <p:cNvCxnSpPr/>
            <p:nvPr/>
          </p:nvCxnSpPr>
          <p:spPr>
            <a:xfrm>
              <a:off x="988091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20FA74-E9E3-4AE4-B8AF-6D8C29392C1E}"/>
                </a:ext>
              </a:extLst>
            </p:cNvPr>
            <p:cNvCxnSpPr/>
            <p:nvPr/>
          </p:nvCxnSpPr>
          <p:spPr>
            <a:xfrm>
              <a:off x="1046158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693444-EB4D-42CF-AD2F-A47C04F4353C}"/>
                </a:ext>
              </a:extLst>
            </p:cNvPr>
            <p:cNvCxnSpPr/>
            <p:nvPr/>
          </p:nvCxnSpPr>
          <p:spPr>
            <a:xfrm>
              <a:off x="1104224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FDFE81F-E0DB-4238-A1CB-4EACD0EDD01B}"/>
                </a:ext>
              </a:extLst>
            </p:cNvPr>
            <p:cNvCxnSpPr/>
            <p:nvPr/>
          </p:nvCxnSpPr>
          <p:spPr>
            <a:xfrm>
              <a:off x="1162290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443A7B5-2534-4A93-8180-11DCF023065C}"/>
              </a:ext>
            </a:extLst>
          </p:cNvPr>
          <p:cNvSpPr/>
          <p:nvPr/>
        </p:nvSpPr>
        <p:spPr>
          <a:xfrm>
            <a:off x="2332301" y="1241385"/>
            <a:ext cx="7527399" cy="4375230"/>
          </a:xfrm>
          <a:prstGeom prst="rect">
            <a:avLst/>
          </a:prstGeom>
          <a:solidFill>
            <a:srgbClr val="4D3F82"/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10FBED-D4ED-4A8F-9A64-839ABD83AE70}"/>
              </a:ext>
            </a:extLst>
          </p:cNvPr>
          <p:cNvSpPr txBox="1"/>
          <p:nvPr/>
        </p:nvSpPr>
        <p:spPr>
          <a:xfrm>
            <a:off x="4407055" y="2779163"/>
            <a:ext cx="288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PART  01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04F2DC-C794-4550-9679-A4FDA2310F94}"/>
              </a:ext>
            </a:extLst>
          </p:cNvPr>
          <p:cNvSpPr txBox="1"/>
          <p:nvPr/>
        </p:nvSpPr>
        <p:spPr>
          <a:xfrm>
            <a:off x="4751611" y="892224"/>
            <a:ext cx="31181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uhaus 93" panose="04030905020B02020C02" pitchFamily="82" charset="0"/>
                <a:ea typeface="微软雅黑"/>
                <a:cs typeface="+mn-cs"/>
              </a:rPr>
              <a:t>05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uhaus 93" panose="04030905020B02020C02" pitchFamily="82" charset="0"/>
              <a:ea typeface="微软雅黑"/>
              <a:cs typeface="+mn-cs"/>
            </a:endParaRPr>
          </a:p>
        </p:txBody>
      </p:sp>
      <p:sp>
        <p:nvSpPr>
          <p:cNvPr id="33" name="矩形 3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AA606CC3-C775-41B7-950F-82E453F5FAE2}"/>
              </a:ext>
            </a:extLst>
          </p:cNvPr>
          <p:cNvSpPr/>
          <p:nvPr/>
        </p:nvSpPr>
        <p:spPr>
          <a:xfrm>
            <a:off x="3621439" y="4191184"/>
            <a:ext cx="4949123" cy="31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Development Process and Division of Labor</a:t>
            </a:r>
            <a:endParaRPr lang="zh-CN" altLang="en-US" sz="1100" spc="3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95E17C3-B4C6-4AB9-9EB5-BD6A63284E90}"/>
              </a:ext>
            </a:extLst>
          </p:cNvPr>
          <p:cNvSpPr/>
          <p:nvPr/>
        </p:nvSpPr>
        <p:spPr>
          <a:xfrm rot="2557811">
            <a:off x="9061044" y="5322088"/>
            <a:ext cx="478420" cy="47842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C000E46-6AF4-4594-A9DF-80A429D9E045}"/>
              </a:ext>
            </a:extLst>
          </p:cNvPr>
          <p:cNvSpPr/>
          <p:nvPr/>
        </p:nvSpPr>
        <p:spPr>
          <a:xfrm rot="2557811">
            <a:off x="924600" y="231320"/>
            <a:ext cx="1073409" cy="107340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3C69A77-F915-4361-82AE-DD0CD44CE947}"/>
              </a:ext>
            </a:extLst>
          </p:cNvPr>
          <p:cNvSpPr/>
          <p:nvPr/>
        </p:nvSpPr>
        <p:spPr>
          <a:xfrm rot="8799648">
            <a:off x="1840248" y="5850403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7EF4AA4-688F-47C9-9020-B357F4A30475}"/>
              </a:ext>
            </a:extLst>
          </p:cNvPr>
          <p:cNvSpPr/>
          <p:nvPr/>
        </p:nvSpPr>
        <p:spPr>
          <a:xfrm rot="2962617">
            <a:off x="8947701" y="1420155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CB25251-652D-46A8-B19B-6DE6EEDF3EB6}"/>
              </a:ext>
            </a:extLst>
          </p:cNvPr>
          <p:cNvSpPr/>
          <p:nvPr/>
        </p:nvSpPr>
        <p:spPr>
          <a:xfrm rot="2962617">
            <a:off x="10610130" y="301932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591EE37-3ADC-4ADC-A525-CC8E9AF29EAA}"/>
              </a:ext>
            </a:extLst>
          </p:cNvPr>
          <p:cNvSpPr/>
          <p:nvPr/>
        </p:nvSpPr>
        <p:spPr>
          <a:xfrm rot="2962617">
            <a:off x="1982806" y="370936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2F28D-601C-4A36-8EAC-F80E8828B650}"/>
              </a:ext>
            </a:extLst>
          </p:cNvPr>
          <p:cNvSpPr txBox="1"/>
          <p:nvPr/>
        </p:nvSpPr>
        <p:spPr>
          <a:xfrm>
            <a:off x="4223366" y="3292660"/>
            <a:ext cx="4366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开发过程与分工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2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55">
            <a:extLst>
              <a:ext uri="{FF2B5EF4-FFF2-40B4-BE49-F238E27FC236}">
                <a16:creationId xmlns:a16="http://schemas.microsoft.com/office/drawing/2014/main" id="{F4DE0518-B848-4DEC-A33F-7BF556A9D836}"/>
              </a:ext>
            </a:extLst>
          </p:cNvPr>
          <p:cNvGrpSpPr/>
          <p:nvPr/>
        </p:nvGrpSpPr>
        <p:grpSpPr>
          <a:xfrm>
            <a:off x="3580845" y="2494731"/>
            <a:ext cx="5030662" cy="2895893"/>
            <a:chOff x="5898415" y="1976415"/>
            <a:chExt cx="5654530" cy="3255020"/>
          </a:xfrm>
        </p:grpSpPr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F33E8000-013F-4BA7-8655-BE09056BA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6006B8EF-6A97-4675-A11B-C3C9B5E31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8CA8E570-455E-41F8-B59E-5EC4BC4AB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C05D9500-5736-46B9-B9AC-5634FCC42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D39AE35C-A8A4-4381-9871-7E0DB533F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7" name="Freeform 51">
              <a:extLst>
                <a:ext uri="{FF2B5EF4-FFF2-40B4-BE49-F238E27FC236}">
                  <a16:creationId xmlns:a16="http://schemas.microsoft.com/office/drawing/2014/main" id="{239B8FF2-50A8-4380-AE6C-BC80CA8BF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8" name="Rectangle 52">
              <a:extLst>
                <a:ext uri="{FF2B5EF4-FFF2-40B4-BE49-F238E27FC236}">
                  <a16:creationId xmlns:a16="http://schemas.microsoft.com/office/drawing/2014/main" id="{33D701C2-3E65-48CA-9593-F49FE53B9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9" name="Oval 54">
              <a:extLst>
                <a:ext uri="{FF2B5EF4-FFF2-40B4-BE49-F238E27FC236}">
                  <a16:creationId xmlns:a16="http://schemas.microsoft.com/office/drawing/2014/main" id="{0D80E46C-2C2E-42CB-9B3B-E6B5EE9C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22" name="Oval 55">
              <a:extLst>
                <a:ext uri="{FF2B5EF4-FFF2-40B4-BE49-F238E27FC236}">
                  <a16:creationId xmlns:a16="http://schemas.microsoft.com/office/drawing/2014/main" id="{53BA944C-2E9C-4413-AC71-C1C61719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23" name="Oval 56">
              <a:extLst>
                <a:ext uri="{FF2B5EF4-FFF2-40B4-BE49-F238E27FC236}">
                  <a16:creationId xmlns:a16="http://schemas.microsoft.com/office/drawing/2014/main" id="{7F8E8EB9-1CBC-407D-8AA2-CEF5038E8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24" name="Oval 57">
              <a:extLst>
                <a:ext uri="{FF2B5EF4-FFF2-40B4-BE49-F238E27FC236}">
                  <a16:creationId xmlns:a16="http://schemas.microsoft.com/office/drawing/2014/main" id="{3E8AC1A5-BF3A-4407-8578-DD566B45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0A1D53EF-AEB9-4E53-B9E6-EB6AB03A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9ED7676C-D62B-4AAB-8567-AFBE987AE064}"/>
              </a:ext>
            </a:extLst>
          </p:cNvPr>
          <p:cNvSpPr txBox="1">
            <a:spLocks/>
          </p:cNvSpPr>
          <p:nvPr/>
        </p:nvSpPr>
        <p:spPr>
          <a:xfrm>
            <a:off x="850481" y="4822471"/>
            <a:ext cx="2594551" cy="88623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  <a:defRPr/>
            </a:pPr>
            <a:r>
              <a:rPr lang="zh-CN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前后端交互；获取手机的相册</a:t>
            </a:r>
            <a:r>
              <a:rPr lang="en-US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/</a:t>
            </a:r>
            <a:r>
              <a:rPr lang="zh-CN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相机功能；针对此次迭代进行单元测试</a:t>
            </a:r>
          </a:p>
          <a:p>
            <a:pPr marL="0" marR="0" lvl="0" indent="0" algn="l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D37462E3-3472-4219-B577-98462E11E756}"/>
              </a:ext>
            </a:extLst>
          </p:cNvPr>
          <p:cNvSpPr txBox="1"/>
          <p:nvPr/>
        </p:nvSpPr>
        <p:spPr>
          <a:xfrm>
            <a:off x="2269743" y="4343437"/>
            <a:ext cx="95410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第三次迭代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FD6E4FB1-2937-4ED5-B6BE-D23D2778C91B}"/>
              </a:ext>
            </a:extLst>
          </p:cNvPr>
          <p:cNvSpPr txBox="1">
            <a:spLocks/>
          </p:cNvSpPr>
          <p:nvPr/>
        </p:nvSpPr>
        <p:spPr>
          <a:xfrm>
            <a:off x="8967517" y="1929640"/>
            <a:ext cx="2542618" cy="6227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完成前后端衔接，实现全部需求规约功能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E36B261E-5B56-4117-B0E1-976B77B4E6B0}"/>
              </a:ext>
            </a:extLst>
          </p:cNvPr>
          <p:cNvSpPr txBox="1"/>
          <p:nvPr/>
        </p:nvSpPr>
        <p:spPr>
          <a:xfrm>
            <a:off x="9696828" y="1523154"/>
            <a:ext cx="95410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第四次迭代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768A23D8-A87C-4C61-B97F-CE1EF7E5B97D}"/>
              </a:ext>
            </a:extLst>
          </p:cNvPr>
          <p:cNvSpPr txBox="1"/>
          <p:nvPr/>
        </p:nvSpPr>
        <p:spPr>
          <a:xfrm>
            <a:off x="1595334" y="4063695"/>
            <a:ext cx="784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Lato Black" charset="0"/>
                <a:cs typeface="Lato Black" charset="0"/>
              </a:rPr>
              <a:t>03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0FE90A0A-41D6-42D1-A3BA-63647493F434}"/>
              </a:ext>
            </a:extLst>
          </p:cNvPr>
          <p:cNvSpPr txBox="1"/>
          <p:nvPr/>
        </p:nvSpPr>
        <p:spPr>
          <a:xfrm>
            <a:off x="8967517" y="1183679"/>
            <a:ext cx="784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Lato Black" charset="0"/>
                <a:cs typeface="Lato Black" charset="0"/>
              </a:rPr>
              <a:t>04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31A2C521-297C-4040-9550-6C3F95B6BD77}"/>
              </a:ext>
            </a:extLst>
          </p:cNvPr>
          <p:cNvSpPr txBox="1">
            <a:spLocks/>
          </p:cNvSpPr>
          <p:nvPr/>
        </p:nvSpPr>
        <p:spPr>
          <a:xfrm>
            <a:off x="766028" y="1929640"/>
            <a:ext cx="2630658" cy="62975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前端框架搭建及功能初步实现；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l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后端数据库的搭建以及逻辑实现。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8ADCEB81-EF4D-4B9A-97C5-A3C245282AFE}"/>
              </a:ext>
            </a:extLst>
          </p:cNvPr>
          <p:cNvSpPr txBox="1"/>
          <p:nvPr/>
        </p:nvSpPr>
        <p:spPr>
          <a:xfrm>
            <a:off x="2271945" y="1523155"/>
            <a:ext cx="95410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第一次迭代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37C0EAF-9E9E-4736-9C1C-27794AEDA7DC}"/>
              </a:ext>
            </a:extLst>
          </p:cNvPr>
          <p:cNvSpPr txBox="1">
            <a:spLocks/>
          </p:cNvSpPr>
          <p:nvPr/>
        </p:nvSpPr>
        <p:spPr>
          <a:xfrm>
            <a:off x="766028" y="3468882"/>
            <a:ext cx="2630658" cy="59481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算法部分实现核心功能，初步给出推荐搭配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67EE0919-6B96-490E-B0AA-5E07E9344BAC}"/>
              </a:ext>
            </a:extLst>
          </p:cNvPr>
          <p:cNvSpPr txBox="1"/>
          <p:nvPr/>
        </p:nvSpPr>
        <p:spPr>
          <a:xfrm>
            <a:off x="9696829" y="2978752"/>
            <a:ext cx="95410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第五次迭代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41" name="TextBox 37">
            <a:extLst>
              <a:ext uri="{FF2B5EF4-FFF2-40B4-BE49-F238E27FC236}">
                <a16:creationId xmlns:a16="http://schemas.microsoft.com/office/drawing/2014/main" id="{F67929E8-44BA-4661-9270-EEBC6F12B4BA}"/>
              </a:ext>
            </a:extLst>
          </p:cNvPr>
          <p:cNvSpPr txBox="1"/>
          <p:nvPr/>
        </p:nvSpPr>
        <p:spPr>
          <a:xfrm>
            <a:off x="1595334" y="1183679"/>
            <a:ext cx="784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Lato Black" charset="0"/>
                <a:cs typeface="Lato Black" charset="0"/>
              </a:rPr>
              <a:t>01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B513EA54-1E09-4B9D-80E7-936CFB8EFE34}"/>
              </a:ext>
            </a:extLst>
          </p:cNvPr>
          <p:cNvSpPr txBox="1"/>
          <p:nvPr/>
        </p:nvSpPr>
        <p:spPr>
          <a:xfrm>
            <a:off x="1595334" y="2625473"/>
            <a:ext cx="784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Lato Black" charset="0"/>
                <a:cs typeface="Lato Black" charset="0"/>
              </a:rPr>
              <a:t>02</a:t>
            </a:r>
          </a:p>
        </p:txBody>
      </p:sp>
      <p:pic>
        <p:nvPicPr>
          <p:cNvPr id="43" name="图片占位符 2">
            <a:extLst>
              <a:ext uri="{FF2B5EF4-FFF2-40B4-BE49-F238E27FC236}">
                <a16:creationId xmlns:a16="http://schemas.microsoft.com/office/drawing/2014/main" id="{371FCC64-A5AC-48AC-99B0-E19589BFA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88" y="2674242"/>
            <a:ext cx="3778704" cy="2401306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997EB881-724B-41B3-9615-71D5294375FA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05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8D506B-7371-4E8C-BC01-FB860EA2618E}"/>
              </a:ext>
            </a:extLst>
          </p:cNvPr>
          <p:cNvSpPr txBox="1"/>
          <p:nvPr/>
        </p:nvSpPr>
        <p:spPr>
          <a:xfrm>
            <a:off x="1071199" y="4570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开发过程与分工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A38D35-C99D-4BE2-B4A1-F59D2236496D}"/>
              </a:ext>
            </a:extLst>
          </p:cNvPr>
          <p:cNvSpPr txBox="1"/>
          <p:nvPr/>
        </p:nvSpPr>
        <p:spPr>
          <a:xfrm>
            <a:off x="1065525" y="809234"/>
            <a:ext cx="3392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cs typeface="+mn-ea"/>
                <a:sym typeface="Calibri" panose="020F0502020204030204" pitchFamily="34" charset="0"/>
              </a:rPr>
              <a:t>Development process and division of labor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637C0EAF-9E9E-4736-9C1C-27794AEDA7DC}"/>
              </a:ext>
            </a:extLst>
          </p:cNvPr>
          <p:cNvSpPr txBox="1">
            <a:spLocks/>
          </p:cNvSpPr>
          <p:nvPr/>
        </p:nvSpPr>
        <p:spPr>
          <a:xfrm>
            <a:off x="8963930" y="3252126"/>
            <a:ext cx="2546205" cy="6227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完成进阶功能，并对第四次迭代中产生的问题进行优化（准确率）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49" name="TextBox 34">
            <a:extLst>
              <a:ext uri="{FF2B5EF4-FFF2-40B4-BE49-F238E27FC236}">
                <a16:creationId xmlns:a16="http://schemas.microsoft.com/office/drawing/2014/main" id="{67EE0919-6B96-490E-B0AA-5E07E9344BAC}"/>
              </a:ext>
            </a:extLst>
          </p:cNvPr>
          <p:cNvSpPr txBox="1"/>
          <p:nvPr/>
        </p:nvSpPr>
        <p:spPr>
          <a:xfrm>
            <a:off x="2269742" y="2992438"/>
            <a:ext cx="95410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第二次迭代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B513EA54-1E09-4B9D-80E7-936CFB8EFE34}"/>
              </a:ext>
            </a:extLst>
          </p:cNvPr>
          <p:cNvSpPr txBox="1"/>
          <p:nvPr/>
        </p:nvSpPr>
        <p:spPr>
          <a:xfrm>
            <a:off x="8970724" y="260942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Lato Black" charset="0"/>
                <a:cs typeface="Lato Black" charset="0"/>
              </a:rPr>
              <a:t>0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Lato Black" charset="0"/>
                <a:cs typeface="Lato Black" charset="0"/>
              </a:rPr>
              <a:t>5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5" grpId="0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1">
            <a:extLst>
              <a:ext uri="{FF2B5EF4-FFF2-40B4-BE49-F238E27FC236}">
                <a16:creationId xmlns:a16="http://schemas.microsoft.com/office/drawing/2014/main" id="{56288EF1-188A-465F-A6EA-AF7F3BB29E70}"/>
              </a:ext>
            </a:extLst>
          </p:cNvPr>
          <p:cNvSpPr/>
          <p:nvPr/>
        </p:nvSpPr>
        <p:spPr>
          <a:xfrm>
            <a:off x="4272554" y="2470689"/>
            <a:ext cx="1084731" cy="1084731"/>
          </a:xfrm>
          <a:prstGeom prst="ellipse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3" name="Oval 27">
            <a:extLst>
              <a:ext uri="{FF2B5EF4-FFF2-40B4-BE49-F238E27FC236}">
                <a16:creationId xmlns:a16="http://schemas.microsoft.com/office/drawing/2014/main" id="{45A5AB93-4D1B-4792-ADDC-4724580F8730}"/>
              </a:ext>
            </a:extLst>
          </p:cNvPr>
          <p:cNvSpPr/>
          <p:nvPr/>
        </p:nvSpPr>
        <p:spPr>
          <a:xfrm>
            <a:off x="9704621" y="2470689"/>
            <a:ext cx="1084731" cy="1084731"/>
          </a:xfrm>
          <a:prstGeom prst="ellipse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7A426753-95BF-4E97-BF26-C93B83292748}"/>
              </a:ext>
            </a:extLst>
          </p:cNvPr>
          <p:cNvSpPr/>
          <p:nvPr/>
        </p:nvSpPr>
        <p:spPr>
          <a:xfrm>
            <a:off x="1477240" y="2470690"/>
            <a:ext cx="1084731" cy="1084731"/>
          </a:xfrm>
          <a:prstGeom prst="ellipse">
            <a:avLst/>
          </a:prstGeom>
          <a:solidFill>
            <a:srgbClr val="CE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2" name="Oval 26">
            <a:extLst>
              <a:ext uri="{FF2B5EF4-FFF2-40B4-BE49-F238E27FC236}">
                <a16:creationId xmlns:a16="http://schemas.microsoft.com/office/drawing/2014/main" id="{E41F29B8-2B36-49E3-A230-1FB4A4B11924}"/>
              </a:ext>
            </a:extLst>
          </p:cNvPr>
          <p:cNvSpPr/>
          <p:nvPr/>
        </p:nvSpPr>
        <p:spPr>
          <a:xfrm>
            <a:off x="7087563" y="2470689"/>
            <a:ext cx="1084731" cy="1084731"/>
          </a:xfrm>
          <a:prstGeom prst="ellipse">
            <a:avLst/>
          </a:prstGeom>
          <a:solidFill>
            <a:srgbClr val="CE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4819EA-7AD3-450C-A0B3-34B7EFA23697}"/>
              </a:ext>
            </a:extLst>
          </p:cNvPr>
          <p:cNvSpPr txBox="1">
            <a:spLocks/>
          </p:cNvSpPr>
          <p:nvPr/>
        </p:nvSpPr>
        <p:spPr>
          <a:xfrm>
            <a:off x="3854539" y="4079115"/>
            <a:ext cx="1896814" cy="59481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组员，主要负责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的前端设计、用户端功能实现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2" name="TextBox 75">
            <a:extLst>
              <a:ext uri="{FF2B5EF4-FFF2-40B4-BE49-F238E27FC236}">
                <a16:creationId xmlns:a16="http://schemas.microsoft.com/office/drawing/2014/main" id="{45CDA810-93ED-41C2-A514-7A44DF74978A}"/>
              </a:ext>
            </a:extLst>
          </p:cNvPr>
          <p:cNvSpPr txBox="1"/>
          <p:nvPr/>
        </p:nvSpPr>
        <p:spPr>
          <a:xfrm>
            <a:off x="4427606" y="3731700"/>
            <a:ext cx="72327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李佳睿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9BF12D4-1925-47B7-BBFD-9DA2A48342E0}"/>
              </a:ext>
            </a:extLst>
          </p:cNvPr>
          <p:cNvSpPr txBox="1">
            <a:spLocks/>
          </p:cNvSpPr>
          <p:nvPr/>
        </p:nvSpPr>
        <p:spPr>
          <a:xfrm>
            <a:off x="6492747" y="4062680"/>
            <a:ext cx="1896814" cy="59282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组员，主要服装库搭建和准确度测试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4" name="TextBox 77">
            <a:extLst>
              <a:ext uri="{FF2B5EF4-FFF2-40B4-BE49-F238E27FC236}">
                <a16:creationId xmlns:a16="http://schemas.microsoft.com/office/drawing/2014/main" id="{AC84F1F7-F2CC-4689-A57E-E266DE37C05A}"/>
              </a:ext>
            </a:extLst>
          </p:cNvPr>
          <p:cNvSpPr txBox="1"/>
          <p:nvPr/>
        </p:nvSpPr>
        <p:spPr>
          <a:xfrm>
            <a:off x="7136344" y="3715265"/>
            <a:ext cx="72327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2C394C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高治远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E2E8E5-E411-444D-A241-A278001DF3A2}"/>
              </a:ext>
            </a:extLst>
          </p:cNvPr>
          <p:cNvSpPr txBox="1">
            <a:spLocks/>
          </p:cNvSpPr>
          <p:nvPr/>
        </p:nvSpPr>
        <p:spPr>
          <a:xfrm>
            <a:off x="1071199" y="4062680"/>
            <a:ext cx="1896814" cy="85129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组长，主要负责服装搭配核心功能的算法设计、模型处理选择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6" name="TextBox 79">
            <a:extLst>
              <a:ext uri="{FF2B5EF4-FFF2-40B4-BE49-F238E27FC236}">
                <a16:creationId xmlns:a16="http://schemas.microsoft.com/office/drawing/2014/main" id="{0EA42674-F00D-476E-BB61-1D9BA398895B}"/>
              </a:ext>
            </a:extLst>
          </p:cNvPr>
          <p:cNvSpPr txBox="1"/>
          <p:nvPr/>
        </p:nvSpPr>
        <p:spPr>
          <a:xfrm>
            <a:off x="1660015" y="3715265"/>
            <a:ext cx="72327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2C394C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余张辉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85C8236-88E8-43A2-95F6-86B4E8198B91}"/>
              </a:ext>
            </a:extLst>
          </p:cNvPr>
          <p:cNvSpPr txBox="1">
            <a:spLocks/>
          </p:cNvSpPr>
          <p:nvPr/>
        </p:nvSpPr>
        <p:spPr>
          <a:xfrm>
            <a:off x="9223987" y="4062680"/>
            <a:ext cx="1896814" cy="85129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组员，主要负责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的后端设计架构，服务端功能实现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24" name="TextBox 85">
            <a:extLst>
              <a:ext uri="{FF2B5EF4-FFF2-40B4-BE49-F238E27FC236}">
                <a16:creationId xmlns:a16="http://schemas.microsoft.com/office/drawing/2014/main" id="{2665275B-6097-4AB0-9D7D-0B7702C03D3E}"/>
              </a:ext>
            </a:extLst>
          </p:cNvPr>
          <p:cNvSpPr txBox="1"/>
          <p:nvPr/>
        </p:nvSpPr>
        <p:spPr>
          <a:xfrm>
            <a:off x="9884539" y="3715265"/>
            <a:ext cx="54373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张帅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cxnSp>
        <p:nvCxnSpPr>
          <p:cNvPr id="25" name="Straight Connector 86">
            <a:extLst>
              <a:ext uri="{FF2B5EF4-FFF2-40B4-BE49-F238E27FC236}">
                <a16:creationId xmlns:a16="http://schemas.microsoft.com/office/drawing/2014/main" id="{AC275622-310A-45CA-8FE3-43E266BB160B}"/>
              </a:ext>
            </a:extLst>
          </p:cNvPr>
          <p:cNvCxnSpPr/>
          <p:nvPr/>
        </p:nvCxnSpPr>
        <p:spPr>
          <a:xfrm flipH="1">
            <a:off x="6135854" y="2715119"/>
            <a:ext cx="0" cy="209553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87">
            <a:extLst>
              <a:ext uri="{FF2B5EF4-FFF2-40B4-BE49-F238E27FC236}">
                <a16:creationId xmlns:a16="http://schemas.microsoft.com/office/drawing/2014/main" id="{E72505C4-76BD-4C50-9C4D-05039647DAD7}"/>
              </a:ext>
            </a:extLst>
          </p:cNvPr>
          <p:cNvCxnSpPr/>
          <p:nvPr/>
        </p:nvCxnSpPr>
        <p:spPr>
          <a:xfrm flipH="1">
            <a:off x="8847337" y="2715119"/>
            <a:ext cx="0" cy="209553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88">
            <a:extLst>
              <a:ext uri="{FF2B5EF4-FFF2-40B4-BE49-F238E27FC236}">
                <a16:creationId xmlns:a16="http://schemas.microsoft.com/office/drawing/2014/main" id="{C9A0C862-CD65-4228-8B63-465D77B1C936}"/>
              </a:ext>
            </a:extLst>
          </p:cNvPr>
          <p:cNvCxnSpPr/>
          <p:nvPr/>
        </p:nvCxnSpPr>
        <p:spPr>
          <a:xfrm flipH="1">
            <a:off x="3422559" y="2715119"/>
            <a:ext cx="0" cy="209553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9079214-A90C-4A94-908F-63088F7ACC33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05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298E1E1-E430-4EE0-BD51-C6ACB3A08548}"/>
              </a:ext>
            </a:extLst>
          </p:cNvPr>
          <p:cNvSpPr txBox="1"/>
          <p:nvPr/>
        </p:nvSpPr>
        <p:spPr>
          <a:xfrm>
            <a:off x="1071199" y="4570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开发过程与分工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A3B1A5-E688-48E0-A085-F915AB393AD6}"/>
              </a:ext>
            </a:extLst>
          </p:cNvPr>
          <p:cNvSpPr txBox="1"/>
          <p:nvPr/>
        </p:nvSpPr>
        <p:spPr>
          <a:xfrm>
            <a:off x="1071199" y="800811"/>
            <a:ext cx="3392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cs typeface="+mn-ea"/>
                <a:sym typeface="Calibri" panose="020F0502020204030204" pitchFamily="34" charset="0"/>
              </a:rPr>
              <a:t>Development process and division of labor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35" name="Shape 2778">
            <a:extLst>
              <a:ext uri="{FF2B5EF4-FFF2-40B4-BE49-F238E27FC236}">
                <a16:creationId xmlns:a16="http://schemas.microsoft.com/office/drawing/2014/main" id="{E4702003-06BF-4EE6-B75C-039C5F8543ED}"/>
              </a:ext>
            </a:extLst>
          </p:cNvPr>
          <p:cNvSpPr/>
          <p:nvPr/>
        </p:nvSpPr>
        <p:spPr>
          <a:xfrm>
            <a:off x="1723386" y="2797181"/>
            <a:ext cx="547611" cy="431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36" name="Shape 2547">
            <a:extLst>
              <a:ext uri="{FF2B5EF4-FFF2-40B4-BE49-F238E27FC236}">
                <a16:creationId xmlns:a16="http://schemas.microsoft.com/office/drawing/2014/main" id="{59403F81-1174-4A21-A8A0-FFCBC7180E98}"/>
              </a:ext>
            </a:extLst>
          </p:cNvPr>
          <p:cNvSpPr/>
          <p:nvPr/>
        </p:nvSpPr>
        <p:spPr>
          <a:xfrm>
            <a:off x="4502158" y="2686248"/>
            <a:ext cx="625522" cy="653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2" name="Shape 2783">
            <a:extLst>
              <a:ext uri="{FF2B5EF4-FFF2-40B4-BE49-F238E27FC236}">
                <a16:creationId xmlns:a16="http://schemas.microsoft.com/office/drawing/2014/main" id="{774DE1D4-A026-49A8-867E-250DFA0BAAFD}"/>
              </a:ext>
            </a:extLst>
          </p:cNvPr>
          <p:cNvSpPr/>
          <p:nvPr/>
        </p:nvSpPr>
        <p:spPr>
          <a:xfrm>
            <a:off x="7461156" y="2775008"/>
            <a:ext cx="418465" cy="47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45" name="Shape 2633">
            <a:extLst>
              <a:ext uri="{FF2B5EF4-FFF2-40B4-BE49-F238E27FC236}">
                <a16:creationId xmlns:a16="http://schemas.microsoft.com/office/drawing/2014/main" id="{47F36F49-3CB8-4073-9BE9-A1ACA16A136F}"/>
              </a:ext>
            </a:extLst>
          </p:cNvPr>
          <p:cNvSpPr/>
          <p:nvPr/>
        </p:nvSpPr>
        <p:spPr>
          <a:xfrm>
            <a:off x="10025360" y="2809818"/>
            <a:ext cx="443254" cy="443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283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2" grpId="0" animBg="1"/>
      <p:bldP spid="11" grpId="0"/>
      <p:bldP spid="12" grpId="0"/>
      <p:bldP spid="13" grpId="0"/>
      <p:bldP spid="14" grpId="0"/>
      <p:bldP spid="15" grpId="0"/>
      <p:bldP spid="16" grpId="0"/>
      <p:bldP spid="23" grpId="0"/>
      <p:bldP spid="24" grpId="0"/>
      <p:bldP spid="35" grpId="0" animBg="1"/>
      <p:bldP spid="36" grpId="0" animBg="1"/>
      <p:bldP spid="42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5164F64-BEF1-41A1-A6DD-02DF11269F1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2A6508-C4C2-46DE-9B0C-E4518948436E}"/>
              </a:ext>
            </a:extLst>
          </p:cNvPr>
          <p:cNvGrpSpPr/>
          <p:nvPr/>
        </p:nvGrpSpPr>
        <p:grpSpPr>
          <a:xfrm>
            <a:off x="0" y="2097911"/>
            <a:ext cx="12192000" cy="2662177"/>
            <a:chOff x="0" y="0"/>
            <a:chExt cx="12192000" cy="26621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32A4A6-78E0-4DB7-BB5C-5BB9EA399CFB}"/>
                </a:ext>
              </a:extLst>
            </p:cNvPr>
            <p:cNvSpPr/>
            <p:nvPr/>
          </p:nvSpPr>
          <p:spPr>
            <a:xfrm>
              <a:off x="0" y="0"/>
              <a:ext cx="12192000" cy="2662177"/>
            </a:xfrm>
            <a:prstGeom prst="rect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F2B08F7-2990-4E6D-8F1E-1B5943E1E76F}"/>
                </a:ext>
              </a:extLst>
            </p:cNvPr>
            <p:cNvCxnSpPr/>
            <p:nvPr/>
          </p:nvCxnSpPr>
          <p:spPr>
            <a:xfrm>
              <a:off x="0" y="42826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E583180-A716-43A9-B855-9425078598B0}"/>
                </a:ext>
              </a:extLst>
            </p:cNvPr>
            <p:cNvCxnSpPr/>
            <p:nvPr/>
          </p:nvCxnSpPr>
          <p:spPr>
            <a:xfrm>
              <a:off x="0" y="93947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DC324B6-918C-4E6F-8EFB-0278E6C3FA7C}"/>
                </a:ext>
              </a:extLst>
            </p:cNvPr>
            <p:cNvCxnSpPr/>
            <p:nvPr/>
          </p:nvCxnSpPr>
          <p:spPr>
            <a:xfrm>
              <a:off x="0" y="145069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FF3A5C-D2DE-49B9-9027-C8C7C633A4DB}"/>
                </a:ext>
              </a:extLst>
            </p:cNvPr>
            <p:cNvCxnSpPr/>
            <p:nvPr/>
          </p:nvCxnSpPr>
          <p:spPr>
            <a:xfrm>
              <a:off x="0" y="196190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1D76C6B-C0C1-41D0-881A-C1E9D8ED664C}"/>
                </a:ext>
              </a:extLst>
            </p:cNvPr>
            <p:cNvCxnSpPr/>
            <p:nvPr/>
          </p:nvCxnSpPr>
          <p:spPr>
            <a:xfrm>
              <a:off x="59030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A805BFF-524B-48F9-B47E-B94AB6AFB031}"/>
                </a:ext>
              </a:extLst>
            </p:cNvPr>
            <p:cNvCxnSpPr/>
            <p:nvPr/>
          </p:nvCxnSpPr>
          <p:spPr>
            <a:xfrm>
              <a:off x="117097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BE2AA2F-8430-4DB9-AE3A-5FC1FC51807F}"/>
                </a:ext>
              </a:extLst>
            </p:cNvPr>
            <p:cNvCxnSpPr/>
            <p:nvPr/>
          </p:nvCxnSpPr>
          <p:spPr>
            <a:xfrm>
              <a:off x="175163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DC280E-A58D-4AB2-8545-ABD30653DE3A}"/>
                </a:ext>
              </a:extLst>
            </p:cNvPr>
            <p:cNvCxnSpPr/>
            <p:nvPr/>
          </p:nvCxnSpPr>
          <p:spPr>
            <a:xfrm>
              <a:off x="233229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3E2A3D7-72C6-43BE-AF7A-CD631D4FD3FF}"/>
                </a:ext>
              </a:extLst>
            </p:cNvPr>
            <p:cNvCxnSpPr/>
            <p:nvPr/>
          </p:nvCxnSpPr>
          <p:spPr>
            <a:xfrm>
              <a:off x="291296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6D857C-603E-46D4-9E3C-329BF93FA47F}"/>
                </a:ext>
              </a:extLst>
            </p:cNvPr>
            <p:cNvCxnSpPr/>
            <p:nvPr/>
          </p:nvCxnSpPr>
          <p:spPr>
            <a:xfrm>
              <a:off x="349362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48B7987-5E53-472E-B89C-7D3F40D34EAD}"/>
                </a:ext>
              </a:extLst>
            </p:cNvPr>
            <p:cNvCxnSpPr/>
            <p:nvPr/>
          </p:nvCxnSpPr>
          <p:spPr>
            <a:xfrm>
              <a:off x="407428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5407F92-E9FA-42C8-88B6-34D254B700E4}"/>
                </a:ext>
              </a:extLst>
            </p:cNvPr>
            <p:cNvCxnSpPr/>
            <p:nvPr/>
          </p:nvCxnSpPr>
          <p:spPr>
            <a:xfrm>
              <a:off x="465495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C2CB76-049F-4583-9F8C-3462CD54E821}"/>
                </a:ext>
              </a:extLst>
            </p:cNvPr>
            <p:cNvCxnSpPr/>
            <p:nvPr/>
          </p:nvCxnSpPr>
          <p:spPr>
            <a:xfrm>
              <a:off x="523561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C728B-6510-4168-97C1-232AEC30CE3A}"/>
                </a:ext>
              </a:extLst>
            </p:cNvPr>
            <p:cNvCxnSpPr/>
            <p:nvPr/>
          </p:nvCxnSpPr>
          <p:spPr>
            <a:xfrm>
              <a:off x="581627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A3F8EB-EF69-4A3A-BF55-E98B8459CE09}"/>
                </a:ext>
              </a:extLst>
            </p:cNvPr>
            <p:cNvCxnSpPr/>
            <p:nvPr/>
          </p:nvCxnSpPr>
          <p:spPr>
            <a:xfrm>
              <a:off x="639693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C88CF4F-98A9-4E94-A21A-787ECE2C3238}"/>
                </a:ext>
              </a:extLst>
            </p:cNvPr>
            <p:cNvCxnSpPr/>
            <p:nvPr/>
          </p:nvCxnSpPr>
          <p:spPr>
            <a:xfrm>
              <a:off x="697760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12753DC-2381-4531-A177-2293D0078626}"/>
                </a:ext>
              </a:extLst>
            </p:cNvPr>
            <p:cNvCxnSpPr/>
            <p:nvPr/>
          </p:nvCxnSpPr>
          <p:spPr>
            <a:xfrm>
              <a:off x="755826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08E870-C5C3-434A-BFD1-D7A7793BDE48}"/>
                </a:ext>
              </a:extLst>
            </p:cNvPr>
            <p:cNvCxnSpPr/>
            <p:nvPr/>
          </p:nvCxnSpPr>
          <p:spPr>
            <a:xfrm>
              <a:off x="813892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E3A6AF3-3FE4-4C58-82B0-3811BDEBBADF}"/>
                </a:ext>
              </a:extLst>
            </p:cNvPr>
            <p:cNvCxnSpPr/>
            <p:nvPr/>
          </p:nvCxnSpPr>
          <p:spPr>
            <a:xfrm>
              <a:off x="871959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7244BD5-43DD-4E23-BDDE-6DB84D67B88D}"/>
                </a:ext>
              </a:extLst>
            </p:cNvPr>
            <p:cNvCxnSpPr/>
            <p:nvPr/>
          </p:nvCxnSpPr>
          <p:spPr>
            <a:xfrm>
              <a:off x="930025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47F9664-D2F3-4775-989A-6E14ADD4356A}"/>
                </a:ext>
              </a:extLst>
            </p:cNvPr>
            <p:cNvCxnSpPr/>
            <p:nvPr/>
          </p:nvCxnSpPr>
          <p:spPr>
            <a:xfrm>
              <a:off x="988091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20FA74-E9E3-4AE4-B8AF-6D8C29392C1E}"/>
                </a:ext>
              </a:extLst>
            </p:cNvPr>
            <p:cNvCxnSpPr/>
            <p:nvPr/>
          </p:nvCxnSpPr>
          <p:spPr>
            <a:xfrm>
              <a:off x="1046158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693444-EB4D-42CF-AD2F-A47C04F4353C}"/>
                </a:ext>
              </a:extLst>
            </p:cNvPr>
            <p:cNvCxnSpPr/>
            <p:nvPr/>
          </p:nvCxnSpPr>
          <p:spPr>
            <a:xfrm>
              <a:off x="1104224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FDFE81F-E0DB-4238-A1CB-4EACD0EDD01B}"/>
                </a:ext>
              </a:extLst>
            </p:cNvPr>
            <p:cNvCxnSpPr/>
            <p:nvPr/>
          </p:nvCxnSpPr>
          <p:spPr>
            <a:xfrm>
              <a:off x="1162290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443A7B5-2534-4A93-8180-11DCF023065C}"/>
              </a:ext>
            </a:extLst>
          </p:cNvPr>
          <p:cNvSpPr/>
          <p:nvPr/>
        </p:nvSpPr>
        <p:spPr>
          <a:xfrm>
            <a:off x="2332301" y="1241385"/>
            <a:ext cx="7527399" cy="4375230"/>
          </a:xfrm>
          <a:prstGeom prst="rect">
            <a:avLst/>
          </a:prstGeom>
          <a:solidFill>
            <a:srgbClr val="4D3F82"/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10FBED-D4ED-4A8F-9A64-839ABD83AE70}"/>
              </a:ext>
            </a:extLst>
          </p:cNvPr>
          <p:cNvSpPr txBox="1"/>
          <p:nvPr/>
        </p:nvSpPr>
        <p:spPr>
          <a:xfrm>
            <a:off x="4407055" y="2779163"/>
            <a:ext cx="288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PART  01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04F2DC-C794-4550-9679-A4FDA2310F94}"/>
              </a:ext>
            </a:extLst>
          </p:cNvPr>
          <p:cNvSpPr txBox="1"/>
          <p:nvPr/>
        </p:nvSpPr>
        <p:spPr>
          <a:xfrm>
            <a:off x="4751611" y="892224"/>
            <a:ext cx="31181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uhaus 93" panose="04030905020B02020C02" pitchFamily="82" charset="0"/>
                <a:ea typeface="微软雅黑"/>
                <a:cs typeface="+mn-cs"/>
              </a:rPr>
              <a:t>06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uhaus 93" panose="04030905020B02020C02" pitchFamily="82" charset="0"/>
              <a:ea typeface="微软雅黑"/>
              <a:cs typeface="+mn-cs"/>
            </a:endParaRPr>
          </a:p>
        </p:txBody>
      </p:sp>
      <p:sp>
        <p:nvSpPr>
          <p:cNvPr id="33" name="矩形 3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AA606CC3-C775-41B7-950F-82E453F5FAE2}"/>
              </a:ext>
            </a:extLst>
          </p:cNvPr>
          <p:cNvSpPr/>
          <p:nvPr/>
        </p:nvSpPr>
        <p:spPr>
          <a:xfrm>
            <a:off x="3903106" y="4200353"/>
            <a:ext cx="4949123" cy="31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The Experience and Lessons</a:t>
            </a: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</a:rPr>
              <a:t> </a:t>
            </a: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of Us</a:t>
            </a:r>
            <a:endParaRPr lang="zh-CN" altLang="en-US" sz="1100" spc="3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95E17C3-B4C6-4AB9-9EB5-BD6A63284E90}"/>
              </a:ext>
            </a:extLst>
          </p:cNvPr>
          <p:cNvSpPr/>
          <p:nvPr/>
        </p:nvSpPr>
        <p:spPr>
          <a:xfrm rot="2557811">
            <a:off x="9061044" y="5322088"/>
            <a:ext cx="478420" cy="47842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C000E46-6AF4-4594-A9DF-80A429D9E045}"/>
              </a:ext>
            </a:extLst>
          </p:cNvPr>
          <p:cNvSpPr/>
          <p:nvPr/>
        </p:nvSpPr>
        <p:spPr>
          <a:xfrm rot="2557811">
            <a:off x="924600" y="231320"/>
            <a:ext cx="1073409" cy="107340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3C69A77-F915-4361-82AE-DD0CD44CE947}"/>
              </a:ext>
            </a:extLst>
          </p:cNvPr>
          <p:cNvSpPr/>
          <p:nvPr/>
        </p:nvSpPr>
        <p:spPr>
          <a:xfrm rot="8799648">
            <a:off x="1840248" y="5850403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7EF4AA4-688F-47C9-9020-B357F4A30475}"/>
              </a:ext>
            </a:extLst>
          </p:cNvPr>
          <p:cNvSpPr/>
          <p:nvPr/>
        </p:nvSpPr>
        <p:spPr>
          <a:xfrm rot="2962617">
            <a:off x="8947701" y="1420155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CB25251-652D-46A8-B19B-6DE6EEDF3EB6}"/>
              </a:ext>
            </a:extLst>
          </p:cNvPr>
          <p:cNvSpPr/>
          <p:nvPr/>
        </p:nvSpPr>
        <p:spPr>
          <a:xfrm rot="2962617">
            <a:off x="10610130" y="301932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591EE37-3ADC-4ADC-A525-CC8E9AF29EAA}"/>
              </a:ext>
            </a:extLst>
          </p:cNvPr>
          <p:cNvSpPr/>
          <p:nvPr/>
        </p:nvSpPr>
        <p:spPr>
          <a:xfrm rot="2962617">
            <a:off x="1982806" y="370936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2F28D-601C-4A36-8EAC-F80E8828B650}"/>
              </a:ext>
            </a:extLst>
          </p:cNvPr>
          <p:cNvSpPr txBox="1"/>
          <p:nvPr/>
        </p:nvSpPr>
        <p:spPr>
          <a:xfrm>
            <a:off x="4623021" y="3321155"/>
            <a:ext cx="3375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0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39AB44-60D9-48C8-A5B7-F0BDDB08EFD9}"/>
              </a:ext>
            </a:extLst>
          </p:cNvPr>
          <p:cNvCxnSpPr/>
          <p:nvPr/>
        </p:nvCxnSpPr>
        <p:spPr>
          <a:xfrm>
            <a:off x="0" y="2473123"/>
            <a:ext cx="12192000" cy="0"/>
          </a:xfrm>
          <a:prstGeom prst="line">
            <a:avLst/>
          </a:prstGeom>
          <a:ln w="3175">
            <a:solidFill>
              <a:srgbClr val="CFC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397E659-397E-4FC7-AAAA-51CFC84C3FB0}"/>
              </a:ext>
            </a:extLst>
          </p:cNvPr>
          <p:cNvGrpSpPr/>
          <p:nvPr/>
        </p:nvGrpSpPr>
        <p:grpSpPr>
          <a:xfrm>
            <a:off x="0" y="0"/>
            <a:ext cx="12192000" cy="2662177"/>
            <a:chOff x="0" y="0"/>
            <a:chExt cx="12192000" cy="26621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27039C4-9C56-4E1C-A906-CE7B02F2A0D7}"/>
                </a:ext>
              </a:extLst>
            </p:cNvPr>
            <p:cNvSpPr/>
            <p:nvPr/>
          </p:nvSpPr>
          <p:spPr>
            <a:xfrm>
              <a:off x="0" y="0"/>
              <a:ext cx="12192000" cy="2662177"/>
            </a:xfrm>
            <a:prstGeom prst="rect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8C9D950-747C-4068-A60B-574F4BC4C58C}"/>
                </a:ext>
              </a:extLst>
            </p:cNvPr>
            <p:cNvCxnSpPr/>
            <p:nvPr/>
          </p:nvCxnSpPr>
          <p:spPr>
            <a:xfrm>
              <a:off x="0" y="42826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36937F1-9401-47CF-A16D-271070CE1D7C}"/>
                </a:ext>
              </a:extLst>
            </p:cNvPr>
            <p:cNvCxnSpPr/>
            <p:nvPr/>
          </p:nvCxnSpPr>
          <p:spPr>
            <a:xfrm>
              <a:off x="0" y="93947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BEA89E6-C1A1-4F0E-8F32-E7F2C7A7A1E7}"/>
                </a:ext>
              </a:extLst>
            </p:cNvPr>
            <p:cNvCxnSpPr/>
            <p:nvPr/>
          </p:nvCxnSpPr>
          <p:spPr>
            <a:xfrm>
              <a:off x="0" y="145069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03C5655-F6BD-4E81-945D-EED5AF217AE1}"/>
                </a:ext>
              </a:extLst>
            </p:cNvPr>
            <p:cNvCxnSpPr/>
            <p:nvPr/>
          </p:nvCxnSpPr>
          <p:spPr>
            <a:xfrm>
              <a:off x="0" y="196190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0577A33-0AAF-4533-A827-A1AFB33C56F3}"/>
                </a:ext>
              </a:extLst>
            </p:cNvPr>
            <p:cNvCxnSpPr/>
            <p:nvPr/>
          </p:nvCxnSpPr>
          <p:spPr>
            <a:xfrm>
              <a:off x="59030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B27995-8ADB-4A9D-91D4-4D3CC57FE088}"/>
                </a:ext>
              </a:extLst>
            </p:cNvPr>
            <p:cNvCxnSpPr/>
            <p:nvPr/>
          </p:nvCxnSpPr>
          <p:spPr>
            <a:xfrm>
              <a:off x="117097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30E8408-7E2A-4444-B33A-90D9281C1A54}"/>
                </a:ext>
              </a:extLst>
            </p:cNvPr>
            <p:cNvCxnSpPr/>
            <p:nvPr/>
          </p:nvCxnSpPr>
          <p:spPr>
            <a:xfrm>
              <a:off x="175163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D524D02-7C47-436D-9566-3E4807453FB4}"/>
                </a:ext>
              </a:extLst>
            </p:cNvPr>
            <p:cNvCxnSpPr/>
            <p:nvPr/>
          </p:nvCxnSpPr>
          <p:spPr>
            <a:xfrm>
              <a:off x="233229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BE4BF61-D389-478A-B15B-56E9E501C430}"/>
                </a:ext>
              </a:extLst>
            </p:cNvPr>
            <p:cNvCxnSpPr/>
            <p:nvPr/>
          </p:nvCxnSpPr>
          <p:spPr>
            <a:xfrm>
              <a:off x="291296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0ABDC7C-AD04-43FB-A4FB-EF534DF13CD0}"/>
                </a:ext>
              </a:extLst>
            </p:cNvPr>
            <p:cNvCxnSpPr/>
            <p:nvPr/>
          </p:nvCxnSpPr>
          <p:spPr>
            <a:xfrm>
              <a:off x="349362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E07B836-6DE9-4695-89EF-EBB9A5C0A81E}"/>
                </a:ext>
              </a:extLst>
            </p:cNvPr>
            <p:cNvCxnSpPr/>
            <p:nvPr/>
          </p:nvCxnSpPr>
          <p:spPr>
            <a:xfrm>
              <a:off x="407428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EDB4141-8C96-40FF-9441-A1ACD8015E8B}"/>
                </a:ext>
              </a:extLst>
            </p:cNvPr>
            <p:cNvCxnSpPr/>
            <p:nvPr/>
          </p:nvCxnSpPr>
          <p:spPr>
            <a:xfrm>
              <a:off x="465495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E89DE8C-15ED-4916-BCBC-1178E94C9A7E}"/>
                </a:ext>
              </a:extLst>
            </p:cNvPr>
            <p:cNvCxnSpPr/>
            <p:nvPr/>
          </p:nvCxnSpPr>
          <p:spPr>
            <a:xfrm>
              <a:off x="523561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A51793E-FE1A-4DE7-8257-47852B2F927C}"/>
                </a:ext>
              </a:extLst>
            </p:cNvPr>
            <p:cNvCxnSpPr/>
            <p:nvPr/>
          </p:nvCxnSpPr>
          <p:spPr>
            <a:xfrm>
              <a:off x="581627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8AC1399-0E8F-4B68-95E2-6384664DF502}"/>
                </a:ext>
              </a:extLst>
            </p:cNvPr>
            <p:cNvCxnSpPr/>
            <p:nvPr/>
          </p:nvCxnSpPr>
          <p:spPr>
            <a:xfrm>
              <a:off x="639693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AA5D9F1-251A-4361-AAF3-18825228F111}"/>
                </a:ext>
              </a:extLst>
            </p:cNvPr>
            <p:cNvCxnSpPr/>
            <p:nvPr/>
          </p:nvCxnSpPr>
          <p:spPr>
            <a:xfrm>
              <a:off x="697760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EF12196-2935-492B-81E1-923FE42D546D}"/>
                </a:ext>
              </a:extLst>
            </p:cNvPr>
            <p:cNvCxnSpPr/>
            <p:nvPr/>
          </p:nvCxnSpPr>
          <p:spPr>
            <a:xfrm>
              <a:off x="755826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1C1085-7136-40D9-A5CD-1014C1706892}"/>
                </a:ext>
              </a:extLst>
            </p:cNvPr>
            <p:cNvCxnSpPr/>
            <p:nvPr/>
          </p:nvCxnSpPr>
          <p:spPr>
            <a:xfrm>
              <a:off x="813892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F4818DD-60D1-4DA3-AA9D-10837BFC76C7}"/>
                </a:ext>
              </a:extLst>
            </p:cNvPr>
            <p:cNvCxnSpPr/>
            <p:nvPr/>
          </p:nvCxnSpPr>
          <p:spPr>
            <a:xfrm>
              <a:off x="871959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4CCB666-5768-4161-9693-B9754E8AD73A}"/>
                </a:ext>
              </a:extLst>
            </p:cNvPr>
            <p:cNvCxnSpPr/>
            <p:nvPr/>
          </p:nvCxnSpPr>
          <p:spPr>
            <a:xfrm>
              <a:off x="930025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D754544-5B4D-40D2-B026-2DF2D8F1E40B}"/>
                </a:ext>
              </a:extLst>
            </p:cNvPr>
            <p:cNvCxnSpPr/>
            <p:nvPr/>
          </p:nvCxnSpPr>
          <p:spPr>
            <a:xfrm>
              <a:off x="988091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9F0A7B9-4B6E-42D4-BAB7-6F2992D023AB}"/>
                </a:ext>
              </a:extLst>
            </p:cNvPr>
            <p:cNvCxnSpPr/>
            <p:nvPr/>
          </p:nvCxnSpPr>
          <p:spPr>
            <a:xfrm>
              <a:off x="1046158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748A0F5-6236-4D75-AEBA-5069982D8222}"/>
                </a:ext>
              </a:extLst>
            </p:cNvPr>
            <p:cNvCxnSpPr/>
            <p:nvPr/>
          </p:nvCxnSpPr>
          <p:spPr>
            <a:xfrm>
              <a:off x="1104224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7FB5F7-9A3D-4445-89B6-CF122FE22F09}"/>
                </a:ext>
              </a:extLst>
            </p:cNvPr>
            <p:cNvCxnSpPr/>
            <p:nvPr/>
          </p:nvCxnSpPr>
          <p:spPr>
            <a:xfrm>
              <a:off x="1162290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500B2D42-D268-4D31-8650-BB295843F077}"/>
              </a:ext>
            </a:extLst>
          </p:cNvPr>
          <p:cNvSpPr/>
          <p:nvPr/>
        </p:nvSpPr>
        <p:spPr>
          <a:xfrm>
            <a:off x="0" y="2662177"/>
            <a:ext cx="12192000" cy="4896092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3C365A-15C7-4C95-BFB4-2DA083E38C0A}"/>
              </a:ext>
            </a:extLst>
          </p:cNvPr>
          <p:cNvSpPr/>
          <p:nvPr/>
        </p:nvSpPr>
        <p:spPr>
          <a:xfrm>
            <a:off x="3669175" y="1180618"/>
            <a:ext cx="5150711" cy="1909822"/>
          </a:xfrm>
          <a:prstGeom prst="rect">
            <a:avLst/>
          </a:prstGeom>
          <a:solidFill>
            <a:srgbClr val="4D3F82"/>
          </a:solidFill>
          <a:ln>
            <a:noFill/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spc="600">
                <a:solidFill>
                  <a:srgbClr val="E9E4E2"/>
                </a:solidFill>
                <a:latin typeface="Bauhaus 93" panose="04030905020B02020C02" pitchFamily="82" charset="0"/>
              </a:rPr>
              <a:t>CONTENTS</a:t>
            </a:r>
            <a:endParaRPr lang="zh-CN" altLang="en-US" sz="4800" spc="600">
              <a:solidFill>
                <a:srgbClr val="E9E4E2"/>
              </a:solidFill>
              <a:latin typeface="Bauhaus 93" panose="04030905020B02020C02" pitchFamily="82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45C633-403D-4C33-9E18-297755E6D639}"/>
              </a:ext>
            </a:extLst>
          </p:cNvPr>
          <p:cNvSpPr/>
          <p:nvPr/>
        </p:nvSpPr>
        <p:spPr>
          <a:xfrm>
            <a:off x="297061" y="1091877"/>
            <a:ext cx="478420" cy="47842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EC10CAF-80ED-4A63-BFD4-0445C39BE323}"/>
              </a:ext>
            </a:extLst>
          </p:cNvPr>
          <p:cNvSpPr/>
          <p:nvPr/>
        </p:nvSpPr>
        <p:spPr>
          <a:xfrm rot="2557811">
            <a:off x="11516803" y="6190528"/>
            <a:ext cx="478420" cy="47842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F7B7820-183C-43D3-8567-DFD5519A76D0}"/>
              </a:ext>
            </a:extLst>
          </p:cNvPr>
          <p:cNvSpPr txBox="1"/>
          <p:nvPr/>
        </p:nvSpPr>
        <p:spPr>
          <a:xfrm>
            <a:off x="1530132" y="3429308"/>
            <a:ext cx="232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 01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矩形 3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DC091622-8212-493B-931A-C99823C4B7F8}"/>
              </a:ext>
            </a:extLst>
          </p:cNvPr>
          <p:cNvSpPr/>
          <p:nvPr/>
        </p:nvSpPr>
        <p:spPr>
          <a:xfrm>
            <a:off x="1530132" y="3857263"/>
            <a:ext cx="3086580" cy="74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定位与价值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5EAFC2F-4114-4152-9AB1-6F818B03B74A}"/>
              </a:ext>
            </a:extLst>
          </p:cNvPr>
          <p:cNvSpPr txBox="1"/>
          <p:nvPr/>
        </p:nvSpPr>
        <p:spPr>
          <a:xfrm>
            <a:off x="1530132" y="4986518"/>
            <a:ext cx="232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 04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E2380E-5A53-41BD-9BEF-8C31DCDBFFE6}"/>
              </a:ext>
            </a:extLst>
          </p:cNvPr>
          <p:cNvSpPr txBox="1"/>
          <p:nvPr/>
        </p:nvSpPr>
        <p:spPr>
          <a:xfrm>
            <a:off x="4654951" y="3429308"/>
            <a:ext cx="232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 02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F27641-CD39-41FA-BDE5-FD03AE991DAE}"/>
              </a:ext>
            </a:extLst>
          </p:cNvPr>
          <p:cNvSpPr txBox="1"/>
          <p:nvPr/>
        </p:nvSpPr>
        <p:spPr>
          <a:xfrm>
            <a:off x="8337626" y="4986518"/>
            <a:ext cx="232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 06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BD4033FA-A6F2-40AC-A4F9-CB889EB5DF11}"/>
              </a:ext>
            </a:extLst>
          </p:cNvPr>
          <p:cNvSpPr/>
          <p:nvPr/>
        </p:nvSpPr>
        <p:spPr>
          <a:xfrm>
            <a:off x="1530132" y="5465727"/>
            <a:ext cx="3086580" cy="74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关键技术</a:t>
            </a:r>
          </a:p>
        </p:txBody>
      </p:sp>
      <p:sp>
        <p:nvSpPr>
          <p:cNvPr id="46" name="矩形 4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25E67350-E3EC-4F9C-90B5-BDF6AB68AE07}"/>
              </a:ext>
            </a:extLst>
          </p:cNvPr>
          <p:cNvSpPr/>
          <p:nvPr/>
        </p:nvSpPr>
        <p:spPr>
          <a:xfrm>
            <a:off x="8331428" y="5465727"/>
            <a:ext cx="3086580" cy="74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经验与教训</a:t>
            </a:r>
          </a:p>
        </p:txBody>
      </p:sp>
      <p:sp>
        <p:nvSpPr>
          <p:cNvPr id="41" name="矩形 4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BDCB2B2C-FBDF-4962-AE53-E6A3F8B7E8CE}"/>
              </a:ext>
            </a:extLst>
          </p:cNvPr>
          <p:cNvSpPr/>
          <p:nvPr/>
        </p:nvSpPr>
        <p:spPr>
          <a:xfrm>
            <a:off x="4654950" y="3857263"/>
            <a:ext cx="3086580" cy="74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功能简介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F2F920-5B36-4351-A2B5-3B9160459C89}"/>
              </a:ext>
            </a:extLst>
          </p:cNvPr>
          <p:cNvSpPr txBox="1"/>
          <p:nvPr/>
        </p:nvSpPr>
        <p:spPr>
          <a:xfrm>
            <a:off x="8337627" y="3429308"/>
            <a:ext cx="232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 03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矩形 4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8324FC6F-2C28-4B8A-B0D7-D1E9C86CABB7}"/>
              </a:ext>
            </a:extLst>
          </p:cNvPr>
          <p:cNvSpPr/>
          <p:nvPr/>
        </p:nvSpPr>
        <p:spPr>
          <a:xfrm>
            <a:off x="8331428" y="3857263"/>
            <a:ext cx="3086580" cy="74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技术方案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9" name="矩形 4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A62B68ED-2AFB-46EA-894E-8030012A9B60}"/>
              </a:ext>
            </a:extLst>
          </p:cNvPr>
          <p:cNvSpPr/>
          <p:nvPr/>
        </p:nvSpPr>
        <p:spPr>
          <a:xfrm>
            <a:off x="4654950" y="5465727"/>
            <a:ext cx="3086580" cy="74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开发过程与分工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F844D6-6C8C-43BB-8052-184B478DEC04}"/>
              </a:ext>
            </a:extLst>
          </p:cNvPr>
          <p:cNvSpPr txBox="1"/>
          <p:nvPr/>
        </p:nvSpPr>
        <p:spPr>
          <a:xfrm>
            <a:off x="4666397" y="4986518"/>
            <a:ext cx="232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 05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5" grpId="0"/>
      <p:bldP spid="38" grpId="0"/>
      <p:bldP spid="40" grpId="0"/>
      <p:bldP spid="42" grpId="0"/>
      <p:bldP spid="44" grpId="0"/>
      <p:bldP spid="46" grpId="0"/>
      <p:bldP spid="41" grpId="0"/>
      <p:bldP spid="43" grpId="0"/>
      <p:bldP spid="48" grpId="0"/>
      <p:bldP spid="49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7017E4BA-C477-4FD4-9A0C-852E8202692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r="4721"/>
          <a:stretch>
            <a:fillRect/>
          </a:stretch>
        </p:blipFill>
        <p:spPr/>
      </p:pic>
      <p:sp>
        <p:nvSpPr>
          <p:cNvPr id="39" name="Rectangle 1"/>
          <p:cNvSpPr/>
          <p:nvPr/>
        </p:nvSpPr>
        <p:spPr>
          <a:xfrm>
            <a:off x="1300720" y="1892412"/>
            <a:ext cx="4794032" cy="35306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2377515" y="2371307"/>
            <a:ext cx="2624115" cy="4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marL="0" marR="0" lvl="0" indent="0" algn="ctr" defTabSz="2286000" rtl="0" eaLnBrk="1" fontAlgn="auto" latinLnBrk="0" hangingPunct="1">
              <a:lnSpc>
                <a:spcPts val="4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Bold" charset="0"/>
                <a:cs typeface="Lato Bold" charset="0"/>
                <a:sym typeface="Bebas Neue" charset="0"/>
              </a:rPr>
              <a:t>分工明确 各司其职</a:t>
            </a:r>
            <a:endParaRPr kumimoji="0" lang="en-US" sz="2200" b="1" i="0" u="none" strike="noStrike" kern="1200" cap="none" spc="2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Lato Bold" charset="0"/>
              <a:cs typeface="Lato Bold" charset="0"/>
              <a:sym typeface="Bebas Neue" charset="0"/>
            </a:endParaRPr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1805098" y="3050939"/>
            <a:ext cx="3787775" cy="139221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3818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针对某些前沿技术，陌生领域，以前涉猎较少，学习成本较高。因此在项目初期便在组内进行分工，分头学习，最终整合，提高了工作效率。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09042" y="4455580"/>
            <a:ext cx="1754487" cy="346468"/>
          </a:xfrm>
          <a:prstGeom prst="rect">
            <a:avLst/>
          </a:prstGeom>
          <a:noFill/>
          <a:ln w="57150">
            <a:solidFill>
              <a:srgbClr val="CE4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4220" y="4474925"/>
            <a:ext cx="126412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 algn="ctr" defTabSz="914217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Poppins SemiBold" charset="0"/>
                <a:ea typeface="Poppins SemiBold" charset="0"/>
                <a:cs typeface="Poppins SemiBold" charset="0"/>
              </a:rPr>
              <a:t>We are a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0988" y="2102852"/>
            <a:ext cx="9080500" cy="3149600"/>
          </a:xfrm>
          <a:prstGeom prst="rect">
            <a:avLst/>
          </a:prstGeom>
          <a:noFill/>
          <a:ln w="3556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37EE90-FE0B-48BA-8469-86A805B8C170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06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51642F-32B8-4857-B2DB-0D2FFF91C068}"/>
              </a:ext>
            </a:extLst>
          </p:cNvPr>
          <p:cNvSpPr txBox="1"/>
          <p:nvPr/>
        </p:nvSpPr>
        <p:spPr>
          <a:xfrm>
            <a:off x="1112127" y="4733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经验总结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0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/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C3D298-EA15-4092-AAEE-AD4024D8C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 r="3974"/>
          <a:stretch/>
        </p:blipFill>
        <p:spPr bwMode="auto">
          <a:xfrm>
            <a:off x="6091239" y="1892411"/>
            <a:ext cx="4784766" cy="35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1"/>
          <p:cNvSpPr/>
          <p:nvPr/>
        </p:nvSpPr>
        <p:spPr>
          <a:xfrm>
            <a:off x="1301969" y="1892412"/>
            <a:ext cx="4794032" cy="35306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2377517" y="2371307"/>
            <a:ext cx="2624116" cy="4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marL="0" marR="0" lvl="0" indent="0" algn="ctr" defTabSz="2286000" rtl="0" eaLnBrk="1" fontAlgn="auto" latinLnBrk="0" hangingPunct="1">
              <a:lnSpc>
                <a:spcPts val="4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spc="250" dirty="0">
                <a:solidFill>
                  <a:srgbClr val="FFFFFF"/>
                </a:solidFill>
                <a:latin typeface="Century Gothic" panose="020B0502020202020204" pitchFamily="34" charset="0"/>
                <a:ea typeface="Lato Bold" charset="0"/>
                <a:cs typeface="Lato Bold" charset="0"/>
                <a:sym typeface="Bebas Neue" charset="0"/>
              </a:rPr>
              <a:t>沟通交流</a:t>
            </a:r>
            <a:r>
              <a:rPr kumimoji="0" lang="zh-CN" altLang="en-US" sz="2200" b="1" i="0" u="none" strike="noStrike" kern="120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Bold" charset="0"/>
                <a:cs typeface="Lato Bold" charset="0"/>
                <a:sym typeface="Bebas Neue" charset="0"/>
              </a:rPr>
              <a:t> 互帮互助</a:t>
            </a:r>
            <a:endParaRPr kumimoji="0" lang="en-US" sz="2200" b="1" i="0" u="none" strike="noStrike" kern="1200" cap="none" spc="2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Lato Bold" charset="0"/>
              <a:cs typeface="Lato Bold" charset="0"/>
              <a:sym typeface="Bebas Neue" charset="0"/>
            </a:endParaRPr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1805098" y="3050939"/>
            <a:ext cx="3787775" cy="139221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3818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对于分工后面临的进度、整合问题等，组内每日进行立会沟通，以及工作间隙的沟通交流，做到齐头并进，互相提供思路意见，保证项目正常进行。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09042" y="4455580"/>
            <a:ext cx="1754487" cy="346468"/>
          </a:xfrm>
          <a:prstGeom prst="rect">
            <a:avLst/>
          </a:prstGeom>
          <a:noFill/>
          <a:ln w="57150">
            <a:solidFill>
              <a:srgbClr val="CE4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4220" y="4474925"/>
            <a:ext cx="126412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 algn="ctr" defTabSz="914217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Poppins SemiBold" charset="0"/>
                <a:ea typeface="Poppins SemiBold" charset="0"/>
                <a:cs typeface="Poppins SemiBold" charset="0"/>
              </a:rPr>
              <a:t>We are a team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0988" y="2102852"/>
            <a:ext cx="9080500" cy="3149600"/>
          </a:xfrm>
          <a:prstGeom prst="rect">
            <a:avLst/>
          </a:prstGeom>
          <a:noFill/>
          <a:ln w="3556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37EE90-FE0B-48BA-8469-86A805B8C170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06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51642F-32B8-4857-B2DB-0D2FFF91C068}"/>
              </a:ext>
            </a:extLst>
          </p:cNvPr>
          <p:cNvSpPr txBox="1"/>
          <p:nvPr/>
        </p:nvSpPr>
        <p:spPr>
          <a:xfrm>
            <a:off x="1112127" y="4733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经验总结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02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1E602E7-6CA0-441F-8258-72BECF5D3A8A}"/>
              </a:ext>
            </a:extLst>
          </p:cNvPr>
          <p:cNvSpPr/>
          <p:nvPr/>
        </p:nvSpPr>
        <p:spPr>
          <a:xfrm>
            <a:off x="6091237" y="1892412"/>
            <a:ext cx="4754943" cy="3530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10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1"/>
          <p:cNvSpPr/>
          <p:nvPr/>
        </p:nvSpPr>
        <p:spPr>
          <a:xfrm>
            <a:off x="1301969" y="1892412"/>
            <a:ext cx="4794032" cy="35306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2377519" y="2371307"/>
            <a:ext cx="2624115" cy="4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marL="0" marR="0" lvl="0" indent="0" algn="ctr" defTabSz="2286000" rtl="0" eaLnBrk="1" fontAlgn="auto" latinLnBrk="0" hangingPunct="1">
              <a:lnSpc>
                <a:spcPts val="4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spc="250" noProof="0" dirty="0">
                <a:solidFill>
                  <a:srgbClr val="FFFFFF"/>
                </a:solidFill>
                <a:latin typeface="Century Gothic" panose="020B0502020202020204" pitchFamily="34" charset="0"/>
                <a:ea typeface="Lato Bold" charset="0"/>
                <a:cs typeface="Lato Bold" charset="0"/>
                <a:sym typeface="Bebas Neue" charset="0"/>
              </a:rPr>
              <a:t>学习借鉴</a:t>
            </a:r>
            <a:r>
              <a:rPr kumimoji="0" lang="zh-CN" altLang="en-US" sz="2200" b="1" i="0" u="none" strike="noStrike" kern="120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Bold" charset="0"/>
                <a:cs typeface="Lato Bold" charset="0"/>
                <a:sym typeface="Bebas Neue" charset="0"/>
              </a:rPr>
              <a:t> 敢于创新</a:t>
            </a:r>
            <a:endParaRPr kumimoji="0" lang="en-US" sz="2200" b="1" i="0" u="none" strike="noStrike" kern="1200" cap="none" spc="2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Lato Bold" charset="0"/>
              <a:cs typeface="Lato Bold" charset="0"/>
              <a:sym typeface="Bebas Neue" charset="0"/>
            </a:endParaRPr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1805098" y="3050939"/>
            <a:ext cx="3787775" cy="119728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3818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*吸收往届项目的优秀之处，遇到问题虚心向学长、老师请教。</a:t>
            </a:r>
            <a:endParaRPr lang="en-US" altLang="zh-CN" sz="1800" dirty="0">
              <a:solidFill>
                <a:schemeClr val="bg1"/>
              </a:solidFill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l" defTabSz="543818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*加入创新元素。选用</a:t>
            </a:r>
            <a:r>
              <a:rPr lang="en-US" altLang="zh-CN" sz="1800" dirty="0">
                <a:solidFill>
                  <a:schemeClr val="bg1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Resnet,yolo-v3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模型，增加收藏夹功能等。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09042" y="4455580"/>
            <a:ext cx="1754487" cy="346468"/>
          </a:xfrm>
          <a:prstGeom prst="rect">
            <a:avLst/>
          </a:prstGeom>
          <a:noFill/>
          <a:ln w="57150">
            <a:solidFill>
              <a:srgbClr val="CE4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4220" y="4474925"/>
            <a:ext cx="126412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 algn="ctr" defTabSz="914217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Poppins SemiBold" charset="0"/>
                <a:ea typeface="Poppins SemiBold" charset="0"/>
                <a:cs typeface="Poppins SemiBold" charset="0"/>
              </a:rPr>
              <a:t>We are a team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0988" y="2102852"/>
            <a:ext cx="9080500" cy="3149600"/>
          </a:xfrm>
          <a:prstGeom prst="rect">
            <a:avLst/>
          </a:prstGeom>
          <a:noFill/>
          <a:ln w="3556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37EE90-FE0B-48BA-8469-86A805B8C170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06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51642F-32B8-4857-B2DB-0D2FFF91C068}"/>
              </a:ext>
            </a:extLst>
          </p:cNvPr>
          <p:cNvSpPr txBox="1"/>
          <p:nvPr/>
        </p:nvSpPr>
        <p:spPr>
          <a:xfrm>
            <a:off x="1112127" y="4733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经验总结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75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FD83CE-E0D6-4601-89F6-1222B30238A5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06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A52609-E4B6-404D-AE07-5A371C6959AD}"/>
              </a:ext>
            </a:extLst>
          </p:cNvPr>
          <p:cNvSpPr txBox="1"/>
          <p:nvPr/>
        </p:nvSpPr>
        <p:spPr>
          <a:xfrm>
            <a:off x="1112127" y="471877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反思与不足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70957A-E4DE-495F-96CE-1C39287DF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542" r="173" b="9397"/>
          <a:stretch/>
        </p:blipFill>
        <p:spPr bwMode="auto">
          <a:xfrm>
            <a:off x="1098671" y="1570892"/>
            <a:ext cx="4012591" cy="481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EFE69C7-CCEE-4965-AF4A-181D0B83C2F9}"/>
              </a:ext>
            </a:extLst>
          </p:cNvPr>
          <p:cNvGrpSpPr/>
          <p:nvPr/>
        </p:nvGrpSpPr>
        <p:grpSpPr>
          <a:xfrm>
            <a:off x="5695338" y="1641500"/>
            <a:ext cx="4794582" cy="4577784"/>
            <a:chOff x="5697636" y="1726344"/>
            <a:chExt cx="4794582" cy="457778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AAEA33-5FE7-4384-984D-EDCF2835E544}"/>
                </a:ext>
              </a:extLst>
            </p:cNvPr>
            <p:cNvGrpSpPr/>
            <p:nvPr/>
          </p:nvGrpSpPr>
          <p:grpSpPr>
            <a:xfrm>
              <a:off x="5697636" y="1726344"/>
              <a:ext cx="4789986" cy="4577784"/>
              <a:chOff x="6215830" y="2277677"/>
              <a:chExt cx="5274829" cy="3644830"/>
            </a:xfrm>
          </p:grpSpPr>
          <p:sp>
            <p:nvSpPr>
              <p:cNvPr id="11" name="Rectangle 57">
                <a:extLst>
                  <a:ext uri="{FF2B5EF4-FFF2-40B4-BE49-F238E27FC236}">
                    <a16:creationId xmlns:a16="http://schemas.microsoft.com/office/drawing/2014/main" id="{77BFE4CE-CD01-4E9D-A1CE-816740B1E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6075" y="3423014"/>
                <a:ext cx="903813" cy="214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>
                <a:spAutoFit/>
              </a:bodyPr>
              <a:lstStyle/>
              <a:p>
                <a:pPr marL="0" marR="0" lvl="0" indent="0" algn="l" defTabSz="2286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C394C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Lato Black" charset="0"/>
                    <a:cs typeface="Lato Black" charset="0"/>
                    <a:sym typeface="Bebas Neue" charset="0"/>
                  </a:rPr>
                  <a:t>转变思路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C394C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 Black" charset="0"/>
                  <a:cs typeface="Lato Black" charset="0"/>
                  <a:sym typeface="Bebas Neue" charset="0"/>
                </a:endParaRPr>
              </a:p>
            </p:txBody>
          </p:sp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38A2A27-1A83-434C-B897-AA0755038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952" y="3720012"/>
                <a:ext cx="5264707" cy="514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spAutoFit/>
              </a:bodyPr>
              <a:lstStyle/>
              <a:p>
                <a:pPr marL="0" marR="0" lvl="0" indent="0" algn="l" defTabSz="2286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dirty="0">
                    <a:sym typeface="Bebas Neue" charset="0"/>
                  </a:rPr>
                  <a:t>项目初期计划使用</a:t>
                </a:r>
                <a:r>
                  <a:rPr lang="en-US" altLang="zh-CN" sz="1400" dirty="0" err="1">
                    <a:sym typeface="Bebas Neue" charset="0"/>
                  </a:rPr>
                  <a:t>caffe</a:t>
                </a:r>
                <a:r>
                  <a:rPr lang="zh-CN" altLang="en-US" sz="1400" dirty="0">
                    <a:sym typeface="Bebas Neue" charset="0"/>
                  </a:rPr>
                  <a:t>，但环境配置较复杂，延误进度，之后选用新模型，用</a:t>
                </a:r>
                <a:r>
                  <a:rPr lang="en-US" altLang="zh-CN" sz="1400" dirty="0" err="1">
                    <a:sym typeface="Bebas Neue" charset="0"/>
                  </a:rPr>
                  <a:t>tensorflow</a:t>
                </a:r>
                <a:r>
                  <a:rPr lang="zh-CN" altLang="en-US" sz="1400" dirty="0">
                    <a:sym typeface="Bebas Neue" charset="0"/>
                  </a:rPr>
                  <a:t>完美解决。</a:t>
                </a:r>
                <a:endParaRPr lang="en-US" altLang="zh-CN" sz="1400" dirty="0">
                  <a:sym typeface="Bebas Neue" charset="0"/>
                </a:endParaRPr>
              </a:p>
              <a:p>
                <a:pPr marL="0" marR="0" lvl="0" indent="0" algn="l" defTabSz="2286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dirty="0">
                    <a:sym typeface="Bebas Neue" charset="0"/>
                  </a:rPr>
                  <a:t>应首先明确完成该任务的最优方案，之后再做实施。</a:t>
                </a:r>
                <a:endParaRPr lang="en-US" sz="1400" dirty="0">
                  <a:sym typeface="Bebas Neue" charset="0"/>
                </a:endParaRPr>
              </a:p>
            </p:txBody>
          </p:sp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A9B7D990-C2EF-4CAB-8B93-34FBD5E938E7}"/>
                  </a:ext>
                </a:extLst>
              </p:cNvPr>
              <p:cNvSpPr/>
              <p:nvPr/>
            </p:nvSpPr>
            <p:spPr>
              <a:xfrm>
                <a:off x="6215830" y="4341873"/>
                <a:ext cx="4748946" cy="329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endParaRPr>
              </a:p>
            </p:txBody>
          </p:sp>
          <p:sp>
            <p:nvSpPr>
              <p:cNvPr id="14" name="Rectangle 60">
                <a:extLst>
                  <a:ext uri="{FF2B5EF4-FFF2-40B4-BE49-F238E27FC236}">
                    <a16:creationId xmlns:a16="http://schemas.microsoft.com/office/drawing/2014/main" id="{D3FEF2E7-3779-4783-95A8-CCECCDF0A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7313" y="4721201"/>
                <a:ext cx="2033578" cy="214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>
                <a:spAutoFit/>
              </a:bodyPr>
              <a:lstStyle/>
              <a:p>
                <a:pPr marL="0" marR="0" lvl="0" indent="0" algn="l" defTabSz="2286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C394C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Lato Black" charset="0"/>
                    <a:cs typeface="Lato Black" charset="0"/>
                    <a:sym typeface="Bebas Neue" charset="0"/>
                  </a:rPr>
                  <a:t>关注细节，尽早测试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C394C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 Black" charset="0"/>
                  <a:cs typeface="Lato Black" charset="0"/>
                  <a:sym typeface="Bebas Neue" charset="0"/>
                </a:endParaRPr>
              </a:p>
            </p:txBody>
          </p:sp>
          <p:sp>
            <p:nvSpPr>
              <p:cNvPr id="15" name="Rectangle 61">
                <a:extLst>
                  <a:ext uri="{FF2B5EF4-FFF2-40B4-BE49-F238E27FC236}">
                    <a16:creationId xmlns:a16="http://schemas.microsoft.com/office/drawing/2014/main" id="{E587AFB8-E397-4972-A4BB-45652292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7312" y="4967483"/>
                <a:ext cx="5143418" cy="514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spAutoFit/>
              </a:bodyPr>
              <a:lstStyle/>
              <a:p>
                <a:pPr lvl="0" defTabSz="2286000">
                  <a:defRPr/>
                </a:pPr>
                <a:r>
                  <a:rPr lang="zh-CN" altLang="en-US" sz="1400" dirty="0"/>
                  <a:t>部分细小的功能点留到最后统一测试，造成修改、返工较多。</a:t>
                </a:r>
                <a:endParaRPr lang="en-US" altLang="zh-CN" sz="1400" dirty="0"/>
              </a:p>
              <a:p>
                <a:pPr lvl="0" defTabSz="2286000">
                  <a:defRPr/>
                </a:pPr>
                <a:r>
                  <a:rPr lang="zh-CN" altLang="en-US" sz="1400" dirty="0"/>
                  <a:t>应</a:t>
                </a:r>
                <a:r>
                  <a:rPr lang="zh-CN" altLang="zh-CN" sz="1400" dirty="0"/>
                  <a:t>在各部分功能实现后的早期即进行独立测试，避免整合后统一测试出现更复杂的问题</a:t>
                </a:r>
                <a:r>
                  <a:rPr lang="zh-CN" altLang="en-US" sz="1400" dirty="0"/>
                  <a:t>。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7F7F7F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 Heavy" charset="0"/>
                  <a:cs typeface="Lato Heavy" charset="0"/>
                  <a:sym typeface="Bebas Neue" charset="0"/>
                </a:endParaRPr>
              </a:p>
            </p:txBody>
          </p:sp>
          <p:sp>
            <p:nvSpPr>
              <p:cNvPr id="17" name="Rectangle 64">
                <a:extLst>
                  <a:ext uri="{FF2B5EF4-FFF2-40B4-BE49-F238E27FC236}">
                    <a16:creationId xmlns:a16="http://schemas.microsoft.com/office/drawing/2014/main" id="{20ABDA70-C6FD-40FD-B274-0E53E9A4A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7313" y="2277677"/>
                <a:ext cx="2033578" cy="196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>
                <a:spAutoFit/>
              </a:bodyPr>
              <a:lstStyle/>
              <a:p>
                <a:pPr marL="0" marR="0" lvl="0" indent="0" algn="l" defTabSz="2286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1" dirty="0">
                    <a:solidFill>
                      <a:srgbClr val="2C394C"/>
                    </a:solidFill>
                    <a:latin typeface="Century Gothic" panose="020B0502020202020204" pitchFamily="34" charset="0"/>
                    <a:ea typeface="Lato Black" charset="0"/>
                    <a:cs typeface="Lato Black" charset="0"/>
                    <a:sym typeface="Bebas Neue" charset="0"/>
                  </a:rPr>
                  <a:t>明确</a:t>
                </a: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C394C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Lato Black" charset="0"/>
                    <a:cs typeface="Lato Black" charset="0"/>
                    <a:sym typeface="Bebas Neue" charset="0"/>
                  </a:rPr>
                  <a:t>需求，细化计划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C394C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 Black" charset="0"/>
                  <a:cs typeface="Lato Black" charset="0"/>
                  <a:sym typeface="Bebas Neue" charset="0"/>
                </a:endParaRPr>
              </a:p>
            </p:txBody>
          </p:sp>
          <p:sp>
            <p:nvSpPr>
              <p:cNvPr id="19" name="Rectangle 66">
                <a:extLst>
                  <a:ext uri="{FF2B5EF4-FFF2-40B4-BE49-F238E27FC236}">
                    <a16:creationId xmlns:a16="http://schemas.microsoft.com/office/drawing/2014/main" id="{19CA8B6D-D6E0-4456-A082-9A326AA1B3F2}"/>
                  </a:ext>
                </a:extLst>
              </p:cNvPr>
              <p:cNvSpPr/>
              <p:nvPr/>
            </p:nvSpPr>
            <p:spPr>
              <a:xfrm>
                <a:off x="6236075" y="3045994"/>
                <a:ext cx="4748946" cy="329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endParaRPr>
              </a:p>
            </p:txBody>
          </p:sp>
          <p:sp>
            <p:nvSpPr>
              <p:cNvPr id="23" name="Rectangle 67">
                <a:extLst>
                  <a:ext uri="{FF2B5EF4-FFF2-40B4-BE49-F238E27FC236}">
                    <a16:creationId xmlns:a16="http://schemas.microsoft.com/office/drawing/2014/main" id="{8AFB92F3-1B20-448C-BE7E-917EA8B5C755}"/>
                  </a:ext>
                </a:extLst>
              </p:cNvPr>
              <p:cNvSpPr/>
              <p:nvPr/>
            </p:nvSpPr>
            <p:spPr>
              <a:xfrm>
                <a:off x="6247314" y="3048075"/>
                <a:ext cx="1577548" cy="329610"/>
              </a:xfrm>
              <a:prstGeom prst="rect">
                <a:avLst/>
              </a:prstGeom>
              <a:solidFill>
                <a:srgbClr val="4D3F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 Heavy" charset="0"/>
                  <a:cs typeface="Lato Heavy" charset="0"/>
                </a:endParaRPr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086A30F9-45B1-483D-813C-8E0AA399B90C}"/>
                  </a:ext>
                </a:extLst>
              </p:cNvPr>
              <p:cNvSpPr/>
              <p:nvPr/>
            </p:nvSpPr>
            <p:spPr>
              <a:xfrm>
                <a:off x="6236075" y="5592897"/>
                <a:ext cx="4728701" cy="329610"/>
              </a:xfrm>
              <a:prstGeom prst="rect">
                <a:avLst/>
              </a:prstGeom>
              <a:solidFill>
                <a:srgbClr val="4D3F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 Heavy" charset="0"/>
                  <a:cs typeface="Lato Heavy" charset="0"/>
                </a:endParaRPr>
              </a:p>
            </p:txBody>
          </p:sp>
          <p:sp>
            <p:nvSpPr>
              <p:cNvPr id="32" name="Rectangle 59">
                <a:extLst>
                  <a:ext uri="{FF2B5EF4-FFF2-40B4-BE49-F238E27FC236}">
                    <a16:creationId xmlns:a16="http://schemas.microsoft.com/office/drawing/2014/main" id="{475B99E9-6AEE-41FB-B555-BAD372DDE98A}"/>
                  </a:ext>
                </a:extLst>
              </p:cNvPr>
              <p:cNvSpPr/>
              <p:nvPr/>
            </p:nvSpPr>
            <p:spPr>
              <a:xfrm>
                <a:off x="6247312" y="4343523"/>
                <a:ext cx="2985232" cy="329610"/>
              </a:xfrm>
              <a:prstGeom prst="rect">
                <a:avLst/>
              </a:prstGeom>
              <a:solidFill>
                <a:srgbClr val="CE45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Lato Heavy" charset="0"/>
                  <a:cs typeface="Lato Heavy" charset="0"/>
                </a:endParaRPr>
              </a:p>
            </p:txBody>
          </p:sp>
        </p:grpSp>
        <p:sp>
          <p:nvSpPr>
            <p:cNvPr id="42" name="Rectangle 58">
              <a:extLst>
                <a:ext uri="{FF2B5EF4-FFF2-40B4-BE49-F238E27FC236}">
                  <a16:creationId xmlns:a16="http://schemas.microsoft.com/office/drawing/2014/main" id="{6448FE94-3882-44C6-ACC0-65A43214B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424" y="2011431"/>
              <a:ext cx="4780794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anchor="t" anchorCtr="0">
              <a:spAutoFit/>
            </a:bodyPr>
            <a:lstStyle/>
            <a:p>
              <a:pPr marL="0" marR="0" lvl="0" indent="0" algn="l" defTabSz="2286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/>
                <a:t>需求开始时并不明确，计划不够细致，导致工作量有失平衡，影响整体效率。</a:t>
              </a:r>
              <a:endParaRPr lang="en-US" altLang="zh-CN" sz="1400" dirty="0"/>
            </a:p>
            <a:p>
              <a:pPr lvl="0" defTabSz="2286000">
                <a:defRPr/>
              </a:pPr>
              <a:r>
                <a:rPr lang="zh-CN" altLang="en-US" sz="1400" dirty="0">
                  <a:sym typeface="Bebas Neue" charset="0"/>
                </a:rPr>
                <a:t>应在启动时细化迭代计划，提高效率。</a:t>
              </a:r>
              <a:endParaRPr lang="en-US" altLang="zh-CN" sz="1400" dirty="0">
                <a:sym typeface="Bebas Neue" charset="0"/>
              </a:endParaRPr>
            </a:p>
            <a:p>
              <a:pPr marL="0" marR="0" lvl="0" indent="0" algn="l" defTabSz="2286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dirty="0">
                <a:sym typeface="Bebas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0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D22FF2-0825-4E92-BADF-83668D4DE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96"/>
            <a:ext cx="12192000" cy="6887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3EB5CD-367D-4867-BE89-958B5E0C9872}"/>
              </a:ext>
            </a:extLst>
          </p:cNvPr>
          <p:cNvSpPr txBox="1"/>
          <p:nvPr/>
        </p:nvSpPr>
        <p:spPr>
          <a:xfrm>
            <a:off x="2442100" y="1709276"/>
            <a:ext cx="5709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spc="600">
                <a:solidFill>
                  <a:srgbClr val="E9E4E2"/>
                </a:solidFill>
                <a:latin typeface="Bauhaus 93" panose="04030905020B02020C02" pitchFamily="82" charset="0"/>
                <a:ea typeface="微软雅黑"/>
              </a:rPr>
              <a:t>THANKS</a:t>
            </a:r>
            <a:endParaRPr kumimoji="0" lang="zh-CN" altLang="en-US" sz="8000" b="0" i="0" u="none" strike="noStrike" kern="1200" cap="none" spc="600" normalizeH="0" baseline="0" noProof="0">
              <a:ln>
                <a:noFill/>
              </a:ln>
              <a:solidFill>
                <a:srgbClr val="E9E4E2"/>
              </a:solidFill>
              <a:effectLst/>
              <a:uLnTx/>
              <a:uFillTx/>
              <a:latin typeface="Bauhaus 93" panose="04030905020B02020C02" pitchFamily="82" charset="0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969499-1034-491C-A0E0-18427802BA14}"/>
              </a:ext>
            </a:extLst>
          </p:cNvPr>
          <p:cNvSpPr txBox="1"/>
          <p:nvPr/>
        </p:nvSpPr>
        <p:spPr>
          <a:xfrm>
            <a:off x="2129162" y="3682952"/>
            <a:ext cx="5709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 谢 观 看 与 指 导</a:t>
            </a:r>
            <a:endParaRPr kumimoji="0" lang="zh-CN" altLang="en-US" sz="4000" b="0" i="0" u="non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6B1D3E1-765F-47CC-81E8-E1DC3C14139F}"/>
              </a:ext>
            </a:extLst>
          </p:cNvPr>
          <p:cNvSpPr txBox="1">
            <a:spLocks/>
          </p:cNvSpPr>
          <p:nvPr/>
        </p:nvSpPr>
        <p:spPr>
          <a:xfrm>
            <a:off x="2146163" y="4390838"/>
            <a:ext cx="4668083" cy="58846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543818">
              <a:lnSpc>
                <a:spcPts val="2020"/>
              </a:lnSpc>
              <a:defRPr/>
            </a:pPr>
            <a:r>
              <a:rPr lang="en-US" sz="1050" spc="600" dirty="0">
                <a:solidFill>
                  <a:srgbClr val="FFFFF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Thank You for </a:t>
            </a:r>
            <a:r>
              <a:rPr lang="en-US" altLang="zh-CN" sz="1050" spc="600" dirty="0">
                <a:solidFill>
                  <a:srgbClr val="FFFFF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W</a:t>
            </a:r>
            <a:r>
              <a:rPr lang="en-US" sz="1050" spc="600" dirty="0">
                <a:solidFill>
                  <a:srgbClr val="FFFFF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atching and Guiding</a:t>
            </a:r>
            <a:endParaRPr kumimoji="0" lang="en-US" sz="1050" b="0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C14343-F56F-4B29-A3C3-3200BA4EDC60}"/>
              </a:ext>
            </a:extLst>
          </p:cNvPr>
          <p:cNvSpPr txBox="1"/>
          <p:nvPr/>
        </p:nvSpPr>
        <p:spPr>
          <a:xfrm>
            <a:off x="8612153" y="5164567"/>
            <a:ext cx="217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第七组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余张辉 高治远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李佳睿 张  帅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5164F64-BEF1-41A1-A6DD-02DF11269F1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2A6508-C4C2-46DE-9B0C-E4518948436E}"/>
              </a:ext>
            </a:extLst>
          </p:cNvPr>
          <p:cNvGrpSpPr/>
          <p:nvPr/>
        </p:nvGrpSpPr>
        <p:grpSpPr>
          <a:xfrm>
            <a:off x="0" y="2097911"/>
            <a:ext cx="12192000" cy="2662177"/>
            <a:chOff x="0" y="0"/>
            <a:chExt cx="12192000" cy="26621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32A4A6-78E0-4DB7-BB5C-5BB9EA399CFB}"/>
                </a:ext>
              </a:extLst>
            </p:cNvPr>
            <p:cNvSpPr/>
            <p:nvPr/>
          </p:nvSpPr>
          <p:spPr>
            <a:xfrm>
              <a:off x="0" y="0"/>
              <a:ext cx="12192000" cy="2662177"/>
            </a:xfrm>
            <a:prstGeom prst="rect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F2B08F7-2990-4E6D-8F1E-1B5943E1E76F}"/>
                </a:ext>
              </a:extLst>
            </p:cNvPr>
            <p:cNvCxnSpPr/>
            <p:nvPr/>
          </p:nvCxnSpPr>
          <p:spPr>
            <a:xfrm>
              <a:off x="0" y="42826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E583180-A716-43A9-B855-9425078598B0}"/>
                </a:ext>
              </a:extLst>
            </p:cNvPr>
            <p:cNvCxnSpPr/>
            <p:nvPr/>
          </p:nvCxnSpPr>
          <p:spPr>
            <a:xfrm>
              <a:off x="0" y="93947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DC324B6-918C-4E6F-8EFB-0278E6C3FA7C}"/>
                </a:ext>
              </a:extLst>
            </p:cNvPr>
            <p:cNvCxnSpPr/>
            <p:nvPr/>
          </p:nvCxnSpPr>
          <p:spPr>
            <a:xfrm>
              <a:off x="0" y="145069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FF3A5C-D2DE-49B9-9027-C8C7C633A4DB}"/>
                </a:ext>
              </a:extLst>
            </p:cNvPr>
            <p:cNvCxnSpPr/>
            <p:nvPr/>
          </p:nvCxnSpPr>
          <p:spPr>
            <a:xfrm>
              <a:off x="0" y="196190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1D76C6B-C0C1-41D0-881A-C1E9D8ED664C}"/>
                </a:ext>
              </a:extLst>
            </p:cNvPr>
            <p:cNvCxnSpPr/>
            <p:nvPr/>
          </p:nvCxnSpPr>
          <p:spPr>
            <a:xfrm>
              <a:off x="59030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A805BFF-524B-48F9-B47E-B94AB6AFB031}"/>
                </a:ext>
              </a:extLst>
            </p:cNvPr>
            <p:cNvCxnSpPr/>
            <p:nvPr/>
          </p:nvCxnSpPr>
          <p:spPr>
            <a:xfrm>
              <a:off x="117097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BE2AA2F-8430-4DB9-AE3A-5FC1FC51807F}"/>
                </a:ext>
              </a:extLst>
            </p:cNvPr>
            <p:cNvCxnSpPr/>
            <p:nvPr/>
          </p:nvCxnSpPr>
          <p:spPr>
            <a:xfrm>
              <a:off x="175163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DC280E-A58D-4AB2-8545-ABD30653DE3A}"/>
                </a:ext>
              </a:extLst>
            </p:cNvPr>
            <p:cNvCxnSpPr/>
            <p:nvPr/>
          </p:nvCxnSpPr>
          <p:spPr>
            <a:xfrm>
              <a:off x="233229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3E2A3D7-72C6-43BE-AF7A-CD631D4FD3FF}"/>
                </a:ext>
              </a:extLst>
            </p:cNvPr>
            <p:cNvCxnSpPr/>
            <p:nvPr/>
          </p:nvCxnSpPr>
          <p:spPr>
            <a:xfrm>
              <a:off x="291296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6D857C-603E-46D4-9E3C-329BF93FA47F}"/>
                </a:ext>
              </a:extLst>
            </p:cNvPr>
            <p:cNvCxnSpPr/>
            <p:nvPr/>
          </p:nvCxnSpPr>
          <p:spPr>
            <a:xfrm>
              <a:off x="349362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48B7987-5E53-472E-B89C-7D3F40D34EAD}"/>
                </a:ext>
              </a:extLst>
            </p:cNvPr>
            <p:cNvCxnSpPr/>
            <p:nvPr/>
          </p:nvCxnSpPr>
          <p:spPr>
            <a:xfrm>
              <a:off x="407428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5407F92-E9FA-42C8-88B6-34D254B700E4}"/>
                </a:ext>
              </a:extLst>
            </p:cNvPr>
            <p:cNvCxnSpPr/>
            <p:nvPr/>
          </p:nvCxnSpPr>
          <p:spPr>
            <a:xfrm>
              <a:off x="465495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C2CB76-049F-4583-9F8C-3462CD54E821}"/>
                </a:ext>
              </a:extLst>
            </p:cNvPr>
            <p:cNvCxnSpPr/>
            <p:nvPr/>
          </p:nvCxnSpPr>
          <p:spPr>
            <a:xfrm>
              <a:off x="523561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C728B-6510-4168-97C1-232AEC30CE3A}"/>
                </a:ext>
              </a:extLst>
            </p:cNvPr>
            <p:cNvCxnSpPr/>
            <p:nvPr/>
          </p:nvCxnSpPr>
          <p:spPr>
            <a:xfrm>
              <a:off x="581627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A3F8EB-EF69-4A3A-BF55-E98B8459CE09}"/>
                </a:ext>
              </a:extLst>
            </p:cNvPr>
            <p:cNvCxnSpPr/>
            <p:nvPr/>
          </p:nvCxnSpPr>
          <p:spPr>
            <a:xfrm>
              <a:off x="639693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C88CF4F-98A9-4E94-A21A-787ECE2C3238}"/>
                </a:ext>
              </a:extLst>
            </p:cNvPr>
            <p:cNvCxnSpPr/>
            <p:nvPr/>
          </p:nvCxnSpPr>
          <p:spPr>
            <a:xfrm>
              <a:off x="697760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12753DC-2381-4531-A177-2293D0078626}"/>
                </a:ext>
              </a:extLst>
            </p:cNvPr>
            <p:cNvCxnSpPr/>
            <p:nvPr/>
          </p:nvCxnSpPr>
          <p:spPr>
            <a:xfrm>
              <a:off x="755826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08E870-C5C3-434A-BFD1-D7A7793BDE48}"/>
                </a:ext>
              </a:extLst>
            </p:cNvPr>
            <p:cNvCxnSpPr/>
            <p:nvPr/>
          </p:nvCxnSpPr>
          <p:spPr>
            <a:xfrm>
              <a:off x="813892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E3A6AF3-3FE4-4C58-82B0-3811BDEBBADF}"/>
                </a:ext>
              </a:extLst>
            </p:cNvPr>
            <p:cNvCxnSpPr/>
            <p:nvPr/>
          </p:nvCxnSpPr>
          <p:spPr>
            <a:xfrm>
              <a:off x="871959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7244BD5-43DD-4E23-BDDE-6DB84D67B88D}"/>
                </a:ext>
              </a:extLst>
            </p:cNvPr>
            <p:cNvCxnSpPr/>
            <p:nvPr/>
          </p:nvCxnSpPr>
          <p:spPr>
            <a:xfrm>
              <a:off x="930025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47F9664-D2F3-4775-989A-6E14ADD4356A}"/>
                </a:ext>
              </a:extLst>
            </p:cNvPr>
            <p:cNvCxnSpPr/>
            <p:nvPr/>
          </p:nvCxnSpPr>
          <p:spPr>
            <a:xfrm>
              <a:off x="988091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20FA74-E9E3-4AE4-B8AF-6D8C29392C1E}"/>
                </a:ext>
              </a:extLst>
            </p:cNvPr>
            <p:cNvCxnSpPr/>
            <p:nvPr/>
          </p:nvCxnSpPr>
          <p:spPr>
            <a:xfrm>
              <a:off x="1046158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693444-EB4D-42CF-AD2F-A47C04F4353C}"/>
                </a:ext>
              </a:extLst>
            </p:cNvPr>
            <p:cNvCxnSpPr/>
            <p:nvPr/>
          </p:nvCxnSpPr>
          <p:spPr>
            <a:xfrm>
              <a:off x="1104224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FDFE81F-E0DB-4238-A1CB-4EACD0EDD01B}"/>
                </a:ext>
              </a:extLst>
            </p:cNvPr>
            <p:cNvCxnSpPr/>
            <p:nvPr/>
          </p:nvCxnSpPr>
          <p:spPr>
            <a:xfrm>
              <a:off x="1162290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443A7B5-2534-4A93-8180-11DCF023065C}"/>
              </a:ext>
            </a:extLst>
          </p:cNvPr>
          <p:cNvSpPr/>
          <p:nvPr/>
        </p:nvSpPr>
        <p:spPr>
          <a:xfrm>
            <a:off x="2332301" y="1241385"/>
            <a:ext cx="7527399" cy="4375230"/>
          </a:xfrm>
          <a:prstGeom prst="rect">
            <a:avLst/>
          </a:prstGeom>
          <a:solidFill>
            <a:srgbClr val="4D3F82"/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10FBED-D4ED-4A8F-9A64-839ABD83AE70}"/>
              </a:ext>
            </a:extLst>
          </p:cNvPr>
          <p:cNvSpPr txBox="1"/>
          <p:nvPr/>
        </p:nvSpPr>
        <p:spPr>
          <a:xfrm>
            <a:off x="4407055" y="2779163"/>
            <a:ext cx="288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4D3F82"/>
                </a:solidFill>
                <a:latin typeface="Century Gothic" panose="020B0502020202020204" pitchFamily="34" charset="0"/>
              </a:rPr>
              <a:t>PART  01</a:t>
            </a:r>
            <a:endParaRPr lang="zh-CN" altLang="en-US" sz="4400" b="1">
              <a:solidFill>
                <a:srgbClr val="4D3F82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04F2DC-C794-4550-9679-A4FDA2310F94}"/>
              </a:ext>
            </a:extLst>
          </p:cNvPr>
          <p:cNvSpPr txBox="1"/>
          <p:nvPr/>
        </p:nvSpPr>
        <p:spPr>
          <a:xfrm>
            <a:off x="4359885" y="1081101"/>
            <a:ext cx="350622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Bauhaus 93" panose="04030905020B02020C02" pitchFamily="82" charset="0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3" name="矩形 3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AA606CC3-C775-41B7-950F-82E453F5FAE2}"/>
              </a:ext>
            </a:extLst>
          </p:cNvPr>
          <p:cNvSpPr/>
          <p:nvPr/>
        </p:nvSpPr>
        <p:spPr>
          <a:xfrm>
            <a:off x="3621439" y="4191184"/>
            <a:ext cx="4949123" cy="31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The Orientation and Value of our Product</a:t>
            </a:r>
            <a:endParaRPr kumimoji="0" lang="zh-CN" altLang="en-US" sz="11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95E17C3-B4C6-4AB9-9EB5-BD6A63284E90}"/>
              </a:ext>
            </a:extLst>
          </p:cNvPr>
          <p:cNvSpPr/>
          <p:nvPr/>
        </p:nvSpPr>
        <p:spPr>
          <a:xfrm rot="2557811">
            <a:off x="9061044" y="5322088"/>
            <a:ext cx="478420" cy="47842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C000E46-6AF4-4594-A9DF-80A429D9E045}"/>
              </a:ext>
            </a:extLst>
          </p:cNvPr>
          <p:cNvSpPr/>
          <p:nvPr/>
        </p:nvSpPr>
        <p:spPr>
          <a:xfrm rot="2557811">
            <a:off x="924600" y="231320"/>
            <a:ext cx="1073409" cy="107340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3C69A77-F915-4361-82AE-DD0CD44CE947}"/>
              </a:ext>
            </a:extLst>
          </p:cNvPr>
          <p:cNvSpPr/>
          <p:nvPr/>
        </p:nvSpPr>
        <p:spPr>
          <a:xfrm rot="8799648">
            <a:off x="1840248" y="5850403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7EF4AA4-688F-47C9-9020-B357F4A30475}"/>
              </a:ext>
            </a:extLst>
          </p:cNvPr>
          <p:cNvSpPr/>
          <p:nvPr/>
        </p:nvSpPr>
        <p:spPr>
          <a:xfrm rot="2962617">
            <a:off x="8947701" y="1420155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CB25251-652D-46A8-B19B-6DE6EEDF3EB6}"/>
              </a:ext>
            </a:extLst>
          </p:cNvPr>
          <p:cNvSpPr/>
          <p:nvPr/>
        </p:nvSpPr>
        <p:spPr>
          <a:xfrm rot="2962617">
            <a:off x="10610130" y="301932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591EE37-3ADC-4ADC-A525-CC8E9AF29EAA}"/>
              </a:ext>
            </a:extLst>
          </p:cNvPr>
          <p:cNvSpPr/>
          <p:nvPr/>
        </p:nvSpPr>
        <p:spPr>
          <a:xfrm rot="2962617">
            <a:off x="1982806" y="370936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2F28D-601C-4A36-8EAC-F80E8828B650}"/>
              </a:ext>
            </a:extLst>
          </p:cNvPr>
          <p:cNvSpPr txBox="1"/>
          <p:nvPr/>
        </p:nvSpPr>
        <p:spPr>
          <a:xfrm>
            <a:off x="4567905" y="3321155"/>
            <a:ext cx="3157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定位与价值</a:t>
            </a:r>
          </a:p>
        </p:txBody>
      </p:sp>
    </p:spTree>
    <p:extLst>
      <p:ext uri="{BB962C8B-B14F-4D97-AF65-F5344CB8AC3E}">
        <p14:creationId xmlns:p14="http://schemas.microsoft.com/office/powerpoint/2010/main" val="13246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77F7948-81A1-46B8-A37F-19724AA1EF28}"/>
              </a:ext>
            </a:extLst>
          </p:cNvPr>
          <p:cNvSpPr/>
          <p:nvPr/>
        </p:nvSpPr>
        <p:spPr>
          <a:xfrm>
            <a:off x="1231900" y="2032000"/>
            <a:ext cx="1689100" cy="1689100"/>
          </a:xfrm>
          <a:prstGeom prst="ellipse">
            <a:avLst/>
          </a:prstGeom>
          <a:solidFill>
            <a:srgbClr val="CE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EC13F04-9904-4D97-B522-6A185D88CADE}"/>
              </a:ext>
            </a:extLst>
          </p:cNvPr>
          <p:cNvSpPr/>
          <p:nvPr/>
        </p:nvSpPr>
        <p:spPr>
          <a:xfrm>
            <a:off x="5426742" y="3858898"/>
            <a:ext cx="1448095" cy="1448095"/>
          </a:xfrm>
          <a:prstGeom prst="ellipse">
            <a:avLst/>
          </a:prstGeom>
          <a:solidFill>
            <a:srgbClr val="CE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0419A52-C3DD-4C3C-BE17-9E5B9B2BD71F}"/>
              </a:ext>
            </a:extLst>
          </p:cNvPr>
          <p:cNvSpPr/>
          <p:nvPr/>
        </p:nvSpPr>
        <p:spPr>
          <a:xfrm>
            <a:off x="7142977" y="1057270"/>
            <a:ext cx="4013200" cy="4013200"/>
          </a:xfrm>
          <a:prstGeom prst="ellipse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71199" y="4570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产品定位与价值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71199" y="821342"/>
            <a:ext cx="3392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The Orientation and Value of our Product</a:t>
            </a:r>
            <a:endParaRPr lang="zh-CN" altLang="en-US" sz="1050" dirty="0">
              <a:solidFill>
                <a:srgbClr val="4D3F82"/>
              </a:solidFill>
              <a:latin typeface="Century Gothic" panose="020B0502020202020204" pitchFamily="34" charset="0"/>
              <a:ea typeface="微软雅黑"/>
              <a:cs typeface="+mn-ea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187FA8-C04C-4322-891C-A741CEA371EC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Bauhaus 93" panose="04030905020B02020C02" pitchFamily="82" charset="0"/>
              </a:rPr>
              <a:t>01</a:t>
            </a:r>
            <a:endParaRPr lang="zh-CN" altLang="en-US" sz="140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98">
            <a:extLst>
              <a:ext uri="{FF2B5EF4-FFF2-40B4-BE49-F238E27FC236}">
                <a16:creationId xmlns:a16="http://schemas.microsoft.com/office/drawing/2014/main" id="{49FA497C-2DE0-4D4F-974D-0F1BAC5846C2}"/>
              </a:ext>
            </a:extLst>
          </p:cNvPr>
          <p:cNvGrpSpPr/>
          <p:nvPr/>
        </p:nvGrpSpPr>
        <p:grpSpPr>
          <a:xfrm>
            <a:off x="6135229" y="3188677"/>
            <a:ext cx="4363738" cy="2919046"/>
            <a:chOff x="5898415" y="1976415"/>
            <a:chExt cx="5654530" cy="3255020"/>
          </a:xfrm>
        </p:grpSpPr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DCA683A4-D651-4FFF-AB93-BF791DA7E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5BC86B2F-06A8-4EB1-B8BA-AD8C65DD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3F374CF9-9881-4AD4-B972-1C04250C8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FDF16B9-0DBD-43DE-85A0-E621E680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F090C5C1-ED14-48C2-A0C8-DFEA07C8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7" name="Freeform 51">
              <a:extLst>
                <a:ext uri="{FF2B5EF4-FFF2-40B4-BE49-F238E27FC236}">
                  <a16:creationId xmlns:a16="http://schemas.microsoft.com/office/drawing/2014/main" id="{DB97A4B8-0420-40C3-A739-D1409C60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8" name="Rectangle 52">
              <a:extLst>
                <a:ext uri="{FF2B5EF4-FFF2-40B4-BE49-F238E27FC236}">
                  <a16:creationId xmlns:a16="http://schemas.microsoft.com/office/drawing/2014/main" id="{A11CBA78-D0A9-4E58-901C-FE2B2F23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19" name="Oval 54">
              <a:extLst>
                <a:ext uri="{FF2B5EF4-FFF2-40B4-BE49-F238E27FC236}">
                  <a16:creationId xmlns:a16="http://schemas.microsoft.com/office/drawing/2014/main" id="{20C43813-AFF6-4E9B-B689-063FECE56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22" name="Oval 55">
              <a:extLst>
                <a:ext uri="{FF2B5EF4-FFF2-40B4-BE49-F238E27FC236}">
                  <a16:creationId xmlns:a16="http://schemas.microsoft.com/office/drawing/2014/main" id="{688ACD07-292E-4894-B6B3-4B9147790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23" name="Oval 56">
              <a:extLst>
                <a:ext uri="{FF2B5EF4-FFF2-40B4-BE49-F238E27FC236}">
                  <a16:creationId xmlns:a16="http://schemas.microsoft.com/office/drawing/2014/main" id="{B7DF9FA7-120A-4229-99A3-5B86455D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24" name="Oval 57">
              <a:extLst>
                <a:ext uri="{FF2B5EF4-FFF2-40B4-BE49-F238E27FC236}">
                  <a16:creationId xmlns:a16="http://schemas.microsoft.com/office/drawing/2014/main" id="{389F3DCB-FA94-4D9E-8310-1C8E63BBF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65603B08-DAED-43DA-A17B-CFF175CE8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Roboto Light"/>
                <a:ea typeface="微软雅黑"/>
                <a:cs typeface="+mn-cs"/>
              </a:endParaRP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A3D293B1-CCA0-4BA8-B436-7F22510DF1A5}"/>
              </a:ext>
            </a:extLst>
          </p:cNvPr>
          <p:cNvSpPr txBox="1">
            <a:spLocks/>
          </p:cNvSpPr>
          <p:nvPr/>
        </p:nvSpPr>
        <p:spPr>
          <a:xfrm>
            <a:off x="1485932" y="4468287"/>
            <a:ext cx="3250525" cy="151224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543818">
              <a:lnSpc>
                <a:spcPct val="200000"/>
              </a:lnSpc>
              <a:defRPr/>
            </a:pPr>
            <a:r>
              <a:rPr lang="zh-CN" altLang="zh-CN" sz="1600" dirty="0"/>
              <a:t>本项目计划开发一款面向大众的，</a:t>
            </a:r>
            <a:r>
              <a:rPr lang="zh-CN" altLang="en-US" sz="1600" dirty="0"/>
              <a:t>能够</a:t>
            </a:r>
            <a:r>
              <a:rPr lang="zh-CN" altLang="zh-CN" sz="1600" dirty="0"/>
              <a:t>智能提供穿衣搭配，并支持社区交流</a:t>
            </a:r>
            <a:r>
              <a:rPr lang="zh-CN" altLang="en-US" sz="1600" dirty="0"/>
              <a:t>功能</a:t>
            </a:r>
            <a:r>
              <a:rPr lang="zh-CN" altLang="zh-CN" sz="1600" dirty="0"/>
              <a:t>的手机应用软件</a:t>
            </a:r>
            <a:r>
              <a:rPr lang="zh-CN" altLang="en-US" sz="1600" dirty="0"/>
              <a:t>。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2" name="TextBox 67">
            <a:extLst>
              <a:ext uri="{FF2B5EF4-FFF2-40B4-BE49-F238E27FC236}">
                <a16:creationId xmlns:a16="http://schemas.microsoft.com/office/drawing/2014/main" id="{05CEB062-6A6E-44E0-BEE3-33176D5E0C74}"/>
              </a:ext>
            </a:extLst>
          </p:cNvPr>
          <p:cNvSpPr txBox="1"/>
          <p:nvPr/>
        </p:nvSpPr>
        <p:spPr>
          <a:xfrm>
            <a:off x="1485933" y="4104376"/>
            <a:ext cx="239039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人工智能 </a:t>
            </a:r>
            <a:r>
              <a:rPr lang="zh-CN" altLang="en-US" b="1" dirty="0">
                <a:solidFill>
                  <a:srgbClr val="4D3F82"/>
                </a:solidFill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→ 穿衣搭配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Medium" charset="0"/>
              <a:cs typeface="Poppins Medium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EE50CC0-4D7E-425E-ACD1-3ECC9DBD01FE}"/>
              </a:ext>
            </a:extLst>
          </p:cNvPr>
          <p:cNvSpPr txBox="1">
            <a:spLocks/>
          </p:cNvSpPr>
          <p:nvPr/>
        </p:nvSpPr>
        <p:spPr>
          <a:xfrm>
            <a:off x="1693033" y="1858873"/>
            <a:ext cx="2992214" cy="166549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3818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6000" b="1" spc="3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 </a:t>
            </a:r>
            <a:endParaRPr kumimoji="0" lang="en-US" sz="60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9BE5D7F-AE08-46BA-9F09-E61D8DCE6B82}"/>
              </a:ext>
            </a:extLst>
          </p:cNvPr>
          <p:cNvSpPr txBox="1">
            <a:spLocks/>
          </p:cNvSpPr>
          <p:nvPr/>
        </p:nvSpPr>
        <p:spPr>
          <a:xfrm>
            <a:off x="3259250" y="1760598"/>
            <a:ext cx="3620666" cy="200468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543818">
              <a:lnSpc>
                <a:spcPct val="200000"/>
              </a:lnSpc>
              <a:defRPr/>
            </a:pPr>
            <a:r>
              <a:rPr lang="zh-CN" altLang="en-US" sz="1600" dirty="0"/>
              <a:t>现代社会，服装品牌繁多，时尚潮流变化迅速，人们对服饰的选择更加关注，想要搭配合理，也自然需要花费更多的精力。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5" name="TextBox 67">
            <a:extLst>
              <a:ext uri="{FF2B5EF4-FFF2-40B4-BE49-F238E27FC236}">
                <a16:creationId xmlns:a16="http://schemas.microsoft.com/office/drawing/2014/main" id="{DA827058-6BA2-495C-96B3-47EC77615F98}"/>
              </a:ext>
            </a:extLst>
          </p:cNvPr>
          <p:cNvSpPr txBox="1"/>
          <p:nvPr/>
        </p:nvSpPr>
        <p:spPr>
          <a:xfrm>
            <a:off x="3268813" y="1382743"/>
            <a:ext cx="249299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D3F82"/>
                </a:solidFill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对穿搭的要求与日俱增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Medium" charset="0"/>
              <a:cs typeface="Poppins Medium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0B779D0-11EF-437A-9755-985083B8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77" y="3375048"/>
            <a:ext cx="3263546" cy="240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4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187FA8-C04C-4322-891C-A741CEA371EC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Bauhaus 93" panose="04030905020B02020C02" pitchFamily="82" charset="0"/>
              </a:rPr>
              <a:t>01</a:t>
            </a:r>
            <a:endParaRPr lang="zh-CN" altLang="en-US" sz="140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06D8F6-0289-4835-A3E0-A24D538E4454}"/>
              </a:ext>
            </a:extLst>
          </p:cNvPr>
          <p:cNvSpPr/>
          <p:nvPr/>
        </p:nvSpPr>
        <p:spPr>
          <a:xfrm>
            <a:off x="1010776" y="1835105"/>
            <a:ext cx="9765897" cy="21844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Shape 2579">
            <a:extLst>
              <a:ext uri="{FF2B5EF4-FFF2-40B4-BE49-F238E27FC236}">
                <a16:creationId xmlns:a16="http://schemas.microsoft.com/office/drawing/2014/main" id="{4EBA1E18-F547-47C3-9EF5-37CE6CF2F9CD}"/>
              </a:ext>
            </a:extLst>
          </p:cNvPr>
          <p:cNvSpPr/>
          <p:nvPr/>
        </p:nvSpPr>
        <p:spPr>
          <a:xfrm>
            <a:off x="2216296" y="4176456"/>
            <a:ext cx="483534" cy="483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CE456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2C394C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EA94A0F9-0F2B-4376-9AF4-4A0552628857}"/>
              </a:ext>
            </a:extLst>
          </p:cNvPr>
          <p:cNvSpPr txBox="1"/>
          <p:nvPr/>
        </p:nvSpPr>
        <p:spPr>
          <a:xfrm>
            <a:off x="2250314" y="4608414"/>
            <a:ext cx="41549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4E14C52-DED9-4A41-AAF9-D6B682810CFE}"/>
              </a:ext>
            </a:extLst>
          </p:cNvPr>
          <p:cNvSpPr txBox="1">
            <a:spLocks/>
          </p:cNvSpPr>
          <p:nvPr/>
        </p:nvSpPr>
        <p:spPr>
          <a:xfrm>
            <a:off x="1112127" y="4997432"/>
            <a:ext cx="2678718" cy="74594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sz="1800" dirty="0"/>
              <a:t>工作繁忙，无时间精力</a:t>
            </a:r>
            <a:r>
              <a:rPr lang="zh-CN" altLang="en-US" sz="1800" dirty="0"/>
              <a:t>关注</a:t>
            </a:r>
            <a:r>
              <a:rPr lang="zh-CN" altLang="zh-CN" sz="1800" dirty="0"/>
              <a:t>穿衣搭配</a:t>
            </a:r>
          </a:p>
        </p:txBody>
      </p:sp>
      <p:sp>
        <p:nvSpPr>
          <p:cNvPr id="16" name="Shape 2579">
            <a:extLst>
              <a:ext uri="{FF2B5EF4-FFF2-40B4-BE49-F238E27FC236}">
                <a16:creationId xmlns:a16="http://schemas.microsoft.com/office/drawing/2014/main" id="{E2C15896-8E23-41B8-B89A-2CBC9C61FEC5}"/>
              </a:ext>
            </a:extLst>
          </p:cNvPr>
          <p:cNvSpPr/>
          <p:nvPr/>
        </p:nvSpPr>
        <p:spPr>
          <a:xfrm>
            <a:off x="9294424" y="4176456"/>
            <a:ext cx="483534" cy="483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CE456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2C394C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TextBox 50">
            <a:extLst>
              <a:ext uri="{FF2B5EF4-FFF2-40B4-BE49-F238E27FC236}">
                <a16:creationId xmlns:a16="http://schemas.microsoft.com/office/drawing/2014/main" id="{376D8B08-6632-4C0D-A821-5C5DAF92E906}"/>
              </a:ext>
            </a:extLst>
          </p:cNvPr>
          <p:cNvSpPr txBox="1"/>
          <p:nvPr/>
        </p:nvSpPr>
        <p:spPr>
          <a:xfrm>
            <a:off x="9357569" y="4603098"/>
            <a:ext cx="41549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342D130-DD0F-4287-AB3F-DCEDEB61D679}"/>
              </a:ext>
            </a:extLst>
          </p:cNvPr>
          <p:cNvSpPr txBox="1">
            <a:spLocks/>
          </p:cNvSpPr>
          <p:nvPr/>
        </p:nvSpPr>
        <p:spPr>
          <a:xfrm>
            <a:off x="7582083" y="5070470"/>
            <a:ext cx="3424682" cy="6227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2020"/>
              </a:lnSpc>
              <a:defRPr/>
            </a:pPr>
            <a:r>
              <a:rPr lang="zh-CN" altLang="zh-CN" sz="1800" dirty="0"/>
              <a:t>追求时尚，对服装搭配有很高要求，同时对时尚潮流颇为关注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25" name="TextBox 50">
            <a:extLst>
              <a:ext uri="{FF2B5EF4-FFF2-40B4-BE49-F238E27FC236}">
                <a16:creationId xmlns:a16="http://schemas.microsoft.com/office/drawing/2014/main" id="{5013B33F-D66B-4EDD-B76A-85F739B6937F}"/>
              </a:ext>
            </a:extLst>
          </p:cNvPr>
          <p:cNvSpPr txBox="1"/>
          <p:nvPr/>
        </p:nvSpPr>
        <p:spPr>
          <a:xfrm>
            <a:off x="4464012" y="2603102"/>
            <a:ext cx="295019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目标人群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48A40D-1EA6-4304-9BD4-215C9A720CE8}"/>
              </a:ext>
            </a:extLst>
          </p:cNvPr>
          <p:cNvSpPr txBox="1"/>
          <p:nvPr/>
        </p:nvSpPr>
        <p:spPr>
          <a:xfrm>
            <a:off x="1071199" y="4570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产品定位与价值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5AC5BD7-CDCE-47B2-A17E-879246706E9B}"/>
              </a:ext>
            </a:extLst>
          </p:cNvPr>
          <p:cNvSpPr txBox="1"/>
          <p:nvPr/>
        </p:nvSpPr>
        <p:spPr>
          <a:xfrm>
            <a:off x="1071199" y="821342"/>
            <a:ext cx="3392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 dirty="0">
                <a:solidFill>
                  <a:srgbClr val="4D3F82"/>
                </a:solidFill>
                <a:latin typeface="Century Gothic" panose="020B0502020202020204" pitchFamily="34" charset="0"/>
                <a:ea typeface="微软雅黑"/>
                <a:cs typeface="+mn-ea"/>
                <a:sym typeface="Calibri" panose="020F0502020204030204" pitchFamily="34" charset="0"/>
              </a:rPr>
              <a:t>The Orientation and Value of our Product</a:t>
            </a:r>
            <a:endParaRPr lang="zh-CN" altLang="en-US" sz="1050" dirty="0">
              <a:solidFill>
                <a:srgbClr val="4D3F82"/>
              </a:solidFill>
              <a:latin typeface="Century Gothic" panose="020B0502020202020204" pitchFamily="34" charset="0"/>
              <a:ea typeface="微软雅黑"/>
              <a:cs typeface="+mn-ea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AD6E5D-59F2-4870-89B4-DC0F19BC5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0"/>
          <a:stretch/>
        </p:blipFill>
        <p:spPr bwMode="auto">
          <a:xfrm>
            <a:off x="8353964" y="1840804"/>
            <a:ext cx="2422709" cy="217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26C3C3-3BC0-421A-B53F-D39350ADE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" t="8707" r="1592" b="11976"/>
          <a:stretch/>
        </p:blipFill>
        <p:spPr bwMode="auto">
          <a:xfrm>
            <a:off x="1010776" y="1836918"/>
            <a:ext cx="2840733" cy="217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634362D-729B-441D-B217-598F771E7722}"/>
              </a:ext>
            </a:extLst>
          </p:cNvPr>
          <p:cNvSpPr/>
          <p:nvPr/>
        </p:nvSpPr>
        <p:spPr>
          <a:xfrm>
            <a:off x="2504015" y="4356877"/>
            <a:ext cx="6986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0"/>
                <a:solidFill>
                  <a:srgbClr val="4D3F82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你需要一位专属服装管家</a:t>
            </a:r>
          </a:p>
        </p:txBody>
      </p:sp>
    </p:spTree>
    <p:extLst>
      <p:ext uri="{BB962C8B-B14F-4D97-AF65-F5344CB8AC3E}">
        <p14:creationId xmlns:p14="http://schemas.microsoft.com/office/powerpoint/2010/main" val="13188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/>
      <p:bldP spid="18" grpId="0"/>
      <p:bldP spid="2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5164F64-BEF1-41A1-A6DD-02DF11269F1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2A6508-C4C2-46DE-9B0C-E4518948436E}"/>
              </a:ext>
            </a:extLst>
          </p:cNvPr>
          <p:cNvGrpSpPr/>
          <p:nvPr/>
        </p:nvGrpSpPr>
        <p:grpSpPr>
          <a:xfrm>
            <a:off x="0" y="2097911"/>
            <a:ext cx="12192000" cy="2662177"/>
            <a:chOff x="0" y="0"/>
            <a:chExt cx="12192000" cy="26621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32A4A6-78E0-4DB7-BB5C-5BB9EA399CFB}"/>
                </a:ext>
              </a:extLst>
            </p:cNvPr>
            <p:cNvSpPr/>
            <p:nvPr/>
          </p:nvSpPr>
          <p:spPr>
            <a:xfrm>
              <a:off x="0" y="0"/>
              <a:ext cx="12192000" cy="2662177"/>
            </a:xfrm>
            <a:prstGeom prst="rect">
              <a:avLst/>
            </a:prstGeom>
            <a:solidFill>
              <a:srgbClr val="CE4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F2B08F7-2990-4E6D-8F1E-1B5943E1E76F}"/>
                </a:ext>
              </a:extLst>
            </p:cNvPr>
            <p:cNvCxnSpPr/>
            <p:nvPr/>
          </p:nvCxnSpPr>
          <p:spPr>
            <a:xfrm>
              <a:off x="0" y="42826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E583180-A716-43A9-B855-9425078598B0}"/>
                </a:ext>
              </a:extLst>
            </p:cNvPr>
            <p:cNvCxnSpPr/>
            <p:nvPr/>
          </p:nvCxnSpPr>
          <p:spPr>
            <a:xfrm>
              <a:off x="0" y="93947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DC324B6-918C-4E6F-8EFB-0278E6C3FA7C}"/>
                </a:ext>
              </a:extLst>
            </p:cNvPr>
            <p:cNvCxnSpPr/>
            <p:nvPr/>
          </p:nvCxnSpPr>
          <p:spPr>
            <a:xfrm>
              <a:off x="0" y="1450693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FF3A5C-D2DE-49B9-9027-C8C7C633A4DB}"/>
                </a:ext>
              </a:extLst>
            </p:cNvPr>
            <p:cNvCxnSpPr/>
            <p:nvPr/>
          </p:nvCxnSpPr>
          <p:spPr>
            <a:xfrm>
              <a:off x="0" y="1961908"/>
              <a:ext cx="12192000" cy="0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1D76C6B-C0C1-41D0-881A-C1E9D8ED664C}"/>
                </a:ext>
              </a:extLst>
            </p:cNvPr>
            <p:cNvCxnSpPr/>
            <p:nvPr/>
          </p:nvCxnSpPr>
          <p:spPr>
            <a:xfrm>
              <a:off x="59030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A805BFF-524B-48F9-B47E-B94AB6AFB031}"/>
                </a:ext>
              </a:extLst>
            </p:cNvPr>
            <p:cNvCxnSpPr/>
            <p:nvPr/>
          </p:nvCxnSpPr>
          <p:spPr>
            <a:xfrm>
              <a:off x="117097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BE2AA2F-8430-4DB9-AE3A-5FC1FC51807F}"/>
                </a:ext>
              </a:extLst>
            </p:cNvPr>
            <p:cNvCxnSpPr/>
            <p:nvPr/>
          </p:nvCxnSpPr>
          <p:spPr>
            <a:xfrm>
              <a:off x="175163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DC280E-A58D-4AB2-8545-ABD30653DE3A}"/>
                </a:ext>
              </a:extLst>
            </p:cNvPr>
            <p:cNvCxnSpPr/>
            <p:nvPr/>
          </p:nvCxnSpPr>
          <p:spPr>
            <a:xfrm>
              <a:off x="233229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3E2A3D7-72C6-43BE-AF7A-CD631D4FD3FF}"/>
                </a:ext>
              </a:extLst>
            </p:cNvPr>
            <p:cNvCxnSpPr/>
            <p:nvPr/>
          </p:nvCxnSpPr>
          <p:spPr>
            <a:xfrm>
              <a:off x="291296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6D857C-603E-46D4-9E3C-329BF93FA47F}"/>
                </a:ext>
              </a:extLst>
            </p:cNvPr>
            <p:cNvCxnSpPr/>
            <p:nvPr/>
          </p:nvCxnSpPr>
          <p:spPr>
            <a:xfrm>
              <a:off x="349362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48B7987-5E53-472E-B89C-7D3F40D34EAD}"/>
                </a:ext>
              </a:extLst>
            </p:cNvPr>
            <p:cNvCxnSpPr/>
            <p:nvPr/>
          </p:nvCxnSpPr>
          <p:spPr>
            <a:xfrm>
              <a:off x="407428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5407F92-E9FA-42C8-88B6-34D254B700E4}"/>
                </a:ext>
              </a:extLst>
            </p:cNvPr>
            <p:cNvCxnSpPr/>
            <p:nvPr/>
          </p:nvCxnSpPr>
          <p:spPr>
            <a:xfrm>
              <a:off x="465495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C2CB76-049F-4583-9F8C-3462CD54E821}"/>
                </a:ext>
              </a:extLst>
            </p:cNvPr>
            <p:cNvCxnSpPr/>
            <p:nvPr/>
          </p:nvCxnSpPr>
          <p:spPr>
            <a:xfrm>
              <a:off x="523561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C728B-6510-4168-97C1-232AEC30CE3A}"/>
                </a:ext>
              </a:extLst>
            </p:cNvPr>
            <p:cNvCxnSpPr/>
            <p:nvPr/>
          </p:nvCxnSpPr>
          <p:spPr>
            <a:xfrm>
              <a:off x="581627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A3F8EB-EF69-4A3A-BF55-E98B8459CE09}"/>
                </a:ext>
              </a:extLst>
            </p:cNvPr>
            <p:cNvCxnSpPr/>
            <p:nvPr/>
          </p:nvCxnSpPr>
          <p:spPr>
            <a:xfrm>
              <a:off x="6396939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C88CF4F-98A9-4E94-A21A-787ECE2C3238}"/>
                </a:ext>
              </a:extLst>
            </p:cNvPr>
            <p:cNvCxnSpPr/>
            <p:nvPr/>
          </p:nvCxnSpPr>
          <p:spPr>
            <a:xfrm>
              <a:off x="6977602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12753DC-2381-4531-A177-2293D0078626}"/>
                </a:ext>
              </a:extLst>
            </p:cNvPr>
            <p:cNvCxnSpPr/>
            <p:nvPr/>
          </p:nvCxnSpPr>
          <p:spPr>
            <a:xfrm>
              <a:off x="7558265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08E870-C5C3-434A-BFD1-D7A7793BDE48}"/>
                </a:ext>
              </a:extLst>
            </p:cNvPr>
            <p:cNvCxnSpPr/>
            <p:nvPr/>
          </p:nvCxnSpPr>
          <p:spPr>
            <a:xfrm>
              <a:off x="8138928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E3A6AF3-3FE4-4C58-82B0-3811BDEBBADF}"/>
                </a:ext>
              </a:extLst>
            </p:cNvPr>
            <p:cNvCxnSpPr/>
            <p:nvPr/>
          </p:nvCxnSpPr>
          <p:spPr>
            <a:xfrm>
              <a:off x="8719591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7244BD5-43DD-4E23-BDDE-6DB84D67B88D}"/>
                </a:ext>
              </a:extLst>
            </p:cNvPr>
            <p:cNvCxnSpPr/>
            <p:nvPr/>
          </p:nvCxnSpPr>
          <p:spPr>
            <a:xfrm>
              <a:off x="9300254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47F9664-D2F3-4775-989A-6E14ADD4356A}"/>
                </a:ext>
              </a:extLst>
            </p:cNvPr>
            <p:cNvCxnSpPr/>
            <p:nvPr/>
          </p:nvCxnSpPr>
          <p:spPr>
            <a:xfrm>
              <a:off x="9880917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20FA74-E9E3-4AE4-B8AF-6D8C29392C1E}"/>
                </a:ext>
              </a:extLst>
            </p:cNvPr>
            <p:cNvCxnSpPr/>
            <p:nvPr/>
          </p:nvCxnSpPr>
          <p:spPr>
            <a:xfrm>
              <a:off x="10461580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F693444-EB4D-42CF-AD2F-A47C04F4353C}"/>
                </a:ext>
              </a:extLst>
            </p:cNvPr>
            <p:cNvCxnSpPr/>
            <p:nvPr/>
          </p:nvCxnSpPr>
          <p:spPr>
            <a:xfrm>
              <a:off x="11042243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FDFE81F-E0DB-4238-A1CB-4EACD0EDD01B}"/>
                </a:ext>
              </a:extLst>
            </p:cNvPr>
            <p:cNvCxnSpPr/>
            <p:nvPr/>
          </p:nvCxnSpPr>
          <p:spPr>
            <a:xfrm>
              <a:off x="11622906" y="0"/>
              <a:ext cx="0" cy="2662177"/>
            </a:xfrm>
            <a:prstGeom prst="line">
              <a:avLst/>
            </a:prstGeom>
            <a:ln w="3175">
              <a:solidFill>
                <a:srgbClr val="CFC4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443A7B5-2534-4A93-8180-11DCF023065C}"/>
              </a:ext>
            </a:extLst>
          </p:cNvPr>
          <p:cNvSpPr/>
          <p:nvPr/>
        </p:nvSpPr>
        <p:spPr>
          <a:xfrm>
            <a:off x="2332301" y="1241385"/>
            <a:ext cx="7527399" cy="4375230"/>
          </a:xfrm>
          <a:prstGeom prst="rect">
            <a:avLst/>
          </a:prstGeom>
          <a:solidFill>
            <a:srgbClr val="4D3F82"/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10FBED-D4ED-4A8F-9A64-839ABD83AE70}"/>
              </a:ext>
            </a:extLst>
          </p:cNvPr>
          <p:cNvSpPr txBox="1"/>
          <p:nvPr/>
        </p:nvSpPr>
        <p:spPr>
          <a:xfrm>
            <a:off x="4407055" y="2779163"/>
            <a:ext cx="2882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PART  01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04F2DC-C794-4550-9679-A4FDA2310F94}"/>
              </a:ext>
            </a:extLst>
          </p:cNvPr>
          <p:cNvSpPr txBox="1"/>
          <p:nvPr/>
        </p:nvSpPr>
        <p:spPr>
          <a:xfrm>
            <a:off x="4470291" y="923613"/>
            <a:ext cx="31181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uhaus 93" panose="04030905020B02020C02" pitchFamily="82" charset="0"/>
                <a:ea typeface="微软雅黑"/>
                <a:cs typeface="+mn-cs"/>
              </a:rPr>
              <a:t>02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uhaus 93" panose="04030905020B02020C02" pitchFamily="82" charset="0"/>
              <a:ea typeface="微软雅黑"/>
              <a:cs typeface="+mn-cs"/>
            </a:endParaRPr>
          </a:p>
        </p:txBody>
      </p:sp>
      <p:sp>
        <p:nvSpPr>
          <p:cNvPr id="33" name="矩形 3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AA606CC3-C775-41B7-950F-82E453F5FAE2}"/>
              </a:ext>
            </a:extLst>
          </p:cNvPr>
          <p:cNvSpPr/>
          <p:nvPr/>
        </p:nvSpPr>
        <p:spPr>
          <a:xfrm>
            <a:off x="3621439" y="4191184"/>
            <a:ext cx="4949123" cy="31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The Fun</a:t>
            </a: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</a:rPr>
              <a:t>ctionality </a:t>
            </a:r>
            <a:r>
              <a:rPr lang="en-US" altLang="zh-CN" sz="1100" spc="3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of our Product</a:t>
            </a:r>
            <a:endParaRPr lang="zh-CN" altLang="en-US" sz="1100" spc="3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95E17C3-B4C6-4AB9-9EB5-BD6A63284E90}"/>
              </a:ext>
            </a:extLst>
          </p:cNvPr>
          <p:cNvSpPr/>
          <p:nvPr/>
        </p:nvSpPr>
        <p:spPr>
          <a:xfrm rot="2557811">
            <a:off x="9061044" y="5322088"/>
            <a:ext cx="478420" cy="47842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C000E46-6AF4-4594-A9DF-80A429D9E045}"/>
              </a:ext>
            </a:extLst>
          </p:cNvPr>
          <p:cNvSpPr/>
          <p:nvPr/>
        </p:nvSpPr>
        <p:spPr>
          <a:xfrm rot="2557811">
            <a:off x="924600" y="231320"/>
            <a:ext cx="1073409" cy="107340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3C69A77-F915-4361-82AE-DD0CD44CE947}"/>
              </a:ext>
            </a:extLst>
          </p:cNvPr>
          <p:cNvSpPr/>
          <p:nvPr/>
        </p:nvSpPr>
        <p:spPr>
          <a:xfrm rot="8799648">
            <a:off x="1840248" y="5850403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50800" dist="38100" sx="105000" sy="105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7EF4AA4-688F-47C9-9020-B357F4A30475}"/>
              </a:ext>
            </a:extLst>
          </p:cNvPr>
          <p:cNvSpPr/>
          <p:nvPr/>
        </p:nvSpPr>
        <p:spPr>
          <a:xfrm rot="2962617">
            <a:off x="8947701" y="1420155"/>
            <a:ext cx="429104" cy="429104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CB25251-652D-46A8-B19B-6DE6EEDF3EB6}"/>
              </a:ext>
            </a:extLst>
          </p:cNvPr>
          <p:cNvSpPr/>
          <p:nvPr/>
        </p:nvSpPr>
        <p:spPr>
          <a:xfrm rot="2962617">
            <a:off x="10610130" y="301932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591EE37-3ADC-4ADC-A525-CC8E9AF29EAA}"/>
              </a:ext>
            </a:extLst>
          </p:cNvPr>
          <p:cNvSpPr/>
          <p:nvPr/>
        </p:nvSpPr>
        <p:spPr>
          <a:xfrm rot="2962617">
            <a:off x="1982806" y="3709369"/>
            <a:ext cx="351210" cy="351210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38100" dist="635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2F28D-601C-4A36-8EAC-F80E8828B650}"/>
              </a:ext>
            </a:extLst>
          </p:cNvPr>
          <p:cNvSpPr txBox="1"/>
          <p:nvPr/>
        </p:nvSpPr>
        <p:spPr>
          <a:xfrm>
            <a:off x="4784775" y="3311653"/>
            <a:ext cx="262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功能简介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1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946CDB0A-1622-48BB-90A4-F3535453657A}"/>
              </a:ext>
            </a:extLst>
          </p:cNvPr>
          <p:cNvCxnSpPr/>
          <p:nvPr/>
        </p:nvCxnSpPr>
        <p:spPr>
          <a:xfrm>
            <a:off x="1588" y="3523786"/>
            <a:ext cx="121888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0">
            <a:extLst>
              <a:ext uri="{FF2B5EF4-FFF2-40B4-BE49-F238E27FC236}">
                <a16:creationId xmlns:a16="http://schemas.microsoft.com/office/drawing/2014/main" id="{2638ECA5-2382-456A-BF1C-AFC7A7F8E9EF}"/>
              </a:ext>
            </a:extLst>
          </p:cNvPr>
          <p:cNvSpPr/>
          <p:nvPr/>
        </p:nvSpPr>
        <p:spPr>
          <a:xfrm>
            <a:off x="1428942" y="3434576"/>
            <a:ext cx="178420" cy="178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3A5BDC92-CA8A-4950-AFF2-4AF50D4B2214}"/>
              </a:ext>
            </a:extLst>
          </p:cNvPr>
          <p:cNvSpPr/>
          <p:nvPr/>
        </p:nvSpPr>
        <p:spPr>
          <a:xfrm>
            <a:off x="3723441" y="3434576"/>
            <a:ext cx="178420" cy="178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BDA5839B-B16C-4AAA-A4D2-BC46F3C3291D}"/>
              </a:ext>
            </a:extLst>
          </p:cNvPr>
          <p:cNvSpPr/>
          <p:nvPr/>
        </p:nvSpPr>
        <p:spPr>
          <a:xfrm>
            <a:off x="10606941" y="3434576"/>
            <a:ext cx="178420" cy="178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BE5A4AA2-8170-4308-A2EE-3E58B0752C97}"/>
              </a:ext>
            </a:extLst>
          </p:cNvPr>
          <p:cNvSpPr/>
          <p:nvPr/>
        </p:nvSpPr>
        <p:spPr>
          <a:xfrm>
            <a:off x="8312441" y="3434576"/>
            <a:ext cx="178420" cy="178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6574CD1F-A841-4476-9A49-F314B4ADD7E3}"/>
              </a:ext>
            </a:extLst>
          </p:cNvPr>
          <p:cNvSpPr/>
          <p:nvPr/>
        </p:nvSpPr>
        <p:spPr>
          <a:xfrm>
            <a:off x="6017941" y="3434576"/>
            <a:ext cx="178420" cy="178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553ABE42-CC98-4BBC-A167-C321A536FF6D}"/>
              </a:ext>
            </a:extLst>
          </p:cNvPr>
          <p:cNvSpPr txBox="1"/>
          <p:nvPr/>
        </p:nvSpPr>
        <p:spPr>
          <a:xfrm>
            <a:off x="8157713" y="2924666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好友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23" name="Shape 2525">
            <a:extLst>
              <a:ext uri="{FF2B5EF4-FFF2-40B4-BE49-F238E27FC236}">
                <a16:creationId xmlns:a16="http://schemas.microsoft.com/office/drawing/2014/main" id="{EF1D4435-D5DF-47FD-AB22-FFA91E54A7FB}"/>
              </a:ext>
            </a:extLst>
          </p:cNvPr>
          <p:cNvSpPr/>
          <p:nvPr/>
        </p:nvSpPr>
        <p:spPr>
          <a:xfrm>
            <a:off x="1270324" y="2698269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CE456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2C394C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BBBDE5B1-594C-4F24-A1AE-E38C7F0F4BAB}"/>
              </a:ext>
            </a:extLst>
          </p:cNvPr>
          <p:cNvSpPr txBox="1"/>
          <p:nvPr/>
        </p:nvSpPr>
        <p:spPr>
          <a:xfrm>
            <a:off x="3571214" y="2924666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搭配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6302991D-F0E9-4857-B255-D79E68FEB18F}"/>
              </a:ext>
            </a:extLst>
          </p:cNvPr>
          <p:cNvSpPr txBox="1"/>
          <p:nvPr/>
        </p:nvSpPr>
        <p:spPr>
          <a:xfrm>
            <a:off x="5860928" y="4017079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2C394C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衣橱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183EFABA-CD3A-4428-9F86-4780404DA65E}"/>
              </a:ext>
            </a:extLst>
          </p:cNvPr>
          <p:cNvSpPr txBox="1"/>
          <p:nvPr/>
        </p:nvSpPr>
        <p:spPr>
          <a:xfrm>
            <a:off x="10293823" y="4017079"/>
            <a:ext cx="80021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账号管理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57A5960C-7A90-40ED-B89B-5C7462AB968E}"/>
              </a:ext>
            </a:extLst>
          </p:cNvPr>
          <p:cNvSpPr txBox="1"/>
          <p:nvPr/>
        </p:nvSpPr>
        <p:spPr>
          <a:xfrm>
            <a:off x="1274429" y="4017079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C394C"/>
                </a:solidFill>
                <a:effectLst/>
                <a:uLnTx/>
                <a:uFillTx/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社区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C394C"/>
              </a:solidFill>
              <a:effectLst/>
              <a:uLnTx/>
              <a:uFillTx/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C2B8D84-5C16-410D-945A-085A0CDDB7CD}"/>
              </a:ext>
            </a:extLst>
          </p:cNvPr>
          <p:cNvSpPr txBox="1">
            <a:spLocks/>
          </p:cNvSpPr>
          <p:nvPr/>
        </p:nvSpPr>
        <p:spPr>
          <a:xfrm>
            <a:off x="2879464" y="2092182"/>
            <a:ext cx="1896814" cy="62975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提供搭配推荐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收藏推荐结果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271037D-5167-4ED1-8960-02ED7CF80360}"/>
              </a:ext>
            </a:extLst>
          </p:cNvPr>
          <p:cNvSpPr txBox="1">
            <a:spLocks/>
          </p:cNvSpPr>
          <p:nvPr/>
        </p:nvSpPr>
        <p:spPr>
          <a:xfrm>
            <a:off x="5147593" y="4350926"/>
            <a:ext cx="1896814" cy="121658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管理服装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按季节分类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一键匹配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A96165F-A270-4572-AE1C-1B1420ADB907}"/>
              </a:ext>
            </a:extLst>
          </p:cNvPr>
          <p:cNvSpPr txBox="1">
            <a:spLocks/>
          </p:cNvSpPr>
          <p:nvPr/>
        </p:nvSpPr>
        <p:spPr>
          <a:xfrm>
            <a:off x="7442092" y="1780455"/>
            <a:ext cx="1896814" cy="9231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添加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删除好友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发送私信</a:t>
            </a:r>
            <a:endParaRPr lang="en-US" altLang="zh-CN" sz="1200" dirty="0">
              <a:solidFill>
                <a:srgbClr val="7F7F7F"/>
              </a:solidFill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分享文章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3F38D20-4DC2-4B06-9BD7-8CE92277A5B1}"/>
              </a:ext>
            </a:extLst>
          </p:cNvPr>
          <p:cNvSpPr txBox="1">
            <a:spLocks/>
          </p:cNvSpPr>
          <p:nvPr/>
        </p:nvSpPr>
        <p:spPr>
          <a:xfrm>
            <a:off x="9745523" y="4350926"/>
            <a:ext cx="1896814" cy="9231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修改密码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更换头像</a:t>
            </a:r>
            <a:endParaRPr lang="en-US" altLang="zh-CN" sz="1200" dirty="0">
              <a:solidFill>
                <a:srgbClr val="7F7F7F"/>
              </a:solidFill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修改手机号码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3070F6C-511A-48AF-AACB-834C28F6494E}"/>
              </a:ext>
            </a:extLst>
          </p:cNvPr>
          <p:cNvSpPr txBox="1"/>
          <p:nvPr/>
        </p:nvSpPr>
        <p:spPr>
          <a:xfrm>
            <a:off x="1112127" y="4733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功能需求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18F9EA-6A4E-4597-BF5A-FA56E9E11C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13" y="3702206"/>
            <a:ext cx="524114" cy="524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340C0B-7453-4988-B91C-9DC01DA32A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14" y="3742857"/>
            <a:ext cx="524114" cy="501544"/>
          </a:xfrm>
          <a:prstGeom prst="rect">
            <a:avLst/>
          </a:prstGeom>
        </p:spPr>
      </p:pic>
      <p:sp>
        <p:nvSpPr>
          <p:cNvPr id="41" name="Subtitle 2">
            <a:extLst>
              <a:ext uri="{FF2B5EF4-FFF2-40B4-BE49-F238E27FC236}">
                <a16:creationId xmlns:a16="http://schemas.microsoft.com/office/drawing/2014/main" id="{B409FEC8-3F31-4D4A-9B44-C836FD42E961}"/>
              </a:ext>
            </a:extLst>
          </p:cNvPr>
          <p:cNvSpPr txBox="1">
            <a:spLocks/>
          </p:cNvSpPr>
          <p:nvPr/>
        </p:nvSpPr>
        <p:spPr>
          <a:xfrm>
            <a:off x="569744" y="4325632"/>
            <a:ext cx="1896814" cy="9231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发布普通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搭配类动态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点赞</a:t>
            </a:r>
            <a:r>
              <a:rPr lang="en-US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/</a:t>
            </a: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评论</a:t>
            </a:r>
            <a:endParaRPr lang="en-US" altLang="zh-CN" sz="1200" dirty="0">
              <a:solidFill>
                <a:srgbClr val="7F7F7F"/>
              </a:solidFill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  <a:p>
            <a:pPr marL="0" marR="0" lvl="0" indent="0" algn="ctr" defTabSz="1087636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对搭配类动态评分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81EF9A-5F5C-4059-8465-6E44CE5E68A2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02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2C6918-D255-44FB-AB26-DDA5F30AC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2" y="2636433"/>
            <a:ext cx="576326" cy="576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420153-E0D9-4FFD-95FB-D7270FB62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15" y="2623668"/>
            <a:ext cx="570256" cy="5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D5953A0-F535-43B2-8A16-A1FBDFB5C3AB}"/>
              </a:ext>
            </a:extLst>
          </p:cNvPr>
          <p:cNvSpPr txBox="1">
            <a:spLocks/>
          </p:cNvSpPr>
          <p:nvPr/>
        </p:nvSpPr>
        <p:spPr>
          <a:xfrm>
            <a:off x="2042446" y="4990829"/>
            <a:ext cx="2819929" cy="85129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543818">
              <a:lnSpc>
                <a:spcPts val="2020"/>
              </a:lnSpc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页面风格一致，提示性强，</a:t>
            </a:r>
            <a:r>
              <a:rPr lang="zh-CN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普通用户可于十分钟内，高级用户于五分钟内，掌握对各功能的操作</a:t>
            </a:r>
            <a:endParaRPr lang="en-US" sz="1200" dirty="0">
              <a:solidFill>
                <a:srgbClr val="7F7F7F"/>
              </a:solidFill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11041613-3E44-4061-92E2-2BD3F6CE550F}"/>
              </a:ext>
            </a:extLst>
          </p:cNvPr>
          <p:cNvSpPr txBox="1"/>
          <p:nvPr/>
        </p:nvSpPr>
        <p:spPr>
          <a:xfrm>
            <a:off x="2129404" y="4549267"/>
            <a:ext cx="109036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易用性需求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Medium" charset="0"/>
              <a:cs typeface="Poppins Medium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D68525E-A0E6-4F88-B844-64854958D469}"/>
              </a:ext>
            </a:extLst>
          </p:cNvPr>
          <p:cNvSpPr txBox="1">
            <a:spLocks/>
          </p:cNvSpPr>
          <p:nvPr/>
        </p:nvSpPr>
        <p:spPr>
          <a:xfrm>
            <a:off x="7819676" y="4990829"/>
            <a:ext cx="2819929" cy="59282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3818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前后端代码分离，便于日常维护和错误情况的紧急处理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6" name="TextBox 58">
            <a:extLst>
              <a:ext uri="{FF2B5EF4-FFF2-40B4-BE49-F238E27FC236}">
                <a16:creationId xmlns:a16="http://schemas.microsoft.com/office/drawing/2014/main" id="{8C0FFB06-3438-4C76-A3A2-DDD58A60322C}"/>
              </a:ext>
            </a:extLst>
          </p:cNvPr>
          <p:cNvSpPr txBox="1"/>
          <p:nvPr/>
        </p:nvSpPr>
        <p:spPr>
          <a:xfrm>
            <a:off x="7928458" y="4527758"/>
            <a:ext cx="126188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noProof="0" dirty="0">
                <a:solidFill>
                  <a:srgbClr val="4D3F82"/>
                </a:solidFill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可维护性需求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Medium" charset="0"/>
              <a:cs typeface="Poppins Medium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B7604E-9BE8-413F-BAFB-144FD99963D7}"/>
              </a:ext>
            </a:extLst>
          </p:cNvPr>
          <p:cNvSpPr txBox="1">
            <a:spLocks/>
          </p:cNvSpPr>
          <p:nvPr/>
        </p:nvSpPr>
        <p:spPr>
          <a:xfrm>
            <a:off x="2064121" y="2591448"/>
            <a:ext cx="2819929" cy="85129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543818">
              <a:lnSpc>
                <a:spcPts val="2020"/>
              </a:lnSpc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对于</a:t>
            </a:r>
            <a:r>
              <a:rPr lang="zh-CN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系统运行过程中出现的各种异常情况，如：人为操作错误、输入非法数据等，系统能正确地处理，恰当地回避</a:t>
            </a:r>
            <a:endParaRPr lang="en-US" sz="1200" dirty="0">
              <a:solidFill>
                <a:srgbClr val="7F7F7F"/>
              </a:solidFill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8E494754-45DF-441A-AF46-4EF389F71737}"/>
              </a:ext>
            </a:extLst>
          </p:cNvPr>
          <p:cNvSpPr txBox="1"/>
          <p:nvPr/>
        </p:nvSpPr>
        <p:spPr>
          <a:xfrm>
            <a:off x="2129404" y="2163132"/>
            <a:ext cx="108234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健壮性需求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Medium" charset="0"/>
              <a:cs typeface="Poppins Medium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75E80A5-85F4-4BD3-8F90-4C8D288D82CA}"/>
              </a:ext>
            </a:extLst>
          </p:cNvPr>
          <p:cNvSpPr txBox="1">
            <a:spLocks/>
          </p:cNvSpPr>
          <p:nvPr/>
        </p:nvSpPr>
        <p:spPr>
          <a:xfrm>
            <a:off x="7819675" y="2551363"/>
            <a:ext cx="2819929" cy="110777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543818">
              <a:lnSpc>
                <a:spcPts val="2020"/>
              </a:lnSpc>
              <a:defRPr/>
            </a:pP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通过压力测试，</a:t>
            </a:r>
            <a:r>
              <a:rPr lang="zh-CN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在</a:t>
            </a: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并发用户数达到</a:t>
            </a:r>
            <a:r>
              <a:rPr lang="en-US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2000</a:t>
            </a:r>
            <a:r>
              <a:rPr lang="zh-CN" altLang="en-US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时</a:t>
            </a:r>
            <a:r>
              <a:rPr lang="zh-CN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，事务平均响应时间为</a:t>
            </a:r>
            <a:r>
              <a:rPr lang="en-US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5</a:t>
            </a:r>
            <a:r>
              <a:rPr lang="zh-CN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秒，最长不超过</a:t>
            </a:r>
            <a:r>
              <a:rPr lang="en-US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10</a:t>
            </a:r>
            <a:r>
              <a:rPr lang="zh-CN" altLang="zh-CN" sz="12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秒，并同时给出等待响应的提示</a:t>
            </a:r>
            <a:endParaRPr lang="en-US" sz="1200" dirty="0">
              <a:solidFill>
                <a:srgbClr val="7F7F7F"/>
              </a:solidFill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58C6D08C-5C62-453C-B323-341422B97D4E}"/>
              </a:ext>
            </a:extLst>
          </p:cNvPr>
          <p:cNvSpPr txBox="1"/>
          <p:nvPr/>
        </p:nvSpPr>
        <p:spPr>
          <a:xfrm>
            <a:off x="7865554" y="2163131"/>
            <a:ext cx="90281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性能需求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Medium" charset="0"/>
              <a:cs typeface="Poppins Medium" charset="0"/>
            </a:endParaRPr>
          </a:p>
        </p:txBody>
      </p:sp>
      <p:sp>
        <p:nvSpPr>
          <p:cNvPr id="25" name="Shape 2547">
            <a:extLst>
              <a:ext uri="{FF2B5EF4-FFF2-40B4-BE49-F238E27FC236}">
                <a16:creationId xmlns:a16="http://schemas.microsoft.com/office/drawing/2014/main" id="{FC28355B-8332-41B3-B24A-AD8F48B7DD48}"/>
              </a:ext>
            </a:extLst>
          </p:cNvPr>
          <p:cNvSpPr/>
          <p:nvPr/>
        </p:nvSpPr>
        <p:spPr>
          <a:xfrm>
            <a:off x="1453701" y="2046154"/>
            <a:ext cx="505209" cy="505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4D3F8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29" name="Shape 2579">
            <a:extLst>
              <a:ext uri="{FF2B5EF4-FFF2-40B4-BE49-F238E27FC236}">
                <a16:creationId xmlns:a16="http://schemas.microsoft.com/office/drawing/2014/main" id="{81E5BA2C-CEC9-4EF5-B0D4-07492526757D}"/>
              </a:ext>
            </a:extLst>
          </p:cNvPr>
          <p:cNvSpPr/>
          <p:nvPr/>
        </p:nvSpPr>
        <p:spPr>
          <a:xfrm>
            <a:off x="1453701" y="4435987"/>
            <a:ext cx="483534" cy="483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CE456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30" name="Shape 2633">
            <a:extLst>
              <a:ext uri="{FF2B5EF4-FFF2-40B4-BE49-F238E27FC236}">
                <a16:creationId xmlns:a16="http://schemas.microsoft.com/office/drawing/2014/main" id="{42B8FFD0-9DAD-4A17-9119-DDB167037F6B}"/>
              </a:ext>
            </a:extLst>
          </p:cNvPr>
          <p:cNvSpPr/>
          <p:nvPr/>
        </p:nvSpPr>
        <p:spPr>
          <a:xfrm>
            <a:off x="7251634" y="2077931"/>
            <a:ext cx="465101" cy="465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CE456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31" name="Shape 2554">
            <a:extLst>
              <a:ext uri="{FF2B5EF4-FFF2-40B4-BE49-F238E27FC236}">
                <a16:creationId xmlns:a16="http://schemas.microsoft.com/office/drawing/2014/main" id="{E12E6B06-3C78-4090-AC14-68AAD18E08DA}"/>
              </a:ext>
            </a:extLst>
          </p:cNvPr>
          <p:cNvSpPr/>
          <p:nvPr/>
        </p:nvSpPr>
        <p:spPr>
          <a:xfrm>
            <a:off x="7238305" y="4486792"/>
            <a:ext cx="476001" cy="43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4D3F8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84794-6452-4205-93FC-D96E5805A4B6}"/>
              </a:ext>
            </a:extLst>
          </p:cNvPr>
          <p:cNvSpPr txBox="1"/>
          <p:nvPr/>
        </p:nvSpPr>
        <p:spPr>
          <a:xfrm>
            <a:off x="1079002" y="4960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非功能需求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4C57D3-B56A-478F-936B-5F7D63642C05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02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/>
      <p:bldP spid="19" grpId="0"/>
      <p:bldP spid="22" grpId="0"/>
      <p:bldP spid="24" grpId="0"/>
      <p:bldP spid="25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E9C4A7E-A1DA-4A1E-B4FF-BFF872CAC1F2}"/>
              </a:ext>
            </a:extLst>
          </p:cNvPr>
          <p:cNvSpPr/>
          <p:nvPr/>
        </p:nvSpPr>
        <p:spPr>
          <a:xfrm>
            <a:off x="3139492" y="2303464"/>
            <a:ext cx="2971800" cy="2895600"/>
          </a:xfrm>
          <a:prstGeom prst="rect">
            <a:avLst/>
          </a:prstGeom>
          <a:solidFill>
            <a:srgbClr val="4D3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773A56-49AF-444E-AF6D-49DFDB041C2E}"/>
              </a:ext>
            </a:extLst>
          </p:cNvPr>
          <p:cNvSpPr/>
          <p:nvPr/>
        </p:nvSpPr>
        <p:spPr>
          <a:xfrm>
            <a:off x="11073997" y="5889631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23BAD4-F047-4320-87A0-E95852694C3F}"/>
              </a:ext>
            </a:extLst>
          </p:cNvPr>
          <p:cNvSpPr/>
          <p:nvPr/>
        </p:nvSpPr>
        <p:spPr>
          <a:xfrm rot="9430845">
            <a:off x="11432508" y="5123846"/>
            <a:ext cx="344849" cy="344849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E3EEDC-7C8A-43DB-BD42-E8947B413BB8}"/>
              </a:ext>
            </a:extLst>
          </p:cNvPr>
          <p:cNvSpPr/>
          <p:nvPr/>
        </p:nvSpPr>
        <p:spPr>
          <a:xfrm rot="9430845">
            <a:off x="10447956" y="6589483"/>
            <a:ext cx="344849" cy="344849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7DB3A-3E81-4DC1-8E47-D5A7AB5ABD16}"/>
              </a:ext>
            </a:extLst>
          </p:cNvPr>
          <p:cNvSpPr/>
          <p:nvPr/>
        </p:nvSpPr>
        <p:spPr>
          <a:xfrm rot="9430845">
            <a:off x="515848" y="459094"/>
            <a:ext cx="428591" cy="428591"/>
          </a:xfrm>
          <a:prstGeom prst="ellipse">
            <a:avLst/>
          </a:prstGeom>
          <a:solidFill>
            <a:srgbClr val="4D3F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A007603-F3D9-40C8-B984-92A6C591C1ED}"/>
              </a:ext>
            </a:extLst>
          </p:cNvPr>
          <p:cNvSpPr/>
          <p:nvPr/>
        </p:nvSpPr>
        <p:spPr>
          <a:xfrm rot="14219635">
            <a:off x="-422765" y="-198887"/>
            <a:ext cx="872276" cy="872276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536261-448B-42D2-AA47-008BC8415B5E}"/>
              </a:ext>
            </a:extLst>
          </p:cNvPr>
          <p:cNvSpPr/>
          <p:nvPr/>
        </p:nvSpPr>
        <p:spPr>
          <a:xfrm rot="14219635">
            <a:off x="367756" y="1142977"/>
            <a:ext cx="163510" cy="163510"/>
          </a:xfrm>
          <a:prstGeom prst="ellipse">
            <a:avLst/>
          </a:prstGeom>
          <a:solidFill>
            <a:srgbClr val="CE4569"/>
          </a:solidFill>
          <a:ln>
            <a:noFill/>
          </a:ln>
          <a:effectLst>
            <a:outerShdw blurRad="254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B187938-6270-4D66-A1D4-C10CF1391A22}"/>
              </a:ext>
            </a:extLst>
          </p:cNvPr>
          <p:cNvSpPr txBox="1">
            <a:spLocks/>
          </p:cNvSpPr>
          <p:nvPr/>
        </p:nvSpPr>
        <p:spPr>
          <a:xfrm>
            <a:off x="7550448" y="4468374"/>
            <a:ext cx="3271530" cy="87924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3818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entury Gothic" panose="020B0502020202020204" pitchFamily="34" charset="0"/>
                <a:ea typeface="Poppins Light" charset="0"/>
                <a:cs typeface="Poppins Light" charset="0"/>
              </a:rPr>
              <a:t>摒弃项目初期选用的绝对匹配筛选，选用更主流的分词筛选技术，满足更多用户需求。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EE006E14-093E-4075-86FC-80927F4973EA}"/>
              </a:ext>
            </a:extLst>
          </p:cNvPr>
          <p:cNvSpPr txBox="1"/>
          <p:nvPr/>
        </p:nvSpPr>
        <p:spPr>
          <a:xfrm>
            <a:off x="7596326" y="4018404"/>
            <a:ext cx="35702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3F82"/>
                </a:solidFill>
                <a:effectLst/>
                <a:uLnTx/>
                <a:uFillTx/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针对社区文章的分词检索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Medium" charset="0"/>
              <a:cs typeface="Poppins Medium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C9DDE13-0505-40A2-9030-700BCCC71E10}"/>
              </a:ext>
            </a:extLst>
          </p:cNvPr>
          <p:cNvSpPr txBox="1">
            <a:spLocks/>
          </p:cNvSpPr>
          <p:nvPr/>
        </p:nvSpPr>
        <p:spPr>
          <a:xfrm>
            <a:off x="7596326" y="2426348"/>
            <a:ext cx="3234316" cy="87924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3818" rtl="0" eaLnBrk="1" fontAlgn="auto" latinLnBrk="0" hangingPunct="1">
              <a:lnSpc>
                <a:spcPts val="20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800" dirty="0">
                <a:solidFill>
                  <a:srgbClr val="7F7F7F"/>
                </a:solidFill>
                <a:latin typeface="Century Gothic" panose="020B0502020202020204" pitchFamily="34" charset="0"/>
                <a:ea typeface="Poppins Light" charset="0"/>
                <a:cs typeface="Poppins Light" charset="0"/>
              </a:rPr>
              <a:t>针对搭配类的动态，提供评分功能，让用户更直观地了解到搭配的受欢迎程度。</a:t>
            </a:r>
            <a:endParaRPr lang="en-US" sz="1800" dirty="0">
              <a:solidFill>
                <a:srgbClr val="7F7F7F"/>
              </a:solidFill>
              <a:latin typeface="Century Gothic" panose="020B0502020202020204" pitchFamily="34" charset="0"/>
              <a:ea typeface="Poppins Light" charset="0"/>
              <a:cs typeface="Poppins Light" charset="0"/>
            </a:endParaRPr>
          </a:p>
        </p:txBody>
      </p:sp>
      <p:sp>
        <p:nvSpPr>
          <p:cNvPr id="16" name="TextBox 67">
            <a:extLst>
              <a:ext uri="{FF2B5EF4-FFF2-40B4-BE49-F238E27FC236}">
                <a16:creationId xmlns:a16="http://schemas.microsoft.com/office/drawing/2014/main" id="{94A6D5C6-DA17-491D-B9B8-C8169DC9F5E9}"/>
              </a:ext>
            </a:extLst>
          </p:cNvPr>
          <p:cNvSpPr txBox="1"/>
          <p:nvPr/>
        </p:nvSpPr>
        <p:spPr>
          <a:xfrm>
            <a:off x="7620529" y="1914549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4D3F82"/>
                </a:solidFill>
                <a:latin typeface="Century Gothic" panose="020B0502020202020204" pitchFamily="34" charset="0"/>
                <a:ea typeface="Poppins Medium" charset="0"/>
                <a:cs typeface="Poppins Medium" charset="0"/>
              </a:rPr>
              <a:t>完备的社区功能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D3F82"/>
              </a:solidFill>
              <a:effectLst/>
              <a:uLnTx/>
              <a:uFillTx/>
              <a:latin typeface="Century Gothic" panose="020B0502020202020204" pitchFamily="34" charset="0"/>
              <a:ea typeface="Poppins Medium" charset="0"/>
              <a:cs typeface="Poppins Medium" charset="0"/>
            </a:endParaRPr>
          </a:p>
        </p:txBody>
      </p:sp>
      <p:sp>
        <p:nvSpPr>
          <p:cNvPr id="17" name="Shape 2633">
            <a:extLst>
              <a:ext uri="{FF2B5EF4-FFF2-40B4-BE49-F238E27FC236}">
                <a16:creationId xmlns:a16="http://schemas.microsoft.com/office/drawing/2014/main" id="{B2842600-5014-4DD7-9B72-F5147C40DBF7}"/>
              </a:ext>
            </a:extLst>
          </p:cNvPr>
          <p:cNvSpPr/>
          <p:nvPr/>
        </p:nvSpPr>
        <p:spPr>
          <a:xfrm>
            <a:off x="7006609" y="1912831"/>
            <a:ext cx="465101" cy="465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CE456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CD6FF7-AB6A-48BE-A426-ED65B019A7A7}"/>
              </a:ext>
            </a:extLst>
          </p:cNvPr>
          <p:cNvSpPr/>
          <p:nvPr/>
        </p:nvSpPr>
        <p:spPr>
          <a:xfrm>
            <a:off x="1361358" y="1612899"/>
            <a:ext cx="4066257" cy="42767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C7C665-1455-4F61-A495-3C38D145510D}"/>
              </a:ext>
            </a:extLst>
          </p:cNvPr>
          <p:cNvSpPr txBox="1"/>
          <p:nvPr/>
        </p:nvSpPr>
        <p:spPr>
          <a:xfrm>
            <a:off x="1112127" y="4894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Calibri"/>
                <a:ea typeface="微软雅黑"/>
                <a:cs typeface="+mn-ea"/>
                <a:sym typeface="+mn-lt"/>
              </a:rPr>
              <a:t>功能亮点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23BC62F-DA52-46C0-9E30-C97A39DA4D74}"/>
              </a:ext>
            </a:extLst>
          </p:cNvPr>
          <p:cNvSpPr txBox="1"/>
          <p:nvPr/>
        </p:nvSpPr>
        <p:spPr>
          <a:xfrm>
            <a:off x="550862" y="526989"/>
            <a:ext cx="5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auhaus 93" panose="04030905020B02020C02" pitchFamily="82" charset="0"/>
              </a:rPr>
              <a:t>02</a:t>
            </a:r>
            <a:endParaRPr lang="zh-CN" altLang="en-US" sz="1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Shape 2579">
            <a:extLst>
              <a:ext uri="{FF2B5EF4-FFF2-40B4-BE49-F238E27FC236}">
                <a16:creationId xmlns:a16="http://schemas.microsoft.com/office/drawing/2014/main" id="{F451E032-7CC6-412B-B254-048542A7778D}"/>
              </a:ext>
            </a:extLst>
          </p:cNvPr>
          <p:cNvSpPr/>
          <p:nvPr/>
        </p:nvSpPr>
        <p:spPr>
          <a:xfrm>
            <a:off x="6982406" y="3996308"/>
            <a:ext cx="483534" cy="483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CE4569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anose="020B0502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979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75"/>
</p:tagLst>
</file>

<file path=ppt/theme/theme1.xml><?xml version="1.0" encoding="utf-8"?>
<a:theme xmlns:a="http://schemas.openxmlformats.org/drawingml/2006/main" name="Default Theme">
  <a:themeElements>
    <a:clrScheme name="自定义 1050">
      <a:dk1>
        <a:srgbClr val="7F7F7F"/>
      </a:dk1>
      <a:lt1>
        <a:srgbClr val="FFFFFF"/>
      </a:lt1>
      <a:dk2>
        <a:srgbClr val="2C394C"/>
      </a:dk2>
      <a:lt2>
        <a:srgbClr val="FFFFFF"/>
      </a:lt2>
      <a:accent1>
        <a:srgbClr val="000000"/>
      </a:accent1>
      <a:accent2>
        <a:srgbClr val="78C4CB"/>
      </a:accent2>
      <a:accent3>
        <a:srgbClr val="686F75"/>
      </a:accent3>
      <a:accent4>
        <a:srgbClr val="686F75"/>
      </a:accent4>
      <a:accent5>
        <a:srgbClr val="686F75"/>
      </a:accent5>
      <a:accent6>
        <a:srgbClr val="78C4CB"/>
      </a:accent6>
      <a:hlink>
        <a:srgbClr val="F33B48"/>
      </a:hlink>
      <a:folHlink>
        <a:srgbClr val="FFC000"/>
      </a:folHlink>
    </a:clrScheme>
    <a:fontScheme name="自定义 99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1234</Words>
  <Application>Microsoft Office PowerPoint</Application>
  <PresentationFormat>宽屏</PresentationFormat>
  <Paragraphs>220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Bauhaus 93</vt:lpstr>
      <vt:lpstr>Gill Sans</vt:lpstr>
      <vt:lpstr>Lato Light</vt:lpstr>
      <vt:lpstr>Open Sans Light</vt:lpstr>
      <vt:lpstr>Poppins Light</vt:lpstr>
      <vt:lpstr>Poppins SemiBold</vt:lpstr>
      <vt:lpstr>Roboto Light</vt:lpstr>
      <vt:lpstr>等线</vt:lpstr>
      <vt:lpstr>方正姚体</vt:lpstr>
      <vt:lpstr>微软雅黑</vt:lpstr>
      <vt:lpstr>Arial</vt:lpstr>
      <vt:lpstr>Calibri</vt:lpstr>
      <vt:lpstr>Calibri Light</vt:lpstr>
      <vt:lpstr>Century Gothic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余 张辉</cp:lastModifiedBy>
  <cp:revision>187</cp:revision>
  <dcterms:created xsi:type="dcterms:W3CDTF">2019-03-09T08:04:47Z</dcterms:created>
  <dcterms:modified xsi:type="dcterms:W3CDTF">2019-09-08T12:49:02Z</dcterms:modified>
</cp:coreProperties>
</file>