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7.xml"/><Relationship Id="rId22" Type="http://schemas.openxmlformats.org/officeDocument/2006/relationships/font" Target="fonts/Nunito-italic.fntdata"/><Relationship Id="rId10" Type="http://schemas.openxmlformats.org/officeDocument/2006/relationships/slide" Target="slides/slide6.xml"/><Relationship Id="rId21" Type="http://schemas.openxmlformats.org/officeDocument/2006/relationships/font" Target="fonts/Nuni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should use  ML methods to deal with the 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 group by famil type, fu group, beca they may have com pro in the same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explore the relationship b s and pro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flow of our proj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ollect data fr web or sfw dabase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there are so many desc ,we should </a:t>
            </a:r>
            <a:r>
              <a:rPr lang="en"/>
              <a:t>Chose data column_ t_testing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family _ classification/graph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one type of family _ regression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machine method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molecular input line entry specification (SMILES) formulas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These c’s maximize the distance between the means of the criterion (dependent) variable.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Good predictors tend to have large standardized coefficients. 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After using an existing set of data to calculate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DF and classify cases, any new cases (test samples) can then be classified.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hierarchical cluster analysis finds relatively homogeneous clusters of cases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based on dissimilarities or distances among objects.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3175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19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2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27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0" name="Shape 70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cikit-learn.org/stable/modules/generated/sklearn.discriminant_analysis.LinearDiscriminantAnalysis.html#sklearn.discriminant_analysis.LinearDiscriminantAnalysis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Biofuel Group Tech Review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Renlong Zheng </a:t>
            </a:r>
            <a:endParaRPr b="1" i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Jingtian Zhang</a:t>
            </a:r>
            <a:endParaRPr b="1" i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Cheng Zeng </a:t>
            </a:r>
            <a:endParaRPr b="1" i="1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Chenggang Xi</a:t>
            </a:r>
            <a:endParaRPr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16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778388"/>
            <a:ext cx="60674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11700" y="2371975"/>
            <a:ext cx="52983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null hypothesis: reg.coef_[0] = 0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 value &lt; 0.05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the null hypothesis is rejected,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reg.coef_[0] != 0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first descriptor is significant to the relation.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12400" y="3944775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 step: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Iterate, iterate, iterate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27675"/>
            <a:ext cx="85206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Partial Least Squares (PLS) (Choose components to decide descriptors)</a:t>
            </a:r>
            <a:endParaRPr sz="2400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57150"/>
            <a:ext cx="8839201" cy="163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889332" cy="19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5207325" y="1400875"/>
            <a:ext cx="36930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It seems when components increase, the r_2 becomes larger, and mse becomes smaller.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When components are larger than 5, the prediction seems stable.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8529" y="804197"/>
            <a:ext cx="4623250" cy="2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QSPR</a:t>
            </a:r>
            <a:r>
              <a:rPr lang="en"/>
              <a:t> studies are aimed at developing correlation models using a response of biofuels (property) and chemical information data in a statistical approach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Molecular structures descriptors</a:t>
            </a:r>
            <a:r>
              <a:rPr lang="en"/>
              <a:t> can be extracted from DIPPR database.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</a:t>
            </a:r>
            <a:r>
              <a:rPr b="1" lang="en"/>
              <a:t>hermal </a:t>
            </a:r>
            <a:r>
              <a:rPr b="1" lang="en"/>
              <a:t>properties</a:t>
            </a:r>
            <a:r>
              <a:rPr lang="en"/>
              <a:t> can be found in Materials Studio/Aspen plus/several papers.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</a:t>
            </a:r>
            <a:r>
              <a:rPr b="1" lang="en"/>
              <a:t>lassification-based approaches</a:t>
            </a:r>
            <a:r>
              <a:rPr lang="en"/>
              <a:t> are employed when categorization of the data points into several groups or classes such as highly active and less active.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 regression-based methods</a:t>
            </a:r>
            <a:r>
              <a:rPr lang="en"/>
              <a:t> enable the quantitative prediction of the response (activity/property).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will be used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376400" y="339550"/>
            <a:ext cx="47676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Regression-based chemometric tools</a:t>
            </a:r>
            <a:endParaRPr/>
          </a:p>
          <a:p>
            <a: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Multilinear Regression (MLR)</a:t>
            </a:r>
            <a:endParaRPr/>
          </a:p>
          <a:p>
            <a: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Partial Least Squares (PLS)</a:t>
            </a:r>
            <a:endParaRPr/>
          </a:p>
          <a:p>
            <a: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Classification-based </a:t>
            </a:r>
            <a:r>
              <a:rPr lang="en"/>
              <a:t>chemometric tools</a:t>
            </a:r>
            <a:endParaRPr/>
          </a:p>
          <a:p>
            <a: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Linear Discriminant Analysis (LDA)</a:t>
            </a:r>
            <a:endParaRPr/>
          </a:p>
          <a:p>
            <a: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Cluster Analysis (CLA)</a:t>
            </a:r>
            <a:endParaRPr/>
          </a:p>
          <a:p>
            <a: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Other </a:t>
            </a:r>
            <a:r>
              <a:rPr lang="en"/>
              <a:t>approaches</a:t>
            </a:r>
            <a:endParaRPr/>
          </a:p>
          <a:p>
            <a: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Graph machine method(SMILES)</a:t>
            </a:r>
            <a:endParaRPr/>
          </a:p>
          <a:p>
            <a: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Parameter test(T/Z-testing)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00" y="131713"/>
            <a:ext cx="3168450" cy="50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Classifier Machine Learning: LDA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658975" y="770525"/>
            <a:ext cx="54204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Scikit learn is used for machine learning portion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discriminant analysis (LDA) 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u="sng">
                <a:solidFill>
                  <a:srgbClr val="2878A2"/>
                </a:solidFill>
                <a:highlight>
                  <a:srgbClr val="FFFFFF"/>
                </a:highlight>
                <a:hlinkClick r:id="rId3"/>
              </a:rPr>
              <a:t>discriminant_analysis.LinearDiscriminantAnalysis</a:t>
            </a:r>
            <a:endParaRPr/>
          </a:p>
          <a:p>
            <a:pPr indent="-3048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rgbClr val="242729"/>
                </a:solidFill>
              </a:rPr>
              <a:t>Classification is identifying group membership.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DF =C1*X1+C2*X2+......+Cn*Xn+a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LDA explicitly intends to model the differences between classes of data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DF is the discriminant function, which is a linear combination (sum) of the discriminating variables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 is the discriminant coefficient or weight for that variable, large c means good predictors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X is respondent’s score for that variable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is a constant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 is the number of predictor variables. 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From : </a:t>
            </a:r>
            <a:r>
              <a:rPr lang="en" sz="1050">
                <a:solidFill>
                  <a:srgbClr val="006621"/>
                </a:solidFill>
                <a:latin typeface="Roboto"/>
                <a:ea typeface="Roboto"/>
                <a:cs typeface="Roboto"/>
                <a:sym typeface="Roboto"/>
              </a:rPr>
              <a:t>www.springer.com/cda/content/document/cda.../9783319172804-c2.pdf?SGWID=0...</a:t>
            </a:r>
            <a:endParaRPr sz="1050">
              <a:solidFill>
                <a:srgbClr val="0066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2272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66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75" y="2236000"/>
            <a:ext cx="3072400" cy="29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950" y="-254375"/>
            <a:ext cx="1435625" cy="14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Classifier Machine Learning: Cluster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428875" y="770525"/>
            <a:ext cx="58551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Cluster Analysis 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Do not require to know elements belong to which cluster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Cluster analysis maximizes the similarity of cases within each cluster while maximizing the dissimilarity between groups that are initially unknown.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There are many types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Connectivity based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Centroid based - k mean clustering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Distribution based 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Density based - DBSCAN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Instance based - KNN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Multilinear Regression 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Multiple Linear Regression (MLR): 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Ridge</a:t>
            </a:r>
            <a:endParaRPr sz="16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LASSO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-12397" l="0" r="-12397" t="0"/>
          <a:stretch/>
        </p:blipFill>
        <p:spPr>
          <a:xfrm>
            <a:off x="4786525" y="2674613"/>
            <a:ext cx="2608125" cy="4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000" y="1160300"/>
            <a:ext cx="5003051" cy="11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022850" y="3152825"/>
            <a:ext cx="472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determine the adjustable parameter 𝝀, we observed the significant of each regression coefficient at P &lt; 0.05.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Multilinear Regression Contd.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022850" y="770525"/>
            <a:ext cx="50400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Partial Least Square Regression (PLS):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It involves secondary components, PLS Factors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the number of PLS Factor increases, PLS regression become the same as MLR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100" y="1247925"/>
            <a:ext cx="5160899" cy="18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Eg. Data → Training and Testing</a:t>
            </a:r>
            <a:endParaRPr sz="24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00" y="1113725"/>
            <a:ext cx="765810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25" y="1638850"/>
            <a:ext cx="75628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4039400" y="4828950"/>
            <a:ext cx="1657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Testing data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9400" y="248400"/>
            <a:ext cx="90852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Multiple Linear Regression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Ordinary Least Squares (Use all functional groups as descriptors)</a:t>
            </a:r>
            <a:endParaRPr sz="2400"/>
          </a:p>
        </p:txBody>
      </p:sp>
      <p:sp>
        <p:nvSpPr>
          <p:cNvPr id="135" name="Shape 135"/>
          <p:cNvSpPr txBox="1"/>
          <p:nvPr/>
        </p:nvSpPr>
        <p:spPr>
          <a:xfrm>
            <a:off x="756625" y="3630175"/>
            <a:ext cx="30000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Each regression coefficient should be significant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 p  &lt; 0.05 which can be checked from a ’t’  test.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901" y="1291501"/>
            <a:ext cx="4127850" cy="317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375" y="568425"/>
            <a:ext cx="26289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900" y="1291500"/>
            <a:ext cx="4672025" cy="22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5371175" y="4594975"/>
            <a:ext cx="27735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Parity plot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