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 data column_ t_testing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/>
              <a:t>family</a:t>
            </a:r>
            <a:r>
              <a:rPr lang="en"/>
              <a:t> _ classification/graph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one type of family _ regression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OECD principles are the best possible outline of the essential points to be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addressed while developing reliable and reproducible QSAR models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• Principle 1—A defined endpoint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• Principle 2—An unambiguous algorithm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• Principle 3—A defined domain of applicability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• Principle 4—Appropriate measures of goodness-of-fit, robustness and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predictivity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• Principle 5—A mechanistic interpretation, if possible.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machine method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molecular input line entry specification (SMILES) formulas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These c’s maximize the distance between the means of the criterion (dependent) variable.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Good predictors tend to have large standardized coefficients.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After using an existing set of data to calculate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DF and classify cases, any new cases (test samples) can then be classified.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19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2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7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Biofuel Group Tech Review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Renlong Zheng </a:t>
            </a:r>
            <a:endParaRPr b="1"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Jingtian Zhang</a:t>
            </a:r>
            <a:endParaRPr b="1"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Cheng Zeng </a:t>
            </a:r>
            <a:endParaRPr b="1"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Chenggang Xi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Eg. Data → Training and Testing</a:t>
            </a: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113725"/>
            <a:ext cx="76581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25" y="1638850"/>
            <a:ext cx="75628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039400" y="4828950"/>
            <a:ext cx="1657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Testing data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9400" y="248400"/>
            <a:ext cx="90852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 Linear Regression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Ordinary Least Squares (Use all functional groups as descriptors)</a:t>
            </a:r>
            <a:endParaRPr sz="2400"/>
          </a:p>
        </p:txBody>
      </p:sp>
      <p:sp>
        <p:nvSpPr>
          <p:cNvPr id="146" name="Shape 146"/>
          <p:cNvSpPr txBox="1"/>
          <p:nvPr/>
        </p:nvSpPr>
        <p:spPr>
          <a:xfrm>
            <a:off x="765125" y="3332625"/>
            <a:ext cx="30000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Each regression coefficient should be significant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 p  &lt; 0.05 which can be checked from a ’t’  test.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" y="1291500"/>
            <a:ext cx="4640875" cy="17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901" y="1291501"/>
            <a:ext cx="4127850" cy="31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6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778388"/>
            <a:ext cx="60674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11700" y="2371975"/>
            <a:ext cx="52983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null hypothesis: reg.coef_[0] = 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value &lt; 0.05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the null hypothesis is rejected,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reg.coef_[0] != 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descriptor is significant to the relation.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12400" y="3944775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step: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Iterate, iterate, iterate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27675"/>
            <a:ext cx="8520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Partial Least Squares (PLS) (Choose components to decide descriptors)</a:t>
            </a:r>
            <a:endParaRPr sz="2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7150"/>
            <a:ext cx="8839201" cy="163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889332" cy="1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207325" y="1324675"/>
            <a:ext cx="3693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It seems when descriptors increase, the r_2 becomes larger, and mse becomes smaller.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When descriptors are larger than 5, the prediction seems stable.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QSPR</a:t>
            </a:r>
            <a:r>
              <a:rPr lang="en"/>
              <a:t> studies are aimed at developing correlation models using a response of biofuels (property) and chemical information data in a statistical approach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Molecular structures descriptors</a:t>
            </a:r>
            <a:r>
              <a:rPr lang="en"/>
              <a:t> can be extracted from DIPPR database.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</a:t>
            </a:r>
            <a:r>
              <a:rPr b="1" lang="en"/>
              <a:t>hermal </a:t>
            </a:r>
            <a:r>
              <a:rPr b="1" lang="en"/>
              <a:t>properties</a:t>
            </a:r>
            <a:r>
              <a:rPr lang="en"/>
              <a:t> can be found in Materials Studio/Aspen plus/several papers.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</a:t>
            </a:r>
            <a:r>
              <a:rPr b="1" lang="en"/>
              <a:t>lassification-based approaches</a:t>
            </a:r>
            <a:r>
              <a:rPr lang="en"/>
              <a:t> are employed when categorization of the data points into several groups or classes such as highly active and less active.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regression-based methods</a:t>
            </a:r>
            <a:r>
              <a:rPr lang="en"/>
              <a:t> enable the quantitative prediction of the response (activity/property), while classification methods allow categorization of the data points into several groups or classes such as highly active and less active.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Workflow for QSPR / QSAR Machine Learning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00" y="-191225"/>
            <a:ext cx="3488975" cy="55259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will be used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approaches correlating the response properties with descriptors encoding chemical information (Machine Learning)</a:t>
            </a:r>
            <a:endParaRPr/>
          </a:p>
          <a:p>
            <a: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Regression-based chemometric tools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Multilinear Regression (MLR)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Partial Least Squares (PLS)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Classification-based </a:t>
            </a:r>
            <a:r>
              <a:rPr lang="en"/>
              <a:t>chemometric tools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Linear Discriminant Analysis (LDA)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Cluster Analysis (CLA)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Other </a:t>
            </a:r>
            <a:r>
              <a:rPr lang="en"/>
              <a:t>approaches</a:t>
            </a:r>
            <a:endParaRPr/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>
                <a:solidFill>
                  <a:schemeClr val="dk2"/>
                </a:solidFill>
              </a:rPr>
              <a:t>Graph machine method(SMILE)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Parameter test(T-testing)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LDA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454225" y="770525"/>
            <a:ext cx="56250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discriminant analysis (LDA)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DF =C1*X1+C2*X2+......+Cn*Xn+a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LDA explicitly intends to model the differences between models of data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DF is the discriminant function, which is a linear combination (sum) of the discriminating variables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 is the discriminant coefficient or weight for that variable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 is respondent’s score for that variable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is a constant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 is the number of predictor variables.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c’s are unstandardized discriminant coefficients analogous 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 the beta coefficients in the regression equation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sklearn.discriminant_analysis.LinearDiscriminantAnalysis( 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LDA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00" y="770525"/>
            <a:ext cx="3662654" cy="375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Cluster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Analysis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 not require to know elements belong to which cluster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Cluster analysis maximizes the similarity of cases within each cluster while maximizing the dissimilarity between groups that are initially unknown.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There are many types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Connectivity based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Centroid based 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Distribution based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Density based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49" y="3413299"/>
            <a:ext cx="2500450" cy="17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Multilinear Regression </a:t>
            </a:r>
            <a:endParaRPr b="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Multiple Linear Regression (MLR): 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Ridge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LASSO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-12397" l="0" r="-12397" t="0"/>
          <a:stretch/>
        </p:blipFill>
        <p:spPr>
          <a:xfrm>
            <a:off x="3796950" y="2737938"/>
            <a:ext cx="2608125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000" y="1160300"/>
            <a:ext cx="5003051" cy="11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136" y="2317949"/>
            <a:ext cx="2608125" cy="20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796900" y="3152825"/>
            <a:ext cx="26082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determine the adjustable parameter 𝝀, we observed the significant of each regression coefficient at P &lt; 0.05.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Multilinear Regression Contd.</a:t>
            </a:r>
            <a:endParaRPr b="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Partial Linear Square Regression (PLS):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 involves secondary components, PLS Factors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the number of PLS Factor increases, PLS regression become the same as MLR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25" y="2640225"/>
            <a:ext cx="5160899" cy="1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