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60"/>
  </p:normalViewPr>
  <p:slideViewPr>
    <p:cSldViewPr snapToGrid="0">
      <p:cViewPr varScale="1">
        <p:scale>
          <a:sx n="18" d="100"/>
          <a:sy n="18" d="100"/>
        </p:scale>
        <p:origin x="178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667942-2930-44E5-A3DA-5543B3A5A35D}" type="doc">
      <dgm:prSet loTypeId="urn:microsoft.com/office/officeart/2005/8/layout/process2" loCatId="process" qsTypeId="urn:microsoft.com/office/officeart/2005/8/quickstyle/3d5" qsCatId="3D" csTypeId="urn:microsoft.com/office/officeart/2005/8/colors/accent1_3" csCatId="accent1" phldr="1"/>
      <dgm:spPr/>
      <dgm:t>
        <a:bodyPr/>
        <a:lstStyle/>
        <a:p>
          <a:endParaRPr lang="en-US"/>
        </a:p>
      </dgm:t>
    </dgm:pt>
    <dgm:pt modelId="{922E1EA1-5A93-4F4A-8AA0-6700E4FABBF8}">
      <dgm:prSet phldrT="[Text]"/>
      <dgm:spPr/>
      <dgm:t>
        <a:bodyPr/>
        <a:lstStyle/>
        <a:p>
          <a:r>
            <a:rPr lang="en-US" dirty="0"/>
            <a:t>CID</a:t>
          </a:r>
        </a:p>
      </dgm:t>
    </dgm:pt>
    <dgm:pt modelId="{CE01BE45-A731-470E-86FB-C095760AC09F}" type="parTrans" cxnId="{7CE259B2-C477-4D6C-B145-D0C9E877BD87}">
      <dgm:prSet/>
      <dgm:spPr/>
      <dgm:t>
        <a:bodyPr/>
        <a:lstStyle/>
        <a:p>
          <a:endParaRPr lang="en-US"/>
        </a:p>
      </dgm:t>
    </dgm:pt>
    <dgm:pt modelId="{F394B9DD-7F0D-4128-9ADF-49C64D0EB690}" type="sibTrans" cxnId="{7CE259B2-C477-4D6C-B145-D0C9E877BD87}">
      <dgm:prSet/>
      <dgm:spPr/>
      <dgm:t>
        <a:bodyPr/>
        <a:lstStyle/>
        <a:p>
          <a:endParaRPr lang="en-US"/>
        </a:p>
      </dgm:t>
    </dgm:pt>
    <dgm:pt modelId="{F70DEC3A-D96F-4585-ADC4-89762F82DF1F}">
      <dgm:prSet phldrT="[Text]"/>
      <dgm:spPr/>
      <dgm:t>
        <a:bodyPr/>
        <a:lstStyle/>
        <a:p>
          <a:r>
            <a:rPr lang="en-US" dirty="0"/>
            <a:t>Functional Groups and SMILES</a:t>
          </a:r>
        </a:p>
      </dgm:t>
    </dgm:pt>
    <dgm:pt modelId="{D3CCB056-B109-4442-9F09-27A864203D2C}" type="parTrans" cxnId="{536CE939-5B50-4253-861A-A55261C91107}">
      <dgm:prSet/>
      <dgm:spPr/>
      <dgm:t>
        <a:bodyPr/>
        <a:lstStyle/>
        <a:p>
          <a:endParaRPr lang="en-US"/>
        </a:p>
      </dgm:t>
    </dgm:pt>
    <dgm:pt modelId="{6B527E84-E98F-4830-B2E0-188C964C2D86}" type="sibTrans" cxnId="{536CE939-5B50-4253-861A-A55261C91107}">
      <dgm:prSet/>
      <dgm:spPr/>
      <dgm:t>
        <a:bodyPr/>
        <a:lstStyle/>
        <a:p>
          <a:endParaRPr lang="en-US"/>
        </a:p>
      </dgm:t>
    </dgm:pt>
    <dgm:pt modelId="{B7CABC48-75A3-4D27-80A1-99CDAC483C80}">
      <dgm:prSet phldrT="[Text]"/>
      <dgm:spPr/>
      <dgm:t>
        <a:bodyPr/>
        <a:lstStyle/>
        <a:p>
          <a:r>
            <a:rPr lang="en-US" dirty="0"/>
            <a:t>Classification</a:t>
          </a:r>
        </a:p>
      </dgm:t>
    </dgm:pt>
    <dgm:pt modelId="{A33630E2-D211-405F-BC4F-D55899470856}" type="parTrans" cxnId="{4AFE819A-46FE-48FA-9EC4-F04E267C1820}">
      <dgm:prSet/>
      <dgm:spPr/>
      <dgm:t>
        <a:bodyPr/>
        <a:lstStyle/>
        <a:p>
          <a:endParaRPr lang="en-US"/>
        </a:p>
      </dgm:t>
    </dgm:pt>
    <dgm:pt modelId="{B528F0C3-788A-4C40-A7C8-954BBD556A93}" type="sibTrans" cxnId="{4AFE819A-46FE-48FA-9EC4-F04E267C1820}">
      <dgm:prSet/>
      <dgm:spPr/>
      <dgm:t>
        <a:bodyPr/>
        <a:lstStyle/>
        <a:p>
          <a:endParaRPr lang="en-US"/>
        </a:p>
      </dgm:t>
    </dgm:pt>
    <dgm:pt modelId="{CF90E2E8-BE22-40EC-8E10-90909E816A63}">
      <dgm:prSet/>
      <dgm:spPr/>
      <dgm:t>
        <a:bodyPr/>
        <a:lstStyle/>
        <a:p>
          <a:r>
            <a:rPr lang="en-US" dirty="0"/>
            <a:t>Linear Regression</a:t>
          </a:r>
        </a:p>
      </dgm:t>
    </dgm:pt>
    <dgm:pt modelId="{65C86773-C312-4576-93AA-FDC889E9B25E}" type="parTrans" cxnId="{DE26CC9D-C9AA-4914-9A63-937B15ADA3FE}">
      <dgm:prSet/>
      <dgm:spPr/>
      <dgm:t>
        <a:bodyPr/>
        <a:lstStyle/>
        <a:p>
          <a:endParaRPr lang="en-US"/>
        </a:p>
      </dgm:t>
    </dgm:pt>
    <dgm:pt modelId="{36D45C71-C4E8-40B4-B0CA-4DE73C5FCC80}" type="sibTrans" cxnId="{DE26CC9D-C9AA-4914-9A63-937B15ADA3FE}">
      <dgm:prSet/>
      <dgm:spPr/>
      <dgm:t>
        <a:bodyPr/>
        <a:lstStyle/>
        <a:p>
          <a:endParaRPr lang="en-US"/>
        </a:p>
      </dgm:t>
    </dgm:pt>
    <dgm:pt modelId="{FC4CDC53-3B41-4245-95B6-1D999BE06EC4}">
      <dgm:prSet/>
      <dgm:spPr/>
      <dgm:t>
        <a:bodyPr/>
        <a:lstStyle/>
        <a:p>
          <a:r>
            <a:rPr lang="en-US" dirty="0"/>
            <a:t>Numerical and Graphical Results</a:t>
          </a:r>
        </a:p>
      </dgm:t>
    </dgm:pt>
    <dgm:pt modelId="{3074ADE0-7998-4CD6-BFD1-5CA91EE4AC8F}" type="parTrans" cxnId="{DF3A440E-DA44-4BD9-8D8D-A8C9881D3C03}">
      <dgm:prSet/>
      <dgm:spPr/>
      <dgm:t>
        <a:bodyPr/>
        <a:lstStyle/>
        <a:p>
          <a:endParaRPr lang="en-US"/>
        </a:p>
      </dgm:t>
    </dgm:pt>
    <dgm:pt modelId="{DCA5BE8C-04FE-4FD4-8F55-6A2077729AA2}" type="sibTrans" cxnId="{DF3A440E-DA44-4BD9-8D8D-A8C9881D3C03}">
      <dgm:prSet/>
      <dgm:spPr/>
      <dgm:t>
        <a:bodyPr/>
        <a:lstStyle/>
        <a:p>
          <a:endParaRPr lang="en-US"/>
        </a:p>
      </dgm:t>
    </dgm:pt>
    <dgm:pt modelId="{430110D6-F5AC-4838-9BAA-87B0CAF59CE0}" type="pres">
      <dgm:prSet presAssocID="{56667942-2930-44E5-A3DA-5543B3A5A35D}" presName="linearFlow" presStyleCnt="0">
        <dgm:presLayoutVars>
          <dgm:resizeHandles val="exact"/>
        </dgm:presLayoutVars>
      </dgm:prSet>
      <dgm:spPr/>
    </dgm:pt>
    <dgm:pt modelId="{4F941A71-F79C-49AD-844F-44B67214F2BD}" type="pres">
      <dgm:prSet presAssocID="{922E1EA1-5A93-4F4A-8AA0-6700E4FABBF8}" presName="node" presStyleLbl="node1" presStyleIdx="0" presStyleCnt="5">
        <dgm:presLayoutVars>
          <dgm:bulletEnabled val="1"/>
        </dgm:presLayoutVars>
      </dgm:prSet>
      <dgm:spPr/>
    </dgm:pt>
    <dgm:pt modelId="{713CD4C0-F60C-4750-805A-B17F5A270E97}" type="pres">
      <dgm:prSet presAssocID="{F394B9DD-7F0D-4128-9ADF-49C64D0EB690}" presName="sibTrans" presStyleLbl="sibTrans2D1" presStyleIdx="0" presStyleCnt="4"/>
      <dgm:spPr/>
    </dgm:pt>
    <dgm:pt modelId="{F9377825-C71D-4E96-9940-637C438F7C34}" type="pres">
      <dgm:prSet presAssocID="{F394B9DD-7F0D-4128-9ADF-49C64D0EB690}" presName="connectorText" presStyleLbl="sibTrans2D1" presStyleIdx="0" presStyleCnt="4"/>
      <dgm:spPr/>
    </dgm:pt>
    <dgm:pt modelId="{E1511875-0B0B-4998-8330-6E1D25B6CF16}" type="pres">
      <dgm:prSet presAssocID="{F70DEC3A-D96F-4585-ADC4-89762F82DF1F}" presName="node" presStyleLbl="node1" presStyleIdx="1" presStyleCnt="5">
        <dgm:presLayoutVars>
          <dgm:bulletEnabled val="1"/>
        </dgm:presLayoutVars>
      </dgm:prSet>
      <dgm:spPr/>
    </dgm:pt>
    <dgm:pt modelId="{0F58EBCB-383C-48B3-BAF8-480DEB32912E}" type="pres">
      <dgm:prSet presAssocID="{6B527E84-E98F-4830-B2E0-188C964C2D86}" presName="sibTrans" presStyleLbl="sibTrans2D1" presStyleIdx="1" presStyleCnt="4"/>
      <dgm:spPr/>
    </dgm:pt>
    <dgm:pt modelId="{C9470643-A7BA-4954-810D-1ABCB6674E59}" type="pres">
      <dgm:prSet presAssocID="{6B527E84-E98F-4830-B2E0-188C964C2D86}" presName="connectorText" presStyleLbl="sibTrans2D1" presStyleIdx="1" presStyleCnt="4"/>
      <dgm:spPr/>
    </dgm:pt>
    <dgm:pt modelId="{2047BCA1-2FD4-43A2-B953-BDB847F94ED5}" type="pres">
      <dgm:prSet presAssocID="{B7CABC48-75A3-4D27-80A1-99CDAC483C80}" presName="node" presStyleLbl="node1" presStyleIdx="2" presStyleCnt="5" custLinFactNeighborX="2922" custLinFactNeighborY="-18518">
        <dgm:presLayoutVars>
          <dgm:bulletEnabled val="1"/>
        </dgm:presLayoutVars>
      </dgm:prSet>
      <dgm:spPr/>
    </dgm:pt>
    <dgm:pt modelId="{04334D4B-E6EE-4CDB-9383-D5C693750B94}" type="pres">
      <dgm:prSet presAssocID="{B528F0C3-788A-4C40-A7C8-954BBD556A93}" presName="sibTrans" presStyleLbl="sibTrans2D1" presStyleIdx="2" presStyleCnt="4"/>
      <dgm:spPr/>
    </dgm:pt>
    <dgm:pt modelId="{9582312C-A001-4357-AA9A-2D8B3EE32156}" type="pres">
      <dgm:prSet presAssocID="{B528F0C3-788A-4C40-A7C8-954BBD556A93}" presName="connectorText" presStyleLbl="sibTrans2D1" presStyleIdx="2" presStyleCnt="4"/>
      <dgm:spPr/>
    </dgm:pt>
    <dgm:pt modelId="{F19C3885-B78D-4331-A761-15FFABF248F1}" type="pres">
      <dgm:prSet presAssocID="{CF90E2E8-BE22-40EC-8E10-90909E816A63}" presName="node" presStyleLbl="node1" presStyleIdx="3" presStyleCnt="5">
        <dgm:presLayoutVars>
          <dgm:bulletEnabled val="1"/>
        </dgm:presLayoutVars>
      </dgm:prSet>
      <dgm:spPr/>
    </dgm:pt>
    <dgm:pt modelId="{FAC2E40E-641D-4546-B5F9-C81DD669EB40}" type="pres">
      <dgm:prSet presAssocID="{36D45C71-C4E8-40B4-B0CA-4DE73C5FCC80}" presName="sibTrans" presStyleLbl="sibTrans2D1" presStyleIdx="3" presStyleCnt="4"/>
      <dgm:spPr/>
    </dgm:pt>
    <dgm:pt modelId="{6947F943-C1FC-40A7-8F3F-648D2A44664F}" type="pres">
      <dgm:prSet presAssocID="{36D45C71-C4E8-40B4-B0CA-4DE73C5FCC80}" presName="connectorText" presStyleLbl="sibTrans2D1" presStyleIdx="3" presStyleCnt="4"/>
      <dgm:spPr/>
    </dgm:pt>
    <dgm:pt modelId="{99CC019C-7A75-464A-B0DA-C78435E7B7D7}" type="pres">
      <dgm:prSet presAssocID="{FC4CDC53-3B41-4245-95B6-1D999BE06EC4}" presName="node" presStyleLbl="node1" presStyleIdx="4" presStyleCnt="5">
        <dgm:presLayoutVars>
          <dgm:bulletEnabled val="1"/>
        </dgm:presLayoutVars>
      </dgm:prSet>
      <dgm:spPr/>
    </dgm:pt>
  </dgm:ptLst>
  <dgm:cxnLst>
    <dgm:cxn modelId="{360B7306-C0D7-44CF-92EA-02019CEA1563}" type="presOf" srcId="{6B527E84-E98F-4830-B2E0-188C964C2D86}" destId="{0F58EBCB-383C-48B3-BAF8-480DEB32912E}" srcOrd="0" destOrd="0" presId="urn:microsoft.com/office/officeart/2005/8/layout/process2"/>
    <dgm:cxn modelId="{AC439909-8106-4F32-AD9C-4360D27023B2}" type="presOf" srcId="{36D45C71-C4E8-40B4-B0CA-4DE73C5FCC80}" destId="{6947F943-C1FC-40A7-8F3F-648D2A44664F}" srcOrd="1" destOrd="0" presId="urn:microsoft.com/office/officeart/2005/8/layout/process2"/>
    <dgm:cxn modelId="{DF3A440E-DA44-4BD9-8D8D-A8C9881D3C03}" srcId="{56667942-2930-44E5-A3DA-5543B3A5A35D}" destId="{FC4CDC53-3B41-4245-95B6-1D999BE06EC4}" srcOrd="4" destOrd="0" parTransId="{3074ADE0-7998-4CD6-BFD1-5CA91EE4AC8F}" sibTransId="{DCA5BE8C-04FE-4FD4-8F55-6A2077729AA2}"/>
    <dgm:cxn modelId="{9966782E-4B01-4E6B-B8E3-DB569251B716}" type="presOf" srcId="{6B527E84-E98F-4830-B2E0-188C964C2D86}" destId="{C9470643-A7BA-4954-810D-1ABCB6674E59}" srcOrd="1" destOrd="0" presId="urn:microsoft.com/office/officeart/2005/8/layout/process2"/>
    <dgm:cxn modelId="{536CE939-5B50-4253-861A-A55261C91107}" srcId="{56667942-2930-44E5-A3DA-5543B3A5A35D}" destId="{F70DEC3A-D96F-4585-ADC4-89762F82DF1F}" srcOrd="1" destOrd="0" parTransId="{D3CCB056-B109-4442-9F09-27A864203D2C}" sibTransId="{6B527E84-E98F-4830-B2E0-188C964C2D86}"/>
    <dgm:cxn modelId="{57A85A40-2465-4839-B013-9DE3BCEBABDC}" type="presOf" srcId="{FC4CDC53-3B41-4245-95B6-1D999BE06EC4}" destId="{99CC019C-7A75-464A-B0DA-C78435E7B7D7}" srcOrd="0" destOrd="0" presId="urn:microsoft.com/office/officeart/2005/8/layout/process2"/>
    <dgm:cxn modelId="{2094095D-C253-43C1-998D-BA41BD49B859}" type="presOf" srcId="{B7CABC48-75A3-4D27-80A1-99CDAC483C80}" destId="{2047BCA1-2FD4-43A2-B953-BDB847F94ED5}" srcOrd="0" destOrd="0" presId="urn:microsoft.com/office/officeart/2005/8/layout/process2"/>
    <dgm:cxn modelId="{726FF386-7995-46FB-B92E-F02AB9EA8C9F}" type="presOf" srcId="{922E1EA1-5A93-4F4A-8AA0-6700E4FABBF8}" destId="{4F941A71-F79C-49AD-844F-44B67214F2BD}" srcOrd="0" destOrd="0" presId="urn:microsoft.com/office/officeart/2005/8/layout/process2"/>
    <dgm:cxn modelId="{0F572B91-39FF-4B9A-91BA-7392CF476EEF}" type="presOf" srcId="{F394B9DD-7F0D-4128-9ADF-49C64D0EB690}" destId="{F9377825-C71D-4E96-9940-637C438F7C34}" srcOrd="1" destOrd="0" presId="urn:microsoft.com/office/officeart/2005/8/layout/process2"/>
    <dgm:cxn modelId="{4394F394-F636-4C5D-A16F-F6BEC0BAF4D3}" type="presOf" srcId="{B528F0C3-788A-4C40-A7C8-954BBD556A93}" destId="{9582312C-A001-4357-AA9A-2D8B3EE32156}" srcOrd="1" destOrd="0" presId="urn:microsoft.com/office/officeart/2005/8/layout/process2"/>
    <dgm:cxn modelId="{4AFE819A-46FE-48FA-9EC4-F04E267C1820}" srcId="{56667942-2930-44E5-A3DA-5543B3A5A35D}" destId="{B7CABC48-75A3-4D27-80A1-99CDAC483C80}" srcOrd="2" destOrd="0" parTransId="{A33630E2-D211-405F-BC4F-D55899470856}" sibTransId="{B528F0C3-788A-4C40-A7C8-954BBD556A93}"/>
    <dgm:cxn modelId="{DE26CC9D-C9AA-4914-9A63-937B15ADA3FE}" srcId="{56667942-2930-44E5-A3DA-5543B3A5A35D}" destId="{CF90E2E8-BE22-40EC-8E10-90909E816A63}" srcOrd="3" destOrd="0" parTransId="{65C86773-C312-4576-93AA-FDC889E9B25E}" sibTransId="{36D45C71-C4E8-40B4-B0CA-4DE73C5FCC80}"/>
    <dgm:cxn modelId="{2EDFBEA2-1AC8-4A54-9240-04428022D6C4}" type="presOf" srcId="{CF90E2E8-BE22-40EC-8E10-90909E816A63}" destId="{F19C3885-B78D-4331-A761-15FFABF248F1}" srcOrd="0" destOrd="0" presId="urn:microsoft.com/office/officeart/2005/8/layout/process2"/>
    <dgm:cxn modelId="{71781CA5-AB2A-4FC0-B895-2744EF26795E}" type="presOf" srcId="{B528F0C3-788A-4C40-A7C8-954BBD556A93}" destId="{04334D4B-E6EE-4CDB-9383-D5C693750B94}" srcOrd="0" destOrd="0" presId="urn:microsoft.com/office/officeart/2005/8/layout/process2"/>
    <dgm:cxn modelId="{7CE259B2-C477-4D6C-B145-D0C9E877BD87}" srcId="{56667942-2930-44E5-A3DA-5543B3A5A35D}" destId="{922E1EA1-5A93-4F4A-8AA0-6700E4FABBF8}" srcOrd="0" destOrd="0" parTransId="{CE01BE45-A731-470E-86FB-C095760AC09F}" sibTransId="{F394B9DD-7F0D-4128-9ADF-49C64D0EB690}"/>
    <dgm:cxn modelId="{2D443AD8-796E-42C3-9BF3-1440B5BED208}" type="presOf" srcId="{56667942-2930-44E5-A3DA-5543B3A5A35D}" destId="{430110D6-F5AC-4838-9BAA-87B0CAF59CE0}" srcOrd="0" destOrd="0" presId="urn:microsoft.com/office/officeart/2005/8/layout/process2"/>
    <dgm:cxn modelId="{37AA83D8-D8E8-4033-84FC-DA5421BB3415}" type="presOf" srcId="{F70DEC3A-D96F-4585-ADC4-89762F82DF1F}" destId="{E1511875-0B0B-4998-8330-6E1D25B6CF16}" srcOrd="0" destOrd="0" presId="urn:microsoft.com/office/officeart/2005/8/layout/process2"/>
    <dgm:cxn modelId="{414CC3F2-E65F-453B-91E8-8DA52606418B}" type="presOf" srcId="{F394B9DD-7F0D-4128-9ADF-49C64D0EB690}" destId="{713CD4C0-F60C-4750-805A-B17F5A270E97}" srcOrd="0" destOrd="0" presId="urn:microsoft.com/office/officeart/2005/8/layout/process2"/>
    <dgm:cxn modelId="{1CD465F8-CDB0-41CA-8929-F9163597F4DD}" type="presOf" srcId="{36D45C71-C4E8-40B4-B0CA-4DE73C5FCC80}" destId="{FAC2E40E-641D-4546-B5F9-C81DD669EB40}" srcOrd="0" destOrd="0" presId="urn:microsoft.com/office/officeart/2005/8/layout/process2"/>
    <dgm:cxn modelId="{16346EC2-8EA1-4304-B941-CE67594E9466}" type="presParOf" srcId="{430110D6-F5AC-4838-9BAA-87B0CAF59CE0}" destId="{4F941A71-F79C-49AD-844F-44B67214F2BD}" srcOrd="0" destOrd="0" presId="urn:microsoft.com/office/officeart/2005/8/layout/process2"/>
    <dgm:cxn modelId="{5B3519E8-E967-47F8-9BCB-C98737E55ADB}" type="presParOf" srcId="{430110D6-F5AC-4838-9BAA-87B0CAF59CE0}" destId="{713CD4C0-F60C-4750-805A-B17F5A270E97}" srcOrd="1" destOrd="0" presId="urn:microsoft.com/office/officeart/2005/8/layout/process2"/>
    <dgm:cxn modelId="{627A57F3-060E-4BE2-894F-0FEEF315D3FD}" type="presParOf" srcId="{713CD4C0-F60C-4750-805A-B17F5A270E97}" destId="{F9377825-C71D-4E96-9940-637C438F7C34}" srcOrd="0" destOrd="0" presId="urn:microsoft.com/office/officeart/2005/8/layout/process2"/>
    <dgm:cxn modelId="{A5794F12-9515-49A5-98E4-34489B31F319}" type="presParOf" srcId="{430110D6-F5AC-4838-9BAA-87B0CAF59CE0}" destId="{E1511875-0B0B-4998-8330-6E1D25B6CF16}" srcOrd="2" destOrd="0" presId="urn:microsoft.com/office/officeart/2005/8/layout/process2"/>
    <dgm:cxn modelId="{9C4682FF-A9A8-45C6-A833-9EF019B79966}" type="presParOf" srcId="{430110D6-F5AC-4838-9BAA-87B0CAF59CE0}" destId="{0F58EBCB-383C-48B3-BAF8-480DEB32912E}" srcOrd="3" destOrd="0" presId="urn:microsoft.com/office/officeart/2005/8/layout/process2"/>
    <dgm:cxn modelId="{1F2FFFFC-4483-47B4-B78F-B7D010CD1D6A}" type="presParOf" srcId="{0F58EBCB-383C-48B3-BAF8-480DEB32912E}" destId="{C9470643-A7BA-4954-810D-1ABCB6674E59}" srcOrd="0" destOrd="0" presId="urn:microsoft.com/office/officeart/2005/8/layout/process2"/>
    <dgm:cxn modelId="{A6FA820A-8F1E-4875-9E68-00934FD523F9}" type="presParOf" srcId="{430110D6-F5AC-4838-9BAA-87B0CAF59CE0}" destId="{2047BCA1-2FD4-43A2-B953-BDB847F94ED5}" srcOrd="4" destOrd="0" presId="urn:microsoft.com/office/officeart/2005/8/layout/process2"/>
    <dgm:cxn modelId="{41900337-BBB6-4398-A8BF-9E2BFE898F34}" type="presParOf" srcId="{430110D6-F5AC-4838-9BAA-87B0CAF59CE0}" destId="{04334D4B-E6EE-4CDB-9383-D5C693750B94}" srcOrd="5" destOrd="0" presId="urn:microsoft.com/office/officeart/2005/8/layout/process2"/>
    <dgm:cxn modelId="{D6E74734-4813-4F78-953D-BDCFA374DF21}" type="presParOf" srcId="{04334D4B-E6EE-4CDB-9383-D5C693750B94}" destId="{9582312C-A001-4357-AA9A-2D8B3EE32156}" srcOrd="0" destOrd="0" presId="urn:microsoft.com/office/officeart/2005/8/layout/process2"/>
    <dgm:cxn modelId="{E70CF17D-68ED-4352-9238-9CD42A152C07}" type="presParOf" srcId="{430110D6-F5AC-4838-9BAA-87B0CAF59CE0}" destId="{F19C3885-B78D-4331-A761-15FFABF248F1}" srcOrd="6" destOrd="0" presId="urn:microsoft.com/office/officeart/2005/8/layout/process2"/>
    <dgm:cxn modelId="{9AEE1C0D-76E2-42B5-B218-1413FF1E681E}" type="presParOf" srcId="{430110D6-F5AC-4838-9BAA-87B0CAF59CE0}" destId="{FAC2E40E-641D-4546-B5F9-C81DD669EB40}" srcOrd="7" destOrd="0" presId="urn:microsoft.com/office/officeart/2005/8/layout/process2"/>
    <dgm:cxn modelId="{FF7437C2-E1A8-4D7B-94B9-D935FB3E951A}" type="presParOf" srcId="{FAC2E40E-641D-4546-B5F9-C81DD669EB40}" destId="{6947F943-C1FC-40A7-8F3F-648D2A44664F}" srcOrd="0" destOrd="0" presId="urn:microsoft.com/office/officeart/2005/8/layout/process2"/>
    <dgm:cxn modelId="{ECB416C1-6D4A-48E7-863B-184B433D92E0}" type="presParOf" srcId="{430110D6-F5AC-4838-9BAA-87B0CAF59CE0}" destId="{99CC019C-7A75-464A-B0DA-C78435E7B7D7}"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41A71-F79C-49AD-844F-44B67214F2BD}">
      <dsp:nvSpPr>
        <dsp:cNvPr id="0" name=""/>
        <dsp:cNvSpPr/>
      </dsp:nvSpPr>
      <dsp:spPr>
        <a:xfrm>
          <a:off x="1917498" y="1483"/>
          <a:ext cx="3124378" cy="1735765"/>
        </a:xfrm>
        <a:prstGeom prst="roundRect">
          <a:avLst>
            <a:gd name="adj" fmla="val 10000"/>
          </a:avLst>
        </a:prstGeom>
        <a:solidFill>
          <a:schemeClr val="accent1">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CID</a:t>
          </a:r>
        </a:p>
      </dsp:txBody>
      <dsp:txXfrm>
        <a:off x="1968337" y="52322"/>
        <a:ext cx="3022700" cy="1634087"/>
      </dsp:txXfrm>
    </dsp:sp>
    <dsp:sp modelId="{713CD4C0-F60C-4750-805A-B17F5A270E97}">
      <dsp:nvSpPr>
        <dsp:cNvPr id="0" name=""/>
        <dsp:cNvSpPr/>
      </dsp:nvSpPr>
      <dsp:spPr>
        <a:xfrm rot="5400000">
          <a:off x="3154231" y="1780643"/>
          <a:ext cx="650912" cy="781094"/>
        </a:xfrm>
        <a:prstGeom prst="rightArrow">
          <a:avLst>
            <a:gd name="adj1" fmla="val 60000"/>
            <a:gd name="adj2" fmla="val 50000"/>
          </a:avLst>
        </a:prstGeom>
        <a:solidFill>
          <a:schemeClr val="accent1">
            <a:shade val="9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3245359" y="1845734"/>
        <a:ext cx="468656" cy="455638"/>
      </dsp:txXfrm>
    </dsp:sp>
    <dsp:sp modelId="{E1511875-0B0B-4998-8330-6E1D25B6CF16}">
      <dsp:nvSpPr>
        <dsp:cNvPr id="0" name=""/>
        <dsp:cNvSpPr/>
      </dsp:nvSpPr>
      <dsp:spPr>
        <a:xfrm>
          <a:off x="1917498" y="2605132"/>
          <a:ext cx="3124378" cy="1735765"/>
        </a:xfrm>
        <a:prstGeom prst="roundRect">
          <a:avLst>
            <a:gd name="adj" fmla="val 10000"/>
          </a:avLst>
        </a:prstGeom>
        <a:solidFill>
          <a:schemeClr val="accent1">
            <a:shade val="80000"/>
            <a:hueOff val="87321"/>
            <a:satOff val="-1564"/>
            <a:lumOff val="664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Functional Groups and SMILES</a:t>
          </a:r>
        </a:p>
      </dsp:txBody>
      <dsp:txXfrm>
        <a:off x="1968337" y="2655971"/>
        <a:ext cx="3022700" cy="1634087"/>
      </dsp:txXfrm>
    </dsp:sp>
    <dsp:sp modelId="{0F58EBCB-383C-48B3-BAF8-480DEB32912E}">
      <dsp:nvSpPr>
        <dsp:cNvPr id="0" name=""/>
        <dsp:cNvSpPr/>
      </dsp:nvSpPr>
      <dsp:spPr>
        <a:xfrm rot="5271589">
          <a:off x="3259961" y="4303935"/>
          <a:ext cx="530746" cy="781094"/>
        </a:xfrm>
        <a:prstGeom prst="rightArrow">
          <a:avLst>
            <a:gd name="adj1" fmla="val 60000"/>
            <a:gd name="adj2" fmla="val 50000"/>
          </a:avLst>
        </a:prstGeom>
        <a:solidFill>
          <a:schemeClr val="accent1">
            <a:shade val="90000"/>
            <a:hueOff val="116408"/>
            <a:satOff val="-1994"/>
            <a:lumOff val="7987"/>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3288033" y="4429165"/>
        <a:ext cx="468656" cy="371522"/>
      </dsp:txXfrm>
    </dsp:sp>
    <dsp:sp modelId="{2047BCA1-2FD4-43A2-B953-BDB847F94ED5}">
      <dsp:nvSpPr>
        <dsp:cNvPr id="0" name=""/>
        <dsp:cNvSpPr/>
      </dsp:nvSpPr>
      <dsp:spPr>
        <a:xfrm>
          <a:off x="2008792" y="5048066"/>
          <a:ext cx="3124378" cy="1735765"/>
        </a:xfrm>
        <a:prstGeom prst="roundRect">
          <a:avLst>
            <a:gd name="adj" fmla="val 10000"/>
          </a:avLst>
        </a:prstGeom>
        <a:solidFill>
          <a:schemeClr val="accent1">
            <a:shade val="80000"/>
            <a:hueOff val="174641"/>
            <a:satOff val="-3128"/>
            <a:lumOff val="1329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Classification</a:t>
          </a:r>
        </a:p>
      </dsp:txBody>
      <dsp:txXfrm>
        <a:off x="2059631" y="5098905"/>
        <a:ext cx="3022700" cy="1634087"/>
      </dsp:txXfrm>
    </dsp:sp>
    <dsp:sp modelId="{04334D4B-E6EE-4CDB-9383-D5C693750B94}">
      <dsp:nvSpPr>
        <dsp:cNvPr id="0" name=""/>
        <dsp:cNvSpPr/>
      </dsp:nvSpPr>
      <dsp:spPr>
        <a:xfrm rot="5513492">
          <a:off x="3139400" y="6907584"/>
          <a:ext cx="771868" cy="781094"/>
        </a:xfrm>
        <a:prstGeom prst="rightArrow">
          <a:avLst>
            <a:gd name="adj1" fmla="val 60000"/>
            <a:gd name="adj2" fmla="val 50000"/>
          </a:avLst>
        </a:prstGeom>
        <a:solidFill>
          <a:schemeClr val="accent1">
            <a:shade val="90000"/>
            <a:hueOff val="232817"/>
            <a:satOff val="-3987"/>
            <a:lumOff val="1597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3294828" y="6912260"/>
        <a:ext cx="468656" cy="540308"/>
      </dsp:txXfrm>
    </dsp:sp>
    <dsp:sp modelId="{F19C3885-B78D-4331-A761-15FFABF248F1}">
      <dsp:nvSpPr>
        <dsp:cNvPr id="0" name=""/>
        <dsp:cNvSpPr/>
      </dsp:nvSpPr>
      <dsp:spPr>
        <a:xfrm>
          <a:off x="1917498" y="7812430"/>
          <a:ext cx="3124378" cy="1735765"/>
        </a:xfrm>
        <a:prstGeom prst="roundRect">
          <a:avLst>
            <a:gd name="adj" fmla="val 10000"/>
          </a:avLst>
        </a:prstGeom>
        <a:solidFill>
          <a:schemeClr val="accent1">
            <a:shade val="80000"/>
            <a:hueOff val="261962"/>
            <a:satOff val="-4692"/>
            <a:lumOff val="1993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Linear Regression</a:t>
          </a:r>
        </a:p>
      </dsp:txBody>
      <dsp:txXfrm>
        <a:off x="1968337" y="7863269"/>
        <a:ext cx="3022700" cy="1634087"/>
      </dsp:txXfrm>
    </dsp:sp>
    <dsp:sp modelId="{FAC2E40E-641D-4546-B5F9-C81DD669EB40}">
      <dsp:nvSpPr>
        <dsp:cNvPr id="0" name=""/>
        <dsp:cNvSpPr/>
      </dsp:nvSpPr>
      <dsp:spPr>
        <a:xfrm rot="5400000">
          <a:off x="3154231" y="9591590"/>
          <a:ext cx="650912" cy="781094"/>
        </a:xfrm>
        <a:prstGeom prst="rightArrow">
          <a:avLst>
            <a:gd name="adj1" fmla="val 60000"/>
            <a:gd name="adj2" fmla="val 50000"/>
          </a:avLst>
        </a:prstGeom>
        <a:solidFill>
          <a:schemeClr val="accent1">
            <a:shade val="90000"/>
            <a:hueOff val="349225"/>
            <a:satOff val="-5981"/>
            <a:lumOff val="2396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3245359" y="9656681"/>
        <a:ext cx="468656" cy="455638"/>
      </dsp:txXfrm>
    </dsp:sp>
    <dsp:sp modelId="{99CC019C-7A75-464A-B0DA-C78435E7B7D7}">
      <dsp:nvSpPr>
        <dsp:cNvPr id="0" name=""/>
        <dsp:cNvSpPr/>
      </dsp:nvSpPr>
      <dsp:spPr>
        <a:xfrm>
          <a:off x="1917498" y="10416079"/>
          <a:ext cx="3124378" cy="1735765"/>
        </a:xfrm>
        <a:prstGeom prst="roundRect">
          <a:avLst>
            <a:gd name="adj" fmla="val 10000"/>
          </a:avLst>
        </a:prstGeom>
        <a:solidFill>
          <a:schemeClr val="accent1">
            <a:shade val="80000"/>
            <a:hueOff val="349283"/>
            <a:satOff val="-6256"/>
            <a:lumOff val="2658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Numerical and Graphical Results</a:t>
          </a:r>
        </a:p>
      </dsp:txBody>
      <dsp:txXfrm>
        <a:off x="1968337" y="10466918"/>
        <a:ext cx="3022700" cy="16340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AB3B393-7186-4310-A7A2-9FE4351B362D}" type="datetimeFigureOut">
              <a:rPr lang="en-US" smtClean="0"/>
              <a:t>3/12/2018</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C9720D7-0A98-4742-918A-3A18519F6292}" type="slidenum">
              <a:rPr lang="en-US" smtClean="0"/>
              <a:t>‹#›</a:t>
            </a:fld>
            <a:endParaRPr lang="en-US"/>
          </a:p>
        </p:txBody>
      </p:sp>
    </p:spTree>
    <p:extLst>
      <p:ext uri="{BB962C8B-B14F-4D97-AF65-F5344CB8AC3E}">
        <p14:creationId xmlns:p14="http://schemas.microsoft.com/office/powerpoint/2010/main" val="67556377"/>
      </p:ext>
    </p:extLst>
  </p:cSld>
  <p:clrMap bg1="lt1" tx1="dk1" bg2="lt2" tx2="dk2" accent1="accent1" accent2="accent2" accent3="accent3" accent4="accent4" accent5="accent5" accent6="accent6" hlink="hlink" folHlink="folHlink"/>
  <p:notesStyle>
    <a:lvl1pPr marL="0" algn="l" defTabSz="3550447" rtl="0" eaLnBrk="1" latinLnBrk="0" hangingPunct="1">
      <a:defRPr sz="4660" kern="1200">
        <a:solidFill>
          <a:schemeClr val="tx1"/>
        </a:solidFill>
        <a:latin typeface="+mn-lt"/>
        <a:ea typeface="+mn-ea"/>
        <a:cs typeface="+mn-cs"/>
      </a:defRPr>
    </a:lvl1pPr>
    <a:lvl2pPr marL="1775224" algn="l" defTabSz="3550447" rtl="0" eaLnBrk="1" latinLnBrk="0" hangingPunct="1">
      <a:defRPr sz="4660" kern="1200">
        <a:solidFill>
          <a:schemeClr val="tx1"/>
        </a:solidFill>
        <a:latin typeface="+mn-lt"/>
        <a:ea typeface="+mn-ea"/>
        <a:cs typeface="+mn-cs"/>
      </a:defRPr>
    </a:lvl2pPr>
    <a:lvl3pPr marL="3550447" algn="l" defTabSz="3550447" rtl="0" eaLnBrk="1" latinLnBrk="0" hangingPunct="1">
      <a:defRPr sz="4660" kern="1200">
        <a:solidFill>
          <a:schemeClr val="tx1"/>
        </a:solidFill>
        <a:latin typeface="+mn-lt"/>
        <a:ea typeface="+mn-ea"/>
        <a:cs typeface="+mn-cs"/>
      </a:defRPr>
    </a:lvl3pPr>
    <a:lvl4pPr marL="5325671" algn="l" defTabSz="3550447" rtl="0" eaLnBrk="1" latinLnBrk="0" hangingPunct="1">
      <a:defRPr sz="4660" kern="1200">
        <a:solidFill>
          <a:schemeClr val="tx1"/>
        </a:solidFill>
        <a:latin typeface="+mn-lt"/>
        <a:ea typeface="+mn-ea"/>
        <a:cs typeface="+mn-cs"/>
      </a:defRPr>
    </a:lvl4pPr>
    <a:lvl5pPr marL="7100893" algn="l" defTabSz="3550447" rtl="0" eaLnBrk="1" latinLnBrk="0" hangingPunct="1">
      <a:defRPr sz="4660" kern="1200">
        <a:solidFill>
          <a:schemeClr val="tx1"/>
        </a:solidFill>
        <a:latin typeface="+mn-lt"/>
        <a:ea typeface="+mn-ea"/>
        <a:cs typeface="+mn-cs"/>
      </a:defRPr>
    </a:lvl5pPr>
    <a:lvl6pPr marL="8876117" algn="l" defTabSz="3550447" rtl="0" eaLnBrk="1" latinLnBrk="0" hangingPunct="1">
      <a:defRPr sz="4660" kern="1200">
        <a:solidFill>
          <a:schemeClr val="tx1"/>
        </a:solidFill>
        <a:latin typeface="+mn-lt"/>
        <a:ea typeface="+mn-ea"/>
        <a:cs typeface="+mn-cs"/>
      </a:defRPr>
    </a:lvl6pPr>
    <a:lvl7pPr marL="10651342" algn="l" defTabSz="3550447" rtl="0" eaLnBrk="1" latinLnBrk="0" hangingPunct="1">
      <a:defRPr sz="4660" kern="1200">
        <a:solidFill>
          <a:schemeClr val="tx1"/>
        </a:solidFill>
        <a:latin typeface="+mn-lt"/>
        <a:ea typeface="+mn-ea"/>
        <a:cs typeface="+mn-cs"/>
      </a:defRPr>
    </a:lvl7pPr>
    <a:lvl8pPr marL="12426564" algn="l" defTabSz="3550447" rtl="0" eaLnBrk="1" latinLnBrk="0" hangingPunct="1">
      <a:defRPr sz="4660" kern="1200">
        <a:solidFill>
          <a:schemeClr val="tx1"/>
        </a:solidFill>
        <a:latin typeface="+mn-lt"/>
        <a:ea typeface="+mn-ea"/>
        <a:cs typeface="+mn-cs"/>
      </a:defRPr>
    </a:lvl8pPr>
    <a:lvl9pPr marL="14201788" algn="l" defTabSz="3550447" rtl="0" eaLnBrk="1" latinLnBrk="0" hangingPunct="1">
      <a:defRPr sz="46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99EC7-77D6-4E48-92EA-19997880CC0E}"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226344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99EC7-77D6-4E48-92EA-19997880CC0E}"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78666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99EC7-77D6-4E48-92EA-19997880CC0E}"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168098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99EC7-77D6-4E48-92EA-19997880CC0E}"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88497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399EC7-77D6-4E48-92EA-19997880CC0E}"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21464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99EC7-77D6-4E48-92EA-19997880CC0E}"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381263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99EC7-77D6-4E48-92EA-19997880CC0E}"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12643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99EC7-77D6-4E48-92EA-19997880CC0E}"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58719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99EC7-77D6-4E48-92EA-19997880CC0E}"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55077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3399EC7-77D6-4E48-92EA-19997880CC0E}"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56876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3399EC7-77D6-4E48-92EA-19997880CC0E}"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31678-4DB9-4322-8779-4316704C9D35}" type="slidenum">
              <a:rPr lang="en-US" smtClean="0"/>
              <a:t>‹#›</a:t>
            </a:fld>
            <a:endParaRPr lang="en-US"/>
          </a:p>
        </p:txBody>
      </p:sp>
    </p:spTree>
    <p:extLst>
      <p:ext uri="{BB962C8B-B14F-4D97-AF65-F5344CB8AC3E}">
        <p14:creationId xmlns:p14="http://schemas.microsoft.com/office/powerpoint/2010/main" val="309291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3399EC7-77D6-4E48-92EA-19997880CC0E}" type="datetimeFigureOut">
              <a:rPr lang="en-US" smtClean="0"/>
              <a:t>3/12/2018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FD31678-4DB9-4322-8779-4316704C9D35}" type="slidenum">
              <a:rPr lang="en-US" smtClean="0"/>
              <a:t>‹#›</a:t>
            </a:fld>
            <a:endParaRPr lang="en-US"/>
          </a:p>
        </p:txBody>
      </p:sp>
    </p:spTree>
    <p:extLst>
      <p:ext uri="{BB962C8B-B14F-4D97-AF65-F5344CB8AC3E}">
        <p14:creationId xmlns:p14="http://schemas.microsoft.com/office/powerpoint/2010/main" val="2536214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GIF"/><Relationship Id="rId2" Type="http://schemas.openxmlformats.org/officeDocument/2006/relationships/image" Target="../media/image1.png"/><Relationship Id="rId16" Type="http://schemas.openxmlformats.org/officeDocument/2006/relationships/image" Target="../media/image10.GIF"/><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GIF"/><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23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82CA8C-0BAE-4731-B71D-6D3836E47DB4}"/>
              </a:ext>
            </a:extLst>
          </p:cNvPr>
          <p:cNvSpPr/>
          <p:nvPr/>
        </p:nvSpPr>
        <p:spPr>
          <a:xfrm>
            <a:off x="0" y="3787273"/>
            <a:ext cx="43891200" cy="2913112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8831" dirty="0"/>
          </a:p>
        </p:txBody>
      </p:sp>
      <p:sp>
        <p:nvSpPr>
          <p:cNvPr id="25" name="Rectangle: Rounded Corners 24">
            <a:extLst>
              <a:ext uri="{FF2B5EF4-FFF2-40B4-BE49-F238E27FC236}">
                <a16:creationId xmlns:a16="http://schemas.microsoft.com/office/drawing/2014/main" id="{05625C5D-26FA-46CE-961C-082B1E983644}"/>
              </a:ext>
            </a:extLst>
          </p:cNvPr>
          <p:cNvSpPr/>
          <p:nvPr/>
        </p:nvSpPr>
        <p:spPr>
          <a:xfrm>
            <a:off x="369143" y="4297680"/>
            <a:ext cx="13624155" cy="282723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sz="3056" dirty="0">
              <a:solidFill>
                <a:srgbClr val="7030A0"/>
              </a:solidFill>
            </a:endParaRPr>
          </a:p>
          <a:p>
            <a:pPr algn="ctr"/>
            <a:endParaRPr lang="en-US" sz="3056" dirty="0">
              <a:solidFill>
                <a:srgbClr val="7030A0"/>
              </a:solidFill>
            </a:endParaRPr>
          </a:p>
          <a:p>
            <a:pPr algn="ctr"/>
            <a:endParaRPr lang="en-US" sz="3056" dirty="0">
              <a:solidFill>
                <a:srgbClr val="7030A0"/>
              </a:solidFill>
            </a:endParaRPr>
          </a:p>
          <a:p>
            <a:endParaRPr lang="en-US" sz="3056" dirty="0">
              <a:solidFill>
                <a:srgbClr val="7030A0"/>
              </a:solidFill>
            </a:endParaRPr>
          </a:p>
        </p:txBody>
      </p:sp>
      <p:pic>
        <p:nvPicPr>
          <p:cNvPr id="1026" name="Picture 2" descr="Image result for university of washington logo">
            <a:extLst>
              <a:ext uri="{FF2B5EF4-FFF2-40B4-BE49-F238E27FC236}">
                <a16:creationId xmlns:a16="http://schemas.microsoft.com/office/drawing/2014/main" id="{44B1EC7B-B855-45B3-9F15-A4C6F0C20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765" y="285520"/>
            <a:ext cx="3214137" cy="3214137"/>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Rounded Corners 1027">
            <a:extLst>
              <a:ext uri="{FF2B5EF4-FFF2-40B4-BE49-F238E27FC236}">
                <a16:creationId xmlns:a16="http://schemas.microsoft.com/office/drawing/2014/main" id="{23027C5A-4C63-45BC-8E2E-8FFE499421E8}"/>
              </a:ext>
            </a:extLst>
          </p:cNvPr>
          <p:cNvSpPr/>
          <p:nvPr/>
        </p:nvSpPr>
        <p:spPr>
          <a:xfrm>
            <a:off x="8462025" y="193597"/>
            <a:ext cx="30614597" cy="340589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3500000" scaled="1"/>
            <a:tileRect/>
          </a:gradFill>
          <a:ln>
            <a:noFill/>
          </a:ln>
          <a:effectLst>
            <a:innerShdw blurRad="63500" dist="50800" dir="16200000">
              <a:prstClr val="black">
                <a:alpha val="50000"/>
              </a:prstClr>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5240" b="1" dirty="0">
                <a:solidFill>
                  <a:srgbClr val="002060"/>
                </a:solidFill>
              </a:rPr>
              <a:t>QSPR MODELING: APPLICATION OF MACHINE LEARNING ALOGRITHMS IN CLASSIFYING THE FAMILY AND PREDICTING FLASH POINTS AND CETANE NUMBER OF BIOFUEL COMPOUNDS</a:t>
            </a:r>
          </a:p>
          <a:p>
            <a:pPr algn="ctr"/>
            <a:r>
              <a:rPr lang="en-US" sz="5240" b="1" dirty="0">
                <a:solidFill>
                  <a:schemeClr val="tx1"/>
                </a:solidFill>
              </a:rPr>
              <a:t>Contributors: </a:t>
            </a:r>
            <a:r>
              <a:rPr lang="en-US" sz="5240" b="1" dirty="0" err="1">
                <a:solidFill>
                  <a:schemeClr val="tx1"/>
                </a:solidFill>
              </a:rPr>
              <a:t>Jingtian</a:t>
            </a:r>
            <a:r>
              <a:rPr lang="en-US" sz="5240" b="1" dirty="0">
                <a:solidFill>
                  <a:schemeClr val="tx1"/>
                </a:solidFill>
              </a:rPr>
              <a:t> Zhang, Cheng Zeng, Renglong Zheng, Chenggang Xi</a:t>
            </a:r>
          </a:p>
          <a:p>
            <a:pPr algn="ctr"/>
            <a:r>
              <a:rPr lang="en-US" sz="5240" b="1" spc="-218" dirty="0">
                <a:solidFill>
                  <a:srgbClr val="341C75"/>
                </a:solidFill>
                <a:latin typeface="Arial"/>
                <a:cs typeface="Arial"/>
              </a:rPr>
              <a:t>https://github.com/Zhangjt9317/Biofuel-Group-Project</a:t>
            </a:r>
          </a:p>
        </p:txBody>
      </p:sp>
      <p:graphicFrame>
        <p:nvGraphicFramePr>
          <p:cNvPr id="1024" name="Diagram 1023">
            <a:extLst>
              <a:ext uri="{FF2B5EF4-FFF2-40B4-BE49-F238E27FC236}">
                <a16:creationId xmlns:a16="http://schemas.microsoft.com/office/drawing/2014/main" id="{6300164D-0740-4FCD-AC3E-3F0BA4AB9B7A}"/>
              </a:ext>
            </a:extLst>
          </p:cNvPr>
          <p:cNvGraphicFramePr/>
          <p:nvPr>
            <p:extLst>
              <p:ext uri="{D42A27DB-BD31-4B8C-83A1-F6EECF244321}">
                <p14:modId xmlns:p14="http://schemas.microsoft.com/office/powerpoint/2010/main" val="1810542001"/>
              </p:ext>
            </p:extLst>
          </p:nvPr>
        </p:nvGraphicFramePr>
        <p:xfrm>
          <a:off x="7846114" y="19297217"/>
          <a:ext cx="6959376" cy="12153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a:extLst>
              <a:ext uri="{FF2B5EF4-FFF2-40B4-BE49-F238E27FC236}">
                <a16:creationId xmlns:a16="http://schemas.microsoft.com/office/drawing/2014/main" id="{63F4A8E5-BFFE-4E2D-93E3-27BDB186D1B8}"/>
              </a:ext>
            </a:extLst>
          </p:cNvPr>
          <p:cNvGrpSpPr/>
          <p:nvPr/>
        </p:nvGrpSpPr>
        <p:grpSpPr>
          <a:xfrm>
            <a:off x="765013" y="4297678"/>
            <a:ext cx="12906909" cy="26721636"/>
            <a:chOff x="765013" y="4297678"/>
            <a:chExt cx="12906909" cy="26721636"/>
          </a:xfrm>
        </p:grpSpPr>
        <p:sp>
          <p:nvSpPr>
            <p:cNvPr id="7" name="TextBox 6">
              <a:extLst>
                <a:ext uri="{FF2B5EF4-FFF2-40B4-BE49-F238E27FC236}">
                  <a16:creationId xmlns:a16="http://schemas.microsoft.com/office/drawing/2014/main" id="{7901CA1E-EA09-48FD-9328-FBA9BCBB07DB}"/>
                </a:ext>
              </a:extLst>
            </p:cNvPr>
            <p:cNvSpPr txBox="1"/>
            <p:nvPr/>
          </p:nvSpPr>
          <p:spPr>
            <a:xfrm>
              <a:off x="765017" y="5621687"/>
              <a:ext cx="12906905" cy="7201972"/>
            </a:xfrm>
            <a:prstGeom prst="rect">
              <a:avLst/>
            </a:prstGeom>
            <a:noFill/>
          </p:spPr>
          <p:txBody>
            <a:bodyPr wrap="square" rtlCol="0">
              <a:spAutoFit/>
            </a:bodyPr>
            <a:lstStyle/>
            <a:p>
              <a:pPr algn="just"/>
              <a:r>
                <a:rPr lang="en-US" sz="4200" dirty="0"/>
                <a:t>As the greenhouse emission rises in the past decades, </a:t>
              </a:r>
              <a:r>
                <a:rPr lang="en-US" sz="4200" b="1" dirty="0">
                  <a:solidFill>
                    <a:srgbClr val="0070C0"/>
                  </a:solidFill>
                </a:rPr>
                <a:t>renewable energy technologies </a:t>
              </a:r>
              <a:r>
                <a:rPr lang="en-US" sz="4200" dirty="0"/>
                <a:t>have attracted attentions of many governments and private organizations, such as wind, hydro, solar and biomass are top charming choices to chase due to their availability.</a:t>
              </a:r>
            </a:p>
            <a:p>
              <a:pPr algn="just"/>
              <a:r>
                <a:rPr lang="en-US" sz="4200" dirty="0"/>
                <a:t>Our group focuses on the prediction of properties of biofuel compounds by using </a:t>
              </a:r>
              <a:r>
                <a:rPr lang="en-US" sz="4200" b="1" dirty="0">
                  <a:solidFill>
                    <a:srgbClr val="0070C0"/>
                  </a:solidFill>
                </a:rPr>
                <a:t>machine learning algorithms</a:t>
              </a:r>
              <a:r>
                <a:rPr lang="en-US" sz="4200" dirty="0"/>
                <a:t>. Molecular properties (flash points &amp; cetane number), LUMO and HOMO can be predicted from training datasets if they are accessible are highly dependent on molecular structure. </a:t>
              </a:r>
            </a:p>
          </p:txBody>
        </p:sp>
        <p:sp>
          <p:nvSpPr>
            <p:cNvPr id="8" name="TextBox 7">
              <a:extLst>
                <a:ext uri="{FF2B5EF4-FFF2-40B4-BE49-F238E27FC236}">
                  <a16:creationId xmlns:a16="http://schemas.microsoft.com/office/drawing/2014/main" id="{700F3129-8C7E-46AB-AD9D-03A55AAF1D3A}"/>
                </a:ext>
              </a:extLst>
            </p:cNvPr>
            <p:cNvSpPr txBox="1"/>
            <p:nvPr/>
          </p:nvSpPr>
          <p:spPr>
            <a:xfrm>
              <a:off x="765017" y="12888992"/>
              <a:ext cx="12906905" cy="7140416"/>
            </a:xfrm>
            <a:prstGeom prst="rect">
              <a:avLst/>
            </a:prstGeom>
            <a:noFill/>
          </p:spPr>
          <p:txBody>
            <a:bodyPr wrap="square" rtlCol="0">
              <a:spAutoFit/>
            </a:bodyPr>
            <a:lstStyle/>
            <a:p>
              <a:pPr algn="ctr"/>
              <a:r>
                <a:rPr lang="en-US" sz="8000" b="1" dirty="0">
                  <a:solidFill>
                    <a:srgbClr val="7030A0"/>
                  </a:solidFill>
                </a:rPr>
                <a:t>Function and Overview</a:t>
              </a:r>
            </a:p>
            <a:p>
              <a:pPr algn="just"/>
              <a:r>
                <a:rPr lang="en-US" sz="4200" dirty="0"/>
                <a:t>Our software applies the several </a:t>
              </a:r>
              <a:r>
                <a:rPr lang="en-US" sz="4200" b="1" dirty="0">
                  <a:solidFill>
                    <a:srgbClr val="0070C0"/>
                  </a:solidFill>
                </a:rPr>
                <a:t>sklearn models </a:t>
              </a:r>
              <a:r>
                <a:rPr lang="en-US" sz="4200" dirty="0"/>
                <a:t>(K-Nearest-Neighbor, Support Vector Machine Regression, Linear Discrimination Analysis, Ordinary Linear Regression, Partial Least Square Regression, Polynormal Regression and Multi-Layer Perception Regression) and </a:t>
              </a:r>
              <a:r>
                <a:rPr lang="en-US" sz="4200" b="1" dirty="0">
                  <a:solidFill>
                    <a:srgbClr val="0070C0"/>
                  </a:solidFill>
                </a:rPr>
                <a:t>neupy algorithm </a:t>
              </a:r>
              <a:r>
                <a:rPr lang="en-US" sz="4200" dirty="0"/>
                <a:t>(General Regression Neural Network) to </a:t>
              </a:r>
              <a:r>
                <a:rPr lang="en-US" sz="4200" b="1" dirty="0">
                  <a:solidFill>
                    <a:srgbClr val="0070C0"/>
                  </a:solidFill>
                </a:rPr>
                <a:t>classify the input biofuel component</a:t>
              </a:r>
              <a:r>
                <a:rPr lang="en-US" sz="4200" dirty="0"/>
                <a:t> and </a:t>
              </a:r>
              <a:r>
                <a:rPr lang="en-US" sz="4200" b="1" dirty="0">
                  <a:solidFill>
                    <a:srgbClr val="0070C0"/>
                  </a:solidFill>
                </a:rPr>
                <a:t>predict its physical properties </a:t>
              </a:r>
              <a:r>
                <a:rPr lang="en-US" sz="4200" dirty="0"/>
                <a:t>(Flash Point &amp; Cetane Number).</a:t>
              </a:r>
            </a:p>
            <a:p>
              <a:pPr algn="just"/>
              <a:endParaRPr lang="en-US" sz="4200" dirty="0"/>
            </a:p>
          </p:txBody>
        </p:sp>
        <p:sp>
          <p:nvSpPr>
            <p:cNvPr id="9" name="TextBox 8">
              <a:extLst>
                <a:ext uri="{FF2B5EF4-FFF2-40B4-BE49-F238E27FC236}">
                  <a16:creationId xmlns:a16="http://schemas.microsoft.com/office/drawing/2014/main" id="{033CE7EF-5C72-49F2-924D-FDD78F91EEA6}"/>
                </a:ext>
              </a:extLst>
            </p:cNvPr>
            <p:cNvSpPr txBox="1"/>
            <p:nvPr/>
          </p:nvSpPr>
          <p:spPr>
            <a:xfrm>
              <a:off x="765013" y="19939358"/>
              <a:ext cx="8285202" cy="11079956"/>
            </a:xfrm>
            <a:prstGeom prst="rect">
              <a:avLst/>
            </a:prstGeom>
            <a:noFill/>
          </p:spPr>
          <p:txBody>
            <a:bodyPr wrap="square" rtlCol="0">
              <a:spAutoFit/>
            </a:bodyPr>
            <a:lstStyle/>
            <a:p>
              <a:pPr algn="just"/>
              <a:r>
                <a:rPr lang="en-US" sz="4200" dirty="0"/>
                <a:t>In general, the users input the CID number for the biofuel component. The software uses </a:t>
              </a:r>
              <a:r>
                <a:rPr lang="en-US" sz="4200" b="1" dirty="0">
                  <a:solidFill>
                    <a:srgbClr val="0070C0"/>
                  </a:solidFill>
                </a:rPr>
                <a:t>pubchempy</a:t>
              </a:r>
              <a:r>
                <a:rPr lang="en-US" sz="4200" dirty="0"/>
                <a:t> package to generate the SMILES</a:t>
              </a:r>
              <a:r>
                <a:rPr lang="en-US" sz="4200" b="1" dirty="0">
                  <a:solidFill>
                    <a:srgbClr val="7030A0"/>
                  </a:solidFill>
                </a:rPr>
                <a:t> </a:t>
              </a:r>
              <a:r>
                <a:rPr lang="en-US" sz="4200" dirty="0"/>
                <a:t>(Simplified Molecular-Input Line-Entry System). Based on the </a:t>
              </a:r>
              <a:r>
                <a:rPr lang="en-US" sz="4200" b="1" dirty="0">
                  <a:solidFill>
                    <a:srgbClr val="0070C0"/>
                  </a:solidFill>
                </a:rPr>
                <a:t>presence of the functional group</a:t>
              </a:r>
              <a:r>
                <a:rPr lang="en-US" sz="4200" dirty="0"/>
                <a:t>, the software could predict which family of the input biofuel belongs to. It is the classification step. Then, based on its family and physical property you are interested on, software will insert to regression models to predict its physical property, and give you the parity plot and mean-squared-error for the prediction result.</a:t>
              </a:r>
            </a:p>
          </p:txBody>
        </p:sp>
        <p:sp>
          <p:nvSpPr>
            <p:cNvPr id="1043" name="TextBox 1042">
              <a:extLst>
                <a:ext uri="{FF2B5EF4-FFF2-40B4-BE49-F238E27FC236}">
                  <a16:creationId xmlns:a16="http://schemas.microsoft.com/office/drawing/2014/main" id="{C9535D95-A1DA-4612-A5AF-029597223331}"/>
                </a:ext>
              </a:extLst>
            </p:cNvPr>
            <p:cNvSpPr txBox="1"/>
            <p:nvPr/>
          </p:nvSpPr>
          <p:spPr>
            <a:xfrm>
              <a:off x="4604452" y="4297678"/>
              <a:ext cx="5228034" cy="1323439"/>
            </a:xfrm>
            <a:prstGeom prst="rect">
              <a:avLst/>
            </a:prstGeom>
            <a:noFill/>
          </p:spPr>
          <p:txBody>
            <a:bodyPr wrap="none" rtlCol="0">
              <a:spAutoFit/>
            </a:bodyPr>
            <a:lstStyle/>
            <a:p>
              <a:r>
                <a:rPr lang="en-US" sz="8000" b="1" dirty="0">
                  <a:solidFill>
                    <a:srgbClr val="7030A0"/>
                  </a:solidFill>
                </a:rPr>
                <a:t>Background</a:t>
              </a:r>
            </a:p>
          </p:txBody>
        </p:sp>
      </p:grpSp>
      <p:grpSp>
        <p:nvGrpSpPr>
          <p:cNvPr id="24" name="Group 23">
            <a:extLst>
              <a:ext uri="{FF2B5EF4-FFF2-40B4-BE49-F238E27FC236}">
                <a16:creationId xmlns:a16="http://schemas.microsoft.com/office/drawing/2014/main" id="{34275ECC-11B1-4141-93C8-C2C8710969B1}"/>
              </a:ext>
            </a:extLst>
          </p:cNvPr>
          <p:cNvGrpSpPr/>
          <p:nvPr/>
        </p:nvGrpSpPr>
        <p:grpSpPr>
          <a:xfrm>
            <a:off x="14790419" y="4297678"/>
            <a:ext cx="13967257" cy="28272379"/>
            <a:chOff x="14790419" y="4297678"/>
            <a:chExt cx="13967257" cy="28272379"/>
          </a:xfrm>
        </p:grpSpPr>
        <p:sp>
          <p:nvSpPr>
            <p:cNvPr id="13" name="Rectangle: Rounded Corners 12">
              <a:extLst>
                <a:ext uri="{FF2B5EF4-FFF2-40B4-BE49-F238E27FC236}">
                  <a16:creationId xmlns:a16="http://schemas.microsoft.com/office/drawing/2014/main" id="{A170F16D-FF68-42B3-B9C4-FB32B26A5E0E}"/>
                </a:ext>
              </a:extLst>
            </p:cNvPr>
            <p:cNvSpPr/>
            <p:nvPr/>
          </p:nvSpPr>
          <p:spPr>
            <a:xfrm>
              <a:off x="14961971" y="4297678"/>
              <a:ext cx="13624155" cy="282723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endParaRPr lang="en-US" sz="3056" dirty="0">
                <a:solidFill>
                  <a:srgbClr val="7030A0"/>
                </a:solidFill>
              </a:endParaRPr>
            </a:p>
          </p:txBody>
        </p:sp>
        <p:sp>
          <p:nvSpPr>
            <p:cNvPr id="20" name="TextBox 19">
              <a:extLst>
                <a:ext uri="{FF2B5EF4-FFF2-40B4-BE49-F238E27FC236}">
                  <a16:creationId xmlns:a16="http://schemas.microsoft.com/office/drawing/2014/main" id="{8B9085B0-9166-42A4-91A7-049A0FA266E3}"/>
                </a:ext>
              </a:extLst>
            </p:cNvPr>
            <p:cNvSpPr txBox="1"/>
            <p:nvPr/>
          </p:nvSpPr>
          <p:spPr>
            <a:xfrm>
              <a:off x="14790419" y="4319222"/>
              <a:ext cx="13967257" cy="1323439"/>
            </a:xfrm>
            <a:prstGeom prst="rect">
              <a:avLst/>
            </a:prstGeom>
            <a:noFill/>
          </p:spPr>
          <p:txBody>
            <a:bodyPr wrap="square" rtlCol="0">
              <a:spAutoFit/>
            </a:bodyPr>
            <a:lstStyle/>
            <a:p>
              <a:pPr algn="ctr"/>
              <a:r>
                <a:rPr lang="en-US" sz="8000" b="1" dirty="0">
                  <a:solidFill>
                    <a:srgbClr val="7030A0"/>
                  </a:solidFill>
                </a:rPr>
                <a:t>GUI Design</a:t>
              </a:r>
            </a:p>
          </p:txBody>
        </p:sp>
        <p:sp>
          <p:nvSpPr>
            <p:cNvPr id="1036" name="TextBox 1035">
              <a:extLst>
                <a:ext uri="{FF2B5EF4-FFF2-40B4-BE49-F238E27FC236}">
                  <a16:creationId xmlns:a16="http://schemas.microsoft.com/office/drawing/2014/main" id="{7A1CB626-EF30-43F5-A6E2-89BB749E1290}"/>
                </a:ext>
              </a:extLst>
            </p:cNvPr>
            <p:cNvSpPr txBox="1"/>
            <p:nvPr/>
          </p:nvSpPr>
          <p:spPr>
            <a:xfrm>
              <a:off x="15274933" y="5621117"/>
              <a:ext cx="12998228" cy="20128587"/>
            </a:xfrm>
            <a:prstGeom prst="rect">
              <a:avLst/>
            </a:prstGeom>
            <a:noFill/>
          </p:spPr>
          <p:txBody>
            <a:bodyPr wrap="square" rtlCol="0">
              <a:spAutoFit/>
            </a:bodyPr>
            <a:lstStyle/>
            <a:p>
              <a:pPr algn="just"/>
              <a:r>
                <a:rPr lang="en-US" sz="4200" dirty="0"/>
                <a:t>Our GUI is built by </a:t>
              </a:r>
              <a:r>
                <a:rPr lang="en-US" sz="4200" b="1" dirty="0">
                  <a:solidFill>
                    <a:srgbClr val="0070C0"/>
                  </a:solidFill>
                </a:rPr>
                <a:t>Tkinter</a:t>
              </a:r>
              <a:r>
                <a:rPr lang="en-US" sz="4200" dirty="0"/>
                <a:t>. </a:t>
              </a:r>
              <a:r>
                <a:rPr lang="en-US" sz="4200" spc="22" dirty="0">
                  <a:solidFill>
                    <a:srgbClr val="212121"/>
                  </a:solidFill>
                  <a:cs typeface="Arial"/>
                </a:rPr>
                <a:t>The first interface </a:t>
              </a:r>
              <a:r>
                <a:rPr lang="en-US" sz="4200" spc="11" dirty="0">
                  <a:solidFill>
                    <a:srgbClr val="212121"/>
                  </a:solidFill>
                  <a:cs typeface="Arial"/>
                </a:rPr>
                <a:t>allows </a:t>
              </a:r>
              <a:r>
                <a:rPr lang="en-US" sz="4200" spc="22" dirty="0">
                  <a:solidFill>
                    <a:srgbClr val="212121"/>
                  </a:solidFill>
                  <a:cs typeface="Arial"/>
                </a:rPr>
                <a:t>users </a:t>
              </a:r>
              <a:r>
                <a:rPr lang="en-US" sz="4200" spc="11" dirty="0">
                  <a:solidFill>
                    <a:srgbClr val="212121"/>
                  </a:solidFill>
                  <a:cs typeface="Arial"/>
                </a:rPr>
                <a:t>to input </a:t>
              </a:r>
              <a:r>
                <a:rPr lang="en-US" sz="4200" spc="22" dirty="0">
                  <a:solidFill>
                    <a:srgbClr val="212121"/>
                  </a:solidFill>
                  <a:cs typeface="Arial"/>
                </a:rPr>
                <a:t>the </a:t>
              </a:r>
              <a:r>
                <a:rPr lang="en-US" sz="4200" b="1" spc="22" dirty="0">
                  <a:solidFill>
                    <a:srgbClr val="0070C0"/>
                  </a:solidFill>
                  <a:cs typeface="Arial"/>
                </a:rPr>
                <a:t>CID number</a:t>
              </a:r>
              <a:r>
                <a:rPr lang="en-US" sz="4200" b="1" spc="11" dirty="0">
                  <a:solidFill>
                    <a:srgbClr val="212121"/>
                  </a:solidFill>
                  <a:cs typeface="Arial"/>
                </a:rPr>
                <a:t> </a:t>
              </a:r>
              <a:r>
                <a:rPr lang="en-US" sz="4200" spc="11" dirty="0">
                  <a:solidFill>
                    <a:srgbClr val="212121"/>
                  </a:solidFill>
                  <a:cs typeface="Arial"/>
                </a:rPr>
                <a:t>of the biofuel.</a:t>
              </a: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endParaRPr lang="en-US" sz="4200" spc="11" dirty="0">
                <a:solidFill>
                  <a:srgbClr val="212121"/>
                </a:solidFill>
                <a:cs typeface="Arial"/>
              </a:endParaRPr>
            </a:p>
            <a:p>
              <a:pPr algn="just"/>
              <a:r>
                <a:rPr lang="en-US" sz="4200" spc="11" dirty="0">
                  <a:solidFill>
                    <a:srgbClr val="212121"/>
                  </a:solidFill>
                  <a:cs typeface="Arial"/>
                </a:rPr>
                <a:t>At the second interface, users could start to select the different models to find the family of input biofuel component, and also predict the physical property using different regression models. </a:t>
              </a:r>
              <a:r>
                <a:rPr lang="en-US" sz="4200" spc="22" dirty="0">
                  <a:solidFill>
                    <a:srgbClr val="212121"/>
                  </a:solidFill>
                  <a:cs typeface="Arial"/>
                </a:rPr>
                <a:t>The quality of the prediction model has been defined by the </a:t>
              </a:r>
              <a:r>
                <a:rPr lang="en-US" sz="4200" b="1" spc="22" dirty="0">
                  <a:solidFill>
                    <a:srgbClr val="0070C0"/>
                  </a:solidFill>
                  <a:cs typeface="Arial"/>
                </a:rPr>
                <a:t>parity plot</a:t>
              </a:r>
              <a:r>
                <a:rPr lang="en-US" sz="4200" spc="22" dirty="0">
                  <a:solidFill>
                    <a:srgbClr val="212121"/>
                  </a:solidFill>
                  <a:cs typeface="Arial"/>
                </a:rPr>
                <a:t>, </a:t>
              </a:r>
              <a:r>
                <a:rPr lang="en-US" sz="4200" b="1" spc="22" dirty="0">
                  <a:solidFill>
                    <a:srgbClr val="0070C0"/>
                  </a:solidFill>
                  <a:cs typeface="Arial"/>
                </a:rPr>
                <a:t>MSE value</a:t>
              </a:r>
              <a:r>
                <a:rPr lang="en-US" sz="4200" spc="22" dirty="0">
                  <a:solidFill>
                    <a:srgbClr val="212121"/>
                  </a:solidFill>
                  <a:cs typeface="Arial"/>
                </a:rPr>
                <a:t>, </a:t>
              </a:r>
              <a:r>
                <a:rPr lang="en-US" sz="4200" b="1" spc="22" dirty="0">
                  <a:solidFill>
                    <a:srgbClr val="0070C0"/>
                  </a:solidFill>
                  <a:cs typeface="Arial"/>
                </a:rPr>
                <a:t>R</a:t>
              </a:r>
              <a:r>
                <a:rPr lang="en-US" sz="4200" b="1" spc="22" baseline="30000" dirty="0">
                  <a:solidFill>
                    <a:srgbClr val="0070C0"/>
                  </a:solidFill>
                  <a:cs typeface="Arial"/>
                </a:rPr>
                <a:t>2</a:t>
              </a:r>
              <a:r>
                <a:rPr lang="en-US" sz="4200" b="1" spc="22" dirty="0">
                  <a:solidFill>
                    <a:srgbClr val="0070C0"/>
                  </a:solidFill>
                  <a:cs typeface="Arial"/>
                </a:rPr>
                <a:t> value </a:t>
              </a:r>
              <a:r>
                <a:rPr lang="en-US" sz="4200" spc="22" dirty="0">
                  <a:solidFill>
                    <a:srgbClr val="212121"/>
                  </a:solidFill>
                  <a:cs typeface="Arial"/>
                </a:rPr>
                <a:t>and </a:t>
              </a:r>
              <a:r>
                <a:rPr lang="en-US" sz="4200" b="1" spc="22" dirty="0">
                  <a:solidFill>
                    <a:srgbClr val="0070C0"/>
                  </a:solidFill>
                  <a:cs typeface="Arial"/>
                </a:rPr>
                <a:t>accuracy</a:t>
              </a:r>
              <a:r>
                <a:rPr lang="en-US" sz="4200" spc="22" dirty="0">
                  <a:solidFill>
                    <a:srgbClr val="212121"/>
                  </a:solidFill>
                  <a:cs typeface="Arial"/>
                </a:rPr>
                <a:t>, which will be shown in the third interface.</a:t>
              </a:r>
            </a:p>
            <a:p>
              <a:pPr algn="just"/>
              <a:endParaRPr lang="en-US" sz="4200" spc="22" dirty="0">
                <a:solidFill>
                  <a:srgbClr val="212121"/>
                </a:solidFill>
                <a:cs typeface="Arial"/>
              </a:endParaRPr>
            </a:p>
            <a:p>
              <a:pPr algn="just"/>
              <a:endParaRPr lang="en-US" sz="4200" dirty="0"/>
            </a:p>
            <a:p>
              <a:pPr algn="just"/>
              <a:endParaRPr lang="en-US" sz="4200" dirty="0"/>
            </a:p>
            <a:p>
              <a:pPr algn="just"/>
              <a:endParaRPr lang="en-US" sz="4200" dirty="0"/>
            </a:p>
            <a:p>
              <a:pPr algn="just"/>
              <a:endParaRPr lang="en-US" sz="4200" dirty="0"/>
            </a:p>
            <a:p>
              <a:pPr algn="just"/>
              <a:endParaRPr lang="en-US" sz="4200" dirty="0"/>
            </a:p>
            <a:p>
              <a:pPr algn="just"/>
              <a:endParaRPr lang="en-US" sz="4200" dirty="0"/>
            </a:p>
            <a:p>
              <a:pPr algn="just"/>
              <a:endParaRPr lang="en-US" sz="4200" dirty="0"/>
            </a:p>
            <a:p>
              <a:pPr algn="just"/>
              <a:r>
                <a:rPr lang="en-US" sz="4200" dirty="0"/>
                <a:t>The following are choices contained in the machine learning portion, and the input number will go through the entire modeling process and generate </a:t>
              </a:r>
              <a:r>
                <a:rPr lang="en-US" sz="4200" b="1" dirty="0">
                  <a:solidFill>
                    <a:srgbClr val="0070C0"/>
                  </a:solidFill>
                </a:rPr>
                <a:t>numerical</a:t>
              </a:r>
              <a:r>
                <a:rPr lang="en-US" sz="4200" dirty="0"/>
                <a:t> and </a:t>
              </a:r>
              <a:r>
                <a:rPr lang="en-US" sz="4200" b="1" dirty="0">
                  <a:solidFill>
                    <a:srgbClr val="0070C0"/>
                  </a:solidFill>
                </a:rPr>
                <a:t>graphical results</a:t>
              </a:r>
              <a:r>
                <a:rPr lang="en-US" sz="4200" dirty="0"/>
                <a:t>.</a:t>
              </a:r>
            </a:p>
            <a:p>
              <a:endParaRPr lang="en-US" sz="4200" dirty="0">
                <a:solidFill>
                  <a:srgbClr val="7030A0"/>
                </a:solidFill>
              </a:endParaRPr>
            </a:p>
            <a:p>
              <a:endParaRPr lang="en-US" sz="4200" dirty="0"/>
            </a:p>
          </p:txBody>
        </p:sp>
        <p:pic>
          <p:nvPicPr>
            <p:cNvPr id="1049" name="Picture 1048">
              <a:extLst>
                <a:ext uri="{FF2B5EF4-FFF2-40B4-BE49-F238E27FC236}">
                  <a16:creationId xmlns:a16="http://schemas.microsoft.com/office/drawing/2014/main" id="{0DE1D314-1778-4F72-B1B2-5FE13C7E490D}"/>
                </a:ext>
              </a:extLst>
            </p:cNvPr>
            <p:cNvPicPr>
              <a:picLocks noChangeAspect="1"/>
            </p:cNvPicPr>
            <p:nvPr/>
          </p:nvPicPr>
          <p:blipFill>
            <a:blip r:embed="rId8"/>
            <a:stretch>
              <a:fillRect/>
            </a:stretch>
          </p:blipFill>
          <p:spPr>
            <a:xfrm>
              <a:off x="16874205" y="7168696"/>
              <a:ext cx="9543260" cy="4741082"/>
            </a:xfrm>
            <a:prstGeom prst="rect">
              <a:avLst/>
            </a:prstGeom>
          </p:spPr>
        </p:pic>
        <p:pic>
          <p:nvPicPr>
            <p:cNvPr id="61" name="Picture 60">
              <a:extLst>
                <a:ext uri="{FF2B5EF4-FFF2-40B4-BE49-F238E27FC236}">
                  <a16:creationId xmlns:a16="http://schemas.microsoft.com/office/drawing/2014/main" id="{8B732C71-1811-4EB3-80C3-5EE93B1D858C}"/>
                </a:ext>
              </a:extLst>
            </p:cNvPr>
            <p:cNvPicPr>
              <a:picLocks noChangeAspect="1"/>
            </p:cNvPicPr>
            <p:nvPr/>
          </p:nvPicPr>
          <p:blipFill rotWithShape="1">
            <a:blip r:embed="rId9">
              <a:extLst>
                <a:ext uri="{28A0092B-C50C-407E-A947-70E740481C1C}">
                  <a14:useLocalDpi xmlns:a14="http://schemas.microsoft.com/office/drawing/2010/main" val="0"/>
                </a:ext>
              </a:extLst>
            </a:blip>
            <a:srcRect l="521" t="5054" r="356"/>
            <a:stretch/>
          </p:blipFill>
          <p:spPr>
            <a:xfrm>
              <a:off x="17015216" y="16688402"/>
              <a:ext cx="9533512" cy="4784030"/>
            </a:xfrm>
            <a:prstGeom prst="rect">
              <a:avLst/>
            </a:prstGeom>
          </p:spPr>
        </p:pic>
        <p:pic>
          <p:nvPicPr>
            <p:cNvPr id="3" name="Picture 2">
              <a:extLst>
                <a:ext uri="{FF2B5EF4-FFF2-40B4-BE49-F238E27FC236}">
                  <a16:creationId xmlns:a16="http://schemas.microsoft.com/office/drawing/2014/main" id="{76DAC84E-43BC-484F-ABFD-0527B98ECEA9}"/>
                </a:ext>
              </a:extLst>
            </p:cNvPr>
            <p:cNvPicPr>
              <a:picLocks noChangeAspect="1"/>
            </p:cNvPicPr>
            <p:nvPr/>
          </p:nvPicPr>
          <p:blipFill>
            <a:blip r:embed="rId10"/>
            <a:stretch>
              <a:fillRect/>
            </a:stretch>
          </p:blipFill>
          <p:spPr>
            <a:xfrm>
              <a:off x="15790009" y="24456999"/>
              <a:ext cx="11978372" cy="6618266"/>
            </a:xfrm>
            <a:prstGeom prst="rect">
              <a:avLst/>
            </a:prstGeom>
          </p:spPr>
        </p:pic>
      </p:grpSp>
      <p:pic>
        <p:nvPicPr>
          <p:cNvPr id="11" name="Picture 10">
            <a:extLst>
              <a:ext uri="{FF2B5EF4-FFF2-40B4-BE49-F238E27FC236}">
                <a16:creationId xmlns:a16="http://schemas.microsoft.com/office/drawing/2014/main" id="{1E565AB7-A916-4644-BE6F-E702D07C63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031" y="253108"/>
            <a:ext cx="9181094" cy="3278962"/>
          </a:xfrm>
          <a:prstGeom prst="rect">
            <a:avLst/>
          </a:prstGeom>
        </p:spPr>
      </p:pic>
      <p:grpSp>
        <p:nvGrpSpPr>
          <p:cNvPr id="17" name="Group 16">
            <a:extLst>
              <a:ext uri="{FF2B5EF4-FFF2-40B4-BE49-F238E27FC236}">
                <a16:creationId xmlns:a16="http://schemas.microsoft.com/office/drawing/2014/main" id="{89E66365-E810-44DE-A038-43153B1F3699}"/>
              </a:ext>
            </a:extLst>
          </p:cNvPr>
          <p:cNvGrpSpPr/>
          <p:nvPr/>
        </p:nvGrpSpPr>
        <p:grpSpPr>
          <a:xfrm>
            <a:off x="29570645" y="4297676"/>
            <a:ext cx="13967257" cy="28272379"/>
            <a:chOff x="29570645" y="4297676"/>
            <a:chExt cx="13967257" cy="28272379"/>
          </a:xfrm>
        </p:grpSpPr>
        <p:grpSp>
          <p:nvGrpSpPr>
            <p:cNvPr id="23" name="Group 22">
              <a:extLst>
                <a:ext uri="{FF2B5EF4-FFF2-40B4-BE49-F238E27FC236}">
                  <a16:creationId xmlns:a16="http://schemas.microsoft.com/office/drawing/2014/main" id="{7CA91011-445E-47AD-B772-E0E9C097E990}"/>
                </a:ext>
              </a:extLst>
            </p:cNvPr>
            <p:cNvGrpSpPr/>
            <p:nvPr/>
          </p:nvGrpSpPr>
          <p:grpSpPr>
            <a:xfrm>
              <a:off x="29570645" y="4297676"/>
              <a:ext cx="13967257" cy="28272379"/>
              <a:chOff x="29570645" y="4297676"/>
              <a:chExt cx="13967257" cy="28272379"/>
            </a:xfrm>
          </p:grpSpPr>
          <p:sp>
            <p:nvSpPr>
              <p:cNvPr id="14" name="Rectangle: Rounded Corners 13">
                <a:extLst>
                  <a:ext uri="{FF2B5EF4-FFF2-40B4-BE49-F238E27FC236}">
                    <a16:creationId xmlns:a16="http://schemas.microsoft.com/office/drawing/2014/main" id="{5BF0DC75-CF40-4551-A922-B1D21F11997E}"/>
                  </a:ext>
                </a:extLst>
              </p:cNvPr>
              <p:cNvSpPr/>
              <p:nvPr/>
            </p:nvSpPr>
            <p:spPr>
              <a:xfrm>
                <a:off x="29570645" y="4297676"/>
                <a:ext cx="13967257" cy="282723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endParaRPr lang="en-US" sz="3056" dirty="0">
                  <a:solidFill>
                    <a:srgbClr val="7030A0"/>
                  </a:solidFill>
                </a:endParaRPr>
              </a:p>
            </p:txBody>
          </p:sp>
          <p:sp>
            <p:nvSpPr>
              <p:cNvPr id="18" name="TextBox 17">
                <a:extLst>
                  <a:ext uri="{FF2B5EF4-FFF2-40B4-BE49-F238E27FC236}">
                    <a16:creationId xmlns:a16="http://schemas.microsoft.com/office/drawing/2014/main" id="{7C2876FC-F585-41DE-AA6B-F3CFCCDAE8F1}"/>
                  </a:ext>
                </a:extLst>
              </p:cNvPr>
              <p:cNvSpPr txBox="1"/>
              <p:nvPr/>
            </p:nvSpPr>
            <p:spPr>
              <a:xfrm>
                <a:off x="30208952" y="28832856"/>
                <a:ext cx="13074463" cy="2242409"/>
              </a:xfrm>
              <a:prstGeom prst="rect">
                <a:avLst/>
              </a:prstGeom>
              <a:noFill/>
            </p:spPr>
            <p:txBody>
              <a:bodyPr wrap="square" rtlCol="0">
                <a:spAutoFit/>
              </a:bodyPr>
              <a:lstStyle/>
              <a:p>
                <a:r>
                  <a:rPr lang="en-US" sz="3493" u="sng" dirty="0"/>
                  <a:t>Reference</a:t>
                </a:r>
              </a:p>
              <a:p>
                <a:pPr algn="just"/>
                <a:r>
                  <a:rPr lang="en-US" sz="3493" dirty="0"/>
                  <a:t>Saldana, D. A., </a:t>
                </a:r>
                <a:r>
                  <a:rPr lang="en-US" sz="3493" dirty="0" err="1"/>
                  <a:t>Starck</a:t>
                </a:r>
                <a:r>
                  <a:rPr lang="en-US" sz="3493" dirty="0"/>
                  <a:t>, L., </a:t>
                </a:r>
                <a:r>
                  <a:rPr lang="en-US" sz="3493" dirty="0" err="1"/>
                  <a:t>Mougin</a:t>
                </a:r>
                <a:r>
                  <a:rPr lang="en-US" sz="3493" dirty="0"/>
                  <a:t>, P., Rousseau, B., &amp; </a:t>
                </a:r>
                <a:r>
                  <a:rPr lang="en-US" sz="3493" dirty="0" err="1"/>
                  <a:t>Creton</a:t>
                </a:r>
                <a:r>
                  <a:rPr lang="en-US" sz="3493" dirty="0"/>
                  <a:t>, B. (2013). Prediction of flash points for fuel mixtures using machine learning and a novel equation. </a:t>
                </a:r>
                <a:r>
                  <a:rPr lang="en-US" sz="3493" i="1" dirty="0"/>
                  <a:t>Energy and Fuels</a:t>
                </a:r>
                <a:r>
                  <a:rPr lang="en-US" sz="3493" dirty="0"/>
                  <a:t>, </a:t>
                </a:r>
                <a:r>
                  <a:rPr lang="en-US" sz="3493" i="1" dirty="0"/>
                  <a:t>27</a:t>
                </a:r>
                <a:r>
                  <a:rPr lang="en-US" sz="3493" dirty="0"/>
                  <a:t>(7), 3811–3820.</a:t>
                </a:r>
              </a:p>
            </p:txBody>
          </p:sp>
          <p:sp>
            <p:nvSpPr>
              <p:cNvPr id="10" name="TextBox 9">
                <a:extLst>
                  <a:ext uri="{FF2B5EF4-FFF2-40B4-BE49-F238E27FC236}">
                    <a16:creationId xmlns:a16="http://schemas.microsoft.com/office/drawing/2014/main" id="{9362A63D-51DD-45C1-8DC5-048B84391B8A}"/>
                  </a:ext>
                </a:extLst>
              </p:cNvPr>
              <p:cNvSpPr txBox="1"/>
              <p:nvPr/>
            </p:nvSpPr>
            <p:spPr>
              <a:xfrm>
                <a:off x="29826567" y="5621117"/>
                <a:ext cx="13185568" cy="3970318"/>
              </a:xfrm>
              <a:prstGeom prst="rect">
                <a:avLst/>
              </a:prstGeom>
              <a:noFill/>
            </p:spPr>
            <p:txBody>
              <a:bodyPr wrap="square" rtlCol="0">
                <a:spAutoFit/>
              </a:bodyPr>
              <a:lstStyle/>
              <a:p>
                <a:pPr algn="just"/>
                <a:r>
                  <a:rPr lang="en-US" sz="4200" dirty="0"/>
                  <a:t>In the classification step, two different outstanding classification models have been displayed here. By comparing between the actual family and the predicted family, we could find our classification have a </a:t>
                </a:r>
                <a:r>
                  <a:rPr lang="en-US" sz="4200" b="1" dirty="0">
                    <a:solidFill>
                      <a:srgbClr val="0070C0"/>
                    </a:solidFill>
                  </a:rPr>
                  <a:t>good prediction performance</a:t>
                </a:r>
                <a:r>
                  <a:rPr lang="en-US" sz="4200" dirty="0"/>
                  <a:t>, based on their accuracy calculation. </a:t>
                </a:r>
              </a:p>
            </p:txBody>
          </p:sp>
          <p:sp>
            <p:nvSpPr>
              <p:cNvPr id="1031" name="TextBox 1030">
                <a:extLst>
                  <a:ext uri="{FF2B5EF4-FFF2-40B4-BE49-F238E27FC236}">
                    <a16:creationId xmlns:a16="http://schemas.microsoft.com/office/drawing/2014/main" id="{4CC558AD-3D06-44E2-AA07-2B1D2B57EFD0}"/>
                  </a:ext>
                </a:extLst>
              </p:cNvPr>
              <p:cNvSpPr txBox="1"/>
              <p:nvPr/>
            </p:nvSpPr>
            <p:spPr>
              <a:xfrm>
                <a:off x="29961489" y="15563122"/>
                <a:ext cx="13185568" cy="5909310"/>
              </a:xfrm>
              <a:prstGeom prst="rect">
                <a:avLst/>
              </a:prstGeom>
              <a:noFill/>
            </p:spPr>
            <p:txBody>
              <a:bodyPr wrap="square" rtlCol="0">
                <a:spAutoFit/>
              </a:bodyPr>
              <a:lstStyle/>
              <a:p>
                <a:pPr algn="just"/>
                <a:r>
                  <a:rPr lang="en-US" sz="4200" dirty="0"/>
                  <a:t>In the physical property prediction step, two different outstanding prediction models have been shown below. From the parity plots, we could see that our prediction models have a </a:t>
                </a:r>
                <a:r>
                  <a:rPr lang="en-US" sz="4200" b="1" dirty="0">
                    <a:solidFill>
                      <a:srgbClr val="0070C0"/>
                    </a:solidFill>
                  </a:rPr>
                  <a:t>good linear correlation behavior</a:t>
                </a:r>
                <a:r>
                  <a:rPr lang="en-US" sz="4200" dirty="0"/>
                  <a:t>. Also, we applied the bootstrap method to normalize our input data. We could see the mean-squared-error is </a:t>
                </a:r>
                <a:r>
                  <a:rPr lang="en-US" sz="4200" b="1" dirty="0">
                    <a:solidFill>
                      <a:srgbClr val="0070C0"/>
                    </a:solidFill>
                  </a:rPr>
                  <a:t>reverse proportional</a:t>
                </a:r>
                <a:r>
                  <a:rPr lang="en-US" sz="4200" dirty="0"/>
                  <a:t> to the R</a:t>
                </a:r>
                <a:r>
                  <a:rPr lang="en-US" sz="4200" baseline="30000" dirty="0"/>
                  <a:t>2</a:t>
                </a:r>
                <a:r>
                  <a:rPr lang="en-US" sz="4200" dirty="0"/>
                  <a:t> value. From the bootstrap vs. MSE plot, it could tell us the best prediction in each prediction iteration.</a:t>
                </a:r>
              </a:p>
            </p:txBody>
          </p:sp>
          <p:grpSp>
            <p:nvGrpSpPr>
              <p:cNvPr id="16" name="Group 15">
                <a:extLst>
                  <a:ext uri="{FF2B5EF4-FFF2-40B4-BE49-F238E27FC236}">
                    <a16:creationId xmlns:a16="http://schemas.microsoft.com/office/drawing/2014/main" id="{8F74FBDD-1468-436D-B72E-B70426702CC4}"/>
                  </a:ext>
                </a:extLst>
              </p:cNvPr>
              <p:cNvGrpSpPr/>
              <p:nvPr/>
            </p:nvGrpSpPr>
            <p:grpSpPr>
              <a:xfrm>
                <a:off x="30657269" y="21487674"/>
                <a:ext cx="11794008" cy="7321756"/>
                <a:chOff x="29831644" y="20238119"/>
                <a:chExt cx="13421842" cy="8332320"/>
              </a:xfrm>
            </p:grpSpPr>
            <p:grpSp>
              <p:nvGrpSpPr>
                <p:cNvPr id="1035" name="Group 1034">
                  <a:extLst>
                    <a:ext uri="{FF2B5EF4-FFF2-40B4-BE49-F238E27FC236}">
                      <a16:creationId xmlns:a16="http://schemas.microsoft.com/office/drawing/2014/main" id="{78B760A9-ABBB-487E-9F92-6101BC279E36}"/>
                    </a:ext>
                  </a:extLst>
                </p:cNvPr>
                <p:cNvGrpSpPr/>
                <p:nvPr/>
              </p:nvGrpSpPr>
              <p:grpSpPr>
                <a:xfrm>
                  <a:off x="29831644" y="20238119"/>
                  <a:ext cx="13421842" cy="4670351"/>
                  <a:chOff x="13664206" y="8542055"/>
                  <a:chExt cx="6147794" cy="2139226"/>
                </a:xfrm>
              </p:grpSpPr>
              <p:sp>
                <p:nvSpPr>
                  <p:cNvPr id="1033" name="TextBox 1032">
                    <a:extLst>
                      <a:ext uri="{FF2B5EF4-FFF2-40B4-BE49-F238E27FC236}">
                        <a16:creationId xmlns:a16="http://schemas.microsoft.com/office/drawing/2014/main" id="{7880E9D2-8600-4846-991F-2CEFD2833EA9}"/>
                      </a:ext>
                    </a:extLst>
                  </p:cNvPr>
                  <p:cNvSpPr txBox="1"/>
                  <p:nvPr/>
                </p:nvSpPr>
                <p:spPr>
                  <a:xfrm>
                    <a:off x="13664207" y="10454311"/>
                    <a:ext cx="6147793" cy="226970"/>
                  </a:xfrm>
                  <a:prstGeom prst="rect">
                    <a:avLst/>
                  </a:prstGeom>
                  <a:solidFill>
                    <a:schemeClr val="bg1"/>
                  </a:solidFill>
                </p:spPr>
                <p:txBody>
                  <a:bodyPr wrap="square" rtlCol="0">
                    <a:spAutoFit/>
                  </a:bodyPr>
                  <a:lstStyle/>
                  <a:p>
                    <a:r>
                      <a:rPr lang="en-US" sz="2620" dirty="0"/>
                      <a:t>GRNN:</a:t>
                    </a:r>
                  </a:p>
                </p:txBody>
              </p:sp>
              <p:sp>
                <p:nvSpPr>
                  <p:cNvPr id="1034" name="TextBox 1033">
                    <a:extLst>
                      <a:ext uri="{FF2B5EF4-FFF2-40B4-BE49-F238E27FC236}">
                        <a16:creationId xmlns:a16="http://schemas.microsoft.com/office/drawing/2014/main" id="{C759CB5B-9742-4957-8D16-40E43DED8396}"/>
                      </a:ext>
                    </a:extLst>
                  </p:cNvPr>
                  <p:cNvSpPr txBox="1"/>
                  <p:nvPr/>
                </p:nvSpPr>
                <p:spPr>
                  <a:xfrm>
                    <a:off x="13664206" y="8542055"/>
                    <a:ext cx="6147793" cy="226970"/>
                  </a:xfrm>
                  <a:prstGeom prst="rect">
                    <a:avLst/>
                  </a:prstGeom>
                  <a:solidFill>
                    <a:schemeClr val="bg1"/>
                  </a:solidFill>
                </p:spPr>
                <p:txBody>
                  <a:bodyPr wrap="square" rtlCol="0">
                    <a:spAutoFit/>
                  </a:bodyPr>
                  <a:lstStyle/>
                  <a:p>
                    <a:r>
                      <a:rPr lang="en-US" sz="2620" dirty="0"/>
                      <a:t>PLS:</a:t>
                    </a:r>
                  </a:p>
                </p:txBody>
              </p:sp>
            </p:grpSp>
            <p:pic>
              <p:nvPicPr>
                <p:cNvPr id="1038" name="Picture 1037">
                  <a:extLst>
                    <a:ext uri="{FF2B5EF4-FFF2-40B4-BE49-F238E27FC236}">
                      <a16:creationId xmlns:a16="http://schemas.microsoft.com/office/drawing/2014/main" id="{E1ABA7CE-A653-47D7-A872-1107F9E8ECF0}"/>
                    </a:ext>
                  </a:extLst>
                </p:cNvPr>
                <p:cNvPicPr>
                  <a:picLocks noChangeAspect="1"/>
                </p:cNvPicPr>
                <p:nvPr/>
              </p:nvPicPr>
              <p:blipFill>
                <a:blip r:embed="rId12"/>
                <a:stretch>
                  <a:fillRect/>
                </a:stretch>
              </p:blipFill>
              <p:spPr>
                <a:xfrm>
                  <a:off x="29831644" y="24905789"/>
                  <a:ext cx="13421838" cy="3664650"/>
                </a:xfrm>
                <a:prstGeom prst="rect">
                  <a:avLst/>
                </a:prstGeom>
              </p:spPr>
            </p:pic>
            <p:pic>
              <p:nvPicPr>
                <p:cNvPr id="1039" name="Picture 1038">
                  <a:extLst>
                    <a:ext uri="{FF2B5EF4-FFF2-40B4-BE49-F238E27FC236}">
                      <a16:creationId xmlns:a16="http://schemas.microsoft.com/office/drawing/2014/main" id="{513A4014-5808-466A-8025-200E7195FD03}"/>
                    </a:ext>
                  </a:extLst>
                </p:cNvPr>
                <p:cNvPicPr>
                  <a:picLocks noChangeAspect="1"/>
                </p:cNvPicPr>
                <p:nvPr/>
              </p:nvPicPr>
              <p:blipFill>
                <a:blip r:embed="rId13"/>
                <a:stretch>
                  <a:fillRect/>
                </a:stretch>
              </p:blipFill>
              <p:spPr>
                <a:xfrm>
                  <a:off x="29831645" y="20730957"/>
                  <a:ext cx="13421840" cy="3712100"/>
                </a:xfrm>
                <a:prstGeom prst="rect">
                  <a:avLst/>
                </a:prstGeom>
              </p:spPr>
            </p:pic>
          </p:grpSp>
          <p:sp>
            <p:nvSpPr>
              <p:cNvPr id="1042" name="TextBox 1041">
                <a:extLst>
                  <a:ext uri="{FF2B5EF4-FFF2-40B4-BE49-F238E27FC236}">
                    <a16:creationId xmlns:a16="http://schemas.microsoft.com/office/drawing/2014/main" id="{4EB5DD8D-41F7-4C1C-A54D-DD845581A52B}"/>
                  </a:ext>
                </a:extLst>
              </p:cNvPr>
              <p:cNvSpPr txBox="1"/>
              <p:nvPr/>
            </p:nvSpPr>
            <p:spPr>
              <a:xfrm>
                <a:off x="33156567" y="4322794"/>
                <a:ext cx="6525569" cy="1323439"/>
              </a:xfrm>
              <a:prstGeom prst="rect">
                <a:avLst/>
              </a:prstGeom>
              <a:noFill/>
            </p:spPr>
            <p:txBody>
              <a:bodyPr wrap="none" rtlCol="0">
                <a:spAutoFit/>
              </a:bodyPr>
              <a:lstStyle/>
              <a:p>
                <a:r>
                  <a:rPr lang="en-US" sz="8000" b="1" dirty="0">
                    <a:solidFill>
                      <a:srgbClr val="7030A0"/>
                    </a:solidFill>
                  </a:rPr>
                  <a:t>Output Results</a:t>
                </a:r>
              </a:p>
            </p:txBody>
          </p:sp>
          <p:grpSp>
            <p:nvGrpSpPr>
              <p:cNvPr id="19" name="Group 18">
                <a:extLst>
                  <a:ext uri="{FF2B5EF4-FFF2-40B4-BE49-F238E27FC236}">
                    <a16:creationId xmlns:a16="http://schemas.microsoft.com/office/drawing/2014/main" id="{8BFE0D96-A60C-4C98-A40D-F8D53579ED4C}"/>
                  </a:ext>
                </a:extLst>
              </p:cNvPr>
              <p:cNvGrpSpPr/>
              <p:nvPr/>
            </p:nvGrpSpPr>
            <p:grpSpPr>
              <a:xfrm>
                <a:off x="30398424" y="14512900"/>
                <a:ext cx="12311697" cy="618009"/>
                <a:chOff x="30447622" y="15122491"/>
                <a:chExt cx="12311697" cy="618009"/>
              </a:xfrm>
            </p:grpSpPr>
            <p:pic>
              <p:nvPicPr>
                <p:cNvPr id="6" name="Picture 5">
                  <a:extLst>
                    <a:ext uri="{FF2B5EF4-FFF2-40B4-BE49-F238E27FC236}">
                      <a16:creationId xmlns:a16="http://schemas.microsoft.com/office/drawing/2014/main" id="{0FB6E902-68CC-4F58-B499-9EBBEE0A33FC}"/>
                    </a:ext>
                  </a:extLst>
                </p:cNvPr>
                <p:cNvPicPr>
                  <a:picLocks noChangeAspect="1"/>
                </p:cNvPicPr>
                <p:nvPr/>
              </p:nvPicPr>
              <p:blipFill>
                <a:blip r:embed="rId14"/>
                <a:stretch>
                  <a:fillRect/>
                </a:stretch>
              </p:blipFill>
              <p:spPr>
                <a:xfrm>
                  <a:off x="30447622" y="15122491"/>
                  <a:ext cx="5971732" cy="613016"/>
                </a:xfrm>
                <a:prstGeom prst="rect">
                  <a:avLst/>
                </a:prstGeom>
              </p:spPr>
            </p:pic>
            <p:pic>
              <p:nvPicPr>
                <p:cNvPr id="5" name="Picture 4">
                  <a:extLst>
                    <a:ext uri="{FF2B5EF4-FFF2-40B4-BE49-F238E27FC236}">
                      <a16:creationId xmlns:a16="http://schemas.microsoft.com/office/drawing/2014/main" id="{9824EF0D-2EEF-4BC1-8C06-16810C058592}"/>
                    </a:ext>
                  </a:extLst>
                </p:cNvPr>
                <p:cNvPicPr>
                  <a:picLocks noChangeAspect="1"/>
                </p:cNvPicPr>
                <p:nvPr/>
              </p:nvPicPr>
              <p:blipFill>
                <a:blip r:embed="rId15"/>
                <a:stretch>
                  <a:fillRect/>
                </a:stretch>
              </p:blipFill>
              <p:spPr>
                <a:xfrm>
                  <a:off x="36795381" y="15127483"/>
                  <a:ext cx="5963938" cy="613017"/>
                </a:xfrm>
                <a:prstGeom prst="rect">
                  <a:avLst/>
                </a:prstGeom>
              </p:spPr>
            </p:pic>
          </p:grpSp>
        </p:grpSp>
        <p:pic>
          <p:nvPicPr>
            <p:cNvPr id="4" name="Picture 3">
              <a:extLst>
                <a:ext uri="{FF2B5EF4-FFF2-40B4-BE49-F238E27FC236}">
                  <a16:creationId xmlns:a16="http://schemas.microsoft.com/office/drawing/2014/main" id="{0EF74644-7A72-48C8-B535-B51A990AFDA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46183" y="9794255"/>
              <a:ext cx="5963937" cy="4728805"/>
            </a:xfrm>
            <a:prstGeom prst="rect">
              <a:avLst/>
            </a:prstGeom>
          </p:spPr>
        </p:pic>
        <p:pic>
          <p:nvPicPr>
            <p:cNvPr id="15" name="Picture 14">
              <a:extLst>
                <a:ext uri="{FF2B5EF4-FFF2-40B4-BE49-F238E27FC236}">
                  <a16:creationId xmlns:a16="http://schemas.microsoft.com/office/drawing/2014/main" id="{F084EECD-3DA1-4BE7-93A0-3D4F9290F9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398424" y="9807433"/>
              <a:ext cx="5971732" cy="4715627"/>
            </a:xfrm>
            <a:prstGeom prst="rect">
              <a:avLst/>
            </a:prstGeom>
          </p:spPr>
        </p:pic>
      </p:grpSp>
    </p:spTree>
    <p:extLst>
      <p:ext uri="{BB962C8B-B14F-4D97-AF65-F5344CB8AC3E}">
        <p14:creationId xmlns:p14="http://schemas.microsoft.com/office/powerpoint/2010/main" val="1376086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732</TotalTime>
  <Words>596</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Jingtian Zhang</dc:creator>
  <cp:lastModifiedBy>Renlong Zheng</cp:lastModifiedBy>
  <cp:revision>300</cp:revision>
  <dcterms:created xsi:type="dcterms:W3CDTF">2018-03-11T22:36:09Z</dcterms:created>
  <dcterms:modified xsi:type="dcterms:W3CDTF">2018-03-13T01:57:47Z</dcterms:modified>
</cp:coreProperties>
</file>