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311" r:id="rId3"/>
    <p:sldId id="342" r:id="rId4"/>
    <p:sldId id="352" r:id="rId5"/>
    <p:sldId id="343" r:id="rId6"/>
    <p:sldId id="353" r:id="rId7"/>
    <p:sldId id="354" r:id="rId8"/>
    <p:sldId id="265" r:id="rId9"/>
  </p:sldIdLst>
  <p:sldSz cx="9144000" cy="5143500" type="screen16x9"/>
  <p:notesSz cx="6858000" cy="9144000"/>
  <p:defaultTextStyle>
    <a:defPPr>
      <a:defRPr lang="zh-CN"/>
    </a:defPPr>
    <a:lvl1pPr marL="0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39291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78583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17873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57164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196456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35747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075037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14328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70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EFEEED"/>
    <a:srgbClr val="CD0920"/>
    <a:srgbClr val="808080"/>
    <a:srgbClr val="AD1221"/>
    <a:srgbClr val="5C6767"/>
    <a:srgbClr val="42505A"/>
    <a:srgbClr val="AE275A"/>
    <a:srgbClr val="86183F"/>
    <a:srgbClr val="C819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7" autoAdjust="0"/>
    <p:restoredTop sz="91425" autoAdjust="0"/>
  </p:normalViewPr>
  <p:slideViewPr>
    <p:cSldViewPr snapToObjects="1">
      <p:cViewPr varScale="1">
        <p:scale>
          <a:sx n="86" d="100"/>
          <a:sy n="86" d="100"/>
        </p:scale>
        <p:origin x="-1248" y="-90"/>
      </p:cViewPr>
      <p:guideLst>
        <p:guide orient="horz" pos="170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5728C-BD21-4FA1-9B4A-FA2983FF8092}" type="datetimeFigureOut">
              <a:rPr lang="zh-CN" altLang="en-US" smtClean="0"/>
              <a:t>2020/5/10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6AA6D-BC70-48C7-9A3D-D451B31FD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50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6AA6D-BC70-48C7-9A3D-D451B31FDA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04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6AA6D-BC70-48C7-9A3D-D451B31FDA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51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6AA6D-BC70-48C7-9A3D-D451B31FDA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055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6AA6D-BC70-48C7-9A3D-D451B31FDA0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066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6AA6D-BC70-48C7-9A3D-D451B31FDA0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580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6AA6D-BC70-48C7-9A3D-D451B31FDA0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4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 userDrawn="1"/>
        </p:nvSpPr>
        <p:spPr>
          <a:xfrm>
            <a:off x="9469599" y="3126167"/>
            <a:ext cx="234336" cy="392595"/>
          </a:xfrm>
          <a:prstGeom prst="rect">
            <a:avLst/>
          </a:prstGeom>
          <a:noFill/>
        </p:spPr>
        <p:txBody>
          <a:bodyPr wrap="none" lIns="116245" tIns="58123" rIns="116245" bIns="58123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39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48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16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64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62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594" y="160"/>
            <a:ext cx="9136814" cy="5143181"/>
          </a:xfrm>
          <a:prstGeom prst="rect">
            <a:avLst/>
          </a:prstGeom>
          <a:solidFill>
            <a:srgbClr val="EFEEE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6245" tIns="58123" rIns="116245" bIns="58123" spcCol="0"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89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439291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469" indent="-329469" algn="l" defTabSz="439291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13848" indent="-274558" algn="l" defTabSz="439291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8228" indent="-219645" algn="l" defTabSz="439291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37519" indent="-219645" algn="l" defTabSz="439291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6810" indent="-219645" algn="l" defTabSz="439291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101" indent="-219645" algn="l" defTabSz="439291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5392" indent="-219645" algn="l" defTabSz="439291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4683" indent="-219645" algn="l" defTabSz="439291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33975" indent="-219645" algn="l" defTabSz="439291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9291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8583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17873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57164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96456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5747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5037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4328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836041" y="1822053"/>
            <a:ext cx="5760295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Dialog System Technology Challenges</a:t>
            </a:r>
            <a:endParaRPr lang="zh-CN" altLang="en-US" sz="2400" dirty="0">
              <a:solidFill>
                <a:srgbClr val="3745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12"/>
          <p:cNvSpPr txBox="1"/>
          <p:nvPr/>
        </p:nvSpPr>
        <p:spPr>
          <a:xfrm>
            <a:off x="2674623" y="2385158"/>
            <a:ext cx="39893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7D7876"/>
                </a:solidFill>
                <a:latin typeface="Courier New" panose="02070309020205020404" pitchFamily="49" charset="0"/>
                <a:ea typeface="汉真广标" pitchFamily="49" charset="-122"/>
                <a:cs typeface="Courier New" panose="02070309020205020404" pitchFamily="49" charset="0"/>
              </a:rPr>
              <a:t>Work brief of Nature Language Processing</a:t>
            </a:r>
            <a:endParaRPr lang="zh-CN" altLang="en-US" sz="1200" dirty="0">
              <a:solidFill>
                <a:srgbClr val="7D7876"/>
              </a:solidFill>
              <a:latin typeface="Courier New" panose="02070309020205020404" pitchFamily="49" charset="0"/>
              <a:ea typeface="汉真广标" pitchFamily="49" charset="-122"/>
              <a:cs typeface="Courier New" panose="02070309020205020404" pitchFamily="49" charset="0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8ACCCB30-9530-42D4-B53D-46AFE8D72478}"/>
              </a:ext>
            </a:extLst>
          </p:cNvPr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xmlns="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xmlns="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xmlns="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xmlns="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xmlns="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50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xmlns="" id="{E313177E-59BA-45B4-A649-116184D482FA}"/>
              </a:ext>
            </a:extLst>
          </p:cNvPr>
          <p:cNvCxnSpPr/>
          <p:nvPr/>
        </p:nvCxnSpPr>
        <p:spPr>
          <a:xfrm>
            <a:off x="1701936" y="1621194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xmlns="" id="{4813C647-C18F-49A4-9F27-02A75536227E}"/>
              </a:ext>
            </a:extLst>
          </p:cNvPr>
          <p:cNvCxnSpPr/>
          <p:nvPr/>
        </p:nvCxnSpPr>
        <p:spPr>
          <a:xfrm>
            <a:off x="1701936" y="2751725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12"/>
          <p:cNvSpPr txBox="1"/>
          <p:nvPr/>
        </p:nvSpPr>
        <p:spPr>
          <a:xfrm>
            <a:off x="6783823" y="3322146"/>
            <a:ext cx="115083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7D7876"/>
                </a:solidFill>
                <a:latin typeface="Courier New" panose="02070309020205020404" pitchFamily="49" charset="0"/>
                <a:ea typeface="汉真广标" pitchFamily="49" charset="-122"/>
                <a:cs typeface="Courier New" panose="02070309020205020404" pitchFamily="49" charset="0"/>
              </a:rPr>
              <a:t>brucehan</a:t>
            </a:r>
          </a:p>
          <a:p>
            <a:r>
              <a:rPr lang="en-US" altLang="zh-CN" sz="1200" dirty="0" smtClean="0">
                <a:solidFill>
                  <a:srgbClr val="7D7876"/>
                </a:solidFill>
                <a:latin typeface="Courier New" panose="02070309020205020404" pitchFamily="49" charset="0"/>
                <a:ea typeface="汉真广标" pitchFamily="49" charset="-122"/>
                <a:cs typeface="Courier New" panose="02070309020205020404" pitchFamily="49" charset="0"/>
              </a:rPr>
              <a:t>2020-05-10</a:t>
            </a:r>
            <a:endParaRPr lang="zh-CN" altLang="en-US" sz="1200" dirty="0">
              <a:solidFill>
                <a:srgbClr val="7D7876"/>
              </a:solidFill>
              <a:latin typeface="Courier New" panose="02070309020205020404" pitchFamily="49" charset="0"/>
              <a:ea typeface="汉真广标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80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250"/>
                            </p:stCondLst>
                            <p:childTnLst>
                              <p:par>
                                <p:cTn id="26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30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800"/>
                            </p:stCondLst>
                            <p:childTnLst>
                              <p:par>
                                <p:cTn id="2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64288" y="285070"/>
            <a:ext cx="4264247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Outline</a:t>
            </a:r>
            <a:endParaRPr kumimoji="1" lang="zh-CN" altLang="en-US" sz="28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139952" y="967195"/>
            <a:ext cx="1368152" cy="36004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Dialogue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940152" y="1770777"/>
            <a:ext cx="1296144" cy="3259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Session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411760" y="1770777"/>
            <a:ext cx="1224136" cy="3259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QA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488768" y="2499322"/>
            <a:ext cx="1083232" cy="32591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structure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043608" y="2499321"/>
            <a:ext cx="1584176" cy="32591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Non-structure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64288" y="3224303"/>
            <a:ext cx="523336" cy="3259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403648" y="3224303"/>
            <a:ext cx="523336" cy="3259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2248464" y="3224303"/>
            <a:ext cx="523336" cy="3259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IE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803992" y="3224302"/>
            <a:ext cx="523336" cy="3259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3059832" y="3224303"/>
            <a:ext cx="523336" cy="3259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486375" y="3224303"/>
            <a:ext cx="523336" cy="3259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KG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398536" y="2522036"/>
            <a:ext cx="901656" cy="32591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chat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7164288" y="2526668"/>
            <a:ext cx="1083232" cy="32591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516216" y="3224301"/>
            <a:ext cx="883376" cy="3259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pipeline</a:t>
            </a:r>
            <a:endParaRPr lang="zh-CN" altLang="en-US" sz="1600" dirty="0"/>
          </a:p>
        </p:txBody>
      </p:sp>
      <p:sp>
        <p:nvSpPr>
          <p:cNvPr id="23" name="圆角矩形 22"/>
          <p:cNvSpPr/>
          <p:nvPr/>
        </p:nvSpPr>
        <p:spPr>
          <a:xfrm>
            <a:off x="8163524" y="3213743"/>
            <a:ext cx="656948" cy="3259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e2e</a:t>
            </a:r>
            <a:endParaRPr lang="zh-CN" altLang="en-US" dirty="0"/>
          </a:p>
        </p:txBody>
      </p:sp>
      <p:sp>
        <p:nvSpPr>
          <p:cNvPr id="3" name="左大括号 2"/>
          <p:cNvSpPr/>
          <p:nvPr/>
        </p:nvSpPr>
        <p:spPr>
          <a:xfrm rot="16200000" flipH="1">
            <a:off x="4699525" y="-210688"/>
            <a:ext cx="249008" cy="35283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大括号 24"/>
          <p:cNvSpPr/>
          <p:nvPr/>
        </p:nvSpPr>
        <p:spPr>
          <a:xfrm rot="16200000" flipH="1">
            <a:off x="2808536" y="1234280"/>
            <a:ext cx="249008" cy="21257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大括号 25"/>
          <p:cNvSpPr/>
          <p:nvPr/>
        </p:nvSpPr>
        <p:spPr>
          <a:xfrm rot="16200000" flipH="1">
            <a:off x="6598096" y="1255927"/>
            <a:ext cx="249008" cy="21257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大括号 26"/>
          <p:cNvSpPr/>
          <p:nvPr/>
        </p:nvSpPr>
        <p:spPr>
          <a:xfrm rot="16200000" flipH="1">
            <a:off x="1629544" y="2198399"/>
            <a:ext cx="249008" cy="165618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大括号 28"/>
          <p:cNvSpPr/>
          <p:nvPr/>
        </p:nvSpPr>
        <p:spPr>
          <a:xfrm rot="16200000" flipH="1">
            <a:off x="7581400" y="2237584"/>
            <a:ext cx="249008" cy="165618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大括号 30"/>
          <p:cNvSpPr/>
          <p:nvPr/>
        </p:nvSpPr>
        <p:spPr>
          <a:xfrm rot="16200000" flipH="1">
            <a:off x="3944111" y="2220067"/>
            <a:ext cx="249008" cy="165618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05831" y="3946864"/>
            <a:ext cx="1025867" cy="32591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QA Pairs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1907705" y="3974025"/>
            <a:ext cx="1296144" cy="32591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Reading</a:t>
            </a:r>
          </a:p>
          <a:p>
            <a:pPr algn="ctr"/>
            <a:r>
              <a:rPr lang="en-US" altLang="zh-CN" sz="1200" dirty="0"/>
              <a:t>Comprehension</a:t>
            </a:r>
            <a:endParaRPr lang="zh-CN" altLang="en-US" sz="1200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918764" y="3665304"/>
            <a:ext cx="0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566160" y="3675843"/>
            <a:ext cx="0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89645" y="915566"/>
            <a:ext cx="213813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1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4288" y="285070"/>
            <a:ext cx="4264247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IR -- </a:t>
            </a:r>
            <a:r>
              <a:rPr kumimoji="1" lang="en-US" altLang="zh-CN" sz="2800" dirty="0" err="1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baidu</a:t>
            </a:r>
            <a:endParaRPr kumimoji="1" lang="zh-CN" altLang="en-US" sz="28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2" name="图片 11" descr="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489645" y="915566"/>
            <a:ext cx="271420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14091"/>
            <a:ext cx="7242819" cy="4136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585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4288" y="285070"/>
            <a:ext cx="4264247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QA pairs</a:t>
            </a:r>
            <a:endParaRPr kumimoji="1" lang="zh-CN" altLang="en-US" sz="28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2" name="图片 11" descr="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489645" y="915566"/>
            <a:ext cx="271420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2" y="797989"/>
            <a:ext cx="9144000" cy="43455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83062" y="985095"/>
            <a:ext cx="792088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95936" y="985095"/>
            <a:ext cx="792088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884368" y="962274"/>
            <a:ext cx="792088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72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64288" y="285070"/>
            <a:ext cx="4264247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FAQ Framework</a:t>
            </a:r>
            <a:endParaRPr kumimoji="1" lang="zh-CN" altLang="en-US" sz="28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812" y="84528"/>
            <a:ext cx="566993" cy="401083"/>
            <a:chOff x="1489166" y="2322031"/>
            <a:chExt cx="566993" cy="401083"/>
          </a:xfrm>
        </p:grpSpPr>
        <p:sp>
          <p:nvSpPr>
            <p:cNvPr id="6" name="任意多边形 5"/>
            <p:cNvSpPr>
              <a:spLocks noChangeAspect="1"/>
            </p:cNvSpPr>
            <p:nvPr/>
          </p:nvSpPr>
          <p:spPr>
            <a:xfrm>
              <a:off x="1563012" y="2322031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1489166" y="2323004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itchFamily="34" charset="0"/>
                  <a:ea typeface="微软雅黑" pitchFamily="34" charset="-122"/>
                  <a:cs typeface="Times New Roman" pitchFamily="18" charset="0"/>
                </a:rPr>
                <a:t>01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38161" y="817458"/>
            <a:ext cx="8275910" cy="3698508"/>
            <a:chOff x="438161" y="817458"/>
            <a:chExt cx="8275910" cy="3698508"/>
          </a:xfrm>
        </p:grpSpPr>
        <p:sp>
          <p:nvSpPr>
            <p:cNvPr id="2" name="矩形 1"/>
            <p:cNvSpPr/>
            <p:nvPr/>
          </p:nvSpPr>
          <p:spPr>
            <a:xfrm>
              <a:off x="438161" y="1478384"/>
              <a:ext cx="864096" cy="3600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query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38161" y="2274860"/>
              <a:ext cx="864096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context</a:t>
              </a:r>
              <a:endParaRPr lang="zh-CN" altLang="en-US" sz="16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051792" y="1188162"/>
              <a:ext cx="648000" cy="25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分词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769696" y="1179523"/>
              <a:ext cx="648000" cy="25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数字规整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3491880" y="1173859"/>
              <a:ext cx="648000" cy="25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NER</a:t>
              </a:r>
              <a:endParaRPr lang="zh-CN" altLang="en-US" sz="8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051791" y="1541717"/>
              <a:ext cx="648000" cy="25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纠错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779503" y="1541717"/>
              <a:ext cx="648000" cy="25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改写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3510710" y="1532404"/>
              <a:ext cx="648000" cy="25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指代消解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2048117" y="1874007"/>
              <a:ext cx="648000" cy="25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意图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2779503" y="1872210"/>
              <a:ext cx="648000" cy="25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向量化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3520178" y="1885609"/>
              <a:ext cx="648000" cy="25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…</a:t>
              </a:r>
              <a:endParaRPr lang="zh-CN" altLang="en-US" sz="8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907704" y="987574"/>
              <a:ext cx="2376264" cy="1296144"/>
            </a:xfrm>
            <a:prstGeom prst="rect">
              <a:avLst/>
            </a:prstGeom>
            <a:noFill/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648698" y="826316"/>
              <a:ext cx="909609" cy="252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analysis</a:t>
              </a:r>
              <a:endParaRPr lang="zh-CN" altLang="en-US" sz="8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4698842" y="978716"/>
              <a:ext cx="3617574" cy="1296144"/>
            </a:xfrm>
            <a:prstGeom prst="rect">
              <a:avLst/>
            </a:prstGeom>
            <a:noFill/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038655" y="817458"/>
              <a:ext cx="909609" cy="252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Retrieval</a:t>
              </a:r>
              <a:endParaRPr lang="zh-CN" altLang="en-US" sz="8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861117" y="1230716"/>
              <a:ext cx="919535" cy="89349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字面召回</a:t>
              </a:r>
              <a:endParaRPr lang="en-US" altLang="zh-CN" sz="1000" dirty="0"/>
            </a:p>
            <a:p>
              <a:pPr marL="171450" indent="-171450" algn="ctr">
                <a:buFont typeface="Wingdings" panose="05000000000000000000" pitchFamily="2" charset="2"/>
                <a:buChar char="Ø"/>
              </a:pPr>
              <a:r>
                <a:rPr lang="zh-CN" altLang="en-US" sz="1000" dirty="0"/>
                <a:t>检索引擎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5949926" y="1232513"/>
              <a:ext cx="1007027" cy="89349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向量召回</a:t>
              </a:r>
              <a:endParaRPr lang="en-US" altLang="zh-CN" sz="1000" dirty="0"/>
            </a:p>
            <a:p>
              <a:pPr marL="171450" indent="-171450" algn="ctr">
                <a:buFont typeface="Wingdings" panose="05000000000000000000" pitchFamily="2" charset="2"/>
                <a:buChar char="Ø"/>
              </a:pPr>
              <a:r>
                <a:rPr lang="zh-CN" altLang="en-US" sz="1000" dirty="0"/>
                <a:t>交互矩阵</a:t>
              </a:r>
              <a:endParaRPr lang="en-US" altLang="zh-CN" sz="1000" dirty="0"/>
            </a:p>
            <a:p>
              <a:pPr marL="171450" indent="-171450" algn="ctr">
                <a:buFont typeface="Wingdings" panose="05000000000000000000" pitchFamily="2" charset="2"/>
                <a:buChar char="Ø"/>
              </a:pPr>
              <a:r>
                <a:rPr lang="zh-CN" altLang="en-US" sz="1000" dirty="0"/>
                <a:t>孪生网络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5612530" y="3658659"/>
              <a:ext cx="648000" cy="25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/>
                <a:t>Tf-idf</a:t>
              </a:r>
              <a:endParaRPr lang="zh-CN" altLang="en-US" sz="8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354726" y="3651814"/>
              <a:ext cx="648000" cy="25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BM25</a:t>
              </a:r>
              <a:endParaRPr lang="zh-CN" altLang="en-US" sz="8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5596635" y="4006010"/>
              <a:ext cx="648000" cy="25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编辑距离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6354726" y="4000276"/>
              <a:ext cx="648000" cy="25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cosine</a:t>
              </a:r>
              <a:endParaRPr lang="zh-CN" altLang="en-US" sz="8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4410810" y="3147814"/>
              <a:ext cx="2825486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151804" y="2986556"/>
              <a:ext cx="909609" cy="252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Match</a:t>
              </a:r>
              <a:endParaRPr lang="zh-CN" altLang="en-US" sz="8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4624677" y="3630421"/>
              <a:ext cx="648000" cy="25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DSSM</a:t>
              </a:r>
              <a:endParaRPr lang="zh-CN" altLang="en-US" sz="8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7109353" y="1233326"/>
              <a:ext cx="1007027" cy="89349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人工干预</a:t>
              </a:r>
              <a:endParaRPr lang="en-US" altLang="zh-CN" sz="1000" dirty="0"/>
            </a:p>
            <a:p>
              <a:pPr marL="171450" indent="-171450" algn="ctr">
                <a:buFont typeface="Wingdings" panose="05000000000000000000" pitchFamily="2" charset="2"/>
                <a:buChar char="Ø"/>
              </a:pPr>
              <a:r>
                <a:rPr lang="zh-CN" altLang="en-US" sz="1000" dirty="0"/>
                <a:t>业务词典</a:t>
              </a:r>
              <a:endParaRPr lang="en-US" altLang="zh-CN" sz="1000" dirty="0"/>
            </a:p>
            <a:p>
              <a:pPr marL="171450" indent="-171450" algn="ctr">
                <a:buFont typeface="Wingdings" panose="05000000000000000000" pitchFamily="2" charset="2"/>
                <a:buChar char="Ø"/>
              </a:pPr>
              <a:r>
                <a:rPr lang="zh-CN" altLang="en-US" sz="1000" dirty="0"/>
                <a:t>拒识规则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624677" y="3987524"/>
              <a:ext cx="648000" cy="25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ESIM</a:t>
              </a:r>
              <a:endParaRPr lang="zh-CN" altLang="en-US" sz="8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5486544" y="3399814"/>
              <a:ext cx="1605736" cy="941941"/>
            </a:xfrm>
            <a:prstGeom prst="rect">
              <a:avLst/>
            </a:prstGeom>
            <a:noFill/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4530007" y="3406261"/>
              <a:ext cx="841084" cy="941941"/>
            </a:xfrm>
            <a:prstGeom prst="rect">
              <a:avLst/>
            </a:prstGeom>
            <a:noFill/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644008" y="3315180"/>
              <a:ext cx="599943" cy="1773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semantic</a:t>
              </a:r>
              <a:endParaRPr lang="zh-CN" altLang="en-US" sz="8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6033210" y="3320101"/>
              <a:ext cx="555014" cy="1773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lexical</a:t>
              </a:r>
              <a:endParaRPr lang="zh-CN" altLang="en-US" sz="800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2408085" y="3366480"/>
              <a:ext cx="648000" cy="25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linear</a:t>
              </a:r>
              <a:endParaRPr lang="zh-CN" altLang="en-US" sz="8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2408085" y="3744784"/>
              <a:ext cx="648000" cy="25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/>
                <a:t>xgboost</a:t>
              </a:r>
              <a:endParaRPr lang="zh-CN" altLang="en-US" sz="800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2051720" y="3170151"/>
              <a:ext cx="1417405" cy="1345815"/>
            </a:xfrm>
            <a:prstGeom prst="rect">
              <a:avLst/>
            </a:prstGeom>
            <a:noFill/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2316566" y="2986556"/>
              <a:ext cx="909609" cy="252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Rank</a:t>
              </a:r>
              <a:endParaRPr lang="zh-CN" altLang="en-US" sz="8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2418161" y="4126276"/>
              <a:ext cx="648000" cy="25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rule</a:t>
              </a:r>
              <a:endParaRPr lang="zh-CN" altLang="en-US" sz="800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497144" y="3690764"/>
              <a:ext cx="864096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answer</a:t>
              </a:r>
              <a:endParaRPr lang="zh-CN" altLang="en-US" sz="1600" dirty="0"/>
            </a:p>
          </p:txBody>
        </p:sp>
        <p:sp>
          <p:nvSpPr>
            <p:cNvPr id="4" name="右箭头 3"/>
            <p:cNvSpPr/>
            <p:nvPr/>
          </p:nvSpPr>
          <p:spPr>
            <a:xfrm>
              <a:off x="1508069" y="1596142"/>
              <a:ext cx="144016" cy="15761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右箭头 54"/>
            <p:cNvSpPr/>
            <p:nvPr/>
          </p:nvSpPr>
          <p:spPr>
            <a:xfrm>
              <a:off x="4424022" y="1579596"/>
              <a:ext cx="144016" cy="15761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左箭头 56"/>
            <p:cNvSpPr/>
            <p:nvPr/>
          </p:nvSpPr>
          <p:spPr>
            <a:xfrm>
              <a:off x="3834710" y="3787846"/>
              <a:ext cx="144016" cy="165875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左箭头 57"/>
            <p:cNvSpPr/>
            <p:nvPr/>
          </p:nvSpPr>
          <p:spPr>
            <a:xfrm>
              <a:off x="1570554" y="3787845"/>
              <a:ext cx="144016" cy="165875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圆柱形 58"/>
            <p:cNvSpPr/>
            <p:nvPr/>
          </p:nvSpPr>
          <p:spPr>
            <a:xfrm>
              <a:off x="7870908" y="3406261"/>
              <a:ext cx="843163" cy="603824"/>
            </a:xfrm>
            <a:prstGeom prst="ca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KB</a:t>
              </a:r>
              <a:endParaRPr lang="zh-CN" altLang="en-US" sz="1000" dirty="0"/>
            </a:p>
          </p:txBody>
        </p:sp>
        <p:sp>
          <p:nvSpPr>
            <p:cNvPr id="60" name="下箭头 59"/>
            <p:cNvSpPr/>
            <p:nvPr/>
          </p:nvSpPr>
          <p:spPr>
            <a:xfrm>
              <a:off x="6211420" y="2529470"/>
              <a:ext cx="207251" cy="258304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左箭头 60"/>
            <p:cNvSpPr/>
            <p:nvPr/>
          </p:nvSpPr>
          <p:spPr>
            <a:xfrm>
              <a:off x="7565180" y="3704907"/>
              <a:ext cx="119694" cy="165875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944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4288" y="285070"/>
            <a:ext cx="4264247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DSTC Brief</a:t>
            </a:r>
            <a:endParaRPr kumimoji="1" lang="zh-CN" altLang="en-US" sz="28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2" name="图片 11" descr="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36766"/>
              </p:ext>
            </p:extLst>
          </p:nvPr>
        </p:nvGraphicFramePr>
        <p:xfrm>
          <a:off x="179513" y="1120788"/>
          <a:ext cx="8784975" cy="3842912"/>
        </p:xfrm>
        <a:graphic>
          <a:graphicData uri="http://schemas.openxmlformats.org/drawingml/2006/table">
            <a:tbl>
              <a:tblPr firstRow="1" bandRow="1"/>
              <a:tblGrid>
                <a:gridCol w="959703">
                  <a:extLst>
                    <a:ext uri="{9D8B030D-6E8A-4147-A177-3AD203B41FA5}">
                      <a16:colId xmlns:a16="http://schemas.microsoft.com/office/drawing/2014/main" xmlns="" val="45650611"/>
                    </a:ext>
                  </a:extLst>
                </a:gridCol>
                <a:gridCol w="1402643">
                  <a:extLst>
                    <a:ext uri="{9D8B030D-6E8A-4147-A177-3AD203B41FA5}">
                      <a16:colId xmlns:a16="http://schemas.microsoft.com/office/drawing/2014/main" xmlns="" val="204548393"/>
                    </a:ext>
                  </a:extLst>
                </a:gridCol>
                <a:gridCol w="1993230">
                  <a:extLst>
                    <a:ext uri="{9D8B030D-6E8A-4147-A177-3AD203B41FA5}">
                      <a16:colId xmlns:a16="http://schemas.microsoft.com/office/drawing/2014/main" xmlns="" val="439200380"/>
                    </a:ext>
                  </a:extLst>
                </a:gridCol>
                <a:gridCol w="2359014">
                  <a:extLst>
                    <a:ext uri="{9D8B030D-6E8A-4147-A177-3AD203B41FA5}">
                      <a16:colId xmlns:a16="http://schemas.microsoft.com/office/drawing/2014/main" xmlns="" val="3366857847"/>
                    </a:ext>
                  </a:extLst>
                </a:gridCol>
                <a:gridCol w="2070385">
                  <a:extLst>
                    <a:ext uri="{9D8B030D-6E8A-4147-A177-3AD203B41FA5}">
                      <a16:colId xmlns:a16="http://schemas.microsoft.com/office/drawing/2014/main" xmlns="" val="3977915213"/>
                    </a:ext>
                  </a:extLst>
                </a:gridCol>
              </a:tblGrid>
              <a:tr h="398648">
                <a:tc>
                  <a:txBody>
                    <a:bodyPr/>
                    <a:lstStyle>
                      <a:lvl1pPr marL="0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39291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878583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17873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757164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196456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635747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075037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514328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39291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878583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17873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757164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196456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635747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075037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514328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/>
                        <a:t>DSTC1~5</a:t>
                      </a:r>
                      <a:endParaRPr lang="zh-CN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39291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878583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17873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757164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196456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635747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075037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514328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/>
                        <a:t>DSTC6</a:t>
                      </a:r>
                      <a:endParaRPr lang="zh-CN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39291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878583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17873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757164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196456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635747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075037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514328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/>
                        <a:t>DSTC7</a:t>
                      </a:r>
                      <a:endParaRPr lang="zh-CN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39291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878583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17873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757164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196456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635747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075037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514328" algn="l" defTabSz="439291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/>
                        <a:t>DSTC8</a:t>
                      </a:r>
                      <a:endParaRPr lang="zh-CN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7827122"/>
                  </a:ext>
                </a:extLst>
              </a:tr>
              <a:tr h="409623">
                <a:tc>
                  <a:txBody>
                    <a:bodyPr/>
                    <a:lstStyle>
                      <a:lvl1pPr marL="0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39291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87858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1787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757164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196456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63574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07503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514328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/>
                        <a:t>DST</a:t>
                      </a:r>
                      <a:endParaRPr lang="zh-CN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39291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87858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1787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757164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196456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63574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07503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514328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en-US" altLang="zh-CN" sz="1200" dirty="0"/>
                        <a:t>Dialog State Tracking</a:t>
                      </a:r>
                      <a:endParaRPr lang="zh-CN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39291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87858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1787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757164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196456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63574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07503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514328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endParaRPr lang="zh-CN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39291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87858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1787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757164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196456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63574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07503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514328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en-US" altLang="zh-CN" sz="1200" dirty="0"/>
                        <a:t>Video Scene-Aware Dialog Track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39291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87858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1787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757164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196456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63574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07503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514328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en-US" altLang="zh-CN" sz="1200" dirty="0"/>
                        <a:t>Audio Visual Scene-Aware Dialog Track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7899140"/>
                  </a:ext>
                </a:extLst>
              </a:tr>
              <a:tr h="573472">
                <a:tc>
                  <a:txBody>
                    <a:bodyPr/>
                    <a:lstStyle>
                      <a:lvl1pPr marL="0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39291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87858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1787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757164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196456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63574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07503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514328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/>
                        <a:t>End-to-end Task-oriented</a:t>
                      </a:r>
                      <a:endParaRPr lang="zh-CN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39291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87858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1787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757164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196456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63574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07503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514328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39291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87858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1787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757164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196456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63574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07503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514328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en-US" altLang="zh-CN" sz="1200" dirty="0"/>
                        <a:t>End-to-End Goal-Oriented Dialog Track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39291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87858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1787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757164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196456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63574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07503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514328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39291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87858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1787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757164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196456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63574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07503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514328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en-US" altLang="zh-CN" sz="1200" dirty="0"/>
                        <a:t>Multi-Domain Task-Completion Dialog Challenge</a:t>
                      </a:r>
                      <a:endParaRPr lang="zh-CN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2159385"/>
                  </a:ext>
                </a:extLst>
              </a:tr>
              <a:tr h="782328">
                <a:tc>
                  <a:txBody>
                    <a:bodyPr/>
                    <a:lstStyle>
                      <a:lvl1pPr marL="0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39291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87858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1787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757164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196456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63574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07503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514328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/>
                        <a:t>Text Generation</a:t>
                      </a:r>
                      <a:endParaRPr lang="zh-CN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39291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87858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1787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757164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196456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63574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07503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514328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endParaRPr lang="zh-CN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39291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87858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1787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757164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196456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63574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07503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514328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en-US" altLang="zh-CN" sz="1200" dirty="0"/>
                        <a:t> End-to-End Conversation Modeling </a:t>
                      </a:r>
                      <a:endParaRPr lang="zh-CN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39291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87858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1787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757164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196456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63574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07503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514328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en-US" altLang="zh-CN" sz="1200" dirty="0"/>
                        <a:t>End-to-End Conversation Modeling:</a:t>
                      </a:r>
                    </a:p>
                    <a:p>
                      <a:r>
                        <a:rPr lang="en-US" altLang="zh-CN" sz="1200" dirty="0"/>
                        <a:t>Moving beyond Chitchat    (WeChat)</a:t>
                      </a:r>
                      <a:endParaRPr lang="zh-CN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39291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87858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1787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757164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196456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63574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07503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514328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5504039"/>
                  </a:ext>
                </a:extLst>
              </a:tr>
              <a:tr h="1066811">
                <a:tc>
                  <a:txBody>
                    <a:bodyPr/>
                    <a:lstStyle>
                      <a:lvl1pPr marL="0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39291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87858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1787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757164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196456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63574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07503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514328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/>
                        <a:t>Text</a:t>
                      </a:r>
                      <a:r>
                        <a:rPr lang="en-US" altLang="zh-CN" sz="1200" baseline="0" dirty="0"/>
                        <a:t> Match</a:t>
                      </a:r>
                    </a:p>
                    <a:p>
                      <a:pPr algn="ctr"/>
                      <a:r>
                        <a:rPr lang="en-US" altLang="zh-CN" sz="1200" baseline="0" dirty="0"/>
                        <a:t>(FAQ/</a:t>
                      </a:r>
                    </a:p>
                    <a:p>
                      <a:pPr algn="ctr"/>
                      <a:r>
                        <a:rPr lang="en-US" altLang="zh-CN" sz="1200" baseline="0" dirty="0"/>
                        <a:t>Selection)</a:t>
                      </a:r>
                      <a:endParaRPr lang="zh-CN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39291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87858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1787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757164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196456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63574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07503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514328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39291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87858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1787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757164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196456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63574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07503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514328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39291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87858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1787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757164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196456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63574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07503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514328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en-US" altLang="zh-CN" sz="1200" dirty="0"/>
                        <a:t>NOESIS: Noetic End-to-End Response Selection Challenge </a:t>
                      </a:r>
                      <a:endParaRPr lang="zh-CN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39291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87858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1787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757164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196456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63574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07503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514328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en-US" altLang="zh-CN" sz="1200" dirty="0"/>
                        <a:t>NOESIS II: Predicting Responses, Identifying Success, and</a:t>
                      </a:r>
                    </a:p>
                    <a:p>
                      <a:r>
                        <a:rPr lang="en-US" altLang="zh-CN" sz="1200" dirty="0"/>
                        <a:t>Managing Complexity in Task-Oriented Dialogue</a:t>
                      </a:r>
                      <a:endParaRPr lang="zh-CN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9597928"/>
                  </a:ext>
                </a:extLst>
              </a:tr>
              <a:tr h="497845">
                <a:tc>
                  <a:txBody>
                    <a:bodyPr/>
                    <a:lstStyle>
                      <a:lvl1pPr marL="0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39291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87858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1787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757164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196456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63574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07503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514328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/>
                        <a:t>other</a:t>
                      </a:r>
                      <a:endParaRPr lang="zh-CN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39291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87858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1787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757164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196456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63574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07503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514328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endParaRPr lang="zh-CN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39291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87858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1787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757164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196456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63574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07503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514328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en-US" altLang="zh-CN" sz="1200" dirty="0"/>
                        <a:t>dialogue breakdown detection track</a:t>
                      </a:r>
                      <a:endParaRPr lang="zh-CN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39291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87858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1787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757164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196456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63574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07503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514328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endParaRPr lang="zh-CN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39291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87858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17873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757164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196456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63574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075037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514328" algn="l" defTabSz="439291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en-US" altLang="zh-CN" sz="1200" dirty="0"/>
                        <a:t>Scalable Schema-Guided Dialogue State Tracking</a:t>
                      </a:r>
                      <a:endParaRPr lang="zh-CN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889746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012160" y="188302"/>
            <a:ext cx="24581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Dialog State Tracking Challenge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5868144" y="704315"/>
            <a:ext cx="2826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Dialog System Technology Challenge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314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4288" y="285070"/>
            <a:ext cx="4264247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Task oriented</a:t>
            </a:r>
            <a:endParaRPr kumimoji="1" lang="zh-CN" altLang="en-US" sz="28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2" name="图片 11" descr="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71600" y="1197492"/>
            <a:ext cx="1368152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Spoken Language Understanding</a:t>
            </a:r>
          </a:p>
          <a:p>
            <a:pPr algn="ctr"/>
            <a:r>
              <a:rPr lang="en-US" altLang="zh-CN" sz="1200" dirty="0"/>
              <a:t>(SLU)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915816" y="1197492"/>
            <a:ext cx="1368152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Dialogue State</a:t>
            </a:r>
          </a:p>
          <a:p>
            <a:pPr algn="ctr"/>
            <a:r>
              <a:rPr lang="en-US" altLang="zh-CN" sz="1200" dirty="0"/>
              <a:t>Tracking</a:t>
            </a:r>
          </a:p>
          <a:p>
            <a:pPr algn="ctr"/>
            <a:r>
              <a:rPr lang="en-US" altLang="zh-CN" sz="1200" dirty="0"/>
              <a:t>(DST)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4806891" y="1197492"/>
            <a:ext cx="1368152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Dialogue Policy</a:t>
            </a:r>
          </a:p>
          <a:p>
            <a:pPr algn="ctr"/>
            <a:r>
              <a:rPr lang="en-US" altLang="zh-CN" sz="1200" dirty="0"/>
              <a:t>Learning</a:t>
            </a:r>
          </a:p>
          <a:p>
            <a:pPr algn="ctr"/>
            <a:r>
              <a:rPr lang="en-US" altLang="zh-CN" sz="1200" dirty="0"/>
              <a:t>(DPL)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6660232" y="1197492"/>
            <a:ext cx="1368152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Natural Language</a:t>
            </a:r>
          </a:p>
          <a:p>
            <a:pPr algn="ctr"/>
            <a:r>
              <a:rPr lang="en-US" altLang="zh-CN" sz="1200" dirty="0"/>
              <a:t>Generation</a:t>
            </a:r>
          </a:p>
          <a:p>
            <a:pPr algn="ctr"/>
            <a:r>
              <a:rPr lang="en-US" altLang="zh-CN" sz="1200" dirty="0"/>
              <a:t>(NLG)</a:t>
            </a:r>
            <a:endParaRPr lang="zh-CN" altLang="en-US" sz="1200" dirty="0"/>
          </a:p>
        </p:txBody>
      </p:sp>
      <p:sp>
        <p:nvSpPr>
          <p:cNvPr id="5" name="右箭头 4"/>
          <p:cNvSpPr/>
          <p:nvPr/>
        </p:nvSpPr>
        <p:spPr>
          <a:xfrm>
            <a:off x="2529206" y="1491630"/>
            <a:ext cx="144016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498158" y="1515209"/>
            <a:ext cx="144016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339760" y="1515209"/>
            <a:ext cx="144016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299101">
            <a:off x="3351615" y="2333001"/>
            <a:ext cx="2143912" cy="2164052"/>
          </a:xfrm>
          <a:prstGeom prst="ellipse">
            <a:avLst/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肘形连接符 6"/>
          <p:cNvCxnSpPr/>
          <p:nvPr/>
        </p:nvCxnSpPr>
        <p:spPr>
          <a:xfrm rot="10800000">
            <a:off x="1619670" y="2497749"/>
            <a:ext cx="1311076" cy="1226128"/>
          </a:xfrm>
          <a:prstGeom prst="bentConnector3">
            <a:avLst>
              <a:gd name="adj1" fmla="val 10117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/>
          <p:nvPr/>
        </p:nvCxnSpPr>
        <p:spPr>
          <a:xfrm rot="10800000" flipV="1">
            <a:off x="5868144" y="2643756"/>
            <a:ext cx="1476164" cy="1080121"/>
          </a:xfrm>
          <a:prstGeom prst="bentConnector3">
            <a:avLst>
              <a:gd name="adj1" fmla="val -80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80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560314" y="1777622"/>
            <a:ext cx="2246128" cy="76944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sz="4400" dirty="0" err="1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ThankU</a:t>
            </a:r>
            <a:endParaRPr lang="zh-CN" altLang="en-US" sz="4400" dirty="0">
              <a:solidFill>
                <a:srgbClr val="3745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11960" y="2441093"/>
            <a:ext cx="809626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7D7876"/>
                </a:solidFill>
                <a:latin typeface="HandelGotDLig" pitchFamily="34" charset="0"/>
                <a:ea typeface="汉真广标" pitchFamily="49" charset="-122"/>
              </a:rPr>
              <a:t>Thank U</a:t>
            </a:r>
            <a:endParaRPr lang="zh-CN" altLang="en-US" sz="1200" dirty="0">
              <a:solidFill>
                <a:srgbClr val="7D7876"/>
              </a:solidFill>
              <a:latin typeface="HandelGotDLig" pitchFamily="34" charset="0"/>
              <a:ea typeface="汉真广标" pitchFamily="49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8ACCCB30-9530-42D4-B53D-46AFE8D72478}"/>
              </a:ext>
            </a:extLst>
          </p:cNvPr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xmlns="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xmlns="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xmlns="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xmlns="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19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E313177E-59BA-45B4-A649-116184D482FA}"/>
              </a:ext>
            </a:extLst>
          </p:cNvPr>
          <p:cNvCxnSpPr/>
          <p:nvPr/>
        </p:nvCxnSpPr>
        <p:spPr>
          <a:xfrm>
            <a:off x="1701936" y="1667584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xmlns="" id="{4813C647-C18F-49A4-9F27-02A75536227E}"/>
              </a:ext>
            </a:extLst>
          </p:cNvPr>
          <p:cNvCxnSpPr/>
          <p:nvPr/>
        </p:nvCxnSpPr>
        <p:spPr>
          <a:xfrm>
            <a:off x="1701936" y="2798115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42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4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2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6904</TotalTime>
  <Words>245</Words>
  <Application>Microsoft Office PowerPoint</Application>
  <PresentationFormat>全屏显示(16:9)</PresentationFormat>
  <Paragraphs>113</Paragraphs>
  <Slides>8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benson</dc:creator>
  <cp:lastModifiedBy>xb21cn</cp:lastModifiedBy>
  <cp:revision>1298</cp:revision>
  <dcterms:created xsi:type="dcterms:W3CDTF">2014-08-01T09:01:14Z</dcterms:created>
  <dcterms:modified xsi:type="dcterms:W3CDTF">2020-05-10T12:38:24Z</dcterms:modified>
</cp:coreProperties>
</file>