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33" r:id="rId3"/>
    <p:sldId id="348" r:id="rId4"/>
    <p:sldId id="400" r:id="rId5"/>
    <p:sldId id="350" r:id="rId6"/>
    <p:sldId id="351" r:id="rId7"/>
    <p:sldId id="435" r:id="rId8"/>
    <p:sldId id="436" r:id="rId9"/>
    <p:sldId id="405" r:id="rId10"/>
    <p:sldId id="353" r:id="rId11"/>
    <p:sldId id="409" r:id="rId12"/>
    <p:sldId id="437" r:id="rId13"/>
    <p:sldId id="355" r:id="rId14"/>
    <p:sldId id="356" r:id="rId15"/>
    <p:sldId id="357" r:id="rId16"/>
    <p:sldId id="358" r:id="rId17"/>
    <p:sldId id="360" r:id="rId18"/>
    <p:sldId id="361" r:id="rId19"/>
    <p:sldId id="359" r:id="rId20"/>
    <p:sldId id="362" r:id="rId21"/>
    <p:sldId id="363" r:id="rId22"/>
    <p:sldId id="364" r:id="rId23"/>
    <p:sldId id="408" r:id="rId24"/>
    <p:sldId id="438" r:id="rId25"/>
    <p:sldId id="439" r:id="rId26"/>
    <p:sldId id="440" r:id="rId27"/>
    <p:sldId id="441" r:id="rId28"/>
    <p:sldId id="425" r:id="rId29"/>
    <p:sldId id="426" r:id="rId30"/>
    <p:sldId id="427" r:id="rId31"/>
    <p:sldId id="448" r:id="rId32"/>
    <p:sldId id="428" r:id="rId33"/>
    <p:sldId id="429" r:id="rId34"/>
    <p:sldId id="430" r:id="rId35"/>
    <p:sldId id="450" r:id="rId36"/>
    <p:sldId id="393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2059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演示上课课程</a:t>
            </a:r>
            <a:r>
              <a:rPr lang="en-US" altLang="zh-CN" dirty="0"/>
              <a:t>java</a:t>
            </a:r>
            <a:r>
              <a:rPr lang="zh-CN" altLang="en-US" dirty="0"/>
              <a:t>编写，编译和运行的过程。</a:t>
            </a:r>
          </a:p>
        </p:txBody>
      </p:sp>
    </p:spTree>
    <p:extLst>
      <p:ext uri="{BB962C8B-B14F-4D97-AF65-F5344CB8AC3E}">
        <p14:creationId xmlns:p14="http://schemas.microsoft.com/office/powerpoint/2010/main" val="55084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5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34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70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845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AF8E-556D-47B7-98B7-33CA499E0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155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3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4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356992"/>
            <a:ext cx="7772400" cy="1470025"/>
          </a:xfrm>
        </p:spPr>
        <p:txBody>
          <a:bodyPr/>
          <a:lstStyle/>
          <a:p>
            <a:pPr algn="ctr"/>
            <a:r>
              <a:rPr lang="zh-CN" altLang="en-US" u="none" dirty="0">
                <a:solidFill>
                  <a:srgbClr val="0000FF"/>
                </a:solidFill>
              </a:rPr>
              <a:t>咖啡与茶冲泡机案例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800" u="none" dirty="0">
                <a:solidFill>
                  <a:srgbClr val="0000FF"/>
                </a:solidFill>
              </a:rPr>
              <a:t>Coffee and Tea Brewing Machine Case</a:t>
            </a:r>
            <a:endParaRPr lang="zh-CN" altLang="en-US" sz="2400" u="none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45" y="1213246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Coffee</a:t>
            </a:r>
            <a:r>
              <a:rPr lang="zh-CN" altLang="en-US" dirty="0"/>
              <a:t>类，其应该包含的方法：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addSugarAndMilk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</a:t>
            </a: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控制</a:t>
            </a:r>
            <a:r>
              <a:rPr lang="zh-CN" altLang="en-US" dirty="0">
                <a:solidFill>
                  <a:srgbClr val="000000"/>
                </a:solidFill>
              </a:rPr>
              <a:t>以上冲泡顺序的方法：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prepareRecipe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FF"/>
              </a:solidFill>
              <a:ea typeface="宋体" pitchFamily="2" charset="-122"/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zh-CN" altLang="en-US" dirty="0"/>
              <a:t>同理，</a:t>
            </a:r>
            <a:r>
              <a:rPr lang="en-US" altLang="zh-CN" dirty="0"/>
              <a:t>Tea</a:t>
            </a:r>
            <a:r>
              <a:rPr lang="zh-CN" altLang="en-US" dirty="0"/>
              <a:t>类应该包含的方法：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steepTeaBag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addLemon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控制以</a:t>
            </a:r>
            <a:r>
              <a:rPr lang="zh-CN" altLang="en-US" dirty="0" smtClean="0">
                <a:solidFill>
                  <a:srgbClr val="000000"/>
                </a:solidFill>
              </a:rPr>
              <a:t>上冲</a:t>
            </a:r>
            <a:r>
              <a:rPr lang="zh-CN" altLang="en-US" dirty="0">
                <a:solidFill>
                  <a:srgbClr val="000000"/>
                </a:solidFill>
              </a:rPr>
              <a:t>泡流程的方法：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prepareRecipe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606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Coffee</a:t>
            </a:r>
            <a:r>
              <a:rPr lang="zh-CN" altLang="en-US" sz="3200" dirty="0"/>
              <a:t>类的定义：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public class Coffee{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}</a:t>
            </a:r>
          </a:p>
          <a:p>
            <a:pPr lvl="1"/>
            <a:r>
              <a:rPr lang="en-US" altLang="zh-CN" sz="2800" dirty="0"/>
              <a:t>public</a:t>
            </a:r>
            <a:r>
              <a:rPr lang="zh-CN" altLang="en-US" sz="2800" dirty="0"/>
              <a:t>：表示类的修饰符，与</a:t>
            </a:r>
            <a:r>
              <a:rPr lang="en-US" altLang="zh-CN" sz="2800" dirty="0"/>
              <a:t>C++</a:t>
            </a:r>
            <a:r>
              <a:rPr lang="zh-CN" altLang="en-US" sz="2800" dirty="0"/>
              <a:t>不同，如果类名是</a:t>
            </a:r>
            <a:r>
              <a:rPr lang="en-US" altLang="zh-CN" sz="2800" dirty="0"/>
              <a:t>public</a:t>
            </a:r>
            <a:r>
              <a:rPr lang="zh-CN" altLang="en-US" sz="2800" dirty="0"/>
              <a:t>型的，该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源文件的</a:t>
            </a:r>
            <a:r>
              <a:rPr lang="zh-CN" altLang="en-US" sz="2800" dirty="0"/>
              <a:t>名字强制要求，必须是“类名</a:t>
            </a:r>
            <a:r>
              <a:rPr lang="en-US" altLang="zh-CN" sz="2800" dirty="0"/>
              <a:t>.java</a:t>
            </a:r>
            <a:r>
              <a:rPr lang="zh-CN" altLang="en-US" sz="2800" dirty="0"/>
              <a:t>”。</a:t>
            </a:r>
            <a:endParaRPr lang="en-US" altLang="zh-CN" sz="2800" dirty="0"/>
          </a:p>
          <a:p>
            <a:pPr lvl="1"/>
            <a:r>
              <a:rPr lang="zh-CN" altLang="en-US" sz="2800" dirty="0"/>
              <a:t>按照驼峰书写法，类名首字母需要</a:t>
            </a:r>
            <a:r>
              <a:rPr lang="zh-CN" altLang="en-US" sz="2800" dirty="0" smtClean="0"/>
              <a:t>大写，例如</a:t>
            </a:r>
            <a:r>
              <a:rPr lang="zh-CN" altLang="en-US" sz="2800" dirty="0"/>
              <a:t>，该源程序的文件名：</a:t>
            </a:r>
            <a:r>
              <a:rPr lang="en-US" altLang="zh-CN" sz="2800" dirty="0">
                <a:solidFill>
                  <a:srgbClr val="0000FF"/>
                </a:solidFill>
              </a:rPr>
              <a:t> Coffee.java</a:t>
            </a:r>
          </a:p>
          <a:p>
            <a:pPr lvl="1"/>
            <a:r>
              <a:rPr lang="zh-CN" altLang="en-US" sz="2800" dirty="0">
                <a:solidFill>
                  <a:srgbClr val="0000FF"/>
                </a:solidFill>
              </a:rPr>
              <a:t>需要注意</a:t>
            </a:r>
            <a:r>
              <a:rPr lang="en-US" altLang="zh-CN" sz="2800" dirty="0">
                <a:solidFill>
                  <a:srgbClr val="0000FF"/>
                </a:solidFill>
              </a:rPr>
              <a:t>Java</a:t>
            </a:r>
            <a:r>
              <a:rPr lang="zh-CN" altLang="en-US" sz="2800" dirty="0">
                <a:solidFill>
                  <a:srgbClr val="0000FF"/>
                </a:solidFill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</a:rPr>
              <a:t>大小写敏感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658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public class Coffee{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  <a:p>
            <a:pPr lvl="1"/>
            <a:r>
              <a:rPr lang="zh-CN" altLang="en-US" sz="2800" dirty="0" smtClean="0"/>
              <a:t>如果</a:t>
            </a:r>
            <a:r>
              <a:rPr lang="zh-CN" altLang="en-US" sz="2800" dirty="0"/>
              <a:t>多个类写到一个文件中，该文件中只能有一个</a:t>
            </a:r>
            <a:r>
              <a:rPr lang="en-US" altLang="zh-CN" sz="2800" dirty="0"/>
              <a:t>public</a:t>
            </a:r>
            <a:r>
              <a:rPr lang="zh-CN" altLang="en-US" sz="2800" dirty="0"/>
              <a:t>型的类，其他的不能加修饰符如：</a:t>
            </a:r>
            <a:r>
              <a:rPr lang="en-US" altLang="zh-CN" sz="2800" dirty="0" err="1" smtClean="0"/>
              <a:t>public,private,protected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从</a:t>
            </a:r>
            <a:r>
              <a:rPr lang="zh-CN" altLang="en-US" sz="2800" dirty="0"/>
              <a:t>工程角度，要求尽量每个类存储成</a:t>
            </a:r>
            <a:r>
              <a:rPr lang="zh-CN" altLang="en-US" sz="2800" dirty="0">
                <a:solidFill>
                  <a:srgbClr val="0000FF"/>
                </a:solidFill>
              </a:rPr>
              <a:t>一个单独的</a:t>
            </a:r>
            <a:r>
              <a:rPr lang="en-US" altLang="zh-CN" sz="2800" dirty="0">
                <a:solidFill>
                  <a:srgbClr val="0000FF"/>
                </a:solidFill>
              </a:rPr>
              <a:t>.java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结尾大括号之后不加分号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630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1.</a:t>
            </a:r>
            <a:r>
              <a:rPr lang="zh-CN" altLang="en-US" dirty="0"/>
              <a:t>为其添加方法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public class Coffee  {</a:t>
            </a:r>
          </a:p>
          <a:p>
            <a:pPr marL="857250" lvl="2" indent="0">
              <a:buNone/>
            </a:pPr>
            <a:r>
              <a:rPr lang="en-US" altLang="zh-CN" b="1" dirty="0" err="1"/>
              <a:t>boilWater</a:t>
            </a:r>
            <a:r>
              <a:rPr lang="en-US" altLang="zh-CN" b="1" dirty="0"/>
              <a:t>() </a:t>
            </a:r>
            <a:r>
              <a:rPr lang="en-US" altLang="zh-CN" b="1" dirty="0">
                <a:solidFill>
                  <a:srgbClr val="003300"/>
                </a:solidFill>
              </a:rPr>
              <a:t>{</a:t>
            </a:r>
            <a:r>
              <a:rPr lang="en-US" altLang="zh-CN" b="1" dirty="0">
                <a:solidFill>
                  <a:srgbClr val="008000"/>
                </a:solidFill>
              </a:rPr>
              <a:t> //</a:t>
            </a:r>
            <a:r>
              <a:rPr lang="zh-CN" altLang="en-US" b="1" dirty="0">
                <a:solidFill>
                  <a:srgbClr val="008000"/>
                </a:solidFill>
              </a:rPr>
              <a:t>把水</a:t>
            </a:r>
            <a:r>
              <a:rPr lang="zh-CN" altLang="en-US" b="1" dirty="0" smtClean="0">
                <a:solidFill>
                  <a:srgbClr val="008000"/>
                </a:solidFill>
              </a:rPr>
              <a:t>煮沸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brewCoffeeGrinds</a:t>
            </a:r>
            <a:r>
              <a:rPr lang="en-US" altLang="zh-CN" b="1" dirty="0"/>
              <a:t>(){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用沸水冲泡</a:t>
            </a:r>
            <a:r>
              <a:rPr lang="zh-CN" altLang="zh-CN" b="1" dirty="0" smtClean="0">
                <a:solidFill>
                  <a:srgbClr val="008000"/>
                </a:solidFill>
              </a:rPr>
              <a:t>咖啡</a:t>
            </a:r>
            <a:endParaRPr lang="zh-CN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pourInCup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把咖啡倒进</a:t>
            </a:r>
            <a:r>
              <a:rPr lang="zh-CN" altLang="zh-CN" b="1" dirty="0" smtClean="0">
                <a:solidFill>
                  <a:srgbClr val="008000"/>
                </a:solidFill>
              </a:rPr>
              <a:t>杯子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  <a:p>
            <a:pPr marL="857250" lvl="2" indent="0">
              <a:buNone/>
            </a:pPr>
            <a:r>
              <a:rPr lang="en-US" altLang="zh-CN" b="1" dirty="0" err="1"/>
              <a:t>addSugarAndMilk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加糖和</a:t>
            </a:r>
            <a:r>
              <a:rPr lang="zh-CN" altLang="zh-CN" b="1" dirty="0" smtClean="0">
                <a:solidFill>
                  <a:srgbClr val="008000"/>
                </a:solidFill>
              </a:rPr>
              <a:t>牛奶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prepareRecipe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流程控制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457200" lvl="1" indent="0"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4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2.</a:t>
            </a:r>
            <a:r>
              <a:rPr lang="zh-CN" altLang="en-US" dirty="0"/>
              <a:t>方法的返回值及修饰符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Coffee {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boilWater</a:t>
            </a:r>
            <a:r>
              <a:rPr lang="en-US" altLang="zh-CN" dirty="0"/>
              <a:t>() {      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brewCoffeeGrinds</a:t>
            </a:r>
            <a:r>
              <a:rPr lang="en-US" altLang="zh-CN" dirty="0"/>
              <a:t>(){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pourInCup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addSugarAndMilk</a:t>
            </a:r>
            <a:r>
              <a:rPr lang="en-US" altLang="zh-CN" dirty="0"/>
              <a:t>() 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prepareRecipe</a:t>
            </a:r>
            <a:r>
              <a:rPr lang="en-US" altLang="zh-CN" dirty="0"/>
              <a:t>(){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135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3.</a:t>
            </a:r>
            <a:r>
              <a:rPr lang="zh-CN" altLang="en-US" dirty="0"/>
              <a:t>添加实现代码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Coffee{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 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</a:t>
            </a:r>
            <a:r>
              <a:rPr lang="en-US" altLang="zh-CN" sz="2400" dirty="0" err="1">
                <a:solidFill>
                  <a:srgbClr val="0000FF"/>
                </a:solidFill>
              </a:rPr>
              <a:t>System.</a:t>
            </a:r>
            <a:r>
              <a:rPr lang="en-US" altLang="zh-CN" sz="2400" i="1" dirty="0" err="1">
                <a:solidFill>
                  <a:srgbClr val="0000FF"/>
                </a:solidFill>
              </a:rPr>
              <a:t>out</a:t>
            </a:r>
            <a:r>
              <a:rPr lang="en-US" altLang="zh-CN" sz="2400" dirty="0" err="1">
                <a:solidFill>
                  <a:srgbClr val="0000FF"/>
                </a:solidFill>
              </a:rPr>
              <a:t>.println</a:t>
            </a:r>
            <a:r>
              <a:rPr lang="en-US" altLang="zh-CN" sz="2400" dirty="0">
                <a:solidFill>
                  <a:srgbClr val="0000FF"/>
                </a:solidFill>
              </a:rPr>
              <a:t>("Boiling water!");</a:t>
            </a:r>
          </a:p>
          <a:p>
            <a:pPr marL="857250" lvl="2" indent="0">
              <a:buNone/>
            </a:pPr>
            <a:r>
              <a:rPr lang="en-US" altLang="zh-CN" sz="2400" dirty="0" smtClean="0"/>
              <a:t>}</a:t>
            </a:r>
            <a:r>
              <a:rPr lang="en-US" altLang="zh-CN" sz="2400" dirty="0">
                <a:solidFill>
                  <a:srgbClr val="008000"/>
                </a:solidFill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</a:rPr>
              <a:t>其他三个方法</a:t>
            </a:r>
            <a:r>
              <a:rPr lang="zh-CN" altLang="en-US" sz="2400" dirty="0" smtClean="0">
                <a:solidFill>
                  <a:srgbClr val="008000"/>
                </a:solidFill>
              </a:rPr>
              <a:t>省略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prepareRecipe</a:t>
            </a:r>
            <a:r>
              <a:rPr lang="en-US" altLang="zh-CN" sz="2400" dirty="0"/>
              <a:t>(){ 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流程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pourInCup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addSugarAndMilk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892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571383"/>
            <a:ext cx="7772400" cy="5029200"/>
          </a:xfrm>
        </p:spPr>
        <p:txBody>
          <a:bodyPr/>
          <a:lstStyle/>
          <a:p>
            <a:r>
              <a:rPr lang="en-US" altLang="zh-CN" dirty="0"/>
              <a:t>Tea</a:t>
            </a:r>
            <a:r>
              <a:rPr lang="zh-CN" altLang="en-US" dirty="0"/>
              <a:t>类的实现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Tea{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 {</a:t>
            </a:r>
          </a:p>
          <a:p>
            <a:pPr marL="857250" lvl="2" indent="0">
              <a:buNone/>
            </a:pPr>
            <a:r>
              <a:rPr lang="en-US" altLang="zh-CN" sz="2400" dirty="0"/>
              <a:t>	     </a:t>
            </a:r>
            <a:r>
              <a:rPr lang="en-US" altLang="zh-CN" sz="2400" dirty="0" err="1">
                <a:solidFill>
                  <a:srgbClr val="0000FF"/>
                </a:solidFill>
              </a:rPr>
              <a:t>System.</a:t>
            </a:r>
            <a:r>
              <a:rPr lang="en-US" altLang="zh-CN" sz="2400" i="1" dirty="0" err="1">
                <a:solidFill>
                  <a:srgbClr val="0000FF"/>
                </a:solidFill>
              </a:rPr>
              <a:t>out</a:t>
            </a:r>
            <a:r>
              <a:rPr lang="en-US" altLang="zh-CN" sz="2400" dirty="0" err="1">
                <a:solidFill>
                  <a:srgbClr val="0000FF"/>
                </a:solidFill>
              </a:rPr>
              <a:t>.println</a:t>
            </a:r>
            <a:r>
              <a:rPr lang="en-US" altLang="zh-CN" sz="2400" dirty="0">
                <a:solidFill>
                  <a:srgbClr val="0000FF"/>
                </a:solidFill>
              </a:rPr>
              <a:t>("Boiling water!");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 //</a:t>
            </a:r>
            <a:r>
              <a:rPr lang="zh-CN" altLang="en-US" sz="2400" dirty="0">
                <a:solidFill>
                  <a:srgbClr val="0000FF"/>
                </a:solidFill>
              </a:rPr>
              <a:t>其他三个方法</a:t>
            </a:r>
            <a:r>
              <a:rPr lang="zh-CN" altLang="en-US" sz="2400" dirty="0" smtClean="0">
                <a:solidFill>
                  <a:srgbClr val="0000FF"/>
                </a:solidFill>
              </a:rPr>
              <a:t>省略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57250" lvl="2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prepareRecipe</a:t>
            </a:r>
            <a:r>
              <a:rPr lang="en-US" altLang="zh-CN" sz="2400" dirty="0"/>
              <a:t>(){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steepTeaBag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pourInCup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addLemon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2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-36512" y="1556792"/>
            <a:ext cx="8928992" cy="4648200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857250" lvl="2" indent="0">
              <a:buNone/>
            </a:pP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2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371600" lvl="3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Coffee 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("========");</a:t>
            </a:r>
            <a:endParaRPr lang="en-US" altLang="zh-CN" sz="2800" dirty="0">
              <a:solidFill>
                <a:srgbClr val="000000"/>
              </a:solidFill>
              <a:latin typeface="Consolas"/>
            </a:endParaRPr>
          </a:p>
          <a:p>
            <a:pPr marL="1371600" lvl="3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Tea 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Tea();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57250" lvl="2" indent="0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31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Lemon</a:t>
            </a:r>
          </a:p>
          <a:p>
            <a:r>
              <a:rPr lang="zh-CN" altLang="en-US" sz="3200" dirty="0"/>
              <a:t>和题目要求的流程一致</a:t>
            </a:r>
            <a:r>
              <a:rPr lang="en-US" altLang="zh-CN" sz="3200" dirty="0"/>
              <a:t>,</a:t>
            </a:r>
            <a:r>
              <a:rPr lang="zh-CN" altLang="en-US" sz="3200" dirty="0"/>
              <a:t>实现了需求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18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方案中的问题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观察</a:t>
            </a:r>
            <a:r>
              <a:rPr lang="en-US" altLang="zh-CN" sz="3600" dirty="0">
                <a:solidFill>
                  <a:srgbClr val="0000FF"/>
                </a:solidFill>
              </a:rPr>
              <a:t>Coffee.java</a:t>
            </a:r>
            <a:r>
              <a:rPr lang="zh-CN" altLang="zh-CN" sz="3600" dirty="0"/>
              <a:t>和</a:t>
            </a:r>
            <a:r>
              <a:rPr lang="en-US" altLang="zh-CN" sz="3600" dirty="0">
                <a:solidFill>
                  <a:srgbClr val="0000FF"/>
                </a:solidFill>
              </a:rPr>
              <a:t>Tea.java</a:t>
            </a:r>
            <a:r>
              <a:rPr lang="zh-CN" altLang="zh-CN" sz="3600" dirty="0"/>
              <a:t>源代码，</a:t>
            </a:r>
            <a:r>
              <a:rPr lang="zh-CN" altLang="zh-CN" sz="3600" dirty="0" smtClean="0"/>
              <a:t>发现两</a:t>
            </a:r>
            <a:r>
              <a:rPr lang="zh-CN" altLang="zh-CN" sz="3600" dirty="0"/>
              <a:t>个</a:t>
            </a:r>
            <a:r>
              <a:rPr lang="zh-CN" altLang="zh-CN" sz="3600" dirty="0" smtClean="0"/>
              <a:t>类存在</a:t>
            </a:r>
            <a:r>
              <a:rPr lang="zh-CN" altLang="zh-CN" sz="3600" dirty="0"/>
              <a:t>着</a:t>
            </a:r>
            <a:r>
              <a:rPr lang="zh-CN" altLang="zh-CN" sz="3600" dirty="0">
                <a:solidFill>
                  <a:srgbClr val="FF3300"/>
                </a:solidFill>
              </a:rPr>
              <a:t>重复代码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r>
              <a:rPr lang="zh-CN" altLang="en-US" sz="3600" dirty="0"/>
              <a:t>为了更好的分析、设计，通常类的设计是通过</a:t>
            </a:r>
            <a:r>
              <a:rPr lang="en-US" altLang="zh-CN" sz="3600" dirty="0">
                <a:solidFill>
                  <a:srgbClr val="0000FF"/>
                </a:solidFill>
              </a:rPr>
              <a:t>UML</a:t>
            </a:r>
            <a:r>
              <a:rPr lang="zh-CN" altLang="en-US" sz="3600" dirty="0"/>
              <a:t>绘制类图完成：</a:t>
            </a:r>
            <a:endParaRPr lang="en-US" altLang="zh-CN" sz="3600" dirty="0"/>
          </a:p>
          <a:p>
            <a:pPr lvl="1"/>
            <a:r>
              <a:rPr lang="zh-CN" altLang="en-US" sz="3200" dirty="0"/>
              <a:t>先设计，再编写代码，这是软件开发的基本流程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037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类的设计</a:t>
            </a:r>
            <a:endParaRPr lang="en-US" altLang="zh-CN" dirty="0" smtClean="0"/>
          </a:p>
          <a:p>
            <a:r>
              <a:rPr lang="zh-CN" altLang="en-US" dirty="0" smtClean="0"/>
              <a:t>超类的设计</a:t>
            </a:r>
            <a:endParaRPr lang="en-US" altLang="zh-CN" dirty="0" smtClean="0"/>
          </a:p>
          <a:p>
            <a:r>
              <a:rPr lang="zh-CN" altLang="en-US" dirty="0" smtClean="0"/>
              <a:t>覆盖的应用</a:t>
            </a:r>
            <a:endParaRPr lang="en-US" altLang="zh-CN" dirty="0" smtClean="0"/>
          </a:p>
          <a:p>
            <a:r>
              <a:rPr lang="zh-CN" altLang="en-US" dirty="0" smtClean="0"/>
              <a:t>优秀</a:t>
            </a:r>
            <a:r>
              <a:rPr lang="zh-CN" altLang="en-US" dirty="0"/>
              <a:t>设计的判断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6C22ED-0BD7-4DFB-975C-640B9A303BC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方案中的问题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Coffee</a:t>
            </a:r>
            <a:r>
              <a:rPr lang="zh-CN" altLang="en-US" sz="2400" dirty="0"/>
              <a:t>类及</a:t>
            </a:r>
            <a:r>
              <a:rPr lang="en-US" altLang="zh-CN" sz="2400" dirty="0"/>
              <a:t>Tea</a:t>
            </a:r>
            <a:r>
              <a:rPr lang="zh-CN" altLang="en-US" sz="2400" dirty="0"/>
              <a:t>类的类图：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通过</a:t>
            </a:r>
            <a:r>
              <a:rPr lang="zh-CN" altLang="en-US" dirty="0"/>
              <a:t>类图</a:t>
            </a:r>
            <a:r>
              <a:rPr lang="zh-CN" altLang="zh-CN" dirty="0"/>
              <a:t>，可以更清晰发现</a:t>
            </a:r>
            <a:r>
              <a:rPr lang="en-US" altLang="zh-CN" dirty="0">
                <a:solidFill>
                  <a:srgbClr val="0000FF"/>
                </a:solidFill>
              </a:rPr>
              <a:t>Coffee</a:t>
            </a:r>
            <a:r>
              <a:rPr lang="zh-CN" altLang="zh-CN" dirty="0"/>
              <a:t>类与</a:t>
            </a:r>
            <a:r>
              <a:rPr lang="en-US" altLang="zh-CN" dirty="0">
                <a:solidFill>
                  <a:srgbClr val="0000FF"/>
                </a:solidFill>
              </a:rPr>
              <a:t>Tea</a:t>
            </a:r>
            <a:r>
              <a:rPr lang="zh-CN" altLang="zh-CN" dirty="0"/>
              <a:t>类的中</a:t>
            </a:r>
            <a:r>
              <a:rPr lang="en-US" altLang="zh-CN" dirty="0" err="1">
                <a:solidFill>
                  <a:srgbClr val="0000FF"/>
                </a:solidFill>
              </a:rPr>
              <a:t>boilWater</a:t>
            </a:r>
            <a:r>
              <a:rPr lang="zh-CN" altLang="zh-CN" dirty="0"/>
              <a:t>和</a:t>
            </a:r>
            <a:r>
              <a:rPr lang="en-US" altLang="zh-CN" dirty="0" err="1">
                <a:solidFill>
                  <a:srgbClr val="0000FF"/>
                </a:solidFill>
              </a:rPr>
              <a:t>pourInCup</a:t>
            </a:r>
            <a:r>
              <a:rPr lang="zh-CN" altLang="zh-CN" dirty="0"/>
              <a:t>方法是重复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如何消除重复代码？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7" y="2132856"/>
            <a:ext cx="6617070" cy="240173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cxnSp>
        <p:nvCxnSpPr>
          <p:cNvPr id="12" name="直接连接符 11"/>
          <p:cNvCxnSpPr/>
          <p:nvPr/>
        </p:nvCxnSpPr>
        <p:spPr bwMode="auto">
          <a:xfrm>
            <a:off x="1403648" y="3239102"/>
            <a:ext cx="1296144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148064" y="3239102"/>
            <a:ext cx="1224136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148064" y="3664780"/>
            <a:ext cx="1368152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1403648" y="3664780"/>
            <a:ext cx="1296144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91113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：设计超类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Coffee</a:t>
            </a:r>
            <a:r>
              <a:rPr lang="zh-CN" altLang="zh-CN" sz="3600" dirty="0"/>
              <a:t>与</a:t>
            </a:r>
            <a:r>
              <a:rPr lang="en-US" altLang="zh-CN" sz="3600" dirty="0"/>
              <a:t>Tea</a:t>
            </a:r>
            <a:r>
              <a:rPr lang="zh-CN" altLang="zh-CN" sz="3600" dirty="0"/>
              <a:t>非常相似</a:t>
            </a:r>
            <a:r>
              <a:rPr lang="zh-CN" altLang="en-US" sz="3600" dirty="0"/>
              <a:t>：</a:t>
            </a:r>
            <a:r>
              <a:rPr lang="zh-CN" altLang="zh-CN" sz="3600" dirty="0"/>
              <a:t>两者都是咖啡因饮料</a:t>
            </a:r>
            <a:endParaRPr lang="en-US" altLang="zh-CN" sz="3600" dirty="0"/>
          </a:p>
          <a:p>
            <a:pPr lvl="1"/>
            <a:r>
              <a:rPr lang="zh-CN" altLang="zh-CN" sz="3200" dirty="0"/>
              <a:t>因此可以将两者进行抽象，</a:t>
            </a:r>
            <a:r>
              <a:rPr lang="zh-CN" altLang="zh-CN" sz="3200" dirty="0" smtClean="0"/>
              <a:t>形成共同</a:t>
            </a:r>
            <a:r>
              <a:rPr lang="zh-CN" altLang="zh-CN" sz="3200" dirty="0"/>
              <a:t>的超类，命名为</a:t>
            </a:r>
            <a:r>
              <a:rPr lang="en-US" altLang="zh-CN" sz="3200" dirty="0" err="1">
                <a:solidFill>
                  <a:srgbClr val="0000FF"/>
                </a:solidFill>
              </a:rPr>
              <a:t>CaffeineBeverage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1"/>
            <a:r>
              <a:rPr lang="zh-CN" altLang="en-US" sz="3200" dirty="0"/>
              <a:t>根据</a:t>
            </a:r>
            <a:r>
              <a:rPr lang="zh-CN" altLang="en-US" sz="3200" dirty="0" smtClean="0"/>
              <a:t>面向对象的基本原理，把</a:t>
            </a:r>
            <a:r>
              <a:rPr lang="zh-CN" altLang="en-US" sz="3200" dirty="0"/>
              <a:t>具体类</a:t>
            </a:r>
            <a:r>
              <a:rPr lang="zh-CN" altLang="en-US" sz="3200" dirty="0" smtClean="0"/>
              <a:t>中共</a:t>
            </a:r>
            <a:r>
              <a:rPr lang="zh-CN" altLang="en-US" sz="3200" dirty="0"/>
              <a:t>同方法抽取出来，放到超</a:t>
            </a:r>
            <a:r>
              <a:rPr lang="zh-CN" altLang="en-US" sz="3200" dirty="0" smtClean="0"/>
              <a:t>类实现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作为子类，可以通过继承的方式，自动继承超类中的非</a:t>
            </a:r>
            <a:r>
              <a:rPr lang="en-US" altLang="zh-CN" sz="3200" dirty="0" smtClean="0"/>
              <a:t>private</a:t>
            </a:r>
            <a:r>
              <a:rPr lang="zh-CN" altLang="en-US" sz="3200" dirty="0" smtClean="0"/>
              <a:t>型方法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75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：设计超类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dirty="0"/>
              <a:t>重构</a:t>
            </a:r>
            <a:r>
              <a:rPr lang="en-US" altLang="zh-CN" dirty="0">
                <a:cs typeface="+mj-cs"/>
              </a:rPr>
              <a:t>1</a:t>
            </a:r>
            <a:r>
              <a:rPr lang="en-US" altLang="zh-CN" baseline="30000" dirty="0">
                <a:cs typeface="+mj-cs"/>
              </a:rPr>
              <a:t>st</a:t>
            </a:r>
            <a:r>
              <a:rPr lang="en-US" altLang="zh-CN" dirty="0">
                <a:cs typeface="+mj-cs"/>
              </a:rPr>
              <a:t> Design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392488" cy="2088232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536504" cy="367240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467544" y="3999831"/>
            <a:ext cx="4464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boilWater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pourInCup</a:t>
            </a:r>
            <a:r>
              <a:rPr lang="zh-CN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在两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个类中，代码一致，因此放到超类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中，从而消除重复</a:t>
            </a:r>
            <a:endParaRPr lang="en-US" altLang="zh-CN" sz="2800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4008" y="2852936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39552" y="3042684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39552" y="33895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987824" y="30428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987824" y="33895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5076056" y="5301208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7380312" y="5301208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467544" y="578644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preparRecipe</a:t>
            </a:r>
            <a:r>
              <a:rPr lang="zh-CN" altLang="en-US" sz="28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方法是否可以如此处理？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644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18" y="75817"/>
            <a:ext cx="3784664" cy="20649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44830"/>
            <a:ext cx="4159862" cy="2179776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7" y="2109818"/>
            <a:ext cx="3456384" cy="2991609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895130" y="4956473"/>
            <a:ext cx="773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尽管</a:t>
            </a:r>
            <a:r>
              <a:rPr lang="en-US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Coffee</a:t>
            </a:r>
            <a:r>
              <a:rPr lang="zh-CN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类和</a:t>
            </a:r>
            <a:r>
              <a:rPr lang="en-US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Tea</a:t>
            </a:r>
            <a:r>
              <a:rPr lang="zh-CN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都有</a:t>
            </a:r>
            <a:r>
              <a:rPr lang="en-US" altLang="zh-CN" sz="24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preparRecipe</a:t>
            </a:r>
            <a:r>
              <a:rPr lang="zh-CN" altLang="zh-CN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方法，但是其包含的内容并不相同</a:t>
            </a:r>
            <a:r>
              <a:rPr lang="zh-CN" altLang="en-US" sz="2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（例如，冲泡步骤名称），因此在继续留在子类中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99992" y="3131605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14" y="89964"/>
            <a:ext cx="3331279" cy="186753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31233BE3-FFBF-4585-9857-7A1C0BAC4938}"/>
              </a:ext>
            </a:extLst>
          </p:cNvPr>
          <p:cNvCxnSpPr/>
          <p:nvPr/>
        </p:nvCxnSpPr>
        <p:spPr bwMode="auto">
          <a:xfrm>
            <a:off x="5076056" y="4735616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A10A4B2B-84CF-43C5-8804-3967E714A4E5}"/>
              </a:ext>
            </a:extLst>
          </p:cNvPr>
          <p:cNvCxnSpPr/>
          <p:nvPr/>
        </p:nvCxnSpPr>
        <p:spPr bwMode="auto">
          <a:xfrm>
            <a:off x="6795754" y="4725144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839663B-6523-42EE-B359-02D4E9D88071}"/>
              </a:ext>
            </a:extLst>
          </p:cNvPr>
          <p:cNvSpPr/>
          <p:nvPr/>
        </p:nvSpPr>
        <p:spPr>
          <a:xfrm>
            <a:off x="895131" y="1807810"/>
            <a:ext cx="1311578" cy="34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Coffee</a:t>
            </a:r>
            <a:r>
              <a:rPr lang="zh-CN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11E82E1-7641-4BC4-A992-EF9B8F8695F5}"/>
              </a:ext>
            </a:extLst>
          </p:cNvPr>
          <p:cNvSpPr/>
          <p:nvPr/>
        </p:nvSpPr>
        <p:spPr>
          <a:xfrm>
            <a:off x="4347099" y="1772356"/>
            <a:ext cx="891591" cy="34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Tea</a:t>
            </a:r>
            <a:r>
              <a:rPr lang="zh-CN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4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91119"/>
            <a:ext cx="7772400" cy="748680"/>
          </a:xfrm>
        </p:spPr>
        <p:txBody>
          <a:bodyPr/>
          <a:lstStyle/>
          <a:p>
            <a:r>
              <a:rPr lang="zh-CN" altLang="en-US" sz="3200" dirty="0"/>
              <a:t>超类的代码实现：</a:t>
            </a:r>
            <a:endParaRPr lang="en-US" altLang="zh-CN" sz="32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5EEF71-C687-4437-8A80-0458B6556A03}"/>
              </a:ext>
            </a:extLst>
          </p:cNvPr>
          <p:cNvSpPr/>
          <p:nvPr/>
        </p:nvSpPr>
        <p:spPr>
          <a:xfrm>
            <a:off x="515097" y="2348880"/>
            <a:ext cx="8706076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90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57C12E4B-70A7-4878-80BD-3B22600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99167"/>
            <a:ext cx="7772400" cy="4648200"/>
          </a:xfrm>
        </p:spPr>
        <p:txBody>
          <a:bodyPr/>
          <a:lstStyle/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"Dripping Coffee"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addSugarAndMilk()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prepareRecipe()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boilWater();         //</a:t>
            </a:r>
            <a:r>
              <a:rPr lang="en-US" altLang="zh-CN" sz="1800" dirty="0">
                <a:solidFill>
                  <a:srgbClr val="0000FF"/>
                </a:solidFill>
              </a:rPr>
              <a:t>1.</a:t>
            </a:r>
            <a:r>
              <a:rPr lang="zh-CN" altLang="zh-CN" sz="1800" dirty="0">
                <a:solidFill>
                  <a:srgbClr val="0000FF"/>
                </a:solidFill>
              </a:rPr>
              <a:t>把水煮沸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继承超类</a:t>
            </a:r>
            <a:endParaRPr lang="zh-CN" altLang="zh-CN" sz="1800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sz="1800" dirty="0"/>
              <a:t>2.</a:t>
            </a:r>
            <a:r>
              <a:rPr lang="zh-CN" altLang="zh-CN" sz="1800" dirty="0"/>
              <a:t>冲泡咖啡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        //</a:t>
            </a:r>
            <a:r>
              <a:rPr lang="en-US" altLang="zh-CN" sz="1800" dirty="0">
                <a:solidFill>
                  <a:srgbClr val="0000FF"/>
                </a:solidFill>
              </a:rPr>
              <a:t>3.</a:t>
            </a:r>
            <a:r>
              <a:rPr lang="zh-CN" altLang="zh-CN" sz="1800" dirty="0">
                <a:solidFill>
                  <a:srgbClr val="0000FF"/>
                </a:solidFill>
              </a:rPr>
              <a:t>倒进杯子</a:t>
            </a:r>
            <a:r>
              <a:rPr lang="zh-CN" altLang="en-US" sz="1800" dirty="0">
                <a:solidFill>
                  <a:srgbClr val="0000FF"/>
                </a:solidFill>
              </a:rPr>
              <a:t>继承超类</a:t>
            </a:r>
            <a:endParaRPr lang="zh-CN" altLang="zh-CN" sz="1800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addSugarAndMilk();   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//4.</a:t>
            </a:r>
            <a:r>
              <a:rPr lang="zh-CN" altLang="zh-CN" sz="1800" dirty="0"/>
              <a:t>加糖和牛奶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95DBD5C9-F7EA-41F0-BBF6-D3FF3F9F59C6}"/>
              </a:ext>
            </a:extLst>
          </p:cNvPr>
          <p:cNvSpPr txBox="1">
            <a:spLocks/>
          </p:cNvSpPr>
          <p:nvPr/>
        </p:nvSpPr>
        <p:spPr bwMode="auto">
          <a:xfrm>
            <a:off x="533400" y="1494503"/>
            <a:ext cx="8280920" cy="6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kern="0" dirty="0"/>
              <a:t>子类的代码实现：</a:t>
            </a:r>
            <a:endParaRPr lang="en-US" altLang="zh-CN" sz="3600" kern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13944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C66314-91FC-456D-AB59-969141D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85900"/>
            <a:ext cx="7772400" cy="790972"/>
          </a:xfrm>
        </p:spPr>
        <p:txBody>
          <a:bodyPr/>
          <a:lstStyle/>
          <a:p>
            <a:r>
              <a:rPr lang="zh-CN" altLang="en-US" sz="3600" dirty="0"/>
              <a:t>测试程序：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633727A-1810-47DA-BC18-1CF9049C0A37}"/>
              </a:ext>
            </a:extLst>
          </p:cNvPr>
          <p:cNvSpPr/>
          <p:nvPr/>
        </p:nvSpPr>
        <p:spPr>
          <a:xfrm>
            <a:off x="334641" y="2252671"/>
            <a:ext cx="8287072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class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Client {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static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void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main(String[]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args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) {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Coffee();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coffee.prepareRecipe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System.out.println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("========");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Tea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Tea();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tea.prepareRecipe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323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Adding Lemon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93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87072" cy="4648200"/>
          </a:xfrm>
        </p:spPr>
        <p:txBody>
          <a:bodyPr/>
          <a:lstStyle/>
          <a:p>
            <a:r>
              <a:rPr lang="zh-CN" altLang="en-US" sz="3200" dirty="0" smtClean="0"/>
              <a:t>本案例需求已经设计完毕，设计好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坏？</a:t>
            </a:r>
            <a:endParaRPr lang="en-US" altLang="zh-CN" sz="3200" dirty="0" smtClean="0"/>
          </a:p>
          <a:p>
            <a:r>
              <a:rPr lang="zh-CN" altLang="en-US" sz="3200" dirty="0" smtClean="0"/>
              <a:t>如何</a:t>
            </a:r>
            <a:r>
              <a:rPr lang="zh-CN" altLang="en-US" sz="3200" dirty="0"/>
              <a:t>判断一个设计</a:t>
            </a:r>
            <a:r>
              <a:rPr lang="zh-CN" altLang="en-US" sz="3200" dirty="0" smtClean="0"/>
              <a:t>优秀，标准是什么？</a:t>
            </a:r>
            <a:endParaRPr lang="en-US" altLang="zh-CN" sz="3200" dirty="0"/>
          </a:p>
          <a:p>
            <a:r>
              <a:rPr lang="zh-CN" altLang="zh-CN" sz="3200" dirty="0"/>
              <a:t>开闭原则</a:t>
            </a:r>
            <a:r>
              <a:rPr lang="en-US" altLang="zh-CN" sz="3200" dirty="0"/>
              <a:t>OCP</a:t>
            </a:r>
            <a:r>
              <a:rPr lang="zh-CN" altLang="zh-CN" sz="3200" dirty="0"/>
              <a:t>（</a:t>
            </a:r>
            <a:r>
              <a:rPr lang="en-US" altLang="zh-CN" sz="3200" dirty="0"/>
              <a:t>Open-Close Principle</a:t>
            </a:r>
            <a:r>
              <a:rPr lang="zh-CN" altLang="zh-CN" sz="3200" dirty="0" smtClean="0"/>
              <a:t>）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en-US" altLang="zh-CN" sz="2800" dirty="0" smtClean="0">
                <a:solidFill>
                  <a:srgbClr val="0000FF"/>
                </a:solidFill>
              </a:rPr>
              <a:t>Software </a:t>
            </a:r>
            <a:r>
              <a:rPr lang="en-US" altLang="zh-CN" sz="2800" dirty="0">
                <a:solidFill>
                  <a:srgbClr val="0000FF"/>
                </a:solidFill>
              </a:rPr>
              <a:t>entities should be open for extension, but closed for modification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1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美猴王大闹天宫，对</a:t>
            </a:r>
            <a:r>
              <a:rPr lang="zh-CN" altLang="en-US" sz="3200" dirty="0"/>
              <a:t>玉皇大帝</a:t>
            </a:r>
            <a:r>
              <a:rPr lang="zh-CN" altLang="zh-CN" sz="3200" dirty="0"/>
              <a:t>的位置进行挑战</a:t>
            </a:r>
            <a:r>
              <a:rPr lang="zh-CN" altLang="en-US" sz="3200" dirty="0"/>
              <a:t>，</a:t>
            </a:r>
            <a:r>
              <a:rPr lang="zh-CN" altLang="zh-CN" sz="3200" dirty="0"/>
              <a:t>“皇帝轮流做，明年到我家，只教他搬出去，将天宫让与我！”</a:t>
            </a:r>
            <a:endParaRPr lang="en-US" altLang="zh-CN" sz="3200" dirty="0"/>
          </a:p>
          <a:p>
            <a:r>
              <a:rPr lang="zh-CN" altLang="zh-CN" sz="3200" dirty="0"/>
              <a:t>太白金星给</a:t>
            </a:r>
            <a:r>
              <a:rPr lang="zh-CN" altLang="zh-CN" sz="3200" dirty="0" smtClean="0"/>
              <a:t>玉皇大帝的</a:t>
            </a:r>
            <a:r>
              <a:rPr lang="zh-CN" altLang="zh-CN" sz="3200" dirty="0"/>
              <a:t>建议是：“降一道招安圣旨，把他宣来上界，授他一个官职。若受天命，后再升赏；若违天命，就此擒拿。一则不动众劳师，二则收仙有道也。</a:t>
            </a:r>
            <a:r>
              <a:rPr lang="zh-CN" altLang="zh-CN" sz="3200" dirty="0">
                <a:latin typeface="华文楷体" pitchFamily="2" charset="-122"/>
                <a:ea typeface="华文楷体" pitchFamily="2" charset="-122"/>
              </a:rPr>
              <a:t>”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019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r>
              <a:rPr lang="en-US" altLang="zh-CN" dirty="0"/>
              <a:t>-</a:t>
            </a:r>
            <a:r>
              <a:rPr lang="zh-CN" altLang="en-US" dirty="0"/>
              <a:t>星巴滋饮料冲泡流程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817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准备饮料时，请精确地遵循下面的冲泡法：</a:t>
            </a:r>
          </a:p>
          <a:p>
            <a:r>
              <a:rPr lang="zh-CN" altLang="en-US" sz="2400" dirty="0"/>
              <a:t>星巴滋咖啡冲泡法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）用沸水冲泡咖啡（</a:t>
            </a:r>
            <a:r>
              <a:rPr lang="en-US" altLang="zh-CN" sz="2000" dirty="0"/>
              <a:t>brew coffee grinds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）把咖啡倒进杯子（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）加糖和牛奶（</a:t>
            </a:r>
            <a:r>
              <a:rPr lang="en-US" altLang="zh-CN" sz="2000" dirty="0"/>
              <a:t>add sugar and milk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/>
              <a:t>星巴滋茶冲泡法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）用沸水冲泡茶叶（</a:t>
            </a:r>
            <a:r>
              <a:rPr lang="en-US" altLang="zh-CN" sz="2000" dirty="0"/>
              <a:t>steep tea bag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）把茶倒进杯子（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）加柠檬（</a:t>
            </a:r>
            <a:r>
              <a:rPr lang="en-US" altLang="zh-CN" sz="2000" dirty="0"/>
              <a:t>add lemon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>
                <a:ea typeface="宋体" pitchFamily="2" charset="-122"/>
              </a:rPr>
              <a:t>根据以上冲泡流程，为星巴滋饮料冲泡机编写代码，实现饮料的自动泡制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3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27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872D5536-8735-4FE7-8E8E-4FCEB71C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04664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孙悟空的解决方案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3606"/>
            <a:ext cx="7772400" cy="401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xmlns="" id="{CE14DE36-9725-416C-8601-649DF468EAAB}"/>
              </a:ext>
            </a:extLst>
          </p:cNvPr>
          <p:cNvSpPr/>
          <p:nvPr/>
        </p:nvSpPr>
        <p:spPr bwMode="auto">
          <a:xfrm>
            <a:off x="1619672" y="2606438"/>
            <a:ext cx="1296144" cy="1128649"/>
          </a:xfrm>
          <a:prstGeom prst="mathMultiply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197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79C813-031E-471B-B807-AD10B052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/>
              <a:t>太白金星的解决方案：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167872" cy="38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26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19836"/>
          </a:xfrm>
        </p:spPr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3" y="1700807"/>
            <a:ext cx="7342584" cy="3456384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42277" y="5309563"/>
            <a:ext cx="7711010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ZapfDingbats" pitchFamily="82" charset="2"/>
              <a:buChar char="r"/>
            </a:pP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太白金星的解决方案满足开闭原则，原来的领导班子可以扩充一个弼马温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；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弼马温的到来也没有修改原来的领导班子</a:t>
            </a:r>
            <a:endParaRPr lang="zh-CN" altLang="en-US" sz="2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012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如果一个软件是符合</a:t>
            </a:r>
            <a:r>
              <a:rPr lang="en-US" altLang="zh-CN" sz="3600" dirty="0"/>
              <a:t>OCP</a:t>
            </a:r>
            <a:r>
              <a:rPr lang="zh-CN" altLang="zh-CN" sz="3600" dirty="0" smtClean="0"/>
              <a:t>原则，至少有</a:t>
            </a:r>
            <a:r>
              <a:rPr lang="zh-CN" altLang="zh-CN" sz="3600" dirty="0"/>
              <a:t>两</a:t>
            </a:r>
            <a:r>
              <a:rPr lang="zh-CN" altLang="zh-CN" sz="3600" dirty="0" smtClean="0"/>
              <a:t>个好处</a:t>
            </a:r>
            <a:r>
              <a:rPr lang="zh-CN" altLang="zh-CN" sz="3600" dirty="0"/>
              <a:t>：</a:t>
            </a:r>
          </a:p>
          <a:p>
            <a:pPr lvl="1"/>
            <a:r>
              <a:rPr lang="zh-CN" altLang="zh-CN" sz="3200" dirty="0" smtClean="0"/>
              <a:t>软件</a:t>
            </a:r>
            <a:r>
              <a:rPr lang="zh-CN" altLang="zh-CN" sz="3200" dirty="0"/>
              <a:t>完成</a:t>
            </a:r>
            <a:r>
              <a:rPr lang="zh-CN" altLang="en-US" sz="3200" dirty="0"/>
              <a:t>后</a:t>
            </a:r>
            <a:r>
              <a:rPr lang="zh-CN" altLang="en-US" sz="3200" dirty="0" smtClean="0"/>
              <a:t>，容易</a:t>
            </a:r>
            <a:r>
              <a:rPr lang="zh-CN" altLang="zh-CN" sz="3200" dirty="0" smtClean="0"/>
              <a:t>对</a:t>
            </a:r>
            <a:r>
              <a:rPr lang="zh-CN" altLang="zh-CN" sz="3200" dirty="0"/>
              <a:t>软件进行扩展，加入新的功能</a:t>
            </a:r>
            <a:r>
              <a:rPr lang="zh-CN" altLang="zh-CN" sz="3200" dirty="0" smtClean="0"/>
              <a:t>。这个软件就可以通过不断的增加新模块满足新需求</a:t>
            </a:r>
          </a:p>
          <a:p>
            <a:pPr lvl="1"/>
            <a:r>
              <a:rPr lang="zh-CN" altLang="zh-CN" sz="3200" dirty="0" smtClean="0"/>
              <a:t>由于对软件原来的模块不能修改，因此不用担心软件的稳定性。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787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32" y="1371600"/>
            <a:ext cx="6624736" cy="378807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768688" y="4912817"/>
            <a:ext cx="7804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该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设计可以任意添加子类，而不改变已经存在的类，因此符合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OPC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52E361E-0B24-432B-B9B1-FC0BFF5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：是否满足开闭原则？</a:t>
            </a:r>
          </a:p>
        </p:txBody>
      </p:sp>
    </p:spTree>
    <p:extLst>
      <p:ext uri="{BB962C8B-B14F-4D97-AF65-F5344CB8AC3E}">
        <p14:creationId xmlns:p14="http://schemas.microsoft.com/office/powerpoint/2010/main" val="474723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D07DF7-3A9E-41CD-8F97-35C3809F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4C16D13-75C9-4C9B-AD80-D9A6CBC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2076E6-CBBC-4D8B-9557-DD62CB0C6F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9"/>
            <a:ext cx="3721089" cy="20162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6064A6F-29F6-4062-B87E-7DF827D2B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280082" cy="38164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xmlns="" id="{332C1888-DA50-4987-A4C7-76DC8D7595BE}"/>
              </a:ext>
            </a:extLst>
          </p:cNvPr>
          <p:cNvSpPr/>
          <p:nvPr/>
        </p:nvSpPr>
        <p:spPr bwMode="auto">
          <a:xfrm>
            <a:off x="4056280" y="2564904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0752CE4-B228-4BDF-8100-31B3B6A354C8}"/>
              </a:ext>
            </a:extLst>
          </p:cNvPr>
          <p:cNvSpPr/>
          <p:nvPr/>
        </p:nvSpPr>
        <p:spPr>
          <a:xfrm>
            <a:off x="209684" y="3933056"/>
            <a:ext cx="446449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boilWater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pourInCup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分布在两个类中，代码一致，因此放到超类中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通过继承解决了代码重复的问题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52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9" y="2868573"/>
            <a:ext cx="3384376" cy="203744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8573"/>
            <a:ext cx="3384377" cy="207259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/>
          <p:cNvSpPr/>
          <p:nvPr/>
        </p:nvSpPr>
        <p:spPr bwMode="auto">
          <a:xfrm>
            <a:off x="4139952" y="3459424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603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</a:t>
            </a:r>
            <a:r>
              <a:rPr lang="zh-CN" altLang="en-US" dirty="0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面向对象的概念中，对象</a:t>
            </a:r>
            <a:r>
              <a:rPr lang="zh-CN" altLang="en-US" sz="4000" dirty="0" smtClean="0"/>
              <a:t>由状态和</a:t>
            </a:r>
            <a:r>
              <a:rPr lang="zh-CN" altLang="en-US" sz="4000" dirty="0"/>
              <a:t>行为构成。</a:t>
            </a:r>
            <a:endParaRPr lang="en-US" altLang="zh-CN" sz="4000" dirty="0"/>
          </a:p>
          <a:p>
            <a:r>
              <a:rPr lang="zh-CN" altLang="en-US" sz="4000" dirty="0" smtClean="0"/>
              <a:t>对象</a:t>
            </a:r>
            <a:r>
              <a:rPr lang="zh-CN" altLang="en-US" sz="4000" dirty="0"/>
              <a:t>的抽象就形成了类。</a:t>
            </a:r>
          </a:p>
          <a:p>
            <a:pPr lvl="1"/>
            <a:r>
              <a:rPr lang="zh-CN" altLang="en-US" sz="3600" dirty="0" smtClean="0"/>
              <a:t>对象的状态抽象形成类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属性；</a:t>
            </a:r>
            <a:endParaRPr lang="en-US" altLang="zh-CN" sz="3600" dirty="0"/>
          </a:p>
          <a:p>
            <a:pPr lvl="1"/>
            <a:r>
              <a:rPr lang="zh-CN" altLang="en-US" sz="3600" dirty="0" smtClean="0"/>
              <a:t>对象的行为</a:t>
            </a:r>
            <a:r>
              <a:rPr lang="zh-CN" altLang="en-US" sz="3600" dirty="0"/>
              <a:t>抽象</a:t>
            </a:r>
            <a:r>
              <a:rPr lang="zh-CN" altLang="en-US" sz="3600" dirty="0" smtClean="0"/>
              <a:t>形成类的操作；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4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根据以上的饮料冲泡流程，可以设计两个类</a:t>
            </a:r>
            <a:r>
              <a:rPr lang="en-US" altLang="zh-CN" sz="3600" dirty="0"/>
              <a:t>:</a:t>
            </a:r>
          </a:p>
          <a:p>
            <a:pPr lvl="1"/>
            <a:r>
              <a:rPr lang="zh-CN" altLang="zh-CN" sz="3600" dirty="0"/>
              <a:t>一个是</a:t>
            </a:r>
            <a:r>
              <a:rPr lang="en-US" altLang="zh-CN" sz="3600" dirty="0"/>
              <a:t>Coffee</a:t>
            </a:r>
            <a:r>
              <a:rPr lang="zh-CN" altLang="zh-CN" sz="3600" dirty="0"/>
              <a:t>类</a:t>
            </a:r>
            <a:r>
              <a:rPr lang="en-US" altLang="zh-CN" sz="3600" dirty="0"/>
              <a:t>;</a:t>
            </a:r>
          </a:p>
          <a:p>
            <a:pPr lvl="1"/>
            <a:r>
              <a:rPr lang="zh-CN" altLang="zh-CN" sz="3600" dirty="0"/>
              <a:t>一个是</a:t>
            </a:r>
            <a:r>
              <a:rPr lang="en-US" altLang="zh-CN" sz="3600" dirty="0"/>
              <a:t>Tea</a:t>
            </a:r>
            <a:r>
              <a:rPr lang="zh-CN" altLang="zh-CN" sz="3600" dirty="0"/>
              <a:t>类</a:t>
            </a:r>
            <a:r>
              <a:rPr lang="en-US" altLang="zh-CN" sz="3600" dirty="0"/>
              <a:t>;</a:t>
            </a:r>
          </a:p>
          <a:p>
            <a:r>
              <a:rPr lang="zh-CN" altLang="zh-CN" sz="3600" dirty="0"/>
              <a:t>把每</a:t>
            </a:r>
            <a:r>
              <a:rPr lang="zh-CN" altLang="en-US" sz="3600" dirty="0"/>
              <a:t>种饮料的</a:t>
            </a:r>
            <a:r>
              <a:rPr lang="zh-CN" altLang="zh-CN" sz="3600" dirty="0"/>
              <a:t>冲泡</a:t>
            </a:r>
            <a:r>
              <a:rPr lang="zh-CN" altLang="en-US" sz="3600" dirty="0"/>
              <a:t>流程中</a:t>
            </a:r>
            <a:r>
              <a:rPr lang="zh-CN" altLang="zh-CN" sz="3600" dirty="0"/>
              <a:t>的每个步骤设计成一个单独的方法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12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27032" cy="4648200"/>
          </a:xfrm>
        </p:spPr>
        <p:txBody>
          <a:bodyPr/>
          <a:lstStyle/>
          <a:p>
            <a:r>
              <a:rPr lang="zh-CN" altLang="en-US" sz="3200" dirty="0"/>
              <a:t>星巴滋咖啡冲泡法</a:t>
            </a:r>
            <a:r>
              <a:rPr lang="en-US" altLang="zh-CN" sz="3200" dirty="0">
                <a:solidFill>
                  <a:srgbClr val="0000FF"/>
                </a:solidFill>
                <a:sym typeface="Wingdings" pitchFamily="2" charset="2"/>
              </a:rPr>
              <a:t>Coffee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）把水煮沸（</a:t>
            </a:r>
            <a:r>
              <a:rPr lang="en-US" altLang="zh-CN" sz="2000" dirty="0">
                <a:solidFill>
                  <a:srgbClr val="0000FF"/>
                </a:solidFill>
              </a:rPr>
              <a:t>boil water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</a:t>
            </a:r>
            <a:r>
              <a:rPr lang="zh-CN" altLang="en-US" sz="2000" dirty="0" smtClean="0"/>
              <a:t>冲咖啡</a:t>
            </a:r>
            <a:r>
              <a:rPr lang="zh-CN" altLang="en-US" sz="2000" dirty="0"/>
              <a:t>（</a:t>
            </a:r>
            <a:r>
              <a:rPr lang="en-US" altLang="zh-CN" sz="2000" dirty="0"/>
              <a:t>brew coffee grinds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）把咖啡倒进杯子（</a:t>
            </a:r>
            <a:r>
              <a:rPr lang="en-US" altLang="zh-CN" sz="2000" dirty="0">
                <a:solidFill>
                  <a:srgbClr val="0000FF"/>
                </a:solidFill>
              </a:rPr>
              <a:t>pour in cup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）加糖和牛奶（</a:t>
            </a:r>
            <a:r>
              <a:rPr lang="en-US" altLang="zh-CN" sz="2000" dirty="0"/>
              <a:t>add sugar and milk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addSugarAndMilk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3200" dirty="0"/>
              <a:t>星巴滋茶冲泡法</a:t>
            </a:r>
            <a:r>
              <a:rPr lang="en-US" altLang="zh-CN" sz="3200" dirty="0">
                <a:solidFill>
                  <a:srgbClr val="0000FF"/>
                </a:solidFill>
                <a:sym typeface="Wingdings" pitchFamily="2" charset="2"/>
              </a:rPr>
              <a:t>Tea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）把水煮沸（</a:t>
            </a:r>
            <a:r>
              <a:rPr lang="en-US" altLang="zh-CN" sz="2000" dirty="0">
                <a:solidFill>
                  <a:srgbClr val="0000FF"/>
                </a:solidFill>
              </a:rPr>
              <a:t>boil water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</a:t>
            </a:r>
            <a:r>
              <a:rPr lang="zh-CN" altLang="en-US" sz="2000" dirty="0" smtClean="0"/>
              <a:t>冲茶</a:t>
            </a:r>
            <a:r>
              <a:rPr lang="zh-CN" altLang="en-US" sz="2000" dirty="0"/>
              <a:t>叶（</a:t>
            </a:r>
            <a:r>
              <a:rPr lang="en-US" altLang="zh-CN" sz="2000" dirty="0"/>
              <a:t>steep tea bag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steepTeaBag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）把茶倒进杯子（</a:t>
            </a:r>
            <a:r>
              <a:rPr lang="en-US" altLang="zh-CN" sz="2000" dirty="0">
                <a:solidFill>
                  <a:srgbClr val="0000FF"/>
                </a:solidFill>
              </a:rPr>
              <a:t>pour in cup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）加柠檬（</a:t>
            </a:r>
            <a:r>
              <a:rPr lang="en-US" altLang="zh-CN" sz="2000" dirty="0"/>
              <a:t>add lemon</a:t>
            </a:r>
            <a:r>
              <a:rPr lang="zh-CN" altLang="en-US" sz="2000" dirty="0"/>
              <a:t>）</a:t>
            </a:r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altLang="zh-CN" sz="2000" dirty="0" err="1">
                <a:solidFill>
                  <a:srgbClr val="0000FF"/>
                </a:solidFill>
              </a:rPr>
              <a:t>addLemon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0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以</a:t>
            </a:r>
            <a:r>
              <a:rPr lang="en-US" altLang="zh-CN" sz="3600" dirty="0"/>
              <a:t>Coffee</a:t>
            </a:r>
            <a:r>
              <a:rPr lang="zh-CN" altLang="zh-CN" sz="3600" dirty="0"/>
              <a:t>类</a:t>
            </a:r>
            <a:r>
              <a:rPr lang="zh-CN" altLang="en-US" sz="3600" dirty="0"/>
              <a:t>为例：</a:t>
            </a:r>
            <a:endParaRPr lang="en-US" altLang="zh-CN" sz="3600" dirty="0"/>
          </a:p>
          <a:p>
            <a:pPr lvl="1"/>
            <a:r>
              <a:rPr lang="zh-CN" altLang="en-US" sz="3200" dirty="0"/>
              <a:t>类的名称：</a:t>
            </a:r>
            <a:r>
              <a:rPr lang="en-US" altLang="zh-CN" sz="3200" dirty="0"/>
              <a:t>Coffee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类的属性：无；</a:t>
            </a:r>
            <a:endParaRPr lang="en-US" altLang="zh-CN" sz="3200" dirty="0"/>
          </a:p>
          <a:p>
            <a:pPr lvl="1"/>
            <a:r>
              <a:rPr lang="zh-CN" altLang="en-US" sz="3200" dirty="0"/>
              <a:t>类的方法：</a:t>
            </a:r>
            <a:endParaRPr lang="en-US" altLang="zh-CN" sz="3200" dirty="0"/>
          </a:p>
          <a:p>
            <a:pPr lvl="2"/>
            <a:r>
              <a:rPr lang="en-US" altLang="zh-CN" sz="3200" dirty="0"/>
              <a:t>addSugarAndMilk() </a:t>
            </a:r>
            <a:r>
              <a:rPr lang="en-US" altLang="zh-CN" sz="3200" dirty="0">
                <a:solidFill>
                  <a:srgbClr val="0000FF"/>
                </a:solidFill>
              </a:rPr>
              <a:t>//</a:t>
            </a:r>
            <a:r>
              <a:rPr lang="zh-CN" altLang="en-US" sz="3200" dirty="0">
                <a:solidFill>
                  <a:srgbClr val="0000FF"/>
                </a:solidFill>
              </a:rPr>
              <a:t>加牛奶和糖</a:t>
            </a:r>
            <a:endParaRPr lang="en-US" altLang="zh-CN" sz="3200" dirty="0"/>
          </a:p>
          <a:p>
            <a:pPr lvl="2"/>
            <a:r>
              <a:rPr lang="en-US" altLang="zh-CN" sz="3200" dirty="0"/>
              <a:t>boilWater()                  </a:t>
            </a:r>
            <a:r>
              <a:rPr lang="en-US" altLang="zh-CN" sz="3200" dirty="0">
                <a:solidFill>
                  <a:srgbClr val="0000FF"/>
                </a:solidFill>
              </a:rPr>
              <a:t>//</a:t>
            </a:r>
            <a:r>
              <a:rPr lang="zh-CN" altLang="en-US" sz="3200" dirty="0">
                <a:solidFill>
                  <a:srgbClr val="0000FF"/>
                </a:solidFill>
              </a:rPr>
              <a:t>烧热水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2"/>
            <a:r>
              <a:rPr lang="en-US" altLang="zh-CN" sz="3200" dirty="0" err="1"/>
              <a:t>brewCoffeeGrinds</a:t>
            </a:r>
            <a:r>
              <a:rPr lang="en-US" altLang="zh-CN" sz="3200" dirty="0"/>
              <a:t>() </a:t>
            </a:r>
            <a:r>
              <a:rPr lang="en-US" altLang="zh-CN" sz="3200" dirty="0" smtClean="0">
                <a:solidFill>
                  <a:srgbClr val="0000FF"/>
                </a:solidFill>
              </a:rPr>
              <a:t>//</a:t>
            </a:r>
            <a:r>
              <a:rPr lang="zh-CN" altLang="en-US" sz="3200" dirty="0" smtClean="0">
                <a:solidFill>
                  <a:srgbClr val="0000FF"/>
                </a:solidFill>
              </a:rPr>
              <a:t>冲</a:t>
            </a:r>
            <a:r>
              <a:rPr lang="zh-CN" altLang="en-US" sz="3200" dirty="0">
                <a:solidFill>
                  <a:srgbClr val="0000FF"/>
                </a:solidFill>
              </a:rPr>
              <a:t>咖啡</a:t>
            </a:r>
            <a:r>
              <a:rPr lang="en-US" altLang="zh-CN" sz="3200" dirty="0"/>
              <a:t> </a:t>
            </a:r>
          </a:p>
          <a:p>
            <a:pPr lvl="2"/>
            <a:r>
              <a:rPr lang="en-US" altLang="zh-CN" sz="3200" dirty="0" err="1"/>
              <a:t>pourInCup</a:t>
            </a:r>
            <a:r>
              <a:rPr lang="en-US" altLang="zh-CN" sz="3200" dirty="0"/>
              <a:t> ()              </a:t>
            </a:r>
            <a:r>
              <a:rPr lang="en-US" altLang="zh-CN" sz="3200" dirty="0" smtClean="0">
                <a:solidFill>
                  <a:srgbClr val="0000FF"/>
                </a:solidFill>
              </a:rPr>
              <a:t>//</a:t>
            </a:r>
            <a:r>
              <a:rPr lang="zh-CN" altLang="en-US" sz="3200" dirty="0" smtClean="0">
                <a:solidFill>
                  <a:srgbClr val="0000FF"/>
                </a:solidFill>
              </a:rPr>
              <a:t>倒</a:t>
            </a:r>
            <a:r>
              <a:rPr lang="zh-CN" altLang="en-US" sz="3200" dirty="0">
                <a:solidFill>
                  <a:srgbClr val="0000FF"/>
                </a:solidFill>
              </a:rPr>
              <a:t>杯子中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            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791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尽管把</a:t>
            </a:r>
            <a:r>
              <a:rPr lang="zh-CN" altLang="zh-CN" sz="4000" dirty="0"/>
              <a:t>每个步骤设计成单独的方法</a:t>
            </a:r>
            <a:r>
              <a:rPr lang="zh-CN" altLang="en-US" sz="4000" dirty="0"/>
              <a:t>，但是这些</a:t>
            </a:r>
            <a:r>
              <a:rPr lang="zh-CN" altLang="en-US" sz="4000" dirty="0">
                <a:solidFill>
                  <a:srgbClr val="0000FF"/>
                </a:solidFill>
              </a:rPr>
              <a:t>方法在类中没有顺序</a:t>
            </a:r>
            <a:r>
              <a:rPr lang="zh-CN" altLang="en-US" sz="4000" dirty="0"/>
              <a:t>，得根据调用的顺序来执行。</a:t>
            </a:r>
            <a:endParaRPr lang="en-US" altLang="zh-CN" sz="4000" dirty="0"/>
          </a:p>
          <a:p>
            <a:pPr lvl="1"/>
            <a:r>
              <a:rPr lang="zh-CN" altLang="en-US" sz="3600" dirty="0"/>
              <a:t>即：在以上类的设计中没有体现流程控制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119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因此，还需要为类设计一个</a:t>
            </a:r>
            <a:r>
              <a:rPr lang="zh-CN" altLang="en-US" sz="3200" dirty="0" smtClean="0"/>
              <a:t>方法</a:t>
            </a:r>
            <a:r>
              <a:rPr lang="zh-CN" altLang="en-US" sz="3200" dirty="0"/>
              <a:t>来</a:t>
            </a:r>
            <a:r>
              <a:rPr lang="zh-CN" altLang="en-US" sz="3200" dirty="0" smtClean="0"/>
              <a:t>顺序</a:t>
            </a:r>
            <a:r>
              <a:rPr lang="zh-CN" altLang="en-US" sz="3200" dirty="0"/>
              <a:t>调用四个方法</a:t>
            </a:r>
            <a:r>
              <a:rPr lang="zh-CN" altLang="en-US" sz="3200" dirty="0" smtClean="0"/>
              <a:t>，实现严格的冲</a:t>
            </a:r>
            <a:r>
              <a:rPr lang="zh-CN" altLang="en-US" sz="3200" dirty="0"/>
              <a:t>泡顺序。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prepareRecipe(){</a:t>
            </a:r>
          </a:p>
          <a:p>
            <a:pPr marL="857250" lvl="2" indent="0">
              <a:buNone/>
            </a:pPr>
            <a:r>
              <a:rPr lang="en-US" altLang="zh-CN" sz="2800" dirty="0"/>
              <a:t>	      boilWater();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</a:rPr>
              <a:t>Step1</a:t>
            </a:r>
            <a:r>
              <a:rPr lang="zh-CN" altLang="en-US" sz="2800" dirty="0">
                <a:solidFill>
                  <a:srgbClr val="008000"/>
                </a:solidFill>
              </a:rPr>
              <a:t>烧水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	      </a:t>
            </a:r>
            <a:r>
              <a:rPr lang="en-US" altLang="zh-CN" sz="2800" dirty="0" err="1"/>
              <a:t>brewCoffeeGrinds</a:t>
            </a:r>
            <a:r>
              <a:rPr lang="en-US" altLang="zh-CN" sz="2800" dirty="0"/>
              <a:t>(); </a:t>
            </a:r>
            <a:r>
              <a:rPr lang="en-US" altLang="zh-CN" sz="2800" dirty="0">
                <a:solidFill>
                  <a:srgbClr val="008000"/>
                </a:solidFill>
              </a:rPr>
              <a:t>//Step2</a:t>
            </a:r>
            <a:r>
              <a:rPr lang="zh-CN" altLang="en-US" sz="2800" dirty="0">
                <a:solidFill>
                  <a:srgbClr val="008000"/>
                </a:solidFill>
              </a:rPr>
              <a:t>冲泡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	      </a:t>
            </a:r>
            <a:r>
              <a:rPr lang="en-US" altLang="zh-CN" sz="2800" dirty="0" err="1"/>
              <a:t>pourInCup</a:t>
            </a:r>
            <a:r>
              <a:rPr lang="en-US" altLang="zh-CN" sz="2800" dirty="0"/>
              <a:t>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</a:rPr>
              <a:t>Step3</a:t>
            </a:r>
            <a:r>
              <a:rPr lang="zh-CN" altLang="en-US" sz="2800" dirty="0">
                <a:solidFill>
                  <a:srgbClr val="008000"/>
                </a:solidFill>
              </a:rPr>
              <a:t>倒杯子中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      addSugarAndMilk();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//Step4</a:t>
            </a:r>
            <a:r>
              <a:rPr lang="zh-CN" altLang="en-US" sz="2800" dirty="0" smtClean="0">
                <a:solidFill>
                  <a:srgbClr val="008000"/>
                </a:solidFill>
              </a:rPr>
              <a:t>加</a:t>
            </a:r>
            <a:r>
              <a:rPr lang="zh-CN" altLang="en-US" sz="2800" dirty="0">
                <a:solidFill>
                  <a:srgbClr val="008000"/>
                </a:solidFill>
              </a:rPr>
              <a:t>调料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}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91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1774</Words>
  <Application>Microsoft Office PowerPoint</Application>
  <PresentationFormat>全屏显示(4:3)</PresentationFormat>
  <Paragraphs>305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ZapfDingbats</vt:lpstr>
      <vt:lpstr>华文楷体</vt:lpstr>
      <vt:lpstr>华文细黑</vt:lpstr>
      <vt:lpstr>楷体</vt:lpstr>
      <vt:lpstr>宋体</vt:lpstr>
      <vt:lpstr>Arial</vt:lpstr>
      <vt:lpstr>Calibri</vt:lpstr>
      <vt:lpstr>Comic Sans MS</vt:lpstr>
      <vt:lpstr>Consolas</vt:lpstr>
      <vt:lpstr>Times New Roman</vt:lpstr>
      <vt:lpstr>Wingdings</vt:lpstr>
      <vt:lpstr>1_chapter2</vt:lpstr>
      <vt:lpstr>咖啡与茶冲泡机案例 Coffee and Tea Brewing Machine Case</vt:lpstr>
      <vt:lpstr>授课内容</vt:lpstr>
      <vt:lpstr>需求描述-星巴滋饮料冲泡流程</vt:lpstr>
      <vt:lpstr>如何设计类？</vt:lpstr>
      <vt:lpstr>1st Design：类的设计</vt:lpstr>
      <vt:lpstr>1st Design：类的设计</vt:lpstr>
      <vt:lpstr>1st Design：类的设计</vt:lpstr>
      <vt:lpstr>1st Design：类的设计</vt:lpstr>
      <vt:lpstr>1st Design：类的设计</vt:lpstr>
      <vt:lpstr>1st Design：类的设计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Design方案中的问题</vt:lpstr>
      <vt:lpstr>1st Design方案中的问题</vt:lpstr>
      <vt:lpstr>2nd Design：设计超类</vt:lpstr>
      <vt:lpstr>2nd Design：设计超类</vt:lpstr>
      <vt:lpstr>PowerPoint 演示文稿</vt:lpstr>
      <vt:lpstr>2nd Design 代码实现</vt:lpstr>
      <vt:lpstr>2nd Design 代码实现</vt:lpstr>
      <vt:lpstr>2nd Design 代码实现</vt:lpstr>
      <vt:lpstr>2nd Design 代码实现</vt:lpstr>
      <vt:lpstr>优秀设计的判断标准</vt:lpstr>
      <vt:lpstr>优秀设计的判断标准</vt:lpstr>
      <vt:lpstr>优秀设计的判断标准</vt:lpstr>
      <vt:lpstr>优秀设计的判断标准</vt:lpstr>
      <vt:lpstr>优秀设计的判断标准</vt:lpstr>
      <vt:lpstr>优秀设计的判断标准</vt:lpstr>
      <vt:lpstr>2nd Design：是否满足开闭原则？</vt:lpstr>
      <vt:lpstr>2nd Design 讨论</vt:lpstr>
      <vt:lpstr>设计小结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836</cp:revision>
  <dcterms:created xsi:type="dcterms:W3CDTF">2006-09-12T13:32:02Z</dcterms:created>
  <dcterms:modified xsi:type="dcterms:W3CDTF">2020-10-09T00:32:55Z</dcterms:modified>
</cp:coreProperties>
</file>