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6" r:id="rId3"/>
    <p:sldMasterId id="2147483668" r:id="rId4"/>
  </p:sldMasterIdLst>
  <p:notesMasterIdLst>
    <p:notesMasterId r:id="rId32"/>
  </p:notesMasterIdLst>
  <p:sldIdLst>
    <p:sldId id="458" r:id="rId5"/>
    <p:sldId id="678" r:id="rId6"/>
    <p:sldId id="736" r:id="rId7"/>
    <p:sldId id="851" r:id="rId8"/>
    <p:sldId id="852" r:id="rId9"/>
    <p:sldId id="854" r:id="rId10"/>
    <p:sldId id="855" r:id="rId11"/>
    <p:sldId id="857" r:id="rId12"/>
    <p:sldId id="850" r:id="rId13"/>
    <p:sldId id="858" r:id="rId14"/>
    <p:sldId id="859" r:id="rId15"/>
    <p:sldId id="856" r:id="rId16"/>
    <p:sldId id="861" r:id="rId17"/>
    <p:sldId id="853" r:id="rId18"/>
    <p:sldId id="862" r:id="rId19"/>
    <p:sldId id="863" r:id="rId20"/>
    <p:sldId id="865" r:id="rId21"/>
    <p:sldId id="864" r:id="rId22"/>
    <p:sldId id="866" r:id="rId23"/>
    <p:sldId id="867" r:id="rId24"/>
    <p:sldId id="868" r:id="rId25"/>
    <p:sldId id="869" r:id="rId26"/>
    <p:sldId id="870" r:id="rId27"/>
    <p:sldId id="871" r:id="rId28"/>
    <p:sldId id="872" r:id="rId29"/>
    <p:sldId id="873" r:id="rId30"/>
    <p:sldId id="671" r:id="rId3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3300"/>
    <a:srgbClr val="0080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2122" autoAdjust="0"/>
  </p:normalViewPr>
  <p:slideViewPr>
    <p:cSldViewPr>
      <p:cViewPr varScale="1">
        <p:scale>
          <a:sx n="95" d="100"/>
          <a:sy n="95" d="100"/>
        </p:scale>
        <p:origin x="16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8F99F603-36C1-4680-94A8-B937B0861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936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30ACD-D022-4266-860B-D36C90FE1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0715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AF8E-556D-47B7-98B7-33CA499E0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75318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>
              <a:defRPr sz="4000"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noProof="0" dirty="0"/>
              <a:t>输入标题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51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790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608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49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6085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312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55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791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5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88069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9888" y="333375"/>
            <a:ext cx="2160587" cy="5400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333375"/>
            <a:ext cx="633095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1898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412875"/>
            <a:ext cx="7920037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23821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6538" y="333375"/>
            <a:ext cx="864393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8451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0855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333375"/>
            <a:ext cx="8643937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83025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19638" y="1412875"/>
            <a:ext cx="3884612" cy="4321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9360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534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CF119-8841-4BC0-92A4-AF1E642864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7283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7-04BE-4080-960A-E4A83A77C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2116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3EF3-DC09-42A0-94D7-C2C7069F97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8782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1AEA2-EA89-497C-951E-AE076918C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0511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5E74-89E1-44DC-A021-3E6FC3690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107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91723-6E35-4312-A348-8053F78F2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5367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8CC7C2-0ECD-4D66-B5EE-183B6982F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algn="l" eaLnBrk="0" hangingPunct="0">
              <a:defRPr/>
            </a:pPr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fld id="{2D333561-7446-4AE0-ABCB-8461EC3768A7}" type="slidenum">
              <a:rPr lang="en-US" altLang="zh-CN" b="0"/>
              <a:pPr eaLnBrk="0" hangingPunct="0">
                <a:defRPr/>
              </a:pPr>
              <a:t>‹#›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31474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 algn="l" eaLnBrk="0" hangingPunct="0">
              <a:defRPr/>
            </a:pPr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fld id="{3F3CAC68-C194-439A-9FDC-9240EFFFBE1E}" type="slidenum">
              <a:rPr lang="en-US" altLang="zh-CN" b="0"/>
              <a:pPr eaLnBrk="0" hangingPunct="0">
                <a:defRPr/>
              </a:pPr>
              <a:t>‹#›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0770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41300" y="296863"/>
            <a:ext cx="8656638" cy="828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236538" y="333375"/>
            <a:ext cx="864393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CN" altLang="en-US" b="0">
              <a:solidFill>
                <a:srgbClr val="00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1031" name="Text Box 21"/>
          <p:cNvSpPr txBox="1">
            <a:spLocks noChangeArrowheads="1"/>
          </p:cNvSpPr>
          <p:nvPr/>
        </p:nvSpPr>
        <p:spPr bwMode="auto">
          <a:xfrm>
            <a:off x="63500" y="6338990"/>
            <a:ext cx="423091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dirty="0">
                <a:solidFill>
                  <a:srgbClr val="0000CC"/>
                </a:solidFill>
                <a:latin typeface="Arial"/>
              </a:rPr>
              <a:t>Introduction to Object Oriented Methodology</a:t>
            </a:r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8107136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400" dirty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t>HIT</a:t>
            </a:r>
          </a:p>
        </p:txBody>
      </p:sp>
      <p:sp>
        <p:nvSpPr>
          <p:cNvPr id="10" name="Text Box 21"/>
          <p:cNvSpPr txBox="1">
            <a:spLocks noChangeArrowheads="1"/>
          </p:cNvSpPr>
          <p:nvPr userDrawn="1"/>
        </p:nvSpPr>
        <p:spPr bwMode="auto">
          <a:xfrm>
            <a:off x="4174784" y="6338990"/>
            <a:ext cx="93889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F7AF6B0-6506-437E-8FE2-9CA089AE9D2F}" type="slidenum">
              <a:rPr lang="en-US" altLang="zh-CN" sz="1400" smtClean="0">
                <a:solidFill>
                  <a:srgbClr val="0000CC"/>
                </a:solidFill>
                <a:latin typeface="Arial"/>
                <a:cs typeface="Aharoni" panose="02010803020104030203" pitchFamily="2" charset="-79"/>
              </a:rPr>
              <a:pPr eaLnBrk="1" hangingPunct="1">
                <a:defRPr/>
              </a:pPr>
              <a:t>‹#›</a:t>
            </a:fld>
            <a:endParaRPr lang="en-US" altLang="zh-CN" sz="1400" dirty="0">
              <a:solidFill>
                <a:srgbClr val="0000CC"/>
              </a:solidFill>
              <a:latin typeface="Arial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363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20000"/>
        </a:spcAft>
        <a:buClr>
          <a:srgbClr val="800000"/>
        </a:buClr>
        <a:buFont typeface="Wingdings" pitchFamily="2" charset="2"/>
        <a:buChar char="§"/>
        <a:defRPr sz="28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Ø"/>
        <a:defRPr sz="24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宋体" pitchFamily="2" charset="-122"/>
        <a:buChar char="–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•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ü"/>
        <a:defRPr sz="2000" b="0" i="0" baseline="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ü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55576" y="3501008"/>
            <a:ext cx="7772400" cy="1470025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Junit</a:t>
            </a:r>
            <a:r>
              <a:rPr lang="zh-CN" altLang="en-US" dirty="0" smtClean="0">
                <a:solidFill>
                  <a:srgbClr val="0000FF"/>
                </a:solidFill>
              </a:rPr>
              <a:t>单元测试</a:t>
            </a:r>
            <a:r>
              <a:rPr lang="en-US" altLang="zh-CN" dirty="0" smtClean="0">
                <a:solidFill>
                  <a:srgbClr val="0000FF"/>
                </a:solidFill>
              </a:rPr>
              <a:t/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Unit Testing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err="1"/>
              <a:t>Junit</a:t>
            </a:r>
            <a:r>
              <a:rPr lang="en-US" altLang="zh-CN" dirty="0"/>
              <a:t> </a:t>
            </a:r>
            <a:r>
              <a:rPr lang="en-US" altLang="zh-CN" dirty="0" smtClean="0"/>
              <a:t>Frame Work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61" y="1340768"/>
            <a:ext cx="2618430" cy="21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92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测试过程：怎么测？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437112"/>
            <a:ext cx="7550224" cy="1811288"/>
          </a:xfrm>
        </p:spPr>
        <p:txBody>
          <a:bodyPr/>
          <a:lstStyle/>
          <a:p>
            <a:r>
              <a:rPr lang="zh-CN" altLang="en-US" dirty="0"/>
              <a:t>黑盒</a:t>
            </a:r>
            <a:r>
              <a:rPr lang="zh-CN" altLang="en-US" dirty="0" smtClean="0"/>
              <a:t>测试把</a:t>
            </a:r>
            <a:r>
              <a:rPr lang="zh-CN" altLang="en-US" dirty="0"/>
              <a:t>程序看作一个黑盒子</a:t>
            </a:r>
            <a:r>
              <a:rPr lang="zh-CN" altLang="en-US" dirty="0" smtClean="0"/>
              <a:t>，测试者不清楚程序内部。</a:t>
            </a:r>
            <a:endParaRPr lang="en-US" altLang="zh-CN" dirty="0" smtClean="0"/>
          </a:p>
          <a:p>
            <a:r>
              <a:rPr lang="zh-CN" altLang="en-US" dirty="0" smtClean="0"/>
              <a:t>因此，测试者只能给出输入</a:t>
            </a:r>
            <a:r>
              <a:rPr lang="zh-CN" altLang="en-US" dirty="0"/>
              <a:t>值，看程序是否能够输出期望的值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Picture 8" descr="https://www.invensis.net/blog/wp-content/uploads/2015/05/Black-Box-Testing-Inven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84" y="1724596"/>
            <a:ext cx="5688632" cy="273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20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https://www.invensis.net/blog/wp-content/uploads/2015/04/White-Box-Software-Testing-Invens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04" y="1484784"/>
            <a:ext cx="5328592" cy="2924751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测试过程：怎么测？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4149080"/>
            <a:ext cx="7550224" cy="209932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白盒测试是把程序看成装在一个透明的白盒子里，测试</a:t>
            </a:r>
            <a:r>
              <a:rPr lang="zh-CN" altLang="en-US" dirty="0" smtClean="0"/>
              <a:t>者知道</a:t>
            </a:r>
            <a:r>
              <a:rPr lang="zh-CN" altLang="en-US" dirty="0"/>
              <a:t>程序的结构和处理算法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因此</a:t>
            </a:r>
            <a:r>
              <a:rPr lang="zh-CN" altLang="en-US" dirty="0"/>
              <a:t>，白盒测试在程序内部的测试，需要写代码的对程序的逻辑进行测试，关注程序具体的执行流程。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976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2606"/>
              </p:ext>
            </p:extLst>
          </p:nvPr>
        </p:nvGraphicFramePr>
        <p:xfrm>
          <a:off x="611560" y="1772816"/>
          <a:ext cx="7890699" cy="3379013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49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375"/>
                <a:gridCol w="1862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1865"/>
                <a:gridCol w="41232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9805"/>
                <a:gridCol w="1409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被测单元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Largest(int list[])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创建人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张三丰</a:t>
                      </a:r>
                      <a:endParaRPr lang="zh-CN" alt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创建日期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2019.03.01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所在类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SortOfList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优先级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2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测试日期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2019.03.01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要用的桩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无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环境准备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7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微软雅黑"/>
                        </a:rPr>
                        <a:t>Eclipse </a:t>
                      </a: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微软雅黑"/>
                        </a:rPr>
                        <a:t>Kepler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微软雅黑"/>
                        </a:rPr>
                        <a:t> Service Release 1 ; </a:t>
                      </a:r>
                      <a:r>
                        <a:rPr lang="en-US" sz="1800" b="0" kern="0" dirty="0" err="1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微软雅黑"/>
                        </a:rPr>
                        <a:t>Junit</a:t>
                      </a: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微软雅黑"/>
                        </a:rPr>
                        <a:t> 4.0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4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测试用例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输入参数和数据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期望结果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实际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结果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测试状态（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P/F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）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1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[7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8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9]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rgbClr val="FF000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8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rgbClr val="FF000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F</a:t>
                      </a:r>
                      <a:endParaRPr lang="zh-CN" sz="18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2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[7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8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9]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00FF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9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solidFill>
                            <a:srgbClr val="0000FF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P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3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[1]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1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00FF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1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00FF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P</a:t>
                      </a: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0000FF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4</a:t>
                      </a:r>
                      <a:endParaRPr lang="zh-CN" sz="24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[-9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-8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，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-7]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-7</a:t>
                      </a:r>
                      <a:endParaRPr lang="zh-CN" sz="2400" b="0" kern="10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FF000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0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FF0000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F</a:t>
                      </a:r>
                      <a:endParaRPr lang="zh-CN" sz="24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solidFill>
                          <a:srgbClr val="FF0000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7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5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  <a:cs typeface="Times New Roman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0" kern="100" dirty="0">
                        <a:solidFill>
                          <a:schemeClr val="tx1"/>
                        </a:solidFill>
                        <a:latin typeface="华文细黑" panose="02010600040101010101" pitchFamily="2" charset="-122"/>
                        <a:ea typeface="华文细黑" panose="02010600040101010101" pitchFamily="2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77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单元测试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2780928"/>
            <a:ext cx="4248472" cy="31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单元测试是测试的第一个阶段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 descr="https://i.stack.imgur.com/PO4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1102"/>
            <a:ext cx="7734759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53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单元测试测什么？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2" y="1590152"/>
            <a:ext cx="7742348" cy="4658248"/>
          </a:xfrm>
          <a:prstGeom prst="rect">
            <a:avLst/>
          </a:prstGeom>
          <a:solidFill>
            <a:srgbClr val="3333CC">
              <a:lumMod val="20000"/>
              <a:lumOff val="80000"/>
              <a:alpha val="23000"/>
            </a:srgbClr>
          </a:solidFill>
          <a:ln>
            <a:noFill/>
          </a:ln>
        </p:spPr>
      </p:pic>
      <p:sp>
        <p:nvSpPr>
          <p:cNvPr id="6" name="矩形 5"/>
          <p:cNvSpPr/>
          <p:nvPr/>
        </p:nvSpPr>
        <p:spPr bwMode="auto">
          <a:xfrm>
            <a:off x="563452" y="4653136"/>
            <a:ext cx="7742348" cy="1595264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59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单元测试怎么测？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对代码进行测试，因此需要对代码的逻辑和路径测试，判断是否有错。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Picture 6" descr="https://www.invensis.net/blog/wp-content/uploads/2015/04/White-Box-Software-Testing-Invens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4" y="2636912"/>
            <a:ext cx="6297172" cy="3456384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58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用</a:t>
            </a:r>
            <a:r>
              <a:rPr lang="en-US" altLang="zh-CN" sz="3600" dirty="0" err="1"/>
              <a:t>Junit</a:t>
            </a:r>
            <a:r>
              <a:rPr lang="zh-CN" altLang="en-US" sz="3600" dirty="0"/>
              <a:t>进行单元测试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583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给出一个待测试的类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cn.hitwh.edu.junit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class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add(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a, 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b) {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+ b;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sub(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a, </a:t>
            </a:r>
            <a:r>
              <a:rPr lang="en-US" altLang="zh-CN" sz="24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b) {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 - b;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112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在引入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之前的测试方式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cn.hitwh.edu.junit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class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CalculatorTest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 void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main(String[]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{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i="1" dirty="0" smtClean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创建对象</a:t>
            </a:r>
            <a: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/>
            </a:r>
            <a:b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       </a:t>
            </a:r>
            <a:r>
              <a:rPr lang="en-US" altLang="zh-CN" sz="2400" i="1" dirty="0" smtClean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Calculator();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i="1" dirty="0" smtClean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调用</a:t>
            </a:r>
            <a: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/>
            </a:r>
            <a:b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        </a:t>
            </a:r>
            <a:r>
              <a:rPr lang="en-US" altLang="zh-CN" sz="2400" i="1" dirty="0" smtClean="0">
                <a:solidFill>
                  <a:srgbClr val="808080"/>
                </a:solidFill>
                <a:latin typeface="Calibri" panose="020F0502020204030204" pitchFamily="34" charset="0"/>
                <a:ea typeface="幼圆" panose="02010509060101010101" pitchFamily="49" charset="-122"/>
                <a:cs typeface="宋体" panose="02010600030101010101" pitchFamily="2" charset="-122"/>
              </a:rPr>
              <a:t>           </a:t>
            </a:r>
            <a:r>
              <a:rPr lang="en-US" altLang="zh-CN" sz="2400" b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dirty="0" smtClean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 =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cal.add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System.</a:t>
            </a:r>
            <a:r>
              <a:rPr lang="en-US" altLang="zh-CN" sz="2400" b="1" i="1" dirty="0" err="1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.println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(result);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93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本次授课内容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7772400" cy="4648200"/>
          </a:xfrm>
        </p:spPr>
        <p:txBody>
          <a:bodyPr/>
          <a:lstStyle/>
          <a:p>
            <a:r>
              <a:rPr lang="zh-CN" altLang="en-US" dirty="0"/>
              <a:t>测试基本概念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进行单元测试</a:t>
            </a:r>
            <a:endParaRPr lang="en-US" altLang="zh-CN" dirty="0" smtClean="0"/>
          </a:p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201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在引入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之前的测试方式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zh-CN" sz="2400" b="1" kern="120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package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cn.hitwh.edu.junit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b="1" kern="120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public class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CalculatorTest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{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kern="120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kern="120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public static void 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main(String[]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) {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i="1" kern="1200" dirty="0" smtClean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创建对象</a:t>
            </a:r>
            <a:b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</a:br>
            <a: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       </a:t>
            </a:r>
            <a:r>
              <a:rPr lang="zh-CN" altLang="en-US" sz="2400" i="1" kern="1200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          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Calculator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2400" b="1" kern="120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Calculator();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 i="1" kern="1200" dirty="0">
                <a:solidFill>
                  <a:srgbClr val="808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调用</a:t>
            </a:r>
            <a:b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</a:br>
            <a:r>
              <a:rPr lang="zh-CN" altLang="en-US" sz="2400" i="1" kern="1200" dirty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      </a:t>
            </a:r>
            <a:r>
              <a:rPr lang="zh-CN" altLang="en-US" sz="2400" i="1" kern="1200" dirty="0" smtClean="0">
                <a:solidFill>
                  <a:srgbClr val="808080"/>
                </a:solidFill>
                <a:latin typeface="Arial Unicode MS" panose="020B0604020202020204" pitchFamily="34" charset="-122"/>
                <a:ea typeface="幼圆" panose="02010509060101010101" pitchFamily="49" charset="-122"/>
                <a:cs typeface="宋体" panose="02010600030101010101" pitchFamily="2" charset="-122"/>
              </a:rPr>
              <a:t>          </a:t>
            </a:r>
            <a:r>
              <a:rPr lang="en-US" altLang="zh-CN" sz="2400" b="1" kern="1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kern="1200" dirty="0" smtClean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result1 =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cal.add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120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400" kern="120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kern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System.</a:t>
            </a:r>
            <a:r>
              <a:rPr lang="en-US" altLang="zh-CN" sz="2400" b="1" i="1" kern="1200" dirty="0" err="1" smtClean="0">
                <a:solidFill>
                  <a:srgbClr val="660E7A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400" kern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.println</a:t>
            </a:r>
            <a:r>
              <a:rPr lang="en-US" altLang="zh-CN" sz="2400" kern="12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(result1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b="1" kern="1200" dirty="0" err="1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400" b="1" kern="1200" dirty="0">
                <a:solidFill>
                  <a:srgbClr val="00008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result2 =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cal.sub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120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1200" dirty="0">
                <a:solidFill>
                  <a:srgbClr val="0000FF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System.</a:t>
            </a:r>
            <a:r>
              <a:rPr lang="en-US" altLang="zh-CN" sz="2400" b="1" i="1" kern="1200" dirty="0" err="1">
                <a:solidFill>
                  <a:srgbClr val="660E7A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2400" kern="1200" dirty="0" err="1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.println</a:t>
            </a: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(result2);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    }</a:t>
            </a:r>
            <a:b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00"/>
                </a:solidFill>
                <a:latin typeface="Consolas" panose="020B0609020204030204" pitchFamily="49" charset="0"/>
                <a:ea typeface="宋体" pitchFamily="2" charset="-122"/>
                <a:cs typeface="宋体" panose="02010600030101010101" pitchFamily="2" charset="-122"/>
              </a:rPr>
              <a:t>}</a:t>
            </a:r>
            <a:r>
              <a:rPr lang="en-US" altLang="zh-CN" sz="2400" kern="12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</a:t>
            </a:r>
            <a:endParaRPr lang="en-US" altLang="zh-CN" sz="2400" kern="1200" dirty="0">
              <a:solidFill>
                <a:srgbClr val="000000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71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在引入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之前的测试方式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以上测试过程发现：要测试</a:t>
            </a:r>
            <a:r>
              <a:rPr lang="en-US" altLang="zh-CN" dirty="0" smtClean="0"/>
              <a:t>Calculator</a:t>
            </a:r>
            <a:r>
              <a:rPr lang="zh-CN" altLang="en-US" dirty="0" smtClean="0"/>
              <a:t>类，需要在测试类的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方法中，要么删除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的测试代码，要么在</a:t>
            </a:r>
            <a:r>
              <a:rPr lang="en-US" altLang="zh-CN" dirty="0" smtClean="0"/>
              <a:t>add</a:t>
            </a:r>
            <a:r>
              <a:rPr lang="zh-CN" altLang="en-US" dirty="0" smtClean="0"/>
              <a:t>之后增加</a:t>
            </a:r>
            <a:r>
              <a:rPr lang="en-US" altLang="zh-CN" dirty="0" smtClean="0"/>
              <a:t>sub</a:t>
            </a:r>
            <a:r>
              <a:rPr lang="zh-CN" altLang="en-US" dirty="0" smtClean="0"/>
              <a:t>的测试代码。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两种方式都不方便管理测试代码。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如果删除测试类中的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相关的代码，再次测试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方法时还得写；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如果放在一起，测</a:t>
            </a:r>
            <a:r>
              <a:rPr lang="en-US" altLang="zh-CN" dirty="0" smtClean="0"/>
              <a:t>sub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add</a:t>
            </a:r>
            <a:r>
              <a:rPr lang="zh-CN" altLang="en-US" dirty="0" smtClean="0"/>
              <a:t>也跟着跑一遍；</a:t>
            </a:r>
            <a:endParaRPr lang="en-US" altLang="zh-CN" dirty="0" smtClean="0"/>
          </a:p>
          <a:p>
            <a:r>
              <a:rPr lang="zh-CN" altLang="en-US" dirty="0" smtClean="0"/>
              <a:t>解决方法：利用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框架进行单元测试。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23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测试方式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与之前的测试一样，同样需要定义</a:t>
            </a:r>
            <a:r>
              <a:rPr lang="zh-CN" altLang="en-US" dirty="0"/>
              <a:t>一个测试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类名：被测试的类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+Test</a:t>
            </a:r>
            <a:r>
              <a:rPr lang="zh-CN" altLang="en-US" dirty="0" smtClean="0"/>
              <a:t>，例如：</a:t>
            </a:r>
            <a:r>
              <a:rPr lang="en-US" altLang="zh-CN" dirty="0" err="1" smtClean="0"/>
              <a:t>CalculatorTest</a:t>
            </a:r>
            <a:endParaRPr lang="en-US" altLang="zh-CN" dirty="0"/>
          </a:p>
          <a:p>
            <a:pPr lvl="1"/>
            <a:r>
              <a:rPr lang="zh-CN" altLang="en-US" dirty="0" smtClean="0"/>
              <a:t>包</a:t>
            </a:r>
            <a:r>
              <a:rPr lang="zh-CN" altLang="en-US" dirty="0"/>
              <a:t>名：</a:t>
            </a:r>
            <a:r>
              <a:rPr lang="en-US" altLang="zh-CN" dirty="0" err="1" smtClean="0"/>
              <a:t>xxx.xxx.xx.test</a:t>
            </a:r>
            <a:r>
              <a:rPr lang="zh-CN" altLang="en-US" dirty="0" smtClean="0"/>
              <a:t>，例如</a:t>
            </a:r>
            <a:r>
              <a:rPr lang="en-US" altLang="zh-CN" dirty="0" err="1" smtClean="0"/>
              <a:t>cn.hit.edu.test</a:t>
            </a:r>
            <a:endParaRPr lang="en-US" altLang="zh-CN" dirty="0" smtClean="0"/>
          </a:p>
          <a:p>
            <a:r>
              <a:rPr lang="zh-CN" altLang="en-US" dirty="0" smtClean="0"/>
              <a:t>在测试类中定义</a:t>
            </a:r>
            <a:r>
              <a:rPr lang="zh-CN" altLang="en-US" dirty="0"/>
              <a:t>测试方法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名：</a:t>
            </a:r>
            <a:r>
              <a:rPr lang="en-US" altLang="zh-CN" dirty="0"/>
              <a:t>test</a:t>
            </a:r>
            <a:r>
              <a:rPr lang="zh-CN" altLang="en-US" dirty="0"/>
              <a:t>测试的方法</a:t>
            </a:r>
            <a:r>
              <a:rPr lang="zh-CN" altLang="en-US" dirty="0" smtClean="0"/>
              <a:t>名，例如：</a:t>
            </a:r>
            <a:r>
              <a:rPr lang="en-US" altLang="zh-CN" dirty="0" err="1" smtClean="0"/>
              <a:t>testAdd</a:t>
            </a:r>
            <a:r>
              <a:rPr lang="en-US" altLang="zh-CN" dirty="0"/>
              <a:t>()  </a:t>
            </a:r>
          </a:p>
          <a:p>
            <a:pPr lvl="1"/>
            <a:r>
              <a:rPr lang="zh-CN" altLang="en-US" dirty="0" smtClean="0"/>
              <a:t>返回</a:t>
            </a:r>
            <a:r>
              <a:rPr lang="zh-CN" altLang="en-US" dirty="0"/>
              <a:t>值：</a:t>
            </a:r>
            <a:r>
              <a:rPr lang="en-US" altLang="zh-CN" dirty="0"/>
              <a:t>void</a:t>
            </a:r>
          </a:p>
          <a:p>
            <a:pPr lvl="1"/>
            <a:r>
              <a:rPr lang="zh-CN" altLang="en-US" dirty="0" smtClean="0"/>
              <a:t>参数</a:t>
            </a:r>
            <a:r>
              <a:rPr lang="zh-CN" altLang="en-US" dirty="0"/>
              <a:t>列表：空</a:t>
            </a:r>
            <a:r>
              <a:rPr lang="zh-CN" altLang="en-US" dirty="0" smtClean="0"/>
              <a:t>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037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测试方式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>
                <a:solidFill>
                  <a:srgbClr val="0000FF"/>
                </a:solidFill>
              </a:rPr>
              <a:t>Assert.assertEquals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期望的结果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运算的结果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来判定</a:t>
            </a:r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红色</a:t>
            </a:r>
            <a:r>
              <a:rPr lang="zh-CN" altLang="en-US" dirty="0"/>
              <a:t>：失败</a:t>
            </a:r>
          </a:p>
          <a:p>
            <a:pPr lvl="1"/>
            <a:r>
              <a:rPr lang="zh-CN" altLang="en-US" dirty="0" smtClean="0"/>
              <a:t>绿色</a:t>
            </a:r>
            <a:r>
              <a:rPr lang="zh-CN" altLang="en-US" dirty="0"/>
              <a:t>：成功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zh-CN" altLang="en-US" dirty="0" smtClean="0"/>
              <a:t>此外，还有</a:t>
            </a:r>
            <a:r>
              <a:rPr lang="en-US" altLang="zh-CN" dirty="0" smtClean="0"/>
              <a:t>Assert</a:t>
            </a:r>
            <a:r>
              <a:rPr lang="zh-CN" altLang="en-US" dirty="0" smtClean="0"/>
              <a:t>类的其他判断方法，自行查阅</a:t>
            </a:r>
            <a:r>
              <a:rPr lang="en-US" altLang="zh-CN" dirty="0" err="1" smtClean="0"/>
              <a:t>Junit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assertArrayEquals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assertFalse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assertNotSame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assertNull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53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zh-CN" altLang="en-US" dirty="0"/>
              <a:t>测试</a:t>
            </a:r>
            <a:r>
              <a:rPr lang="zh-CN" altLang="en-US" dirty="0" smtClean="0"/>
              <a:t>方式示例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7772400" cy="4648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package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cn.hitwh.edu.test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import</a:t>
            </a:r>
            <a:r>
              <a:rPr lang="zh-CN" alt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省略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class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CalculatorTest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{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@Test</a:t>
            </a:r>
            <a:b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void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testAdd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{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Calculator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Calculator();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cal.add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Assert.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assertEquals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result);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@Test</a:t>
            </a:r>
            <a:b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8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void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testSub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(){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Calculator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Calculator();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b="1" dirty="0" err="1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result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cal.sub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Assert.</a:t>
            </a:r>
            <a:r>
              <a:rPr lang="en-US" altLang="zh-CN" sz="1800" i="1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assertEquals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(-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,result);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827584" y="2492896"/>
            <a:ext cx="7416824" cy="360040"/>
          </a:xfrm>
          <a:prstGeom prst="rect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2513" y="2852936"/>
            <a:ext cx="7416824" cy="1368152"/>
          </a:xfrm>
          <a:prstGeom prst="rect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11188" y="5605400"/>
            <a:ext cx="7416824" cy="27187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22513" y="3636944"/>
            <a:ext cx="7416824" cy="271872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75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@Before @After</a:t>
            </a:r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对于在测试之前需要初始化资源，测试结束之后需要释放资源的操作，经常使用</a:t>
            </a:r>
            <a:r>
              <a:rPr lang="en-US" altLang="zh-CN" dirty="0" smtClean="0"/>
              <a:t>@Before @After</a:t>
            </a:r>
            <a:r>
              <a:rPr lang="zh-CN" altLang="en-US" dirty="0" smtClean="0"/>
              <a:t>两个注解</a:t>
            </a:r>
            <a:endParaRPr lang="en-US" altLang="zh-CN" dirty="0" smtClean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@Before</a:t>
            </a:r>
            <a:r>
              <a:rPr lang="en-US" altLang="zh-CN" dirty="0" smtClean="0"/>
              <a:t>:</a:t>
            </a:r>
            <a:r>
              <a:rPr lang="zh-CN" altLang="en-US" dirty="0" smtClean="0"/>
              <a:t>修饰</a:t>
            </a:r>
            <a:r>
              <a:rPr lang="zh-CN" altLang="en-US" dirty="0"/>
              <a:t>的方法会在测试方法之前被自动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lvl="1"/>
            <a:r>
              <a:rPr lang="en-US" altLang="zh-CN" dirty="0"/>
              <a:t>@After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修饰</a:t>
            </a:r>
            <a:r>
              <a:rPr lang="zh-CN" altLang="en-US" dirty="0"/>
              <a:t>的方法会在测试方法执行之后自动被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108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552" y="32875"/>
            <a:ext cx="7494984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package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cn.hitwh.edu.test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//import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略</a:t>
            </a:r>
            <a:b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public class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CalculatorTest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private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Calculator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null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private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int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result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/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@Before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public void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init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new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Calculator();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kumimoji="0" lang="en-US" altLang="zh-CN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"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init.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......"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@Test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public void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testAdd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result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=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.add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Assert.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assertEquals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3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result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@Test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public void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testSub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()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result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=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cal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.sub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kumimoji="0" lang="en-US" altLang="zh-CN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"test sub............"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Assert.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assertEquals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(-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,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result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@After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public void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close() {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System.</a:t>
            </a:r>
            <a:r>
              <a:rPr kumimoji="0" lang="en-US" altLang="zh-CN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out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.println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(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"close......."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);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    }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}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552" y="1556792"/>
            <a:ext cx="7777361" cy="1296144"/>
          </a:xfrm>
          <a:prstGeom prst="rect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9551" y="5445224"/>
            <a:ext cx="7777361" cy="1080120"/>
          </a:xfrm>
          <a:prstGeom prst="rect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marR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12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了解测试的概念、测试的阶段、测试的方法；</a:t>
            </a:r>
            <a:endParaRPr lang="en-US" altLang="zh-CN" sz="2400" dirty="0" smtClean="0"/>
          </a:p>
          <a:p>
            <a:r>
              <a:rPr lang="zh-CN" altLang="en-US" sz="2400" dirty="0" smtClean="0"/>
              <a:t>掌握测试类，测试方法的命名规范；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Junit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@Test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@Before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@After</a:t>
            </a:r>
            <a:r>
              <a:rPr lang="zh-CN" altLang="en-US" sz="2400" dirty="0" smtClean="0"/>
              <a:t>注解的含义和使用时机。</a:t>
            </a:r>
            <a:endParaRPr lang="zh-CN" altLang="zh-CN" sz="2400" dirty="0"/>
          </a:p>
          <a:p>
            <a:pPr lvl="0"/>
            <a:endParaRPr lang="zh-CN" altLang="zh-CN" sz="2400" dirty="0"/>
          </a:p>
          <a:p>
            <a:endParaRPr lang="zh-CN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63EF3-DC09-42A0-94D7-C2C7069F975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61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/>
              <a:t>测试基本概念介绍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2763680"/>
            <a:ext cx="4219575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什么是测试？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个人理解：测试</a:t>
            </a:r>
            <a:r>
              <a:rPr lang="en-US" altLang="zh-CN" dirty="0"/>
              <a:t>=</a:t>
            </a:r>
            <a:r>
              <a:rPr lang="zh-CN" altLang="en-US" dirty="0"/>
              <a:t>测试对象</a:t>
            </a:r>
            <a:r>
              <a:rPr lang="en-US" altLang="zh-CN" dirty="0"/>
              <a:t>+</a:t>
            </a:r>
            <a:r>
              <a:rPr lang="zh-CN" altLang="en-US" dirty="0"/>
              <a:t>测试过程</a:t>
            </a:r>
            <a:r>
              <a:rPr lang="en-US" altLang="zh-CN" dirty="0"/>
              <a:t>+</a:t>
            </a:r>
            <a:r>
              <a:rPr lang="zh-CN" altLang="en-US" dirty="0"/>
              <a:t>测试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测试对象：测什么？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测试过程：怎么测？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测试结果：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？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481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测试对象：测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2" y="1590152"/>
            <a:ext cx="7742348" cy="4658248"/>
          </a:xfrm>
          <a:prstGeom prst="rect">
            <a:avLst/>
          </a:prstGeom>
          <a:solidFill>
            <a:srgbClr val="3333CC">
              <a:lumMod val="20000"/>
              <a:lumOff val="80000"/>
              <a:alpha val="23000"/>
            </a:srgbClr>
          </a:solidFill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77151" y="1590152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Developer’s life Cycle</a:t>
            </a:r>
            <a:endParaRPr lang="zh-CN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0032" y="1582616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Tester’s life Cycle</a:t>
            </a:r>
            <a:endParaRPr lang="zh-CN" alt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00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测试对象：测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</a:t>
            </a:r>
            <a:r>
              <a:rPr lang="zh-CN" altLang="en-US" dirty="0" smtClean="0"/>
              <a:t>模型，可以清楚发现，测试不仅仅是对代码的测试，而是包括软件开发过程中所有设计阶段的内容测试：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需求分析阶段：对需求规格说明书进行验证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软件设计阶段：对设计文档进行验证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编码阶段：对源代码进行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692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软件测试阶段划分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因此，根据测试对象不同，软件测试划分为多个阶段。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详细设计                单元测试阶段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概要设计                集成测试阶段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               系统测试阶段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771800" y="2780928"/>
            <a:ext cx="936104" cy="0"/>
          </a:xfrm>
          <a:prstGeom prst="straightConnector1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2771800" y="3212976"/>
            <a:ext cx="936104" cy="0"/>
          </a:xfrm>
          <a:prstGeom prst="straightConnector1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771800" y="3645024"/>
            <a:ext cx="936104" cy="0"/>
          </a:xfrm>
          <a:prstGeom prst="straightConnector1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73278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软件测试阶段划分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 descr="https://i.stack.imgur.com/PO4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1102"/>
            <a:ext cx="7734759" cy="43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48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71048" cy="1143000"/>
          </a:xfrm>
        </p:spPr>
        <p:txBody>
          <a:bodyPr/>
          <a:lstStyle/>
          <a:p>
            <a:r>
              <a:rPr lang="zh-CN" altLang="en-US" dirty="0"/>
              <a:t>测试过程：怎么测</a:t>
            </a:r>
            <a:r>
              <a:rPr lang="zh-CN" altLang="en-US" dirty="0" smtClean="0"/>
              <a:t>？</a:t>
            </a:r>
            <a:r>
              <a:rPr lang="zh-CN" altLang="en-US" dirty="0" smtClean="0"/>
              <a:t>两种测试方法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8" name="Picture 6" descr="https://www.invensis.net/blog/wp-content/uploads/2015/04/White-Box-Software-Testing-Invens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4511927" cy="2476501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www.invensis.net/blog/wp-content/uploads/2015/05/Black-Box-Testing-Inven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4511927" cy="23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53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>
          <a:solidFill>
            <a:srgbClr val="000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 marL="0" marR="0" indent="0" algn="l" defTabSz="914400" eaLnBrk="0" fontAlgn="auto" latinLnBrk="0" hangingPunct="0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1" sz="20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 panose="020B0604030504040204" pitchFamily="34" charset="0"/>
          </a:defRPr>
        </a:defPPr>
      </a:lstStyle>
    </a:spDef>
    <a:lnDef>
      <a:spPr bwMode="auto"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M Course Template">
  <a:themeElements>
    <a:clrScheme name="PM Course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M Course Template">
      <a:majorFont>
        <a:latin typeface="宋体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noFill/>
        <a:ln w="9525">
          <a:solidFill>
            <a:schemeClr val="tx1"/>
          </a:solidFill>
          <a:miter lim="800000"/>
          <a:headEnd/>
          <a:tailEnd type="triangle" w="med" len="med"/>
        </a:ln>
      </a:spPr>
      <a:bodyPr/>
      <a:lstStyle/>
    </a:lnDef>
  </a:objectDefaults>
  <a:extraClrSchemeLst>
    <a:extraClrScheme>
      <a:clrScheme name="PM Cours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 Cours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 Cours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讲课比赛</Template>
  <TotalTime>9454</TotalTime>
  <Words>764</Words>
  <Application>Microsoft Office PowerPoint</Application>
  <PresentationFormat>全屏显示(4:3)</PresentationFormat>
  <Paragraphs>157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Aharoni</vt:lpstr>
      <vt:lpstr>Arial Unicode MS</vt:lpstr>
      <vt:lpstr>ZapfDingbats</vt:lpstr>
      <vt:lpstr>华文细黑</vt:lpstr>
      <vt:lpstr>宋体</vt:lpstr>
      <vt:lpstr>微软雅黑</vt:lpstr>
      <vt:lpstr>幼圆</vt:lpstr>
      <vt:lpstr>Arial</vt:lpstr>
      <vt:lpstr>Calibri</vt:lpstr>
      <vt:lpstr>Comic Sans MS</vt:lpstr>
      <vt:lpstr>Consolas</vt:lpstr>
      <vt:lpstr>Tahoma</vt:lpstr>
      <vt:lpstr>Times New Roman</vt:lpstr>
      <vt:lpstr>Wingdings</vt:lpstr>
      <vt:lpstr>chapter2</vt:lpstr>
      <vt:lpstr>1_chapter2</vt:lpstr>
      <vt:lpstr>2_chapter2</vt:lpstr>
      <vt:lpstr>1_PM Course Template</vt:lpstr>
      <vt:lpstr>Junit单元测试 Unit Testing：Junit Frame Work</vt:lpstr>
      <vt:lpstr>本次授课内容</vt:lpstr>
      <vt:lpstr>测试基本概念介绍</vt:lpstr>
      <vt:lpstr>什么是测试？</vt:lpstr>
      <vt:lpstr>测试对象：测什么？</vt:lpstr>
      <vt:lpstr>测试对象：测什么？</vt:lpstr>
      <vt:lpstr>软件测试阶段划分</vt:lpstr>
      <vt:lpstr>软件测试阶段划分</vt:lpstr>
      <vt:lpstr>测试过程：怎么测？两种测试方法</vt:lpstr>
      <vt:lpstr>测试过程：怎么测？</vt:lpstr>
      <vt:lpstr>测试过程：怎么测？</vt:lpstr>
      <vt:lpstr>测试结果</vt:lpstr>
      <vt:lpstr>单元测试</vt:lpstr>
      <vt:lpstr>单元测试是测试的第一个阶段</vt:lpstr>
      <vt:lpstr>单元测试测什么？</vt:lpstr>
      <vt:lpstr>单元测试怎么测？</vt:lpstr>
      <vt:lpstr>用Junit进行单元测试</vt:lpstr>
      <vt:lpstr>给出一个待测试的类</vt:lpstr>
      <vt:lpstr>在引入Junit之前的测试方式</vt:lpstr>
      <vt:lpstr>在引入Junit之前的测试方式</vt:lpstr>
      <vt:lpstr>在引入Junit之前的测试方式</vt:lpstr>
      <vt:lpstr>Junit测试方式</vt:lpstr>
      <vt:lpstr>Junit测试方式</vt:lpstr>
      <vt:lpstr>Junit测试方式示例</vt:lpstr>
      <vt:lpstr>@Before @After注解</vt:lpstr>
      <vt:lpstr>PowerPoint 演示文稿</vt:lpstr>
      <vt:lpstr>本章小结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帐户</cp:lastModifiedBy>
  <cp:revision>1481</cp:revision>
  <dcterms:created xsi:type="dcterms:W3CDTF">2006-09-12T13:32:02Z</dcterms:created>
  <dcterms:modified xsi:type="dcterms:W3CDTF">2020-10-10T09:33:48Z</dcterms:modified>
</cp:coreProperties>
</file>