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1" r:id="rId2"/>
    <p:sldMasterId id="2147483656" r:id="rId3"/>
    <p:sldMasterId id="2147483668" r:id="rId4"/>
  </p:sldMasterIdLst>
  <p:notesMasterIdLst>
    <p:notesMasterId r:id="rId32"/>
  </p:notesMasterIdLst>
  <p:sldIdLst>
    <p:sldId id="458" r:id="rId5"/>
    <p:sldId id="678" r:id="rId6"/>
    <p:sldId id="736" r:id="rId7"/>
    <p:sldId id="745" r:id="rId8"/>
    <p:sldId id="825" r:id="rId9"/>
    <p:sldId id="826" r:id="rId10"/>
    <p:sldId id="827" r:id="rId11"/>
    <p:sldId id="828" r:id="rId12"/>
    <p:sldId id="750" r:id="rId13"/>
    <p:sldId id="829" r:id="rId14"/>
    <p:sldId id="830" r:id="rId15"/>
    <p:sldId id="831" r:id="rId16"/>
    <p:sldId id="832" r:id="rId17"/>
    <p:sldId id="833" r:id="rId18"/>
    <p:sldId id="834" r:id="rId19"/>
    <p:sldId id="835" r:id="rId20"/>
    <p:sldId id="838" r:id="rId21"/>
    <p:sldId id="841" r:id="rId22"/>
    <p:sldId id="848" r:id="rId23"/>
    <p:sldId id="849" r:id="rId24"/>
    <p:sldId id="842" r:id="rId25"/>
    <p:sldId id="843" r:id="rId26"/>
    <p:sldId id="844" r:id="rId27"/>
    <p:sldId id="845" r:id="rId28"/>
    <p:sldId id="846" r:id="rId29"/>
    <p:sldId id="847" r:id="rId30"/>
    <p:sldId id="671" r:id="rId31"/>
  </p:sldIdLst>
  <p:sldSz cx="9144000" cy="6858000" type="screen4x3"/>
  <p:notesSz cx="6858000" cy="9144000"/>
  <p:defaultTextStyle>
    <a:defPPr>
      <a:defRPr lang="zh-CN"/>
    </a:defPPr>
    <a:lvl1pPr algn="ctr" rtl="0" fontAlgn="base">
      <a:spcBef>
        <a:spcPct val="50000"/>
      </a:spcBef>
      <a:spcAft>
        <a:spcPct val="0"/>
      </a:spcAft>
      <a:defRPr sz="2400" b="1" kern="1200">
        <a:solidFill>
          <a:schemeClr val="tx1"/>
        </a:solidFill>
        <a:latin typeface="Arial" charset="0"/>
        <a:ea typeface="宋体" pitchFamily="2" charset="-122"/>
        <a:cs typeface="+mn-cs"/>
      </a:defRPr>
    </a:lvl1pPr>
    <a:lvl2pPr marL="457200" algn="ctr" rtl="0" fontAlgn="base">
      <a:spcBef>
        <a:spcPct val="50000"/>
      </a:spcBef>
      <a:spcAft>
        <a:spcPct val="0"/>
      </a:spcAft>
      <a:defRPr sz="2400" b="1" kern="1200">
        <a:solidFill>
          <a:schemeClr val="tx1"/>
        </a:solidFill>
        <a:latin typeface="Arial" charset="0"/>
        <a:ea typeface="宋体" pitchFamily="2" charset="-122"/>
        <a:cs typeface="+mn-cs"/>
      </a:defRPr>
    </a:lvl2pPr>
    <a:lvl3pPr marL="914400" algn="ctr" rtl="0" fontAlgn="base">
      <a:spcBef>
        <a:spcPct val="50000"/>
      </a:spcBef>
      <a:spcAft>
        <a:spcPct val="0"/>
      </a:spcAft>
      <a:defRPr sz="2400" b="1" kern="1200">
        <a:solidFill>
          <a:schemeClr val="tx1"/>
        </a:solidFill>
        <a:latin typeface="Arial" charset="0"/>
        <a:ea typeface="宋体" pitchFamily="2" charset="-122"/>
        <a:cs typeface="+mn-cs"/>
      </a:defRPr>
    </a:lvl3pPr>
    <a:lvl4pPr marL="1371600" algn="ctr" rtl="0" fontAlgn="base">
      <a:spcBef>
        <a:spcPct val="50000"/>
      </a:spcBef>
      <a:spcAft>
        <a:spcPct val="0"/>
      </a:spcAft>
      <a:defRPr sz="2400" b="1" kern="1200">
        <a:solidFill>
          <a:schemeClr val="tx1"/>
        </a:solidFill>
        <a:latin typeface="Arial" charset="0"/>
        <a:ea typeface="宋体" pitchFamily="2" charset="-122"/>
        <a:cs typeface="+mn-cs"/>
      </a:defRPr>
    </a:lvl4pPr>
    <a:lvl5pPr marL="1828800" algn="ctr" rtl="0" fontAlgn="base">
      <a:spcBef>
        <a:spcPct val="50000"/>
      </a:spcBef>
      <a:spcAft>
        <a:spcPct val="0"/>
      </a:spcAft>
      <a:defRPr sz="2400" b="1" kern="1200">
        <a:solidFill>
          <a:schemeClr val="tx1"/>
        </a:solidFill>
        <a:latin typeface="Arial" charset="0"/>
        <a:ea typeface="宋体" pitchFamily="2" charset="-122"/>
        <a:cs typeface="+mn-cs"/>
      </a:defRPr>
    </a:lvl5pPr>
    <a:lvl6pPr marL="2286000" algn="l" defTabSz="914400" rtl="0" eaLnBrk="1" latinLnBrk="0" hangingPunct="1">
      <a:defRPr sz="2400" b="1" kern="1200">
        <a:solidFill>
          <a:schemeClr val="tx1"/>
        </a:solidFill>
        <a:latin typeface="Arial" charset="0"/>
        <a:ea typeface="宋体" pitchFamily="2" charset="-122"/>
        <a:cs typeface="+mn-cs"/>
      </a:defRPr>
    </a:lvl6pPr>
    <a:lvl7pPr marL="2743200" algn="l" defTabSz="914400" rtl="0" eaLnBrk="1" latinLnBrk="0" hangingPunct="1">
      <a:defRPr sz="2400" b="1" kern="1200">
        <a:solidFill>
          <a:schemeClr val="tx1"/>
        </a:solidFill>
        <a:latin typeface="Arial" charset="0"/>
        <a:ea typeface="宋体" pitchFamily="2" charset="-122"/>
        <a:cs typeface="+mn-cs"/>
      </a:defRPr>
    </a:lvl7pPr>
    <a:lvl8pPr marL="3200400" algn="l" defTabSz="914400" rtl="0" eaLnBrk="1" latinLnBrk="0" hangingPunct="1">
      <a:defRPr sz="2400" b="1" kern="1200">
        <a:solidFill>
          <a:schemeClr val="tx1"/>
        </a:solidFill>
        <a:latin typeface="Arial" charset="0"/>
        <a:ea typeface="宋体" pitchFamily="2" charset="-122"/>
        <a:cs typeface="+mn-cs"/>
      </a:defRPr>
    </a:lvl8pPr>
    <a:lvl9pPr marL="3657600" algn="l" defTabSz="914400" rtl="0" eaLnBrk="1" latinLnBrk="0" hangingPunct="1">
      <a:defRPr sz="24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2"/>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FF3300"/>
    <a:srgbClr val="008000"/>
    <a:srgbClr val="003300"/>
    <a:srgbClr val="FF9966"/>
    <a:srgbClr val="CCFF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82122" autoAdjust="0"/>
  </p:normalViewPr>
  <p:slideViewPr>
    <p:cSldViewPr>
      <p:cViewPr varScale="1">
        <p:scale>
          <a:sx n="95" d="100"/>
          <a:sy n="95" d="100"/>
        </p:scale>
        <p:origin x="222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a:latin typeface="Arial" charset="0"/>
              </a:defRPr>
            </a:lvl1pPr>
          </a:lstStyle>
          <a:p>
            <a:pPr>
              <a:defRPr/>
            </a:pPr>
            <a:endParaRPr lang="en-US" altLang="zh-CN"/>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Arial" charset="0"/>
              </a:defRPr>
            </a:lvl1pPr>
          </a:lstStyle>
          <a:p>
            <a:pPr>
              <a:defRPr/>
            </a:pPr>
            <a:endParaRPr lang="en-US" altLang="zh-CN"/>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latin typeface="Arial" charset="0"/>
              </a:defRPr>
            </a:lvl1pPr>
          </a:lstStyle>
          <a:p>
            <a:pPr>
              <a:defRPr/>
            </a:pPr>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Arial" charset="0"/>
              </a:defRPr>
            </a:lvl1pPr>
          </a:lstStyle>
          <a:p>
            <a:pPr>
              <a:defRPr/>
            </a:pPr>
            <a:fld id="{8F99F603-36C1-4680-94A8-B937B0861D9B}" type="slidenum">
              <a:rPr lang="en-US" altLang="zh-CN"/>
              <a:pPr>
                <a:defRPr/>
              </a:pPr>
              <a:t>‹#›</a:t>
            </a:fld>
            <a:endParaRPr lang="en-US" altLang="zh-CN"/>
          </a:p>
        </p:txBody>
      </p:sp>
    </p:spTree>
    <p:extLst>
      <p:ext uri="{BB962C8B-B14F-4D97-AF65-F5344CB8AC3E}">
        <p14:creationId xmlns:p14="http://schemas.microsoft.com/office/powerpoint/2010/main" val="3252936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u="none">
                <a:solidFill>
                  <a:srgbClr val="0000FF"/>
                </a:solidFill>
                <a:latin typeface="华文细黑" pitchFamily="2" charset="-122"/>
                <a:ea typeface="华文细黑"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9AA30ACD-D022-4266-860B-D36C90FE10CF}" type="slidenum">
              <a:rPr lang="en-US" altLang="zh-CN"/>
              <a:pPr>
                <a:defRPr/>
              </a:pPr>
              <a:t>‹#›</a:t>
            </a:fld>
            <a:endParaRPr lang="en-US" altLang="zh-CN"/>
          </a:p>
        </p:txBody>
      </p:sp>
    </p:spTree>
    <p:extLst>
      <p:ext uri="{BB962C8B-B14F-4D97-AF65-F5344CB8AC3E}">
        <p14:creationId xmlns:p14="http://schemas.microsoft.com/office/powerpoint/2010/main" val="238507152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lvl1pPr>
              <a:defRPr>
                <a:latin typeface="华文细黑" pitchFamily="2" charset="-122"/>
                <a:ea typeface="华文细黑" pitchFamily="2" charset="-122"/>
              </a:defRPr>
            </a:lvl1pPr>
          </a:lstStyle>
          <a:p>
            <a:r>
              <a:rPr lang="zh-CN" altLang="en-US" dirty="0"/>
              <a:t>单击此处编辑母版标题样式</a:t>
            </a:r>
          </a:p>
        </p:txBody>
      </p:sp>
      <p:sp>
        <p:nvSpPr>
          <p:cNvPr id="3" name="文本占位符 2"/>
          <p:cNvSpPr>
            <a:spLocks noGrp="1"/>
          </p:cNvSpPr>
          <p:nvPr>
            <p:ph type="body" sz="half" idx="1"/>
          </p:nvPr>
        </p:nvSpPr>
        <p:spPr>
          <a:xfrm>
            <a:off x="533400" y="1600200"/>
            <a:ext cx="3810000" cy="4648200"/>
          </a:xfr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495800" y="1600200"/>
            <a:ext cx="3810000" cy="4648200"/>
          </a:xfr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40B9AF8E-556D-47B7-98B7-33CA499E0766}" type="slidenum">
              <a:rPr lang="en-US" altLang="zh-CN"/>
              <a:pPr>
                <a:defRPr/>
              </a:pPr>
              <a:t>‹#›</a:t>
            </a:fld>
            <a:endParaRPr lang="en-US" altLang="zh-CN"/>
          </a:p>
        </p:txBody>
      </p:sp>
    </p:spTree>
    <p:extLst>
      <p:ext uri="{BB962C8B-B14F-4D97-AF65-F5344CB8AC3E}">
        <p14:creationId xmlns:p14="http://schemas.microsoft.com/office/powerpoint/2010/main" val="159075318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2362200"/>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0"/>
              </a:spcBef>
              <a:defRPr/>
            </a:pPr>
            <a:endParaRPr lang="zh-CN" altLang="en-US" b="0">
              <a:solidFill>
                <a:srgbClr val="000000"/>
              </a:solidFill>
            </a:endParaRPr>
          </a:p>
        </p:txBody>
      </p:sp>
      <p:sp>
        <p:nvSpPr>
          <p:cNvPr id="80899" name="Rectangle 3"/>
          <p:cNvSpPr>
            <a:spLocks noGrp="1" noChangeArrowheads="1"/>
          </p:cNvSpPr>
          <p:nvPr>
            <p:ph type="ctrTitle"/>
          </p:nvPr>
        </p:nvSpPr>
        <p:spPr>
          <a:xfrm>
            <a:off x="685800" y="457200"/>
            <a:ext cx="7772400" cy="1143000"/>
          </a:xfrm>
        </p:spPr>
        <p:txBody>
          <a:bodyPr/>
          <a:lstStyle>
            <a:lvl1pPr>
              <a:defRPr sz="4000" b="0">
                <a:latin typeface="华文细黑" panose="02010600040101010101" pitchFamily="2" charset="-122"/>
                <a:ea typeface="华文细黑" panose="02010600040101010101" pitchFamily="2" charset="-122"/>
              </a:defRPr>
            </a:lvl1pPr>
          </a:lstStyle>
          <a:p>
            <a:pPr lvl="0"/>
            <a:r>
              <a:rPr lang="zh-CN" altLang="en-US" noProof="0" dirty="0"/>
              <a:t>输入标题</a:t>
            </a:r>
          </a:p>
        </p:txBody>
      </p:sp>
      <p:sp>
        <p:nvSpPr>
          <p:cNvPr id="80900"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dirty="0"/>
              <a:t>Click to edit Master subtitle style</a:t>
            </a:r>
          </a:p>
        </p:txBody>
      </p:sp>
    </p:spTree>
    <p:extLst>
      <p:ext uri="{BB962C8B-B14F-4D97-AF65-F5344CB8AC3E}">
        <p14:creationId xmlns:p14="http://schemas.microsoft.com/office/powerpoint/2010/main" val="283051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atin typeface="华文细黑" panose="02010600040101010101" pitchFamily="2" charset="-122"/>
                <a:ea typeface="华文细黑"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607906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412875"/>
            <a:ext cx="3883025"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3884612"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6608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99499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476085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312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595532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77916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3850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72939835-B615-4C51-81A4-8D4D79D2ADB2}" type="slidenum">
              <a:rPr lang="en-US" altLang="zh-CN"/>
              <a:pPr>
                <a:defRPr/>
              </a:pPr>
              <a:t>‹#›</a:t>
            </a:fld>
            <a:endParaRPr lang="en-US" altLang="zh-CN"/>
          </a:p>
        </p:txBody>
      </p:sp>
    </p:spTree>
    <p:extLst>
      <p:ext uri="{BB962C8B-B14F-4D97-AF65-F5344CB8AC3E}">
        <p14:creationId xmlns:p14="http://schemas.microsoft.com/office/powerpoint/2010/main" val="115888069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9888" y="333375"/>
            <a:ext cx="2160587" cy="5400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36538" y="333375"/>
            <a:ext cx="6330950" cy="5400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318983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表格占位符 2"/>
          <p:cNvSpPr>
            <a:spLocks noGrp="1"/>
          </p:cNvSpPr>
          <p:nvPr>
            <p:ph type="tbl" idx="1"/>
          </p:nvPr>
        </p:nvSpPr>
        <p:spPr>
          <a:xfrm>
            <a:off x="684213" y="1412875"/>
            <a:ext cx="7920037" cy="4321175"/>
          </a:xfrm>
        </p:spPr>
        <p:txBody>
          <a:bodyPr/>
          <a:lstStyle/>
          <a:p>
            <a:pPr lvl="0"/>
            <a:endParaRPr lang="zh-CN" altLang="en-US" noProof="0"/>
          </a:p>
        </p:txBody>
      </p:sp>
    </p:spTree>
    <p:extLst>
      <p:ext uri="{BB962C8B-B14F-4D97-AF65-F5344CB8AC3E}">
        <p14:creationId xmlns:p14="http://schemas.microsoft.com/office/powerpoint/2010/main" val="623821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6538" y="333375"/>
            <a:ext cx="8643937"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84513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412875"/>
            <a:ext cx="3883025"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3884612"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08558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412875"/>
            <a:ext cx="3883025"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719638" y="1412875"/>
            <a:ext cx="3884612" cy="4321175"/>
          </a:xfrm>
        </p:spPr>
        <p:txBody>
          <a:bodyPr/>
          <a:lstStyle/>
          <a:p>
            <a:pPr lvl="0"/>
            <a:endParaRPr lang="zh-CN" altLang="en-US" noProof="0"/>
          </a:p>
        </p:txBody>
      </p:sp>
    </p:spTree>
    <p:extLst>
      <p:ext uri="{BB962C8B-B14F-4D97-AF65-F5344CB8AC3E}">
        <p14:creationId xmlns:p14="http://schemas.microsoft.com/office/powerpoint/2010/main" val="389360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B6C7A287-3E96-4060-B9F6-4696645199A7}" type="slidenum">
              <a:rPr lang="en-US" altLang="zh-CN"/>
              <a:pPr>
                <a:defRPr/>
              </a:pPr>
              <a:t>‹#›</a:t>
            </a:fld>
            <a:endParaRPr lang="en-US" altLang="zh-CN"/>
          </a:p>
        </p:txBody>
      </p:sp>
    </p:spTree>
    <p:extLst>
      <p:ext uri="{BB962C8B-B14F-4D97-AF65-F5344CB8AC3E}">
        <p14:creationId xmlns:p14="http://schemas.microsoft.com/office/powerpoint/2010/main" val="11815347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600200"/>
            <a:ext cx="3810000" cy="46482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495800" y="1600200"/>
            <a:ext cx="3810000" cy="464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F1CCF119-8841-4BC0-92A4-AF1E642864AE}" type="slidenum">
              <a:rPr lang="en-US" altLang="zh-CN"/>
              <a:pPr>
                <a:defRPr/>
              </a:pPr>
              <a:t>‹#›</a:t>
            </a:fld>
            <a:endParaRPr lang="en-US" altLang="zh-CN"/>
          </a:p>
        </p:txBody>
      </p:sp>
    </p:spTree>
    <p:extLst>
      <p:ext uri="{BB962C8B-B14F-4D97-AF65-F5344CB8AC3E}">
        <p14:creationId xmlns:p14="http://schemas.microsoft.com/office/powerpoint/2010/main" val="187272832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华文细黑" pitchFamily="2" charset="-122"/>
                <a:ea typeface="华文细黑"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atin typeface="华文细黑" pitchFamily="2" charset="-122"/>
                <a:ea typeface="华文细黑"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14E646B7-04BE-4080-960A-E4A83A77C939}" type="slidenum">
              <a:rPr lang="en-US" altLang="zh-CN"/>
              <a:pPr>
                <a:defRPr/>
              </a:pPr>
              <a:t>‹#›</a:t>
            </a:fld>
            <a:endParaRPr lang="en-US" altLang="zh-CN"/>
          </a:p>
        </p:txBody>
      </p:sp>
    </p:spTree>
    <p:extLst>
      <p:ext uri="{BB962C8B-B14F-4D97-AF65-F5344CB8AC3E}">
        <p14:creationId xmlns:p14="http://schemas.microsoft.com/office/powerpoint/2010/main" val="32672116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u="none">
                <a:solidFill>
                  <a:srgbClr val="0000FF"/>
                </a:solidFill>
                <a:latin typeface="华文细黑" pitchFamily="2" charset="-122"/>
                <a:ea typeface="华文细黑"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28D63EF3-DC09-42A0-94D7-C2C7069F975D}" type="slidenum">
              <a:rPr lang="en-US" altLang="zh-CN"/>
              <a:pPr>
                <a:defRPr/>
              </a:pPr>
              <a:t>‹#›</a:t>
            </a:fld>
            <a:endParaRPr lang="en-US" altLang="zh-CN"/>
          </a:p>
        </p:txBody>
      </p:sp>
    </p:spTree>
    <p:extLst>
      <p:ext uri="{BB962C8B-B14F-4D97-AF65-F5344CB8AC3E}">
        <p14:creationId xmlns:p14="http://schemas.microsoft.com/office/powerpoint/2010/main" val="147387823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cap="all">
                <a:latin typeface="华文细黑" pitchFamily="2" charset="-122"/>
                <a:ea typeface="华文细黑"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5561AEA2-EA89-497C-951E-AE076918CF12}" type="slidenum">
              <a:rPr lang="en-US" altLang="zh-CN"/>
              <a:pPr>
                <a:defRPr/>
              </a:pPr>
              <a:t>‹#›</a:t>
            </a:fld>
            <a:endParaRPr lang="en-US" altLang="zh-CN"/>
          </a:p>
        </p:txBody>
      </p:sp>
    </p:spTree>
    <p:extLst>
      <p:ext uri="{BB962C8B-B14F-4D97-AF65-F5344CB8AC3E}">
        <p14:creationId xmlns:p14="http://schemas.microsoft.com/office/powerpoint/2010/main" val="326405112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细黑" pitchFamily="2" charset="-122"/>
                <a:ea typeface="华文细黑" pitchFamily="2" charset="-122"/>
              </a:defRPr>
            </a:lvl1pPr>
          </a:lstStyle>
          <a:p>
            <a:r>
              <a:rPr lang="zh-CN" altLang="en-US" dirty="0"/>
              <a:t>单击此处编辑母版标题样式</a:t>
            </a:r>
          </a:p>
        </p:txBody>
      </p:sp>
      <p:sp>
        <p:nvSpPr>
          <p:cNvPr id="3" name="内容占位符 2"/>
          <p:cNvSpPr>
            <a:spLocks noGrp="1"/>
          </p:cNvSpPr>
          <p:nvPr>
            <p:ph sz="half" idx="1"/>
          </p:nvPr>
        </p:nvSpPr>
        <p:spPr>
          <a:xfrm>
            <a:off x="533400" y="1600200"/>
            <a:ext cx="3810000" cy="4648200"/>
          </a:xfrm>
        </p:spPr>
        <p:txBody>
          <a:bodyPr/>
          <a:lstStyle>
            <a:lvl1pPr>
              <a:defRPr sz="2800">
                <a:latin typeface="华文细黑" pitchFamily="2" charset="-122"/>
                <a:ea typeface="华文细黑" pitchFamily="2" charset="-122"/>
              </a:defRPr>
            </a:lvl1pPr>
            <a:lvl2pPr>
              <a:defRPr sz="2400">
                <a:latin typeface="华文细黑" pitchFamily="2" charset="-122"/>
                <a:ea typeface="华文细黑" pitchFamily="2" charset="-122"/>
              </a:defRPr>
            </a:lvl2pPr>
            <a:lvl3pPr>
              <a:defRPr sz="2000">
                <a:latin typeface="华文细黑" pitchFamily="2" charset="-122"/>
                <a:ea typeface="华文细黑" pitchFamily="2" charset="-122"/>
              </a:defRPr>
            </a:lvl3pPr>
            <a:lvl4pPr>
              <a:defRPr sz="1800">
                <a:latin typeface="华文细黑" pitchFamily="2" charset="-122"/>
                <a:ea typeface="华文细黑" pitchFamily="2" charset="-122"/>
              </a:defRPr>
            </a:lvl4pPr>
            <a:lvl5pPr>
              <a:defRPr sz="1800">
                <a:latin typeface="华文细黑" pitchFamily="2" charset="-122"/>
                <a:ea typeface="华文细黑"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495800" y="1600200"/>
            <a:ext cx="3810000" cy="4648200"/>
          </a:xfrm>
        </p:spPr>
        <p:txBody>
          <a:bodyPr/>
          <a:lstStyle>
            <a:lvl1pPr>
              <a:defRPr sz="2800">
                <a:latin typeface="华文细黑" pitchFamily="2" charset="-122"/>
                <a:ea typeface="华文细黑" pitchFamily="2" charset="-122"/>
              </a:defRPr>
            </a:lvl1pPr>
            <a:lvl2pPr>
              <a:defRPr sz="2400">
                <a:latin typeface="华文细黑" pitchFamily="2" charset="-122"/>
                <a:ea typeface="华文细黑" pitchFamily="2" charset="-122"/>
              </a:defRPr>
            </a:lvl2pPr>
            <a:lvl3pPr>
              <a:defRPr sz="2000">
                <a:latin typeface="华文细黑" pitchFamily="2" charset="-122"/>
                <a:ea typeface="华文细黑" pitchFamily="2" charset="-122"/>
              </a:defRPr>
            </a:lvl3pPr>
            <a:lvl4pPr>
              <a:defRPr sz="1800">
                <a:latin typeface="华文细黑" pitchFamily="2" charset="-122"/>
                <a:ea typeface="华文细黑" pitchFamily="2" charset="-122"/>
              </a:defRPr>
            </a:lvl4pPr>
            <a:lvl5pPr>
              <a:defRPr sz="1800">
                <a:latin typeface="华文细黑" pitchFamily="2" charset="-122"/>
                <a:ea typeface="华文细黑"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AC735E74-89E1-44DC-A021-3E6FC36906A4}" type="slidenum">
              <a:rPr lang="en-US" altLang="zh-CN"/>
              <a:pPr>
                <a:defRPr/>
              </a:pPr>
              <a:t>‹#›</a:t>
            </a:fld>
            <a:endParaRPr lang="en-US" altLang="zh-CN"/>
          </a:p>
        </p:txBody>
      </p:sp>
    </p:spTree>
    <p:extLst>
      <p:ext uri="{BB962C8B-B14F-4D97-AF65-F5344CB8AC3E}">
        <p14:creationId xmlns:p14="http://schemas.microsoft.com/office/powerpoint/2010/main" val="35761107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A0891723-6E35-4312-A348-8053F78F2FA2}" type="slidenum">
              <a:rPr lang="en-US" altLang="zh-CN"/>
              <a:pPr>
                <a:defRPr/>
              </a:pPr>
              <a:t>‹#›</a:t>
            </a:fld>
            <a:endParaRPr lang="en-US" altLang="zh-CN"/>
          </a:p>
        </p:txBody>
      </p:sp>
    </p:spTree>
    <p:extLst>
      <p:ext uri="{BB962C8B-B14F-4D97-AF65-F5344CB8AC3E}">
        <p14:creationId xmlns:p14="http://schemas.microsoft.com/office/powerpoint/2010/main" val="192653676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4.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1400" b="0">
                <a:latin typeface="Times New Roman" pitchFamily="18" charset="0"/>
              </a:defRPr>
            </a:lvl1pPr>
          </a:lstStyle>
          <a:p>
            <a:pPr>
              <a:defRPr/>
            </a:pPr>
            <a:endParaRPr lang="en-US" altLang="zh-CN"/>
          </a:p>
        </p:txBody>
      </p:sp>
      <p:sp>
        <p:nvSpPr>
          <p:cNvPr id="4104" name="Rectangle 8"/>
          <p:cNvSpPr>
            <a:spLocks noGrp="1" noChangeArrowheads="1"/>
          </p:cNvSpPr>
          <p:nvPr>
            <p:ph type="sldNum" sz="quarter" idx="4"/>
          </p:nvPr>
        </p:nvSpPr>
        <p:spPr bwMode="auto">
          <a:xfrm>
            <a:off x="8316913" y="6400800"/>
            <a:ext cx="60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400" b="0">
                <a:solidFill>
                  <a:srgbClr val="0000FF"/>
                </a:solidFill>
                <a:latin typeface="Times New Roman" pitchFamily="18" charset="0"/>
              </a:defRPr>
            </a:lvl1pPr>
          </a:lstStyle>
          <a:p>
            <a:pPr>
              <a:defRPr/>
            </a:pPr>
            <a:fld id="{758CC7C2-0ECD-4D66-B5EE-183B6982F3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Lst>
  <p:transition>
    <p:fade/>
  </p:transition>
  <p:hf hdr="0" dt="0"/>
  <p:txStyles>
    <p:titleStyle>
      <a:lvl1pPr algn="l" rtl="0" eaLnBrk="0" fontAlgn="base" hangingPunct="0">
        <a:spcBef>
          <a:spcPct val="0"/>
        </a:spcBef>
        <a:spcAft>
          <a:spcPct val="0"/>
        </a:spcAft>
        <a:defRPr sz="4000" u="none">
          <a:solidFill>
            <a:srgbClr val="0000FF"/>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华文细黑" pitchFamily="2" charset="-122"/>
          <a:ea typeface="华文细黑" pitchFamily="2" charset="-122"/>
        </a:defRPr>
      </a:lvl2pPr>
      <a:lvl3pPr marL="11430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3pPr>
      <a:lvl4pPr marL="16002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400">
                <a:latin typeface="Times New Roman" pitchFamily="18" charset="0"/>
              </a:defRPr>
            </a:lvl1pPr>
          </a:lstStyle>
          <a:p>
            <a:pPr algn="l" eaLnBrk="0" hangingPunct="0">
              <a:defRPr/>
            </a:pPr>
            <a:endParaRPr lang="en-US" altLang="zh-CN" b="0">
              <a:solidFill>
                <a:srgbClr val="000000"/>
              </a:solidFill>
            </a:endParaRPr>
          </a:p>
        </p:txBody>
      </p:sp>
      <p:sp>
        <p:nvSpPr>
          <p:cNvPr id="4103" name="Rectangle 7"/>
          <p:cNvSpPr>
            <a:spLocks noGrp="1" noChangeArrowheads="1"/>
          </p:cNvSpPr>
          <p:nvPr>
            <p:ph type="sldNum" sz="quarter" idx="4"/>
          </p:nvPr>
        </p:nvSpPr>
        <p:spPr bwMode="auto">
          <a:xfrm>
            <a:off x="8316913" y="6400800"/>
            <a:ext cx="60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400">
                <a:solidFill>
                  <a:srgbClr val="0000FF"/>
                </a:solidFill>
                <a:latin typeface="Times New Roman" pitchFamily="18" charset="0"/>
              </a:defRPr>
            </a:lvl1pPr>
          </a:lstStyle>
          <a:p>
            <a:pPr eaLnBrk="0" hangingPunct="0">
              <a:defRPr/>
            </a:pPr>
            <a:fld id="{2D333561-7446-4AE0-ABCB-8461EC3768A7}" type="slidenum">
              <a:rPr lang="en-US" altLang="zh-CN" b="0"/>
              <a:pPr eaLnBrk="0" hangingPunct="0">
                <a:defRPr/>
              </a:pPr>
              <a:t>‹#›</a:t>
            </a:fld>
            <a:endParaRPr lang="en-US" altLang="zh-CN" b="0"/>
          </a:p>
        </p:txBody>
      </p:sp>
    </p:spTree>
    <p:extLst>
      <p:ext uri="{BB962C8B-B14F-4D97-AF65-F5344CB8AC3E}">
        <p14:creationId xmlns:p14="http://schemas.microsoft.com/office/powerpoint/2010/main" val="1314741386"/>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p:transition>
    <p:fade/>
  </p:transition>
  <p:hf hdr="0" dt="0"/>
  <p:txStyles>
    <p:titleStyle>
      <a:lvl1pPr algn="l" rtl="0" eaLnBrk="0" fontAlgn="base" hangingPunct="0">
        <a:spcBef>
          <a:spcPct val="0"/>
        </a:spcBef>
        <a:spcAft>
          <a:spcPct val="0"/>
        </a:spcAft>
        <a:defRPr sz="4000" u="none">
          <a:solidFill>
            <a:srgbClr val="0000FF"/>
          </a:solidFill>
          <a:latin typeface="华文细黑" pitchFamily="2" charset="-122"/>
          <a:ea typeface="华文细黑" pitchFamily="2" charset="-122"/>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华文细黑" pitchFamily="2" charset="-122"/>
          <a:ea typeface="华文细黑" pitchFamily="2" charset="-122"/>
        </a:defRPr>
      </a:lvl2pPr>
      <a:lvl3pPr marL="11430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3pPr>
      <a:lvl4pPr marL="16002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400">
                <a:latin typeface="Times New Roman" pitchFamily="18" charset="0"/>
              </a:defRPr>
            </a:lvl1pPr>
          </a:lstStyle>
          <a:p>
            <a:pPr algn="l" eaLnBrk="0" hangingPunct="0">
              <a:defRPr/>
            </a:pPr>
            <a:endParaRPr lang="en-US" altLang="zh-CN" b="0">
              <a:solidFill>
                <a:srgbClr val="000000"/>
              </a:solidFill>
            </a:endParaRPr>
          </a:p>
        </p:txBody>
      </p:sp>
      <p:sp>
        <p:nvSpPr>
          <p:cNvPr id="4103" name="Rectangle 7"/>
          <p:cNvSpPr>
            <a:spLocks noGrp="1" noChangeArrowheads="1"/>
          </p:cNvSpPr>
          <p:nvPr>
            <p:ph type="sldNum" sz="quarter" idx="4"/>
          </p:nvPr>
        </p:nvSpPr>
        <p:spPr bwMode="auto">
          <a:xfrm>
            <a:off x="8316913" y="6400800"/>
            <a:ext cx="60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400">
                <a:solidFill>
                  <a:srgbClr val="0000FF"/>
                </a:solidFill>
                <a:latin typeface="Times New Roman" pitchFamily="18" charset="0"/>
              </a:defRPr>
            </a:lvl1pPr>
          </a:lstStyle>
          <a:p>
            <a:pPr eaLnBrk="0" hangingPunct="0">
              <a:defRPr/>
            </a:pPr>
            <a:fld id="{3F3CAC68-C194-439A-9FDC-9240EFFFBE1E}" type="slidenum">
              <a:rPr lang="en-US" altLang="zh-CN" b="0"/>
              <a:pPr eaLnBrk="0" hangingPunct="0">
                <a:defRPr/>
              </a:pPr>
              <a:t>‹#›</a:t>
            </a:fld>
            <a:endParaRPr lang="en-US" altLang="zh-CN" b="0"/>
          </a:p>
        </p:txBody>
      </p:sp>
    </p:spTree>
    <p:extLst>
      <p:ext uri="{BB962C8B-B14F-4D97-AF65-F5344CB8AC3E}">
        <p14:creationId xmlns:p14="http://schemas.microsoft.com/office/powerpoint/2010/main" val="6077007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Lst>
  <p:transition>
    <p:fade/>
  </p:transition>
  <p:hf hdr="0" dt="0"/>
  <p:txStyles>
    <p:titleStyle>
      <a:lvl1pPr algn="l" rtl="0" eaLnBrk="0" fontAlgn="base" hangingPunct="0">
        <a:spcBef>
          <a:spcPct val="0"/>
        </a:spcBef>
        <a:spcAft>
          <a:spcPct val="0"/>
        </a:spcAft>
        <a:defRPr sz="4000" u="sng">
          <a:solidFill>
            <a:schemeClr val="accent2"/>
          </a:solidFill>
          <a:latin typeface="华文细黑" pitchFamily="2" charset="-122"/>
          <a:ea typeface="华文细黑" pitchFamily="2" charset="-122"/>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华文细黑" pitchFamily="2" charset="-122"/>
          <a:ea typeface="华文细黑" pitchFamily="2" charset="-122"/>
        </a:defRPr>
      </a:lvl2pPr>
      <a:lvl3pPr marL="11430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3pPr>
      <a:lvl4pPr marL="16002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241300" y="296863"/>
            <a:ext cx="8656638" cy="828675"/>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l" eaLnBrk="1" hangingPunct="1">
              <a:spcBef>
                <a:spcPct val="0"/>
              </a:spcBef>
              <a:defRPr/>
            </a:pPr>
            <a:endParaRPr lang="zh-CN" altLang="en-US" b="0">
              <a:solidFill>
                <a:srgbClr val="000000"/>
              </a:solidFill>
            </a:endParaRPr>
          </a:p>
        </p:txBody>
      </p:sp>
      <p:sp>
        <p:nvSpPr>
          <p:cNvPr id="19459" name="Rectangle 4"/>
          <p:cNvSpPr>
            <a:spLocks noGrp="1" noChangeArrowheads="1"/>
          </p:cNvSpPr>
          <p:nvPr>
            <p:ph type="title"/>
          </p:nvPr>
        </p:nvSpPr>
        <p:spPr bwMode="white">
          <a:xfrm>
            <a:off x="236538" y="333375"/>
            <a:ext cx="8643937"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输入标题</a:t>
            </a:r>
          </a:p>
        </p:txBody>
      </p:sp>
      <p:sp>
        <p:nvSpPr>
          <p:cNvPr id="19460" name="Rectangle 5"/>
          <p:cNvSpPr>
            <a:spLocks noGrp="1" noChangeArrowheads="1"/>
          </p:cNvSpPr>
          <p:nvPr>
            <p:ph type="body" idx="1"/>
          </p:nvPr>
        </p:nvSpPr>
        <p:spPr bwMode="auto">
          <a:xfrm>
            <a:off x="684213" y="1412875"/>
            <a:ext cx="7920037" cy="4321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Line 7"/>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algn="l">
              <a:spcBef>
                <a:spcPct val="0"/>
              </a:spcBef>
              <a:defRPr/>
            </a:pPr>
            <a:endParaRPr lang="zh-CN" altLang="en-US" b="0">
              <a:solidFill>
                <a:srgbClr val="000000"/>
              </a:solidFill>
              <a:latin typeface="Times New Roman" pitchFamily="18" charset="0"/>
              <a:ea typeface="宋体"/>
            </a:endParaRPr>
          </a:p>
        </p:txBody>
      </p:sp>
      <p:sp>
        <p:nvSpPr>
          <p:cNvPr id="1030" name="Line 13"/>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algn="l">
              <a:spcBef>
                <a:spcPct val="0"/>
              </a:spcBef>
              <a:defRPr/>
            </a:pPr>
            <a:endParaRPr lang="zh-CN" altLang="en-US" b="0">
              <a:solidFill>
                <a:srgbClr val="000000"/>
              </a:solidFill>
              <a:latin typeface="Times New Roman" pitchFamily="18" charset="0"/>
              <a:ea typeface="宋体"/>
            </a:endParaRPr>
          </a:p>
        </p:txBody>
      </p:sp>
      <p:sp>
        <p:nvSpPr>
          <p:cNvPr id="1031" name="Text Box 21"/>
          <p:cNvSpPr txBox="1">
            <a:spLocks noChangeArrowheads="1"/>
          </p:cNvSpPr>
          <p:nvPr/>
        </p:nvSpPr>
        <p:spPr bwMode="auto">
          <a:xfrm>
            <a:off x="63500" y="6338990"/>
            <a:ext cx="423091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l" eaLnBrk="1" hangingPunct="1">
              <a:defRPr/>
            </a:pPr>
            <a:r>
              <a:rPr lang="en-US" altLang="zh-CN" sz="1400" dirty="0">
                <a:solidFill>
                  <a:srgbClr val="0000CC"/>
                </a:solidFill>
                <a:latin typeface="Arial"/>
              </a:rPr>
              <a:t>Introduction to Object Oriented Methodology</a:t>
            </a:r>
          </a:p>
        </p:txBody>
      </p:sp>
      <p:sp>
        <p:nvSpPr>
          <p:cNvPr id="8" name="Text Box 21"/>
          <p:cNvSpPr txBox="1">
            <a:spLocks noChangeArrowheads="1"/>
          </p:cNvSpPr>
          <p:nvPr userDrawn="1"/>
        </p:nvSpPr>
        <p:spPr bwMode="auto">
          <a:xfrm>
            <a:off x="8107136" y="6338990"/>
            <a:ext cx="93889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defRPr/>
            </a:pPr>
            <a:r>
              <a:rPr lang="en-US" altLang="zh-CN" sz="1400" dirty="0">
                <a:solidFill>
                  <a:srgbClr val="0000CC"/>
                </a:solidFill>
                <a:latin typeface="Arial"/>
                <a:cs typeface="Aharoni" panose="02010803020104030203" pitchFamily="2" charset="-79"/>
              </a:rPr>
              <a:t>HIT</a:t>
            </a:r>
          </a:p>
        </p:txBody>
      </p:sp>
      <p:sp>
        <p:nvSpPr>
          <p:cNvPr id="10" name="Text Box 21"/>
          <p:cNvSpPr txBox="1">
            <a:spLocks noChangeArrowheads="1"/>
          </p:cNvSpPr>
          <p:nvPr userDrawn="1"/>
        </p:nvSpPr>
        <p:spPr bwMode="auto">
          <a:xfrm>
            <a:off x="4174784" y="6338990"/>
            <a:ext cx="93889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fld id="{AF7AF6B0-6506-437E-8FE2-9CA089AE9D2F}" type="slidenum">
              <a:rPr lang="en-US" altLang="zh-CN" sz="1400" smtClean="0">
                <a:solidFill>
                  <a:srgbClr val="0000CC"/>
                </a:solidFill>
                <a:latin typeface="Arial"/>
                <a:cs typeface="Aharoni" panose="02010803020104030203" pitchFamily="2" charset="-79"/>
              </a:rPr>
              <a:pPr eaLnBrk="1" hangingPunct="1">
                <a:defRPr/>
              </a:pPr>
              <a:t>‹#›</a:t>
            </a:fld>
            <a:endParaRPr lang="en-US" altLang="zh-CN" sz="1400" dirty="0">
              <a:solidFill>
                <a:srgbClr val="0000CC"/>
              </a:solidFill>
              <a:latin typeface="Arial"/>
              <a:cs typeface="Aharoni" panose="02010803020104030203" pitchFamily="2" charset="-79"/>
            </a:endParaRPr>
          </a:p>
        </p:txBody>
      </p:sp>
    </p:spTree>
    <p:extLst>
      <p:ext uri="{BB962C8B-B14F-4D97-AF65-F5344CB8AC3E}">
        <p14:creationId xmlns:p14="http://schemas.microsoft.com/office/powerpoint/2010/main" val="403363025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Lst>
  <p:hf hdr="0" ftr="0" dt="0"/>
  <p:txStyles>
    <p:titleStyle>
      <a:lvl1pPr algn="ctr" rtl="0" eaLnBrk="0" fontAlgn="base" hangingPunct="0">
        <a:spcBef>
          <a:spcPct val="0"/>
        </a:spcBef>
        <a:spcAft>
          <a:spcPct val="0"/>
        </a:spcAft>
        <a:defRPr sz="3200" b="1">
          <a:solidFill>
            <a:srgbClr val="FFFF00"/>
          </a:solidFill>
          <a:latin typeface="华文细黑" panose="02010600040101010101" pitchFamily="2" charset="-122"/>
          <a:ea typeface="华文细黑" panose="02010600040101010101" pitchFamily="2" charset="-122"/>
          <a:cs typeface="+mj-cs"/>
        </a:defRPr>
      </a:lvl1pPr>
      <a:lvl2pPr algn="ctr" rtl="0" eaLnBrk="0" fontAlgn="base" hangingPunct="0">
        <a:spcBef>
          <a:spcPct val="0"/>
        </a:spcBef>
        <a:spcAft>
          <a:spcPct val="0"/>
        </a:spcAft>
        <a:defRPr sz="3200" b="1">
          <a:solidFill>
            <a:srgbClr val="FFFF00"/>
          </a:solidFill>
          <a:latin typeface="宋体" pitchFamily="2" charset="-122"/>
          <a:ea typeface="宋体" pitchFamily="2" charset="-122"/>
        </a:defRPr>
      </a:lvl2pPr>
      <a:lvl3pPr algn="ctr" rtl="0" eaLnBrk="0" fontAlgn="base" hangingPunct="0">
        <a:spcBef>
          <a:spcPct val="0"/>
        </a:spcBef>
        <a:spcAft>
          <a:spcPct val="0"/>
        </a:spcAft>
        <a:defRPr sz="3200" b="1">
          <a:solidFill>
            <a:srgbClr val="FFFF00"/>
          </a:solidFill>
          <a:latin typeface="宋体" pitchFamily="2" charset="-122"/>
          <a:ea typeface="宋体" pitchFamily="2" charset="-122"/>
        </a:defRPr>
      </a:lvl3pPr>
      <a:lvl4pPr algn="ctr" rtl="0" eaLnBrk="0" fontAlgn="base" hangingPunct="0">
        <a:spcBef>
          <a:spcPct val="0"/>
        </a:spcBef>
        <a:spcAft>
          <a:spcPct val="0"/>
        </a:spcAft>
        <a:defRPr sz="3200" b="1">
          <a:solidFill>
            <a:srgbClr val="FFFF00"/>
          </a:solidFill>
          <a:latin typeface="宋体" pitchFamily="2" charset="-122"/>
          <a:ea typeface="宋体" pitchFamily="2" charset="-122"/>
        </a:defRPr>
      </a:lvl4pPr>
      <a:lvl5pPr algn="ctr" rtl="0" eaLnBrk="0" fontAlgn="base" hangingPunct="0">
        <a:spcBef>
          <a:spcPct val="0"/>
        </a:spcBef>
        <a:spcAft>
          <a:spcPct val="0"/>
        </a:spcAft>
        <a:defRPr sz="3200" b="1">
          <a:solidFill>
            <a:srgbClr val="FFFF00"/>
          </a:solidFill>
          <a:latin typeface="宋体" pitchFamily="2" charset="-122"/>
          <a:ea typeface="宋体" pitchFamily="2" charset="-122"/>
        </a:defRPr>
      </a:lvl5pPr>
      <a:lvl6pPr marL="457200" algn="ctr" rtl="0" fontAlgn="base">
        <a:spcBef>
          <a:spcPct val="0"/>
        </a:spcBef>
        <a:spcAft>
          <a:spcPct val="0"/>
        </a:spcAft>
        <a:defRPr sz="3200" b="1">
          <a:solidFill>
            <a:srgbClr val="FFFF00"/>
          </a:solidFill>
          <a:latin typeface="宋体" pitchFamily="2" charset="-122"/>
          <a:ea typeface="宋体" pitchFamily="2" charset="-122"/>
        </a:defRPr>
      </a:lvl6pPr>
      <a:lvl7pPr marL="914400" algn="ctr" rtl="0" fontAlgn="base">
        <a:spcBef>
          <a:spcPct val="0"/>
        </a:spcBef>
        <a:spcAft>
          <a:spcPct val="0"/>
        </a:spcAft>
        <a:defRPr sz="3200" b="1">
          <a:solidFill>
            <a:srgbClr val="FFFF00"/>
          </a:solidFill>
          <a:latin typeface="宋体" pitchFamily="2" charset="-122"/>
          <a:ea typeface="宋体" pitchFamily="2" charset="-122"/>
        </a:defRPr>
      </a:lvl7pPr>
      <a:lvl8pPr marL="1371600" algn="ctr" rtl="0" fontAlgn="base">
        <a:spcBef>
          <a:spcPct val="0"/>
        </a:spcBef>
        <a:spcAft>
          <a:spcPct val="0"/>
        </a:spcAft>
        <a:defRPr sz="3200" b="1">
          <a:solidFill>
            <a:srgbClr val="FFFF00"/>
          </a:solidFill>
          <a:latin typeface="宋体" pitchFamily="2" charset="-122"/>
          <a:ea typeface="宋体" pitchFamily="2" charset="-122"/>
        </a:defRPr>
      </a:lvl8pPr>
      <a:lvl9pPr marL="1828800" algn="ctr" rtl="0" fontAlgn="base">
        <a:spcBef>
          <a:spcPct val="0"/>
        </a:spcBef>
        <a:spcAft>
          <a:spcPct val="0"/>
        </a:spcAft>
        <a:defRPr sz="3200" b="1">
          <a:solidFill>
            <a:srgbClr val="FFFF00"/>
          </a:solidFill>
          <a:latin typeface="宋体" pitchFamily="2" charset="-122"/>
          <a:ea typeface="宋体" pitchFamily="2" charset="-122"/>
        </a:defRPr>
      </a:lvl9pPr>
    </p:titleStyle>
    <p:bodyStyle>
      <a:lvl1pPr marL="342900" indent="-342900" algn="l" rtl="0" eaLnBrk="0" fontAlgn="base" hangingPunct="0">
        <a:spcBef>
          <a:spcPts val="0"/>
        </a:spcBef>
        <a:spcAft>
          <a:spcPct val="20000"/>
        </a:spcAft>
        <a:buClr>
          <a:srgbClr val="800000"/>
        </a:buClr>
        <a:buFont typeface="Wingdings" pitchFamily="2" charset="2"/>
        <a:buChar char="§"/>
        <a:defRPr sz="2800" b="0" i="0" baseline="0">
          <a:solidFill>
            <a:schemeClr val="tx1"/>
          </a:solidFill>
          <a:latin typeface="华文细黑" panose="02010600040101010101" pitchFamily="2" charset="-122"/>
          <a:ea typeface="华文细黑" panose="02010600040101010101" pitchFamily="2" charset="-122"/>
          <a:cs typeface="+mn-cs"/>
        </a:defRPr>
      </a:lvl1pPr>
      <a:lvl2pPr marL="742950" indent="-285750" algn="l" rtl="0" eaLnBrk="0" fontAlgn="base" hangingPunct="0">
        <a:spcBef>
          <a:spcPts val="600"/>
        </a:spcBef>
        <a:spcAft>
          <a:spcPct val="0"/>
        </a:spcAft>
        <a:buFont typeface="Wingdings" pitchFamily="2" charset="2"/>
        <a:buChar char="Ø"/>
        <a:defRPr sz="2400" b="0" i="0" baseline="0">
          <a:solidFill>
            <a:schemeClr val="tx1"/>
          </a:solidFill>
          <a:latin typeface="华文细黑" panose="02010600040101010101" pitchFamily="2" charset="-122"/>
          <a:ea typeface="华文细黑" panose="02010600040101010101" pitchFamily="2" charset="-122"/>
        </a:defRPr>
      </a:lvl2pPr>
      <a:lvl3pPr marL="1143000" indent="-228600" algn="l" rtl="0" eaLnBrk="0" fontAlgn="base" hangingPunct="0">
        <a:spcBef>
          <a:spcPts val="600"/>
        </a:spcBef>
        <a:spcAft>
          <a:spcPct val="0"/>
        </a:spcAft>
        <a:buFont typeface="宋体" pitchFamily="2" charset="-122"/>
        <a:buChar char="–"/>
        <a:defRPr sz="2000" b="0" i="0" baseline="0">
          <a:solidFill>
            <a:schemeClr val="tx1"/>
          </a:solidFill>
          <a:latin typeface="华文细黑" panose="02010600040101010101" pitchFamily="2" charset="-122"/>
          <a:ea typeface="华文细黑" panose="02010600040101010101" pitchFamily="2" charset="-122"/>
        </a:defRPr>
      </a:lvl3pPr>
      <a:lvl4pPr marL="1600200" indent="-228600" algn="l" rtl="0" eaLnBrk="0" fontAlgn="base" hangingPunct="0">
        <a:spcBef>
          <a:spcPts val="600"/>
        </a:spcBef>
        <a:spcAft>
          <a:spcPct val="0"/>
        </a:spcAft>
        <a:buChar char="•"/>
        <a:defRPr sz="2000" b="0" i="0" baseline="0">
          <a:solidFill>
            <a:schemeClr val="tx1"/>
          </a:solidFill>
          <a:latin typeface="华文细黑" panose="02010600040101010101" pitchFamily="2" charset="-122"/>
          <a:ea typeface="华文细黑" panose="02010600040101010101" pitchFamily="2" charset="-122"/>
        </a:defRPr>
      </a:lvl4pPr>
      <a:lvl5pPr marL="2057400" indent="-228600" algn="l" rtl="0" eaLnBrk="0" fontAlgn="base" hangingPunct="0">
        <a:spcBef>
          <a:spcPts val="600"/>
        </a:spcBef>
        <a:spcAft>
          <a:spcPct val="0"/>
        </a:spcAft>
        <a:buFont typeface="Wingdings" pitchFamily="2" charset="2"/>
        <a:buChar char="ü"/>
        <a:defRPr sz="2000" b="0" i="0" baseline="0">
          <a:solidFill>
            <a:schemeClr val="tx1"/>
          </a:solidFill>
          <a:latin typeface="华文细黑" panose="02010600040101010101" pitchFamily="2" charset="-122"/>
          <a:ea typeface="华文细黑" panose="02010600040101010101" pitchFamily="2" charset="-122"/>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755576" y="3501008"/>
            <a:ext cx="7772400" cy="1470025"/>
          </a:xfrm>
        </p:spPr>
        <p:txBody>
          <a:bodyPr/>
          <a:lstStyle/>
          <a:p>
            <a:r>
              <a:rPr lang="zh-CN" altLang="en-US" dirty="0" smtClean="0">
                <a:solidFill>
                  <a:srgbClr val="0000FF"/>
                </a:solidFill>
              </a:rPr>
              <a:t>抽象类</a:t>
            </a:r>
            <a:r>
              <a:rPr lang="en-US" altLang="zh-CN" dirty="0" smtClean="0">
                <a:solidFill>
                  <a:srgbClr val="0000FF"/>
                </a:solidFill>
              </a:rPr>
              <a:t>&amp;</a:t>
            </a:r>
            <a:r>
              <a:rPr lang="zh-CN" altLang="en-US" dirty="0" smtClean="0">
                <a:solidFill>
                  <a:srgbClr val="0000FF"/>
                </a:solidFill>
              </a:rPr>
              <a:t>接口与多态</a:t>
            </a:r>
            <a:r>
              <a:rPr lang="en-US" altLang="zh-CN" dirty="0">
                <a:solidFill>
                  <a:srgbClr val="0000FF"/>
                </a:solidFill>
              </a:rPr>
              <a:t/>
            </a:r>
            <a:br>
              <a:rPr lang="en-US" altLang="zh-CN" dirty="0">
                <a:solidFill>
                  <a:srgbClr val="0000FF"/>
                </a:solidFill>
              </a:rPr>
            </a:br>
            <a:r>
              <a:rPr lang="en-US" altLang="zh-CN" sz="2400" dirty="0" smtClean="0"/>
              <a:t>Abstract Class &amp; Interface and </a:t>
            </a:r>
            <a:r>
              <a:rPr lang="en-US" altLang="zh-CN" sz="2800" dirty="0"/>
              <a:t>Polymorphism</a:t>
            </a:r>
            <a:endParaRPr lang="zh-CN" altLang="en-US" sz="2800" dirty="0">
              <a:solidFill>
                <a:srgbClr val="0000FF"/>
              </a:solidFill>
            </a:endParaRPr>
          </a:p>
        </p:txBody>
      </p:sp>
      <p:pic>
        <p:nvPicPr>
          <p:cNvPr id="6" name="图片 5">
            <a:extLst>
              <a:ext uri="{FF2B5EF4-FFF2-40B4-BE49-F238E27FC236}">
                <a16:creationId xmlns:lc="http://schemas.openxmlformats.org/drawingml/2006/lockedCanvas" xmlns:a16="http://schemas.microsoft.com/office/drawing/2014/main" xmlns="" id="{14F8F324-075C-433C-A772-B3547B685A05}"/>
              </a:ext>
            </a:extLst>
          </p:cNvPr>
          <p:cNvPicPr>
            <a:picLocks noChangeAspect="1"/>
          </p:cNvPicPr>
          <p:nvPr/>
        </p:nvPicPr>
        <p:blipFill>
          <a:blip r:embed="rId2"/>
          <a:stretch>
            <a:fillRect/>
          </a:stretch>
        </p:blipFill>
        <p:spPr>
          <a:xfrm>
            <a:off x="3332561" y="1340768"/>
            <a:ext cx="2618430" cy="2107828"/>
          </a:xfrm>
          <a:prstGeom prst="rect">
            <a:avLst/>
          </a:prstGeom>
        </p:spPr>
      </p:pic>
    </p:spTree>
    <p:extLst>
      <p:ext uri="{BB962C8B-B14F-4D97-AF65-F5344CB8AC3E}">
        <p14:creationId xmlns:p14="http://schemas.microsoft.com/office/powerpoint/2010/main" val="78939295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接口</a:t>
            </a:r>
            <a:r>
              <a:rPr lang="zh-CN" altLang="en-US" dirty="0" smtClean="0"/>
              <a:t>的定义</a:t>
            </a:r>
            <a:endParaRPr lang="zh-CN" altLang="en-US" dirty="0"/>
          </a:p>
        </p:txBody>
      </p:sp>
      <p:sp>
        <p:nvSpPr>
          <p:cNvPr id="3" name="内容占位符 2"/>
          <p:cNvSpPr>
            <a:spLocks noGrp="1"/>
          </p:cNvSpPr>
          <p:nvPr>
            <p:ph idx="1"/>
          </p:nvPr>
        </p:nvSpPr>
        <p:spPr>
          <a:xfrm>
            <a:off x="533400" y="1600200"/>
            <a:ext cx="7772400" cy="1036712"/>
          </a:xfrm>
        </p:spPr>
        <p:txBody>
          <a:bodyPr/>
          <a:lstStyle/>
          <a:p>
            <a:r>
              <a:rPr lang="zh-CN" altLang="zh-CN" dirty="0" smtClean="0"/>
              <a:t>接口</a:t>
            </a:r>
            <a:r>
              <a:rPr lang="zh-CN" altLang="zh-CN" dirty="0"/>
              <a:t>使用</a:t>
            </a:r>
            <a:r>
              <a:rPr lang="en-US" altLang="zh-CN" dirty="0"/>
              <a:t>interface</a:t>
            </a:r>
            <a:r>
              <a:rPr lang="zh-CN" altLang="zh-CN" dirty="0"/>
              <a:t>关键字声明。其定义</a:t>
            </a:r>
            <a:r>
              <a:rPr lang="zh-CN" altLang="zh-CN" dirty="0" smtClean="0"/>
              <a:t>格式</a:t>
            </a:r>
            <a:r>
              <a:rPr lang="zh-CN" altLang="en-US" dirty="0" smtClean="0"/>
              <a:t>示例</a:t>
            </a:r>
            <a:r>
              <a:rPr lang="zh-CN" altLang="zh-CN" dirty="0" smtClean="0"/>
              <a:t>如下</a:t>
            </a:r>
            <a:r>
              <a:rPr lang="zh-CN" altLang="zh-CN" dirty="0"/>
              <a:t>所示</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面向对象设计中，用接口表达功能。</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10</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982956548"/>
              </p:ext>
            </p:extLst>
          </p:nvPr>
        </p:nvGraphicFramePr>
        <p:xfrm>
          <a:off x="928237" y="2780928"/>
          <a:ext cx="7388675" cy="1524000"/>
        </p:xfrm>
        <a:graphic>
          <a:graphicData uri="http://schemas.openxmlformats.org/drawingml/2006/table">
            <a:tbl>
              <a:tblPr firstRow="1" firstCol="1" lastRow="1" lastCol="1" bandRow="1" bandCol="1"/>
              <a:tblGrid>
                <a:gridCol w="7388675"/>
              </a:tblGrid>
              <a:tr h="0">
                <a:tc>
                  <a:txBody>
                    <a:bodyPr/>
                    <a:lstStyle/>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interface</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Demo{</a:t>
                      </a:r>
                      <a:r>
                        <a:rPr lang="en-US" sz="2000" kern="0" dirty="0">
                          <a:effectLst/>
                          <a:latin typeface="Consolas" panose="020B0609020204030204" pitchFamily="49" charset="0"/>
                          <a:ea typeface="宋体" panose="02010600030101010101" pitchFamily="2" charset="-122"/>
                          <a:cs typeface="Consolas" panose="020B0609020204030204" pitchFamily="49" charset="0"/>
                        </a:rPr>
                        <a:t> </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 </a:t>
                      </a:r>
                      <a:r>
                        <a:rPr lang="zh-CN"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接口</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static</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final</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String </a:t>
                      </a:r>
                      <a:r>
                        <a:rPr lang="en-US" sz="2000" i="1" kern="0" dirty="0">
                          <a:solidFill>
                            <a:srgbClr val="0000C0"/>
                          </a:solidFill>
                          <a:effectLst/>
                          <a:latin typeface="Consolas" panose="020B0609020204030204" pitchFamily="49" charset="0"/>
                          <a:ea typeface="宋体" panose="02010600030101010101" pitchFamily="2" charset="-122"/>
                          <a:cs typeface="Consolas" panose="020B0609020204030204" pitchFamily="49" charset="0"/>
                        </a:rPr>
                        <a:t>INFO</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 </a:t>
                      </a:r>
                      <a:r>
                        <a:rPr lang="en-US" sz="2000" kern="0" dirty="0">
                          <a:solidFill>
                            <a:srgbClr val="2A00FF"/>
                          </a:solidFill>
                          <a:effectLst/>
                          <a:latin typeface="Consolas" panose="020B0609020204030204" pitchFamily="49" charset="0"/>
                          <a:ea typeface="宋体" panose="02010600030101010101" pitchFamily="2" charset="-122"/>
                          <a:cs typeface="Consolas" panose="020B0609020204030204" pitchFamily="49" charset="0"/>
                        </a:rPr>
                        <a:t>"</a:t>
                      </a:r>
                      <a:r>
                        <a:rPr lang="en-US" sz="2000" kern="0" dirty="0" smtClean="0">
                          <a:solidFill>
                            <a:srgbClr val="2A00FF"/>
                          </a:solidFill>
                          <a:effectLst/>
                          <a:latin typeface="Consolas" panose="020B0609020204030204" pitchFamily="49" charset="0"/>
                          <a:ea typeface="宋体" panose="02010600030101010101" pitchFamily="2" charset="-122"/>
                          <a:cs typeface="Consolas" panose="020B0609020204030204" pitchFamily="49" charset="0"/>
                        </a:rPr>
                        <a:t>hello"</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    public</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abstract</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print();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abstract</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fun();</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F2F2F2"/>
                    </a:solidFill>
                  </a:tcPr>
                </a:tc>
              </a:tr>
            </a:tbl>
          </a:graphicData>
        </a:graphic>
      </p:graphicFrame>
    </p:spTree>
    <p:extLst>
      <p:ext uri="{BB962C8B-B14F-4D97-AF65-F5344CB8AC3E}">
        <p14:creationId xmlns:p14="http://schemas.microsoft.com/office/powerpoint/2010/main" val="23734915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接口的使用原则</a:t>
            </a:r>
            <a:endParaRPr lang="zh-CN" altLang="en-US" dirty="0"/>
          </a:p>
        </p:txBody>
      </p:sp>
      <p:sp>
        <p:nvSpPr>
          <p:cNvPr id="3" name="内容占位符 2"/>
          <p:cNvSpPr>
            <a:spLocks noGrp="1"/>
          </p:cNvSpPr>
          <p:nvPr>
            <p:ph idx="1"/>
          </p:nvPr>
        </p:nvSpPr>
        <p:spPr/>
        <p:txBody>
          <a:bodyPr/>
          <a:lstStyle/>
          <a:p>
            <a:r>
              <a:rPr lang="zh-CN" altLang="en-US" dirty="0"/>
              <a:t>一个接口定义完成之后，实际上与抽象类的使用原则是一样的：</a:t>
            </a:r>
          </a:p>
          <a:p>
            <a:pPr lvl="1"/>
            <a:r>
              <a:rPr lang="zh-CN" altLang="en-US" dirty="0" smtClean="0"/>
              <a:t>接口</a:t>
            </a:r>
            <a:r>
              <a:rPr lang="zh-CN" altLang="en-US" dirty="0"/>
              <a:t>必须有子类（实际上叫做实现类），子</a:t>
            </a:r>
            <a:r>
              <a:rPr lang="zh-CN" altLang="en-US" dirty="0" smtClean="0"/>
              <a:t>类必须</a:t>
            </a:r>
            <a:r>
              <a:rPr lang="zh-CN" altLang="en-US" dirty="0"/>
              <a:t>覆写接口中的全部抽象方法；</a:t>
            </a:r>
          </a:p>
          <a:p>
            <a:pPr lvl="1"/>
            <a:r>
              <a:rPr lang="zh-CN" altLang="en-US" dirty="0" smtClean="0"/>
              <a:t>接口</a:t>
            </a:r>
            <a:r>
              <a:rPr lang="zh-CN" altLang="en-US" dirty="0"/>
              <a:t>是不能直接进行对象的实例化操作。</a:t>
            </a:r>
          </a:p>
          <a:p>
            <a:pPr lvl="1"/>
            <a:r>
              <a:rPr lang="zh-CN" altLang="en-US" dirty="0" smtClean="0"/>
              <a:t>一</a:t>
            </a:r>
            <a:r>
              <a:rPr lang="zh-CN" altLang="en-US" dirty="0"/>
              <a:t>个子类可以同时继承（实现）多个</a:t>
            </a:r>
            <a:r>
              <a:rPr lang="zh-CN" altLang="en-US" dirty="0" smtClean="0"/>
              <a:t>接口，例如：</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11</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4136298228"/>
              </p:ext>
            </p:extLst>
          </p:nvPr>
        </p:nvGraphicFramePr>
        <p:xfrm>
          <a:off x="1115616" y="4437112"/>
          <a:ext cx="7190184" cy="1645920"/>
        </p:xfrm>
        <a:graphic>
          <a:graphicData uri="http://schemas.openxmlformats.org/drawingml/2006/table">
            <a:tbl>
              <a:tblPr firstRow="1" firstCol="1" lastRow="1" lastCol="1" bandRow="1" bandCol="1"/>
              <a:tblGrid>
                <a:gridCol w="7190184"/>
              </a:tblGrid>
              <a:tr h="0">
                <a:tc>
                  <a:txBody>
                    <a:bodyPr/>
                    <a:lstStyle/>
                    <a:p>
                      <a:pPr algn="just">
                        <a:spcAft>
                          <a:spcPts val="0"/>
                        </a:spcAft>
                      </a:pPr>
                      <a:r>
                        <a:rPr lang="en-US" sz="2400" kern="100" dirty="0">
                          <a:effectLst/>
                          <a:latin typeface="Consolas" panose="020B0609020204030204" pitchFamily="49" charset="0"/>
                          <a:ea typeface="宋体" panose="02010600030101010101" pitchFamily="2" charset="-122"/>
                          <a:cs typeface="Times New Roman" panose="02020603050405020304" pitchFamily="18" charset="0"/>
                        </a:rPr>
                        <a:t>class </a:t>
                      </a:r>
                      <a:r>
                        <a:rPr lang="zh-CN" sz="2400" kern="100" dirty="0">
                          <a:effectLst/>
                          <a:latin typeface="Consolas" panose="020B0609020204030204" pitchFamily="49" charset="0"/>
                          <a:ea typeface="宋体" panose="02010600030101010101" pitchFamily="2" charset="-122"/>
                          <a:cs typeface="Times New Roman" panose="02020603050405020304" pitchFamily="18" charset="0"/>
                        </a:rPr>
                        <a:t>子类</a:t>
                      </a:r>
                      <a:r>
                        <a:rPr lang="en-US" sz="2400" kern="100" dirty="0">
                          <a:effectLst/>
                          <a:latin typeface="Consolas" panose="020B0609020204030204" pitchFamily="49" charset="0"/>
                          <a:ea typeface="宋体" panose="02010600030101010101" pitchFamily="2" charset="-122"/>
                          <a:cs typeface="Times New Roman" panose="02020603050405020304" pitchFamily="18" charset="0"/>
                        </a:rPr>
                        <a:t> </a:t>
                      </a:r>
                      <a:r>
                        <a:rPr lang="en-US" sz="2400" kern="10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implements</a:t>
                      </a:r>
                      <a:r>
                        <a:rPr lang="en-US" sz="2400" kern="100" dirty="0">
                          <a:effectLst/>
                          <a:latin typeface="Consolas" panose="020B0609020204030204" pitchFamily="49" charset="0"/>
                          <a:ea typeface="宋体" panose="02010600030101010101" pitchFamily="2" charset="-122"/>
                          <a:cs typeface="Times New Roman" panose="02020603050405020304" pitchFamily="18" charset="0"/>
                        </a:rPr>
                        <a:t> </a:t>
                      </a:r>
                      <a:r>
                        <a:rPr lang="zh-CN" sz="2400" kern="100" dirty="0">
                          <a:effectLst/>
                          <a:latin typeface="Consolas" panose="020B0609020204030204" pitchFamily="49" charset="0"/>
                          <a:ea typeface="宋体" panose="02010600030101010101" pitchFamily="2" charset="-122"/>
                          <a:cs typeface="Times New Roman" panose="02020603050405020304" pitchFamily="18" charset="0"/>
                        </a:rPr>
                        <a:t>接口</a:t>
                      </a:r>
                      <a:r>
                        <a:rPr lang="en-US" sz="2400" kern="100" dirty="0">
                          <a:effectLst/>
                          <a:latin typeface="Consolas" panose="020B0609020204030204" pitchFamily="49" charset="0"/>
                          <a:ea typeface="宋体" panose="02010600030101010101" pitchFamily="2" charset="-122"/>
                          <a:cs typeface="Times New Roman" panose="02020603050405020304" pitchFamily="18" charset="0"/>
                        </a:rPr>
                        <a:t>A,</a:t>
                      </a:r>
                      <a:r>
                        <a:rPr lang="zh-CN" sz="2400" kern="100" dirty="0">
                          <a:effectLst/>
                          <a:latin typeface="Consolas" panose="020B0609020204030204" pitchFamily="49" charset="0"/>
                          <a:ea typeface="宋体" panose="02010600030101010101" pitchFamily="2" charset="-122"/>
                          <a:cs typeface="Times New Roman" panose="02020603050405020304" pitchFamily="18" charset="0"/>
                        </a:rPr>
                        <a:t>接口</a:t>
                      </a:r>
                      <a:r>
                        <a:rPr lang="en-US" sz="2400" kern="100" dirty="0">
                          <a:effectLst/>
                          <a:latin typeface="Consolas" panose="020B0609020204030204" pitchFamily="49" charset="0"/>
                          <a:ea typeface="宋体" panose="02010600030101010101" pitchFamily="2" charset="-122"/>
                          <a:cs typeface="Times New Roman" panose="02020603050405020304" pitchFamily="18" charset="0"/>
                        </a:rPr>
                        <a:t>B</a:t>
                      </a:r>
                      <a:r>
                        <a:rPr lang="en-US" sz="2400" kern="100" dirty="0" smtClean="0">
                          <a:effectLst/>
                          <a:latin typeface="Consolas" panose="020B0609020204030204" pitchFamily="49" charset="0"/>
                          <a:ea typeface="宋体" panose="02010600030101010101" pitchFamily="2" charset="-122"/>
                          <a:cs typeface="Times New Roman" panose="02020603050405020304" pitchFamily="18" charset="0"/>
                        </a:rPr>
                        <a:t>,…{</a:t>
                      </a:r>
                    </a:p>
                    <a:p>
                      <a:pPr algn="just">
                        <a:spcAft>
                          <a:spcPts val="0"/>
                        </a:spcAft>
                      </a:pPr>
                      <a:r>
                        <a:rPr lang="en-US" sz="2000" kern="100" dirty="0" smtClean="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zh-CN" altLang="en-US" sz="2000" kern="100" dirty="0" smtClean="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常量</a:t>
                      </a:r>
                      <a:endParaRPr lang="en-US" altLang="zh-CN" sz="2000" kern="100" dirty="0" smtClean="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p>
                      <a:pPr algn="just">
                        <a:spcAft>
                          <a:spcPts val="0"/>
                        </a:spcAft>
                      </a:pPr>
                      <a:r>
                        <a:rPr lang="en-US" sz="2000" kern="100" dirty="0" smtClean="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zh-CN" altLang="en-US" sz="2000" kern="100" dirty="0" smtClean="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抽象方法</a:t>
                      </a:r>
                      <a:endParaRPr lang="en-US" altLang="zh-CN" sz="2000" kern="100" dirty="0" smtClean="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p>
                      <a:pPr algn="just">
                        <a:spcAft>
                          <a:spcPts val="0"/>
                        </a:spcAft>
                      </a:pPr>
                      <a:r>
                        <a:rPr lang="en-US" sz="2000" kern="100" dirty="0" smtClean="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zh-CN" altLang="en-US" sz="2000" kern="100" dirty="0" smtClean="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只有以上两种成员</a:t>
                      </a:r>
                      <a:endParaRPr lang="en-US" sz="2000" kern="100" dirty="0" smtClean="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p>
                      <a:pPr algn="just">
                        <a:spcAft>
                          <a:spcPts val="0"/>
                        </a:spcAft>
                      </a:pPr>
                      <a:r>
                        <a:rPr lang="en-US" sz="2400" kern="100" dirty="0" smtClean="0">
                          <a:effectLst/>
                          <a:latin typeface="Consolas" panose="020B0609020204030204" pitchFamily="49" charset="0"/>
                          <a:ea typeface="宋体" panose="02010600030101010101" pitchFamily="2" charset="-122"/>
                          <a:cs typeface="Times New Roman" panose="02020603050405020304" pitchFamily="18" charset="0"/>
                        </a:rPr>
                        <a:t>}</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noFill/>
                  </a:tcPr>
                </a:tc>
              </a:tr>
            </a:tbl>
          </a:graphicData>
        </a:graphic>
      </p:graphicFrame>
    </p:spTree>
    <p:extLst>
      <p:ext uri="{BB962C8B-B14F-4D97-AF65-F5344CB8AC3E}">
        <p14:creationId xmlns:p14="http://schemas.microsoft.com/office/powerpoint/2010/main" val="3316392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接口的</a:t>
            </a:r>
            <a:r>
              <a:rPr lang="zh-CN" altLang="en-US" dirty="0" smtClean="0"/>
              <a:t>使用示例</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12</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227191653"/>
              </p:ext>
            </p:extLst>
          </p:nvPr>
        </p:nvGraphicFramePr>
        <p:xfrm>
          <a:off x="683568" y="1899672"/>
          <a:ext cx="8136904" cy="1828800"/>
        </p:xfrm>
        <a:graphic>
          <a:graphicData uri="http://schemas.openxmlformats.org/drawingml/2006/table">
            <a:tbl>
              <a:tblPr firstRow="1" firstCol="1" lastRow="1" lastCol="1" bandRow="1" bandCol="1"/>
              <a:tblGrid>
                <a:gridCol w="8136904"/>
              </a:tblGrid>
              <a:tr h="0">
                <a:tc>
                  <a:txBody>
                    <a:bodyPr/>
                    <a:lstStyle/>
                    <a:p>
                      <a:pPr algn="l">
                        <a:spcAft>
                          <a:spcPts val="0"/>
                        </a:spcAft>
                      </a:pP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interface</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u="sng"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Demo</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 </a:t>
                      </a:r>
                      <a:r>
                        <a:rPr lang="en-US" sz="24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 </a:t>
                      </a:r>
                      <a:r>
                        <a:rPr lang="zh-CN" sz="24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接口</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4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24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static</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final</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String </a:t>
                      </a:r>
                      <a:r>
                        <a:rPr lang="en-US" sz="2400" i="1" kern="0" dirty="0">
                          <a:solidFill>
                            <a:srgbClr val="0000C0"/>
                          </a:solidFill>
                          <a:effectLst/>
                          <a:latin typeface="Consolas" panose="020B0609020204030204" pitchFamily="49" charset="0"/>
                          <a:ea typeface="宋体" panose="02010600030101010101" pitchFamily="2" charset="-122"/>
                          <a:cs typeface="Consolas" panose="020B0609020204030204" pitchFamily="49" charset="0"/>
                        </a:rPr>
                        <a:t>INFO</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 </a:t>
                      </a:r>
                      <a:r>
                        <a:rPr lang="en-US" sz="2400" kern="0" dirty="0">
                          <a:solidFill>
                            <a:srgbClr val="2A00FF"/>
                          </a:solidFill>
                          <a:effectLst/>
                          <a:latin typeface="Consolas" panose="020B0609020204030204" pitchFamily="49" charset="0"/>
                          <a:ea typeface="宋体" panose="02010600030101010101" pitchFamily="2" charset="-122"/>
                          <a:cs typeface="Consolas" panose="020B0609020204030204" pitchFamily="49" charset="0"/>
                        </a:rPr>
                        <a:t>"hello </a:t>
                      </a:r>
                      <a:r>
                        <a:rPr lang="en-US" sz="2400" kern="0" dirty="0" smtClean="0">
                          <a:solidFill>
                            <a:srgbClr val="2A00FF"/>
                          </a:solidFill>
                          <a:effectLst/>
                          <a:latin typeface="Consolas" panose="020B0609020204030204" pitchFamily="49" charset="0"/>
                          <a:ea typeface="宋体" panose="02010600030101010101" pitchFamily="2" charset="-122"/>
                          <a:cs typeface="Consolas" panose="020B0609020204030204" pitchFamily="49" charset="0"/>
                        </a:rPr>
                        <a:t>"</a:t>
                      </a:r>
                      <a:r>
                        <a:rPr lang="en-US" sz="24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4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24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abstract</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print();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4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24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abstract</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fun();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no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445974904"/>
              </p:ext>
            </p:extLst>
          </p:nvPr>
        </p:nvGraphicFramePr>
        <p:xfrm>
          <a:off x="683568" y="4203928"/>
          <a:ext cx="8136904" cy="1097280"/>
        </p:xfrm>
        <a:graphic>
          <a:graphicData uri="http://schemas.openxmlformats.org/drawingml/2006/table">
            <a:tbl>
              <a:tblPr firstRow="1" firstCol="1" lastRow="1" lastCol="1" bandRow="1" bandCol="1"/>
              <a:tblGrid>
                <a:gridCol w="8136904"/>
              </a:tblGrid>
              <a:tr h="0">
                <a:tc>
                  <a:txBody>
                    <a:bodyPr/>
                    <a:lstStyle/>
                    <a:p>
                      <a:pPr algn="l">
                        <a:spcAft>
                          <a:spcPts val="0"/>
                        </a:spcAft>
                      </a:pP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 abstract</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class</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u="sng"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Flag</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abstract</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info();</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noFill/>
                  </a:tcPr>
                </a:tc>
              </a:tr>
            </a:tbl>
          </a:graphicData>
        </a:graphic>
      </p:graphicFrame>
    </p:spTree>
    <p:extLst>
      <p:ext uri="{BB962C8B-B14F-4D97-AF65-F5344CB8AC3E}">
        <p14:creationId xmlns:p14="http://schemas.microsoft.com/office/powerpoint/2010/main" val="306793104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接口的使用示例</a:t>
            </a:r>
          </a:p>
        </p:txBody>
      </p:sp>
      <p:sp>
        <p:nvSpPr>
          <p:cNvPr id="3" name="内容占位符 2"/>
          <p:cNvSpPr>
            <a:spLocks noGrp="1"/>
          </p:cNvSpPr>
          <p:nvPr>
            <p:ph idx="1"/>
          </p:nvPr>
        </p:nvSpPr>
        <p:spPr>
          <a:xfrm>
            <a:off x="683568" y="4077072"/>
            <a:ext cx="7633345" cy="833264"/>
          </a:xfrm>
        </p:spPr>
        <p:txBody>
          <a:bodyPr/>
          <a:lstStyle/>
          <a:p>
            <a:r>
              <a:rPr lang="zh-CN" altLang="en-US" sz="2400" dirty="0" smtClean="0"/>
              <a:t>一</a:t>
            </a:r>
            <a:r>
              <a:rPr lang="zh-CN" altLang="en-US" sz="2400" dirty="0"/>
              <a:t>个子</a:t>
            </a:r>
            <a:r>
              <a:rPr lang="zh-CN" altLang="en-US" sz="2400" dirty="0" smtClean="0"/>
              <a:t>类要</a:t>
            </a:r>
            <a:r>
              <a:rPr lang="zh-CN" altLang="en-US" sz="2400" dirty="0"/>
              <a:t>实现接口又要继承抽象类，则必须先继承抽象类之后再实现接口。</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13</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459877689"/>
              </p:ext>
            </p:extLst>
          </p:nvPr>
        </p:nvGraphicFramePr>
        <p:xfrm>
          <a:off x="711187" y="1484784"/>
          <a:ext cx="7605726" cy="2468880"/>
        </p:xfrm>
        <a:graphic>
          <a:graphicData uri="http://schemas.openxmlformats.org/drawingml/2006/table">
            <a:tbl>
              <a:tblPr firstRow="1" firstCol="1" lastRow="1" lastCol="1" bandRow="1" bandCol="1"/>
              <a:tblGrid>
                <a:gridCol w="7605726"/>
              </a:tblGrid>
              <a:tr h="0">
                <a:tc>
                  <a:txBody>
                    <a:bodyPr/>
                    <a:lstStyle/>
                    <a:p>
                      <a:pPr algn="l">
                        <a:spcAft>
                          <a:spcPts val="0"/>
                        </a:spcAft>
                      </a:pPr>
                      <a:r>
                        <a:rPr lang="en-US" sz="18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 class</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u="sng"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Temp</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extends</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Flag </a:t>
                      </a:r>
                      <a:r>
                        <a:rPr lang="en-US" sz="18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implements</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Demo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print()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kern="0" dirty="0" err="1"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System.</a:t>
                      </a:r>
                      <a:r>
                        <a:rPr lang="en-US" sz="1800" i="1" kern="0" dirty="0" err="1" smtClean="0">
                          <a:solidFill>
                            <a:srgbClr val="0000C0"/>
                          </a:solidFill>
                          <a:effectLst/>
                          <a:latin typeface="Consolas" panose="020B0609020204030204" pitchFamily="49" charset="0"/>
                          <a:ea typeface="宋体" panose="02010600030101010101" pitchFamily="2" charset="-122"/>
                          <a:cs typeface="Consolas" panose="020B0609020204030204" pitchFamily="49" charset="0"/>
                        </a:rPr>
                        <a:t>out</a:t>
                      </a:r>
                      <a:r>
                        <a:rPr lang="en-US" sz="1800" kern="0" dirty="0" err="1"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.println</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en-US" sz="1800" i="1" kern="0" dirty="0" smtClean="0">
                          <a:solidFill>
                            <a:srgbClr val="0000C0"/>
                          </a:solidFill>
                          <a:effectLst/>
                          <a:latin typeface="Consolas" panose="020B0609020204030204" pitchFamily="49" charset="0"/>
                          <a:ea typeface="宋体" panose="02010600030101010101" pitchFamily="2" charset="-122"/>
                          <a:cs typeface="Consolas" panose="020B0609020204030204" pitchFamily="49" charset="0"/>
                        </a:rPr>
                        <a:t>INFO</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fun()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info()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44128342"/>
              </p:ext>
            </p:extLst>
          </p:nvPr>
        </p:nvGraphicFramePr>
        <p:xfrm>
          <a:off x="741093" y="4910336"/>
          <a:ext cx="7561337" cy="1645920"/>
        </p:xfrm>
        <a:graphic>
          <a:graphicData uri="http://schemas.openxmlformats.org/drawingml/2006/table">
            <a:tbl>
              <a:tblPr firstRow="1" firstCol="1" lastRow="1" lastCol="1" bandRow="1" bandCol="1"/>
              <a:tblGrid>
                <a:gridCol w="7561337"/>
              </a:tblGrid>
              <a:tr h="0">
                <a:tc>
                  <a:txBody>
                    <a:bodyPr/>
                    <a:lstStyle/>
                    <a:p>
                      <a:pPr algn="l">
                        <a:spcAft>
                          <a:spcPts val="0"/>
                        </a:spcAft>
                      </a:pPr>
                      <a:r>
                        <a:rPr lang="en-US" sz="18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class</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IntDemo02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static</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main(String </a:t>
                      </a:r>
                      <a:r>
                        <a:rPr lang="en-US" sz="1800" kern="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args</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Temp </a:t>
                      </a:r>
                      <a:r>
                        <a:rPr lang="en-US" sz="1800" kern="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temp</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 </a:t>
                      </a:r>
                      <a:r>
                        <a:rPr lang="en-US" sz="18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new</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Temp();</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kern="0" dirty="0" err="1"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temp.print</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noFill/>
                  </a:tcPr>
                </a:tc>
              </a:tr>
            </a:tbl>
          </a:graphicData>
        </a:graphic>
      </p:graphicFrame>
    </p:spTree>
    <p:extLst>
      <p:ext uri="{BB962C8B-B14F-4D97-AF65-F5344CB8AC3E}">
        <p14:creationId xmlns:p14="http://schemas.microsoft.com/office/powerpoint/2010/main" val="3066786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接口的简化</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14</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4271745650"/>
              </p:ext>
            </p:extLst>
          </p:nvPr>
        </p:nvGraphicFramePr>
        <p:xfrm>
          <a:off x="683568" y="1844824"/>
          <a:ext cx="7622232" cy="1219200"/>
        </p:xfrm>
        <a:graphic>
          <a:graphicData uri="http://schemas.openxmlformats.org/drawingml/2006/table">
            <a:tbl>
              <a:tblPr firstRow="1" firstCol="1" bandRow="1"/>
              <a:tblGrid>
                <a:gridCol w="7622232"/>
              </a:tblGrid>
              <a:tr h="0">
                <a:tc>
                  <a:txBody>
                    <a:bodyPr/>
                    <a:lstStyle/>
                    <a:p>
                      <a:pPr algn="l">
                        <a:spcAft>
                          <a:spcPts val="0"/>
                        </a:spcAft>
                      </a:pPr>
                      <a:r>
                        <a:rPr lang="en-US" altLang="zh-CN" sz="20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 </a:t>
                      </a:r>
                      <a:r>
                        <a:rPr lang="en-US" sz="20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interface</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Demo { </a:t>
                      </a:r>
                      <a:r>
                        <a:rPr lang="en-US" sz="20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 </a:t>
                      </a:r>
                      <a:r>
                        <a:rPr lang="zh-CN" sz="20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接口</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static</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final</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String </a:t>
                      </a:r>
                      <a:r>
                        <a:rPr lang="en-US" sz="2000" b="1" i="1" kern="0" dirty="0">
                          <a:solidFill>
                            <a:srgbClr val="0000C0"/>
                          </a:solidFill>
                          <a:effectLst/>
                          <a:latin typeface="Consolas" panose="020B0609020204030204" pitchFamily="49" charset="0"/>
                          <a:ea typeface="宋体" panose="02010600030101010101" pitchFamily="2" charset="-122"/>
                          <a:cs typeface="Consolas" panose="020B0609020204030204" pitchFamily="49" charset="0"/>
                        </a:rPr>
                        <a:t>INFO</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 </a:t>
                      </a:r>
                      <a:r>
                        <a:rPr lang="en-US" sz="2000" kern="0" dirty="0">
                          <a:solidFill>
                            <a:srgbClr val="2A00FF"/>
                          </a:solidFill>
                          <a:effectLst/>
                          <a:latin typeface="Consolas" panose="020B0609020204030204" pitchFamily="49" charset="0"/>
                          <a:ea typeface="宋体" panose="02010600030101010101" pitchFamily="2" charset="-122"/>
                          <a:cs typeface="Consolas" panose="020B0609020204030204" pitchFamily="49" charset="0"/>
                        </a:rPr>
                        <a:t>"hello world"</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   public</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abstract</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print();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no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71804291"/>
              </p:ext>
            </p:extLst>
          </p:nvPr>
        </p:nvGraphicFramePr>
        <p:xfrm>
          <a:off x="683568" y="3505944"/>
          <a:ext cx="7622232" cy="1219200"/>
        </p:xfrm>
        <a:graphic>
          <a:graphicData uri="http://schemas.openxmlformats.org/drawingml/2006/table">
            <a:tbl>
              <a:tblPr firstRow="1" firstCol="1" bandRow="1"/>
              <a:tblGrid>
                <a:gridCol w="7622232"/>
              </a:tblGrid>
              <a:tr h="0">
                <a:tc>
                  <a:txBody>
                    <a:bodyPr/>
                    <a:lstStyle/>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interface</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Demo { </a:t>
                      </a:r>
                      <a:r>
                        <a:rPr lang="en-US" sz="20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 </a:t>
                      </a:r>
                      <a:r>
                        <a:rPr lang="zh-CN" sz="20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接口</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String </a:t>
                      </a:r>
                      <a:r>
                        <a:rPr lang="en-US" sz="2000" b="1" i="1" kern="0" dirty="0">
                          <a:solidFill>
                            <a:srgbClr val="0000C0"/>
                          </a:solidFill>
                          <a:effectLst/>
                          <a:latin typeface="Consolas" panose="020B0609020204030204" pitchFamily="49" charset="0"/>
                          <a:ea typeface="宋体" panose="02010600030101010101" pitchFamily="2" charset="-122"/>
                          <a:cs typeface="Consolas" panose="020B0609020204030204" pitchFamily="49" charset="0"/>
                        </a:rPr>
                        <a:t>INFO</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 </a:t>
                      </a:r>
                      <a:r>
                        <a:rPr lang="en-US" sz="2000" kern="0" dirty="0">
                          <a:solidFill>
                            <a:srgbClr val="2A00FF"/>
                          </a:solidFill>
                          <a:effectLst/>
                          <a:latin typeface="Consolas" panose="020B0609020204030204" pitchFamily="49" charset="0"/>
                          <a:ea typeface="宋体" panose="02010600030101010101" pitchFamily="2" charset="-122"/>
                          <a:cs typeface="Consolas" panose="020B0609020204030204" pitchFamily="49" charset="0"/>
                        </a:rPr>
                        <a:t>"hello world"</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noFill/>
                  </a:tcPr>
                </a:tc>
              </a:tr>
            </a:tbl>
          </a:graphicData>
        </a:graphic>
      </p:graphicFrame>
      <p:sp>
        <p:nvSpPr>
          <p:cNvPr id="9" name="内容占位符 2"/>
          <p:cNvSpPr>
            <a:spLocks noGrp="1"/>
          </p:cNvSpPr>
          <p:nvPr>
            <p:ph idx="1"/>
          </p:nvPr>
        </p:nvSpPr>
        <p:spPr>
          <a:xfrm>
            <a:off x="683568" y="4941168"/>
            <a:ext cx="7633345" cy="1315616"/>
          </a:xfrm>
        </p:spPr>
        <p:txBody>
          <a:bodyPr/>
          <a:lstStyle/>
          <a:p>
            <a:r>
              <a:rPr lang="zh-CN" altLang="zh-CN" sz="2400" dirty="0"/>
              <a:t>两种定义接口的形式是</a:t>
            </a:r>
            <a:r>
              <a:rPr lang="zh-CN" altLang="zh-CN" sz="2400" dirty="0" smtClean="0"/>
              <a:t>完全</a:t>
            </a:r>
            <a:r>
              <a:rPr lang="zh-CN" altLang="en-US" sz="2400" dirty="0" smtClean="0"/>
              <a:t>一致。即：</a:t>
            </a:r>
            <a:r>
              <a:rPr lang="zh-CN" altLang="zh-CN" sz="2400" dirty="0"/>
              <a:t>所有的修饰符在接口</a:t>
            </a:r>
            <a:r>
              <a:rPr lang="zh-CN" altLang="zh-CN" sz="2400" dirty="0" smtClean="0"/>
              <a:t>中</a:t>
            </a:r>
            <a:r>
              <a:rPr lang="zh-CN" altLang="en-US" sz="2400" dirty="0" smtClean="0"/>
              <a:t>不必明确写明。无论是否写明修饰符，</a:t>
            </a:r>
            <a:r>
              <a:rPr lang="zh-CN" altLang="zh-CN" sz="2400" dirty="0" smtClean="0"/>
              <a:t>接口</a:t>
            </a:r>
            <a:r>
              <a:rPr lang="zh-CN" altLang="zh-CN" sz="2400" dirty="0"/>
              <a:t>中的</a:t>
            </a:r>
            <a:r>
              <a:rPr lang="zh-CN" altLang="zh-CN" sz="2400" dirty="0" smtClean="0"/>
              <a:t>方法都</a:t>
            </a:r>
            <a:r>
              <a:rPr lang="zh-CN" altLang="en-US" sz="2400" dirty="0" smtClean="0"/>
              <a:t>是</a:t>
            </a:r>
            <a:r>
              <a:rPr lang="en-US" altLang="zh-CN" sz="2400" dirty="0" smtClean="0"/>
              <a:t>public</a:t>
            </a:r>
            <a:r>
              <a:rPr lang="zh-CN" altLang="zh-CN" sz="2400" dirty="0" smtClean="0"/>
              <a:t>。</a:t>
            </a:r>
            <a:endParaRPr lang="zh-CN" altLang="zh-CN" sz="2400" dirty="0"/>
          </a:p>
          <a:p>
            <a:endParaRPr lang="zh-CN" altLang="en-US" sz="2400" dirty="0"/>
          </a:p>
        </p:txBody>
      </p:sp>
      <p:sp>
        <p:nvSpPr>
          <p:cNvPr id="3" name="上下箭头 2"/>
          <p:cNvSpPr/>
          <p:nvPr/>
        </p:nvSpPr>
        <p:spPr bwMode="auto">
          <a:xfrm>
            <a:off x="3995936" y="3068960"/>
            <a:ext cx="288032" cy="432048"/>
          </a:xfrm>
          <a:prstGeom prst="upDownArrow">
            <a:avLst/>
          </a:prstGeom>
          <a:noFill/>
          <a:ln w="6350">
            <a:solidFill>
              <a:srgbClr val="000000"/>
            </a:solidFill>
            <a:round/>
            <a:headEnd/>
            <a:tailEnd/>
          </a:ln>
          <a:extLst>
            <a:ext uri="{909E8E84-426E-40DD-AFC4-6F175D3DCCD1}">
              <a14:hiddenFill xmlns:a14="http://schemas.microsoft.com/office/drawing/2010/main">
                <a:noFill/>
              </a14:hiddenFill>
            </a:ext>
          </a:extLst>
        </p:spPr>
        <p:txBody>
          <a:bodyPr rtlCol="0" anchor="ctr"/>
          <a:lstStyle/>
          <a:p>
            <a:pPr marL="0" marR="0" indent="0" algn="l" defTabSz="914400" eaLnBrk="0" fontAlgn="auto" latinLnBrk="0" hangingPunct="0">
              <a:lnSpc>
                <a:spcPct val="100000"/>
              </a:lnSpc>
              <a:spcBef>
                <a:spcPct val="0"/>
              </a:spcBef>
              <a:spcAft>
                <a:spcPts val="0"/>
              </a:spcAft>
              <a:buClrTx/>
              <a:buSzTx/>
              <a:buFontTx/>
              <a:buNone/>
              <a:tabLst/>
            </a:pPr>
            <a:endParaRPr kumimoji="1" lang="zh-CN" altLang="en-US" sz="2000" b="0" i="0" u="none" strike="noStrike" kern="0" cap="none" spc="0" normalizeH="0" baseline="0" noProof="0" dirty="0" smtClean="0">
              <a:ln>
                <a:noFill/>
              </a:ln>
              <a:solidFill>
                <a:srgbClr val="000000"/>
              </a:solidFill>
              <a:effectLst/>
              <a:uLnTx/>
              <a:uFillTx/>
              <a:latin typeface="Tahoma" panose="020B0604030504040204" pitchFamily="34" charset="0"/>
            </a:endParaRPr>
          </a:p>
        </p:txBody>
      </p:sp>
      <p:sp>
        <p:nvSpPr>
          <p:cNvPr id="5" name="文本框 4"/>
          <p:cNvSpPr txBox="1"/>
          <p:nvPr/>
        </p:nvSpPr>
        <p:spPr>
          <a:xfrm>
            <a:off x="4258940" y="3068960"/>
            <a:ext cx="1224136" cy="400110"/>
          </a:xfrm>
          <a:prstGeom prst="rect">
            <a:avLst/>
          </a:prstGeom>
          <a:noFill/>
        </p:spPr>
        <p:txBody>
          <a:bodyPr wrap="square" rtlCol="0">
            <a:spAutoFit/>
          </a:bodyPr>
          <a:lstStyle/>
          <a:p>
            <a:r>
              <a:rPr lang="zh-CN" altLang="en-US" sz="2000" b="0" dirty="0" smtClean="0">
                <a:solidFill>
                  <a:srgbClr val="0000FF"/>
                </a:solidFill>
                <a:latin typeface="等线" panose="02010600030101010101" pitchFamily="2" charset="-122"/>
                <a:ea typeface="等线" panose="02010600030101010101" pitchFamily="2" charset="-122"/>
              </a:rPr>
              <a:t>完全等价</a:t>
            </a:r>
            <a:endParaRPr lang="zh-CN" altLang="en-US" sz="2000" b="0" dirty="0">
              <a:solidFill>
                <a:srgbClr val="0000FF"/>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128617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a:t>
            </a:r>
            <a:r>
              <a:rPr lang="zh-CN" altLang="en-US" dirty="0"/>
              <a:t>可以</a:t>
            </a:r>
            <a:r>
              <a:rPr lang="zh-CN" altLang="en-US" dirty="0" smtClean="0"/>
              <a:t>同时继承</a:t>
            </a:r>
            <a:r>
              <a:rPr lang="zh-CN" altLang="en-US" dirty="0"/>
              <a:t>多个接口</a:t>
            </a:r>
          </a:p>
        </p:txBody>
      </p:sp>
      <p:sp>
        <p:nvSpPr>
          <p:cNvPr id="3" name="内容占位符 2"/>
          <p:cNvSpPr>
            <a:spLocks noGrp="1"/>
          </p:cNvSpPr>
          <p:nvPr>
            <p:ph idx="1"/>
          </p:nvPr>
        </p:nvSpPr>
        <p:spPr>
          <a:xfrm>
            <a:off x="533400" y="1600200"/>
            <a:ext cx="7772400" cy="892696"/>
          </a:xfrm>
        </p:spPr>
        <p:txBody>
          <a:bodyPr/>
          <a:lstStyle/>
          <a:p>
            <a:r>
              <a:rPr lang="zh-CN" altLang="en-US" sz="2400" dirty="0"/>
              <a:t>一个接口可以同时通过</a:t>
            </a:r>
            <a:r>
              <a:rPr lang="en-US" altLang="zh-CN" sz="2400" dirty="0"/>
              <a:t>extends</a:t>
            </a:r>
            <a:r>
              <a:rPr lang="zh-CN" altLang="en-US" sz="2400" dirty="0"/>
              <a:t>（没错，是</a:t>
            </a:r>
            <a:r>
              <a:rPr lang="en-US" altLang="zh-CN" sz="2400" dirty="0" smtClean="0"/>
              <a:t>extends</a:t>
            </a:r>
            <a:r>
              <a:rPr lang="zh-CN" altLang="en-US" sz="2400" dirty="0" smtClean="0"/>
              <a:t>，</a:t>
            </a:r>
            <a:r>
              <a:rPr lang="en-US" altLang="zh-CN" sz="2400" dirty="0" smtClean="0"/>
              <a:t>jdk1.7</a:t>
            </a:r>
            <a:r>
              <a:rPr lang="zh-CN" altLang="en-US" sz="2400" dirty="0" smtClean="0"/>
              <a:t>以后的语法）</a:t>
            </a:r>
            <a:r>
              <a:rPr lang="zh-CN" altLang="en-US" sz="2400" dirty="0"/>
              <a:t>关键字继承多个接口。</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15</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87104686"/>
              </p:ext>
            </p:extLst>
          </p:nvPr>
        </p:nvGraphicFramePr>
        <p:xfrm>
          <a:off x="939351" y="2721496"/>
          <a:ext cx="7377562" cy="2743200"/>
        </p:xfrm>
        <a:graphic>
          <a:graphicData uri="http://schemas.openxmlformats.org/drawingml/2006/table">
            <a:tbl>
              <a:tblPr firstRow="1" firstCol="1" lastRow="1" lastCol="1" bandRow="1" bandCol="1"/>
              <a:tblGrid>
                <a:gridCol w="7377562"/>
              </a:tblGrid>
              <a:tr h="0">
                <a:tc>
                  <a:txBody>
                    <a:bodyPr/>
                    <a:lstStyle/>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interface</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kern="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printA</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interface</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B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kern="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printB</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interface</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C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extends</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 B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kern="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printC</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noFill/>
                  </a:tcPr>
                </a:tc>
              </a:tr>
            </a:tbl>
          </a:graphicData>
        </a:graphic>
      </p:graphicFrame>
    </p:spTree>
    <p:extLst>
      <p:ext uri="{BB962C8B-B14F-4D97-AF65-F5344CB8AC3E}">
        <p14:creationId xmlns:p14="http://schemas.microsoft.com/office/powerpoint/2010/main" val="2534060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接口可以同时继承多个接口</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16</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101222659"/>
              </p:ext>
            </p:extLst>
          </p:nvPr>
        </p:nvGraphicFramePr>
        <p:xfrm>
          <a:off x="755576" y="1916832"/>
          <a:ext cx="7377562" cy="4023360"/>
        </p:xfrm>
        <a:graphic>
          <a:graphicData uri="http://schemas.openxmlformats.org/drawingml/2006/table">
            <a:tbl>
              <a:tblPr firstRow="1" firstCol="1" lastRow="1" lastCol="1" bandRow="1" bandCol="1"/>
              <a:tblGrid>
                <a:gridCol w="7377562"/>
              </a:tblGrid>
              <a:tr h="0">
                <a:tc>
                  <a:txBody>
                    <a:bodyPr/>
                    <a:lstStyle/>
                    <a:p>
                      <a:pPr algn="l">
                        <a:spcAft>
                          <a:spcPts val="0"/>
                        </a:spcAft>
                      </a:pP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 class</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u="sng"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Demo</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implements</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C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4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24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kern="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printA</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p>
                    <a:p>
                      <a:pPr algn="l">
                        <a:spcAft>
                          <a:spcPts val="0"/>
                        </a:spcAft>
                      </a:pPr>
                      <a:r>
                        <a:rPr lang="en-US" altLang="zh-CN" sz="2400" kern="100" dirty="0" smtClean="0">
                          <a:effectLst/>
                          <a:latin typeface="Calibri" panose="020F0502020204030204" pitchFamily="34" charset="0"/>
                          <a:ea typeface="宋体" panose="02010600030101010101" pitchFamily="2" charset="-122"/>
                          <a:cs typeface="Times New Roman" panose="02020603050405020304" pitchFamily="18" charset="0"/>
                        </a:rPr>
                        <a:t>               </a:t>
                      </a:r>
                      <a:r>
                        <a:rPr lang="en-US" altLang="zh-CN" sz="2400" kern="100" dirty="0" smtClean="0">
                          <a:solidFill>
                            <a:srgbClr val="0000FF"/>
                          </a:solidFill>
                          <a:effectLst/>
                          <a:latin typeface="Calibri" panose="020F0502020204030204" pitchFamily="34" charset="0"/>
                          <a:ea typeface="宋体" panose="02010600030101010101" pitchFamily="2" charset="-122"/>
                          <a:cs typeface="Times New Roman" panose="02020603050405020304" pitchFamily="18" charset="0"/>
                        </a:rPr>
                        <a:t>   // </a:t>
                      </a:r>
                      <a:r>
                        <a:rPr lang="zh-CN" altLang="en-US" sz="2400" kern="100" dirty="0" smtClean="0">
                          <a:solidFill>
                            <a:srgbClr val="0000FF"/>
                          </a:solidFill>
                          <a:effectLst/>
                          <a:latin typeface="Calibri" panose="020F0502020204030204" pitchFamily="34" charset="0"/>
                          <a:ea typeface="宋体" panose="02010600030101010101" pitchFamily="2" charset="-122"/>
                          <a:cs typeface="Times New Roman" panose="02020603050405020304" pitchFamily="18" charset="0"/>
                        </a:rPr>
                        <a:t>实现</a:t>
                      </a:r>
                      <a:r>
                        <a:rPr lang="en-US" altLang="zh-CN" sz="2400" kern="100" dirty="0" smtClean="0">
                          <a:solidFill>
                            <a:srgbClr val="0000FF"/>
                          </a:solidFill>
                          <a:effectLst/>
                          <a:latin typeface="Calibri" panose="020F0502020204030204" pitchFamily="34" charset="0"/>
                          <a:ea typeface="宋体" panose="02010600030101010101" pitchFamily="2" charset="-122"/>
                          <a:cs typeface="Times New Roman" panose="02020603050405020304" pitchFamily="18" charset="0"/>
                        </a:rPr>
                        <a:t>A</a:t>
                      </a:r>
                      <a:r>
                        <a:rPr lang="zh-CN" altLang="en-US" sz="2400" kern="100" dirty="0" smtClean="0">
                          <a:solidFill>
                            <a:srgbClr val="0000FF"/>
                          </a:solidFill>
                          <a:effectLst/>
                          <a:latin typeface="Calibri" panose="020F0502020204030204" pitchFamily="34" charset="0"/>
                          <a:ea typeface="宋体" panose="02010600030101010101" pitchFamily="2" charset="-122"/>
                          <a:cs typeface="Times New Roman" panose="02020603050405020304" pitchFamily="18" charset="0"/>
                        </a:rPr>
                        <a:t>接口继承过来的方法</a:t>
                      </a:r>
                      <a:endParaRPr lang="zh-CN" sz="24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40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4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24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kern="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printB</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00" dirty="0" smtClean="0">
                          <a:solidFill>
                            <a:srgbClr val="0000FF"/>
                          </a:solidFill>
                          <a:effectLst/>
                          <a:latin typeface="Calibri" panose="020F0502020204030204" pitchFamily="34" charset="0"/>
                          <a:ea typeface="宋体" panose="02010600030101010101" pitchFamily="2" charset="-122"/>
                          <a:cs typeface="Times New Roman" panose="02020603050405020304" pitchFamily="18" charset="0"/>
                        </a:rPr>
                        <a:t>                 // </a:t>
                      </a:r>
                      <a:r>
                        <a:rPr lang="zh-CN" altLang="en-US" sz="2400" kern="100" dirty="0" smtClean="0">
                          <a:solidFill>
                            <a:srgbClr val="0000FF"/>
                          </a:solidFill>
                          <a:effectLst/>
                          <a:latin typeface="Calibri" panose="020F0502020204030204" pitchFamily="34" charset="0"/>
                          <a:ea typeface="宋体" panose="02010600030101010101" pitchFamily="2" charset="-122"/>
                          <a:cs typeface="Times New Roman" panose="02020603050405020304" pitchFamily="18" charset="0"/>
                        </a:rPr>
                        <a:t>实现</a:t>
                      </a:r>
                      <a:r>
                        <a:rPr lang="en-US" altLang="zh-CN" sz="2400" kern="100" dirty="0" smtClean="0">
                          <a:solidFill>
                            <a:srgbClr val="0000FF"/>
                          </a:solidFill>
                          <a:effectLst/>
                          <a:latin typeface="Calibri" panose="020F0502020204030204" pitchFamily="34" charset="0"/>
                          <a:ea typeface="宋体" panose="02010600030101010101" pitchFamily="2" charset="-122"/>
                          <a:cs typeface="Times New Roman" panose="02020603050405020304" pitchFamily="18" charset="0"/>
                        </a:rPr>
                        <a:t>B</a:t>
                      </a:r>
                      <a:r>
                        <a:rPr lang="zh-CN" altLang="en-US" sz="2400" kern="100" dirty="0" smtClean="0">
                          <a:solidFill>
                            <a:srgbClr val="0000FF"/>
                          </a:solidFill>
                          <a:effectLst/>
                          <a:latin typeface="Calibri" panose="020F0502020204030204" pitchFamily="34" charset="0"/>
                          <a:ea typeface="宋体" panose="02010600030101010101" pitchFamily="2" charset="-122"/>
                          <a:cs typeface="Times New Roman" panose="02020603050405020304" pitchFamily="18" charset="0"/>
                        </a:rPr>
                        <a:t>接口继承过来的方法</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40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4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24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kern="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printC</a:t>
                      </a: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00" dirty="0" smtClean="0">
                          <a:solidFill>
                            <a:srgbClr val="0000FF"/>
                          </a:solidFill>
                          <a:effectLst/>
                          <a:latin typeface="Calibri" panose="020F0502020204030204" pitchFamily="34" charset="0"/>
                          <a:ea typeface="宋体" panose="02010600030101010101" pitchFamily="2" charset="-122"/>
                          <a:cs typeface="Times New Roman" panose="02020603050405020304" pitchFamily="18" charset="0"/>
                        </a:rPr>
                        <a:t>                 // </a:t>
                      </a:r>
                      <a:r>
                        <a:rPr lang="zh-CN" altLang="en-US" sz="2400" kern="100" dirty="0" smtClean="0">
                          <a:solidFill>
                            <a:srgbClr val="0000FF"/>
                          </a:solidFill>
                          <a:effectLst/>
                          <a:latin typeface="Calibri" panose="020F0502020204030204" pitchFamily="34" charset="0"/>
                          <a:ea typeface="宋体" panose="02010600030101010101" pitchFamily="2" charset="-122"/>
                          <a:cs typeface="Times New Roman" panose="02020603050405020304" pitchFamily="18" charset="0"/>
                        </a:rPr>
                        <a:t>实现</a:t>
                      </a:r>
                      <a:r>
                        <a:rPr lang="en-US" altLang="zh-CN" sz="2400" kern="100" dirty="0" smtClean="0">
                          <a:solidFill>
                            <a:srgbClr val="0000FF"/>
                          </a:solidFill>
                          <a:effectLst/>
                          <a:latin typeface="Calibri" panose="020F0502020204030204" pitchFamily="34" charset="0"/>
                          <a:ea typeface="宋体" panose="02010600030101010101" pitchFamily="2" charset="-122"/>
                          <a:cs typeface="Times New Roman" panose="02020603050405020304" pitchFamily="18" charset="0"/>
                        </a:rPr>
                        <a:t>C</a:t>
                      </a:r>
                      <a:r>
                        <a:rPr lang="zh-CN" altLang="en-US" sz="2400" kern="100" dirty="0" smtClean="0">
                          <a:solidFill>
                            <a:srgbClr val="0000FF"/>
                          </a:solidFill>
                          <a:effectLst/>
                          <a:latin typeface="Calibri" panose="020F0502020204030204" pitchFamily="34" charset="0"/>
                          <a:ea typeface="宋体" panose="02010600030101010101" pitchFamily="2" charset="-122"/>
                          <a:cs typeface="Times New Roman" panose="02020603050405020304" pitchFamily="18" charset="0"/>
                        </a:rPr>
                        <a:t>接口本身的方法</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40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4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4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noFill/>
                  </a:tcPr>
                </a:tc>
              </a:tr>
            </a:tbl>
          </a:graphicData>
        </a:graphic>
      </p:graphicFrame>
    </p:spTree>
    <p:extLst>
      <p:ext uri="{BB962C8B-B14F-4D97-AF65-F5344CB8AC3E}">
        <p14:creationId xmlns:p14="http://schemas.microsoft.com/office/powerpoint/2010/main" val="230065346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zh-CN" dirty="0" smtClean="0"/>
              <a:t>多态</a:t>
            </a:r>
            <a:endParaRPr lang="zh-CN" altLang="en-US" dirty="0"/>
          </a:p>
        </p:txBody>
      </p:sp>
      <p:pic>
        <p:nvPicPr>
          <p:cNvPr id="6" name="Picture 4" descr="“Object oriented”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2751137"/>
            <a:ext cx="3333750" cy="340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7690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多态的</a:t>
            </a:r>
            <a:r>
              <a:rPr lang="zh-CN" altLang="en-US" dirty="0" smtClean="0"/>
              <a:t>概念</a:t>
            </a:r>
            <a:endParaRPr lang="zh-CN" altLang="en-US" dirty="0"/>
          </a:p>
        </p:txBody>
      </p:sp>
      <p:sp>
        <p:nvSpPr>
          <p:cNvPr id="3" name="内容占位符 2"/>
          <p:cNvSpPr>
            <a:spLocks noGrp="1"/>
          </p:cNvSpPr>
          <p:nvPr>
            <p:ph idx="1"/>
          </p:nvPr>
        </p:nvSpPr>
        <p:spPr/>
        <p:txBody>
          <a:bodyPr/>
          <a:lstStyle/>
          <a:p>
            <a:r>
              <a:rPr lang="zh-CN" altLang="en-US" dirty="0"/>
              <a:t>多态（</a:t>
            </a:r>
            <a:r>
              <a:rPr lang="en-US" altLang="zh-CN" dirty="0"/>
              <a:t>Polymorphism</a:t>
            </a:r>
            <a:r>
              <a:rPr lang="zh-CN" altLang="en-US" dirty="0"/>
              <a:t>）按</a:t>
            </a:r>
            <a:r>
              <a:rPr lang="zh-CN" altLang="en-US" dirty="0" smtClean="0"/>
              <a:t>字面意思</a:t>
            </a:r>
            <a:r>
              <a:rPr lang="zh-CN" altLang="en-US" dirty="0"/>
              <a:t>就是“多种状态”。在面向对象语言中，接口的多种不同的实现方式即为多态。</a:t>
            </a:r>
            <a:endParaRPr lang="en-US" altLang="zh-CN" dirty="0"/>
          </a:p>
          <a:p>
            <a:r>
              <a:rPr lang="zh-CN" altLang="en-US" dirty="0"/>
              <a:t>引用</a:t>
            </a:r>
            <a:r>
              <a:rPr lang="en-US" altLang="zh-CN" dirty="0"/>
              <a:t>Charlie </a:t>
            </a:r>
            <a:r>
              <a:rPr lang="en-US" altLang="zh-CN" dirty="0" err="1"/>
              <a:t>Calverts</a:t>
            </a:r>
            <a:r>
              <a:rPr lang="zh-CN" altLang="en-US" dirty="0"/>
              <a:t>对多态的描述</a:t>
            </a:r>
            <a:r>
              <a:rPr lang="en-US" altLang="zh-CN" dirty="0"/>
              <a:t>——</a:t>
            </a:r>
            <a:r>
              <a:rPr lang="zh-CN" altLang="en-US" dirty="0">
                <a:solidFill>
                  <a:srgbClr val="0000FF"/>
                </a:solidFill>
              </a:rPr>
              <a:t>多态性是允许将父类对象设置成为一个或更多该类的子类对象相等的技术</a:t>
            </a:r>
            <a:r>
              <a:rPr lang="zh-CN" altLang="en-US" dirty="0"/>
              <a:t>，赋值之后，父类对象就可以根据当前赋值给它的子类对象的特性以不同的方式运作</a:t>
            </a:r>
            <a:endParaRPr lang="en-US" altLang="zh-CN" dirty="0"/>
          </a:p>
          <a:p>
            <a:r>
              <a:rPr lang="zh-CN" altLang="en-US" dirty="0"/>
              <a:t>简单的说，就是：允许将子类类型的指针赋值给父类类型的指针。</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18</a:t>
            </a:fld>
            <a:endParaRPr lang="en-US" altLang="zh-CN"/>
          </a:p>
        </p:txBody>
      </p:sp>
    </p:spTree>
    <p:extLst>
      <p:ext uri="{BB962C8B-B14F-4D97-AF65-F5344CB8AC3E}">
        <p14:creationId xmlns:p14="http://schemas.microsoft.com/office/powerpoint/2010/main" val="21959468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2972333004"/>
              </p:ext>
            </p:extLst>
          </p:nvPr>
        </p:nvGraphicFramePr>
        <p:xfrm>
          <a:off x="939351" y="2204864"/>
          <a:ext cx="7377562" cy="609600"/>
        </p:xfrm>
        <a:graphic>
          <a:graphicData uri="http://schemas.openxmlformats.org/drawingml/2006/table">
            <a:tbl>
              <a:tblPr firstRow="1" firstCol="1" lastRow="1" lastCol="1" bandRow="1" bandCol="1"/>
              <a:tblGrid>
                <a:gridCol w="7377562"/>
              </a:tblGrid>
              <a:tr h="0">
                <a:tc>
                  <a:txBody>
                    <a:bodyPr/>
                    <a:lstStyle/>
                    <a:p>
                      <a:pPr algn="l">
                        <a:spcAft>
                          <a:spcPts val="0"/>
                        </a:spcAft>
                      </a:pPr>
                      <a:r>
                        <a:rPr lang="zh-CN" altLang="en-US" sz="2000" b="1" kern="0" dirty="0" smtClean="0">
                          <a:solidFill>
                            <a:srgbClr val="0000FF"/>
                          </a:solidFill>
                          <a:effectLst/>
                          <a:latin typeface="Consolas" panose="020B0609020204030204" pitchFamily="49" charset="0"/>
                          <a:ea typeface="宋体" panose="02010600030101010101" pitchFamily="2" charset="-122"/>
                          <a:cs typeface="Consolas" panose="020B0609020204030204" pitchFamily="49" charset="0"/>
                        </a:rPr>
                        <a:t>父类类型 变量名 </a:t>
                      </a:r>
                      <a:r>
                        <a:rPr lang="en-US" altLang="zh-CN" sz="2000" b="1" kern="0" dirty="0" smtClean="0">
                          <a:solidFill>
                            <a:srgbClr val="0000FF"/>
                          </a:solidFill>
                          <a:effectLst/>
                          <a:latin typeface="Consolas" panose="020B0609020204030204" pitchFamily="49" charset="0"/>
                          <a:ea typeface="宋体" panose="02010600030101010101" pitchFamily="2" charset="-122"/>
                          <a:cs typeface="Consolas" panose="020B0609020204030204" pitchFamily="49" charset="0"/>
                        </a:rPr>
                        <a:t>= new </a:t>
                      </a:r>
                      <a:r>
                        <a:rPr lang="zh-CN" altLang="en-US" sz="2000" b="1" kern="0" dirty="0" smtClean="0">
                          <a:solidFill>
                            <a:srgbClr val="0000FF"/>
                          </a:solidFill>
                          <a:effectLst/>
                          <a:latin typeface="Consolas" panose="020B0609020204030204" pitchFamily="49" charset="0"/>
                          <a:ea typeface="宋体" panose="02010600030101010101" pitchFamily="2" charset="-122"/>
                          <a:cs typeface="Consolas" panose="020B0609020204030204" pitchFamily="49" charset="0"/>
                        </a:rPr>
                        <a:t>子类对象；</a:t>
                      </a:r>
                    </a:p>
                    <a:p>
                      <a:pPr algn="l">
                        <a:spcAft>
                          <a:spcPts val="0"/>
                        </a:spcAft>
                      </a:pPr>
                      <a:r>
                        <a:rPr lang="zh-CN" altLang="en-US" sz="2000" b="1" kern="0" dirty="0" smtClean="0">
                          <a:solidFill>
                            <a:srgbClr val="0000FF"/>
                          </a:solidFill>
                          <a:effectLst/>
                          <a:latin typeface="Consolas" panose="020B0609020204030204" pitchFamily="49" charset="0"/>
                          <a:ea typeface="宋体" panose="02010600030101010101" pitchFamily="2" charset="-122"/>
                          <a:cs typeface="Consolas" panose="020B0609020204030204" pitchFamily="49" charset="0"/>
                        </a:rPr>
                        <a:t>变量名</a:t>
                      </a:r>
                      <a:r>
                        <a:rPr lang="en-US" altLang="zh-CN" sz="2000" b="1" kern="0" dirty="0" smtClean="0">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lang="zh-CN" altLang="en-US" sz="2000" b="1" kern="0" dirty="0" smtClean="0">
                          <a:solidFill>
                            <a:srgbClr val="0000FF"/>
                          </a:solidFill>
                          <a:effectLst/>
                          <a:latin typeface="Consolas" panose="020B0609020204030204" pitchFamily="49" charset="0"/>
                          <a:ea typeface="宋体" panose="02010600030101010101" pitchFamily="2" charset="-122"/>
                          <a:cs typeface="Consolas" panose="020B0609020204030204" pitchFamily="49" charset="0"/>
                        </a:rPr>
                        <a:t>方法名</a:t>
                      </a:r>
                      <a:r>
                        <a:rPr lang="en-US" altLang="zh-CN" sz="2000" b="1" kern="0" dirty="0" smtClean="0">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noFill/>
                  </a:tcPr>
                </a:tc>
              </a:tr>
            </a:tbl>
          </a:graphicData>
        </a:graphic>
      </p:graphicFrame>
      <p:sp>
        <p:nvSpPr>
          <p:cNvPr id="2" name="标题 1"/>
          <p:cNvSpPr>
            <a:spLocks noGrp="1"/>
          </p:cNvSpPr>
          <p:nvPr>
            <p:ph type="title"/>
          </p:nvPr>
        </p:nvSpPr>
        <p:spPr/>
        <p:txBody>
          <a:bodyPr/>
          <a:lstStyle/>
          <a:p>
            <a:r>
              <a:rPr lang="zh-CN" altLang="en-US" dirty="0"/>
              <a:t>多态的定义</a:t>
            </a:r>
          </a:p>
        </p:txBody>
      </p:sp>
      <p:sp>
        <p:nvSpPr>
          <p:cNvPr id="3" name="内容占位符 2"/>
          <p:cNvSpPr>
            <a:spLocks noGrp="1"/>
          </p:cNvSpPr>
          <p:nvPr>
            <p:ph idx="1"/>
          </p:nvPr>
        </p:nvSpPr>
        <p:spPr>
          <a:xfrm>
            <a:off x="533400" y="1600200"/>
            <a:ext cx="7772400" cy="460648"/>
          </a:xfrm>
        </p:spPr>
        <p:txBody>
          <a:bodyPr/>
          <a:lstStyle/>
          <a:p>
            <a:r>
              <a:rPr lang="zh-CN" altLang="zh-CN" dirty="0" smtClean="0"/>
              <a:t>多态的</a:t>
            </a:r>
            <a:r>
              <a:rPr lang="zh-CN" altLang="zh-CN" dirty="0"/>
              <a:t>格式</a:t>
            </a:r>
            <a:r>
              <a:rPr lang="zh-CN" altLang="zh-CN" dirty="0" smtClean="0"/>
              <a:t>：</a:t>
            </a:r>
            <a:endParaRPr lang="en-US" altLang="zh-CN" dirty="0" smtClean="0"/>
          </a:p>
          <a:p>
            <a:endParaRPr lang="en-US" altLang="zh-CN" dirty="0" smtClean="0"/>
          </a:p>
          <a:p>
            <a:endParaRPr lang="en-US" altLang="zh-CN" sz="2000" dirty="0" smtClean="0"/>
          </a:p>
          <a:p>
            <a:r>
              <a:rPr lang="zh-CN" altLang="zh-CN" dirty="0" smtClean="0"/>
              <a:t>父</a:t>
            </a:r>
            <a:r>
              <a:rPr lang="zh-CN" altLang="zh-CN" dirty="0"/>
              <a:t>类类型：指子类对象继承的父类类型，或者实现的父接口类型</a:t>
            </a:r>
            <a:r>
              <a:rPr lang="zh-CN" altLang="zh-CN" dirty="0" smtClean="0"/>
              <a:t>。</a:t>
            </a:r>
            <a:endParaRPr lang="en-US" altLang="zh-CN" dirty="0" smtClean="0"/>
          </a:p>
          <a:p>
            <a:endParaRPr lang="en-US" altLang="zh-CN" dirty="0"/>
          </a:p>
          <a:p>
            <a:endParaRPr lang="en-US" altLang="zh-CN" sz="1600" dirty="0" smtClean="0"/>
          </a:p>
          <a:p>
            <a:r>
              <a:rPr lang="zh-CN" altLang="zh-CN" dirty="0" smtClean="0"/>
              <a:t>当</a:t>
            </a:r>
            <a:r>
              <a:rPr lang="zh-CN" altLang="zh-CN" dirty="0"/>
              <a:t>使用多态方式调用方法时，首先检查父类中是否有该方法，如果没有，则编译错误；如果有，执行的是子类重后的方法。</a:t>
            </a:r>
          </a:p>
          <a:p>
            <a:endParaRPr lang="zh-CN" altLang="zh-CN" dirty="0"/>
          </a:p>
          <a:p>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19</a:t>
            </a:fld>
            <a:endParaRPr lang="en-US" altLang="zh-CN"/>
          </a:p>
        </p:txBody>
      </p:sp>
      <p:graphicFrame>
        <p:nvGraphicFramePr>
          <p:cNvPr id="10" name="表格 9"/>
          <p:cNvGraphicFramePr>
            <a:graphicFrameLocks noGrp="1"/>
          </p:cNvGraphicFramePr>
          <p:nvPr>
            <p:extLst>
              <p:ext uri="{D42A27DB-BD31-4B8C-83A1-F6EECF244321}">
                <p14:modId xmlns:p14="http://schemas.microsoft.com/office/powerpoint/2010/main" val="695603432"/>
              </p:ext>
            </p:extLst>
          </p:nvPr>
        </p:nvGraphicFramePr>
        <p:xfrm>
          <a:off x="939351" y="4005064"/>
          <a:ext cx="7377562" cy="609600"/>
        </p:xfrm>
        <a:graphic>
          <a:graphicData uri="http://schemas.openxmlformats.org/drawingml/2006/table">
            <a:tbl>
              <a:tblPr firstRow="1" firstCol="1" lastRow="1" lastCol="1" bandRow="1" bandCol="1"/>
              <a:tblGrid>
                <a:gridCol w="7377562"/>
              </a:tblGrid>
              <a:tr h="0">
                <a:tc>
                  <a:txBody>
                    <a:bodyPr/>
                    <a:lstStyle/>
                    <a:p>
                      <a:pPr algn="l">
                        <a:spcAft>
                          <a:spcPts val="0"/>
                        </a:spcAft>
                      </a:pPr>
                      <a:r>
                        <a:rPr lang="en-US" altLang="zh-CN"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Fu f </a:t>
                      </a:r>
                      <a:r>
                        <a:rPr lang="en-US" altLang="zh-CN" sz="2000" kern="0" dirty="0" smtClean="0">
                          <a:solidFill>
                            <a:srgbClr val="991A1A"/>
                          </a:solidFill>
                          <a:effectLst/>
                          <a:latin typeface="Consolas" panose="020B0609020204030204" pitchFamily="49" charset="0"/>
                          <a:ea typeface="宋体" panose="02010600030101010101" pitchFamily="2" charset="-122"/>
                          <a:cs typeface="Consolas" panose="020B0609020204030204" pitchFamily="49" charset="0"/>
                        </a:rPr>
                        <a:t>= </a:t>
                      </a:r>
                      <a:r>
                        <a:rPr lang="en-US" altLang="zh-CN" sz="2000" kern="0" dirty="0" smtClean="0">
                          <a:solidFill>
                            <a:srgbClr val="780088"/>
                          </a:solidFill>
                          <a:effectLst/>
                          <a:latin typeface="Consolas" panose="020B0609020204030204" pitchFamily="49" charset="0"/>
                          <a:ea typeface="宋体" panose="02010600030101010101" pitchFamily="2" charset="-122"/>
                          <a:cs typeface="Consolas" panose="020B0609020204030204" pitchFamily="49" charset="0"/>
                        </a:rPr>
                        <a:t>new </a:t>
                      </a:r>
                      <a:r>
                        <a:rPr lang="en-US" altLang="zh-CN" sz="2000" kern="0" dirty="0" err="1"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Zi</a:t>
                      </a:r>
                      <a:r>
                        <a:rPr lang="en-US" altLang="zh-CN" sz="2000" kern="0" dirty="0" smtClean="0">
                          <a:solidFill>
                            <a:srgbClr val="333333"/>
                          </a:solidFill>
                          <a:effectLst/>
                          <a:latin typeface="Consolas" panose="020B0609020204030204" pitchFamily="49" charset="0"/>
                          <a:ea typeface="宋体" panose="02010600030101010101" pitchFamily="2" charset="-122"/>
                          <a:cs typeface="Consolas" panose="020B0609020204030204" pitchFamily="49" charset="0"/>
                        </a:rPr>
                        <a:t>();</a:t>
                      </a:r>
                      <a:endParaRPr lang="zh-CN" altLang="zh-CN" sz="2800" kern="100" dirty="0" smtClean="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0" dirty="0" err="1"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f</a:t>
                      </a:r>
                      <a:r>
                        <a:rPr lang="en-US" altLang="zh-CN" sz="2000" kern="0" dirty="0" err="1" smtClean="0">
                          <a:solidFill>
                            <a:srgbClr val="333333"/>
                          </a:solidFill>
                          <a:effectLst/>
                          <a:latin typeface="Consolas" panose="020B0609020204030204" pitchFamily="49" charset="0"/>
                          <a:ea typeface="宋体" panose="02010600030101010101" pitchFamily="2" charset="-122"/>
                          <a:cs typeface="Consolas" panose="020B0609020204030204" pitchFamily="49" charset="0"/>
                        </a:rPr>
                        <a:t>.</a:t>
                      </a:r>
                      <a:r>
                        <a:rPr lang="en-US" altLang="zh-CN" sz="2000" kern="0" dirty="0" err="1"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method</a:t>
                      </a:r>
                      <a:r>
                        <a:rPr lang="en-US" altLang="zh-CN" sz="2000" kern="0" dirty="0" smtClean="0">
                          <a:solidFill>
                            <a:srgbClr val="333333"/>
                          </a:solidFill>
                          <a:effectLst/>
                          <a:latin typeface="Consolas" panose="020B0609020204030204" pitchFamily="49" charset="0"/>
                          <a:ea typeface="宋体" panose="02010600030101010101" pitchFamily="2" charset="-122"/>
                          <a:cs typeface="Consolas" panose="020B0609020204030204" pitchFamily="49" charset="0"/>
                        </a:rPr>
                        <a:t>();</a:t>
                      </a:r>
                      <a:endParaRPr lang="en-US" altLang="zh-CN" sz="2000" b="1" kern="0" dirty="0" smtClean="0">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noFill/>
                  </a:tcPr>
                </a:tc>
              </a:tr>
            </a:tbl>
          </a:graphicData>
        </a:graphic>
      </p:graphicFrame>
    </p:spTree>
    <p:extLst>
      <p:ext uri="{BB962C8B-B14F-4D97-AF65-F5344CB8AC3E}">
        <p14:creationId xmlns:p14="http://schemas.microsoft.com/office/powerpoint/2010/main" val="2583018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本次授课内容</a:t>
            </a:r>
            <a:endParaRPr lang="zh-CN" altLang="en-US" dirty="0"/>
          </a:p>
        </p:txBody>
      </p:sp>
      <p:sp>
        <p:nvSpPr>
          <p:cNvPr id="3" name="内容占位符 2"/>
          <p:cNvSpPr>
            <a:spLocks noGrp="1"/>
          </p:cNvSpPr>
          <p:nvPr>
            <p:ph idx="1"/>
          </p:nvPr>
        </p:nvSpPr>
        <p:spPr>
          <a:xfrm>
            <a:off x="533400" y="1484784"/>
            <a:ext cx="7772400" cy="4648200"/>
          </a:xfrm>
        </p:spPr>
        <p:txBody>
          <a:bodyPr/>
          <a:lstStyle/>
          <a:p>
            <a:r>
              <a:rPr lang="zh-CN" altLang="en-US" dirty="0" smtClean="0"/>
              <a:t>抽象类</a:t>
            </a:r>
            <a:endParaRPr lang="en-US" altLang="zh-CN" dirty="0" smtClean="0"/>
          </a:p>
          <a:p>
            <a:r>
              <a:rPr lang="zh-CN" altLang="en-US" dirty="0" smtClean="0"/>
              <a:t>接口</a:t>
            </a:r>
            <a:endParaRPr lang="en-US" altLang="zh-CN" dirty="0" smtClean="0"/>
          </a:p>
          <a:p>
            <a:r>
              <a:rPr lang="zh-CN" altLang="en-US" dirty="0" smtClean="0"/>
              <a:t>多态</a:t>
            </a:r>
            <a:endParaRPr lang="en-US" altLang="zh-CN" dirty="0" smtClean="0"/>
          </a:p>
          <a:p>
            <a:endParaRPr lang="zh-CN" altLang="zh-CN" b="1"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a:t>
            </a:fld>
            <a:endParaRPr lang="en-US" altLang="zh-CN"/>
          </a:p>
        </p:txBody>
      </p:sp>
    </p:spTree>
    <p:extLst>
      <p:ext uri="{BB962C8B-B14F-4D97-AF65-F5344CB8AC3E}">
        <p14:creationId xmlns:p14="http://schemas.microsoft.com/office/powerpoint/2010/main" val="152120121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多态的好处</a:t>
            </a:r>
            <a:endParaRPr lang="zh-CN" altLang="en-US" dirty="0"/>
          </a:p>
        </p:txBody>
      </p:sp>
      <p:sp>
        <p:nvSpPr>
          <p:cNvPr id="3" name="内容占位符 2"/>
          <p:cNvSpPr>
            <a:spLocks noGrp="1"/>
          </p:cNvSpPr>
          <p:nvPr>
            <p:ph idx="1"/>
          </p:nvPr>
        </p:nvSpPr>
        <p:spPr/>
        <p:txBody>
          <a:bodyPr/>
          <a:lstStyle/>
          <a:p>
            <a:r>
              <a:rPr lang="zh-CN" altLang="en-US" dirty="0"/>
              <a:t>实际开发的过程中，父类类型作为方法形式参数，传递子类对象给方法，进行方法的调用，更能体现出多态的扩展性与</a:t>
            </a:r>
            <a:r>
              <a:rPr lang="zh-CN" altLang="en-US" dirty="0" smtClean="0"/>
              <a:t>便利。</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20</a:t>
            </a:fld>
            <a:endParaRPr lang="en-US" altLang="zh-CN"/>
          </a:p>
        </p:txBody>
      </p:sp>
    </p:spTree>
    <p:extLst>
      <p:ext uri="{BB962C8B-B14F-4D97-AF65-F5344CB8AC3E}">
        <p14:creationId xmlns:p14="http://schemas.microsoft.com/office/powerpoint/2010/main" val="348973910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r>
              <a:rPr lang="zh-CN" altLang="en-US" dirty="0"/>
              <a:t>示例</a:t>
            </a:r>
            <a:endParaRPr lang="en-US" altLang="zh-CN" dirty="0"/>
          </a:p>
        </p:txBody>
      </p:sp>
      <p:sp>
        <p:nvSpPr>
          <p:cNvPr id="4" name="灯片编号占位符 3"/>
          <p:cNvSpPr>
            <a:spLocks noGrp="1"/>
          </p:cNvSpPr>
          <p:nvPr>
            <p:ph type="sldNum" sz="quarter" idx="12"/>
          </p:nvPr>
        </p:nvSpPr>
        <p:spPr/>
        <p:txBody>
          <a:bodyPr/>
          <a:lstStyle/>
          <a:p>
            <a:pPr>
              <a:defRPr/>
            </a:pPr>
            <a:fld id="{28D63EF3-DC09-42A0-94D7-C2C7069F975D}" type="slidenum">
              <a:rPr lang="en-US" altLang="zh-CN" smtClean="0"/>
              <a:pPr>
                <a:defRPr/>
              </a:pPr>
              <a:t>21</a:t>
            </a:fld>
            <a:endParaRPr lang="en-US" altLang="zh-CN"/>
          </a:p>
        </p:txBody>
      </p:sp>
      <p:graphicFrame>
        <p:nvGraphicFramePr>
          <p:cNvPr id="5" name="表格 4"/>
          <p:cNvGraphicFramePr>
            <a:graphicFrameLocks noGrp="1"/>
          </p:cNvGraphicFramePr>
          <p:nvPr>
            <p:extLst/>
          </p:nvPr>
        </p:nvGraphicFramePr>
        <p:xfrm>
          <a:off x="533400" y="1754865"/>
          <a:ext cx="8071048" cy="2438400"/>
        </p:xfrm>
        <a:graphic>
          <a:graphicData uri="http://schemas.openxmlformats.org/drawingml/2006/table">
            <a:tbl>
              <a:tblPr firstRow="1" firstCol="1" lastRow="1" lastCol="1" bandRow="1" bandCol="1"/>
              <a:tblGrid>
                <a:gridCol w="8071048">
                  <a:extLst>
                    <a:ext uri="{9D8B030D-6E8A-4147-A177-3AD203B41FA5}">
                      <a16:colId xmlns="" xmlns:a16="http://schemas.microsoft.com/office/drawing/2014/main" val="20000"/>
                    </a:ext>
                  </a:extLst>
                </a:gridCol>
              </a:tblGrid>
              <a:tr h="0">
                <a:tc>
                  <a:txBody>
                    <a:bodyPr/>
                    <a:lstStyle/>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a:t>
                      </a:r>
                      <a:r>
                        <a:rPr lang="en-US" altLang="zh-CN"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l</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ic class</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void</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print() {</a:t>
                      </a:r>
                      <a:endParaRPr lang="zh-CN" sz="20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System.</a:t>
                      </a:r>
                      <a:r>
                        <a:rPr lang="en-US" sz="2000" i="1"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out</a:t>
                      </a:r>
                      <a:r>
                        <a:rPr lang="en-US" sz="20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.println</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 --&gt; public void print(){}");</a:t>
                      </a:r>
                      <a:endParaRPr lang="zh-CN" sz="20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baseline="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   public</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void</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fun()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print();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baseline="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6" name="表格 5"/>
          <p:cNvGraphicFramePr>
            <a:graphicFrameLocks noGrp="1"/>
          </p:cNvGraphicFramePr>
          <p:nvPr>
            <p:extLst/>
          </p:nvPr>
        </p:nvGraphicFramePr>
        <p:xfrm>
          <a:off x="533400" y="4437112"/>
          <a:ext cx="8071048" cy="1524000"/>
        </p:xfrm>
        <a:graphic>
          <a:graphicData uri="http://schemas.openxmlformats.org/drawingml/2006/table">
            <a:tbl>
              <a:tblPr firstRow="1" firstCol="1" lastRow="1" lastCol="1" bandRow="1" bandCol="1"/>
              <a:tblGrid>
                <a:gridCol w="8071048">
                  <a:extLst>
                    <a:ext uri="{9D8B030D-6E8A-4147-A177-3AD203B41FA5}">
                      <a16:colId xmlns="" xmlns:a16="http://schemas.microsoft.com/office/drawing/2014/main" val="20000"/>
                    </a:ext>
                  </a:extLst>
                </a:gridCol>
              </a:tblGrid>
              <a:tr h="1440160">
                <a:tc>
                  <a:txBody>
                    <a:bodyPr/>
                    <a:lstStyle/>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a:t>
                      </a:r>
                      <a:r>
                        <a:rPr lang="en-US" altLang="zh-CN"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l</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ic class</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B </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extends</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void</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print() {</a:t>
                      </a:r>
                      <a:endParaRPr lang="zh-CN" sz="20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System.</a:t>
                      </a:r>
                      <a:r>
                        <a:rPr lang="en-US" sz="2000" i="1"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out</a:t>
                      </a:r>
                      <a:r>
                        <a:rPr lang="en-US" sz="20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.println</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("B --&gt; public void print(){}");</a:t>
                      </a:r>
                      <a:endParaRPr lang="zh-CN" sz="20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baseline="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30417569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多态示例</a:t>
            </a:r>
          </a:p>
        </p:txBody>
      </p:sp>
      <p:sp>
        <p:nvSpPr>
          <p:cNvPr id="4" name="灯片编号占位符 3"/>
          <p:cNvSpPr>
            <a:spLocks noGrp="1"/>
          </p:cNvSpPr>
          <p:nvPr>
            <p:ph type="sldNum" sz="quarter" idx="12"/>
          </p:nvPr>
        </p:nvSpPr>
        <p:spPr/>
        <p:txBody>
          <a:bodyPr/>
          <a:lstStyle/>
          <a:p>
            <a:pPr>
              <a:defRPr/>
            </a:pPr>
            <a:fld id="{28D63EF3-DC09-42A0-94D7-C2C7069F975D}" type="slidenum">
              <a:rPr lang="en-US" altLang="zh-CN" smtClean="0"/>
              <a:pPr>
                <a:defRPr/>
              </a:pPr>
              <a:t>22</a:t>
            </a:fld>
            <a:endParaRPr lang="en-US" altLang="zh-CN"/>
          </a:p>
        </p:txBody>
      </p:sp>
      <p:graphicFrame>
        <p:nvGraphicFramePr>
          <p:cNvPr id="5" name="表格 4"/>
          <p:cNvGraphicFramePr>
            <a:graphicFrameLocks noGrp="1"/>
          </p:cNvGraphicFramePr>
          <p:nvPr>
            <p:extLst/>
          </p:nvPr>
        </p:nvGraphicFramePr>
        <p:xfrm>
          <a:off x="755576" y="1803040"/>
          <a:ext cx="7772400" cy="2194560"/>
        </p:xfrm>
        <a:graphic>
          <a:graphicData uri="http://schemas.openxmlformats.org/drawingml/2006/table">
            <a:tbl>
              <a:tblPr firstRow="1" firstCol="1" lastRow="1" lastCol="1" bandRow="1" bandCol="1"/>
              <a:tblGrid>
                <a:gridCol w="7772400">
                  <a:extLst>
                    <a:ext uri="{9D8B030D-6E8A-4147-A177-3AD203B41FA5}">
                      <a16:colId xmlns="" xmlns:a16="http://schemas.microsoft.com/office/drawing/2014/main" val="20000"/>
                    </a:ext>
                  </a:extLst>
                </a:gridCol>
              </a:tblGrid>
              <a:tr h="0">
                <a:tc>
                  <a:txBody>
                    <a:bodyPr/>
                    <a:lstStyle/>
                    <a:p>
                      <a:pPr algn="l">
                        <a:spcAft>
                          <a:spcPts val="0"/>
                        </a:spcAft>
                      </a:pP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class</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PolDemo01 {</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b="0" kern="0" baseline="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static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void</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main(String </a:t>
                      </a:r>
                      <a:r>
                        <a:rPr lang="en-US" altLang="zh-CN" sz="2400" kern="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args</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 </a:t>
                      </a:r>
                      <a:r>
                        <a:rPr lang="en-US" altLang="zh-CN" sz="2400" kern="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new</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B(); </a:t>
                      </a:r>
                      <a:r>
                        <a:rPr lang="en-US" altLang="zh-CN" sz="2400" kern="0" dirty="0">
                          <a:solidFill>
                            <a:srgbClr val="3F7F5F"/>
                          </a:solidFill>
                          <a:effectLst/>
                          <a:latin typeface="Consolas" panose="020B0609020204030204" pitchFamily="49" charset="0"/>
                          <a:ea typeface="宋体" panose="02010600030101010101" pitchFamily="2" charset="-122"/>
                          <a:cs typeface="Times New Roman" panose="02020603050405020304" pitchFamily="18" charset="0"/>
                        </a:rPr>
                        <a:t>// </a:t>
                      </a:r>
                      <a:r>
                        <a:rPr lang="zh-CN" altLang="zh-CN" sz="24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子类对象变为父类对象</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kern="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a:t>
                      </a:r>
                      <a:r>
                        <a:rPr lang="en-US" altLang="zh-CN" sz="24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kern="0" baseline="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400" kern="0" dirty="0">
                          <a:solidFill>
                            <a:srgbClr val="000000"/>
                          </a:solidFill>
                          <a:effectLst/>
                          <a:latin typeface="Consolas" panose="020B0609020204030204" pitchFamily="49" charset="0"/>
                          <a:ea typeface="宋体" panose="02010600030101010101" pitchFamily="2" charset="-122"/>
                        </a:rPr>
                        <a: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6" name="表格 5"/>
          <p:cNvGraphicFramePr>
            <a:graphicFrameLocks noGrp="1"/>
          </p:cNvGraphicFramePr>
          <p:nvPr>
            <p:extLst/>
          </p:nvPr>
        </p:nvGraphicFramePr>
        <p:xfrm>
          <a:off x="751519" y="4429040"/>
          <a:ext cx="7772400" cy="792088"/>
        </p:xfrm>
        <a:graphic>
          <a:graphicData uri="http://schemas.openxmlformats.org/drawingml/2006/table">
            <a:tbl>
              <a:tblPr firstRow="1" firstCol="1" lastRow="1" lastCol="1" bandRow="1" bandCol="1"/>
              <a:tblGrid>
                <a:gridCol w="7772400">
                  <a:extLst>
                    <a:ext uri="{9D8B030D-6E8A-4147-A177-3AD203B41FA5}">
                      <a16:colId xmlns="" xmlns:a16="http://schemas.microsoft.com/office/drawing/2014/main" val="20000"/>
                    </a:ext>
                  </a:extLst>
                </a:gridCol>
              </a:tblGrid>
              <a:tr h="792088">
                <a:tc>
                  <a:txBody>
                    <a:bodyPr/>
                    <a:lstStyle/>
                    <a:p>
                      <a:pPr algn="l">
                        <a:spcAft>
                          <a:spcPts val="0"/>
                        </a:spcAft>
                      </a:pPr>
                      <a:r>
                        <a:rPr lang="zh-CN" altLang="en-US" sz="2400" kern="0" dirty="0">
                          <a:solidFill>
                            <a:srgbClr val="000000"/>
                          </a:solidFill>
                          <a:effectLst/>
                          <a:latin typeface="Consolas" panose="020B0609020204030204" pitchFamily="49" charset="0"/>
                          <a:ea typeface="宋体" panose="02010600030101010101" pitchFamily="2" charset="-122"/>
                        </a:rPr>
                        <a:t>运行结果：</a:t>
                      </a:r>
                      <a:endParaRPr lang="en-US" altLang="zh-CN" sz="2400" kern="0" dirty="0">
                        <a:solidFill>
                          <a:srgbClr val="000000"/>
                        </a:solidFill>
                        <a:effectLst/>
                        <a:latin typeface="Consolas" panose="020B0609020204030204" pitchFamily="49" charset="0"/>
                        <a:ea typeface="宋体" panose="02010600030101010101" pitchFamily="2" charset="-122"/>
                      </a:endParaRPr>
                    </a:p>
                    <a:p>
                      <a:pPr algn="l">
                        <a:spcAft>
                          <a:spcPts val="0"/>
                        </a:spcAft>
                      </a:pPr>
                      <a:r>
                        <a:rPr lang="en-US" altLang="zh-CN" sz="2400" kern="0" dirty="0">
                          <a:solidFill>
                            <a:srgbClr val="0000FF"/>
                          </a:solidFill>
                          <a:effectLst/>
                          <a:latin typeface="Consolas" panose="020B0609020204030204" pitchFamily="49" charset="0"/>
                          <a:ea typeface="宋体" panose="02010600030101010101" pitchFamily="2" charset="-122"/>
                        </a:rPr>
                        <a:t>B --&gt; public void print(){}</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036043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多态使用需要注意的问题</a:t>
            </a:r>
            <a:endParaRPr lang="en-US" altLang="zh-CN" dirty="0"/>
          </a:p>
        </p:txBody>
      </p:sp>
      <p:sp>
        <p:nvSpPr>
          <p:cNvPr id="4" name="灯片编号占位符 3"/>
          <p:cNvSpPr>
            <a:spLocks noGrp="1"/>
          </p:cNvSpPr>
          <p:nvPr>
            <p:ph type="sldNum" sz="quarter" idx="12"/>
          </p:nvPr>
        </p:nvSpPr>
        <p:spPr/>
        <p:txBody>
          <a:bodyPr/>
          <a:lstStyle/>
          <a:p>
            <a:pPr>
              <a:defRPr/>
            </a:pPr>
            <a:fld id="{28D63EF3-DC09-42A0-94D7-C2C7069F975D}" type="slidenum">
              <a:rPr lang="en-US" altLang="zh-CN" smtClean="0"/>
              <a:pPr>
                <a:defRPr/>
              </a:pPr>
              <a:t>23</a:t>
            </a:fld>
            <a:endParaRPr lang="en-US" altLang="zh-CN"/>
          </a:p>
        </p:txBody>
      </p:sp>
      <p:graphicFrame>
        <p:nvGraphicFramePr>
          <p:cNvPr id="5" name="表格 4"/>
          <p:cNvGraphicFramePr>
            <a:graphicFrameLocks noGrp="1"/>
          </p:cNvGraphicFramePr>
          <p:nvPr>
            <p:extLst/>
          </p:nvPr>
        </p:nvGraphicFramePr>
        <p:xfrm>
          <a:off x="554799" y="1583060"/>
          <a:ext cx="8049650" cy="2438400"/>
        </p:xfrm>
        <a:graphic>
          <a:graphicData uri="http://schemas.openxmlformats.org/drawingml/2006/table">
            <a:tbl>
              <a:tblPr firstRow="1" firstCol="1" lastRow="1" lastCol="1" bandRow="1" bandCol="1"/>
              <a:tblGrid>
                <a:gridCol w="8049650">
                  <a:extLst>
                    <a:ext uri="{9D8B030D-6E8A-4147-A177-3AD203B41FA5}">
                      <a16:colId xmlns="" xmlns:a16="http://schemas.microsoft.com/office/drawing/2014/main" val="20000"/>
                    </a:ext>
                  </a:extLst>
                </a:gridCol>
              </a:tblGrid>
              <a:tr h="2438400">
                <a:tc>
                  <a:txBody>
                    <a:bodyPr/>
                    <a:lstStyle/>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a:t>
                      </a:r>
                      <a:r>
                        <a:rPr lang="en-US" altLang="zh-CN"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l</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ic class</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void</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print() {</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System.</a:t>
                      </a:r>
                      <a:r>
                        <a:rPr lang="en-US" sz="2000" i="1" kern="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out</a:t>
                      </a:r>
                      <a:r>
                        <a:rPr lang="en-US" sz="2000" kern="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.println</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 --&gt; public void print(){}");</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baseline="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   public</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void</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fun()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print();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baseline="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6" name="表格 5"/>
          <p:cNvGraphicFramePr>
            <a:graphicFrameLocks noGrp="1"/>
          </p:cNvGraphicFramePr>
          <p:nvPr>
            <p:extLst/>
          </p:nvPr>
        </p:nvGraphicFramePr>
        <p:xfrm>
          <a:off x="517659" y="4077072"/>
          <a:ext cx="8086790" cy="2438400"/>
        </p:xfrm>
        <a:graphic>
          <a:graphicData uri="http://schemas.openxmlformats.org/drawingml/2006/table">
            <a:tbl>
              <a:tblPr firstRow="1" firstCol="1" lastRow="1" lastCol="1" bandRow="1" bandCol="1"/>
              <a:tblGrid>
                <a:gridCol w="8086790">
                  <a:extLst>
                    <a:ext uri="{9D8B030D-6E8A-4147-A177-3AD203B41FA5}">
                      <a16:colId xmlns="" xmlns:a16="http://schemas.microsoft.com/office/drawing/2014/main" val="20000"/>
                    </a:ext>
                  </a:extLst>
                </a:gridCol>
              </a:tblGrid>
              <a:tr h="1440160">
                <a:tc>
                  <a:txBody>
                    <a:bodyPr/>
                    <a:lstStyle/>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a:t>
                      </a:r>
                      <a:r>
                        <a:rPr lang="en-US" altLang="zh-CN"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l</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ic class</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B </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extends</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void</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print() {</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System.</a:t>
                      </a:r>
                      <a:r>
                        <a:rPr lang="en-US" sz="2000" i="1" kern="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out</a:t>
                      </a:r>
                      <a:r>
                        <a:rPr lang="en-US" sz="2000" kern="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.println</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("B --&gt; public void print(){}");</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baseline="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p>
                    <a:p>
                      <a:pPr algn="l">
                        <a:spcAft>
                          <a:spcPts val="0"/>
                        </a:spcAft>
                      </a:pPr>
                      <a:r>
                        <a:rPr lang="en-US" altLang="zh-CN" sz="2000" b="0" kern="0" baseline="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altLang="zh-CN"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void</a:t>
                      </a:r>
                      <a:r>
                        <a:rPr lang="en-US" altLang="zh-CN"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0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printB</a:t>
                      </a:r>
                      <a:r>
                        <a:rPr lang="en-US" altLang="zh-CN"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zh-CN" alt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子类</a:t>
                      </a:r>
                      <a:r>
                        <a:rPr lang="en-US" altLang="zh-CN"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B</a:t>
                      </a:r>
                      <a:r>
                        <a:rPr lang="zh-CN" alt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新增一个方法</a:t>
                      </a:r>
                      <a:r>
                        <a:rPr lang="en-US" altLang="zh-CN"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0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System.</a:t>
                      </a:r>
                      <a:r>
                        <a:rPr lang="en-US" altLang="zh-CN" sz="2000" i="1"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out</a:t>
                      </a:r>
                      <a:r>
                        <a:rPr lang="en-US" altLang="zh-CN" sz="20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.println</a:t>
                      </a:r>
                      <a:r>
                        <a:rPr lang="en-US" altLang="zh-CN"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("Hello B");</a:t>
                      </a:r>
                      <a:endParaRPr lang="zh-CN" altLang="zh-CN" sz="28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endParaRPr lang="zh-CN" sz="20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2774246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多态使用需要注意的问题</a:t>
            </a:r>
          </a:p>
        </p:txBody>
      </p:sp>
      <p:sp>
        <p:nvSpPr>
          <p:cNvPr id="4" name="灯片编号占位符 3"/>
          <p:cNvSpPr>
            <a:spLocks noGrp="1"/>
          </p:cNvSpPr>
          <p:nvPr>
            <p:ph type="sldNum" sz="quarter" idx="12"/>
          </p:nvPr>
        </p:nvSpPr>
        <p:spPr/>
        <p:txBody>
          <a:bodyPr/>
          <a:lstStyle/>
          <a:p>
            <a:pPr>
              <a:defRPr/>
            </a:pPr>
            <a:fld id="{28D63EF3-DC09-42A0-94D7-C2C7069F975D}" type="slidenum">
              <a:rPr lang="en-US" altLang="zh-CN" smtClean="0"/>
              <a:pPr>
                <a:defRPr/>
              </a:pPr>
              <a:t>24</a:t>
            </a:fld>
            <a:endParaRPr lang="en-US" altLang="zh-CN"/>
          </a:p>
        </p:txBody>
      </p:sp>
      <p:graphicFrame>
        <p:nvGraphicFramePr>
          <p:cNvPr id="5" name="表格 4"/>
          <p:cNvGraphicFramePr>
            <a:graphicFrameLocks noGrp="1"/>
          </p:cNvGraphicFramePr>
          <p:nvPr>
            <p:extLst/>
          </p:nvPr>
        </p:nvGraphicFramePr>
        <p:xfrm>
          <a:off x="545020" y="1791097"/>
          <a:ext cx="7772400" cy="1828800"/>
        </p:xfrm>
        <a:graphic>
          <a:graphicData uri="http://schemas.openxmlformats.org/drawingml/2006/table">
            <a:tbl>
              <a:tblPr firstRow="1" firstCol="1" lastRow="1" lastCol="1" bandRow="1" bandCol="1"/>
              <a:tblGrid>
                <a:gridCol w="7772400">
                  <a:extLst>
                    <a:ext uri="{9D8B030D-6E8A-4147-A177-3AD203B41FA5}">
                      <a16:colId xmlns="" xmlns:a16="http://schemas.microsoft.com/office/drawing/2014/main" val="20000"/>
                    </a:ext>
                  </a:extLst>
                </a:gridCol>
              </a:tblGrid>
              <a:tr h="1728192">
                <a:tc>
                  <a:txBody>
                    <a:bodyPr/>
                    <a:lstStyle/>
                    <a:p>
                      <a:pPr algn="l">
                        <a:spcAft>
                          <a:spcPts val="0"/>
                        </a:spcAft>
                      </a:pP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class</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PolDemo04 {</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b="0" kern="0" baseline="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static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void</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main(String </a:t>
                      </a:r>
                      <a:r>
                        <a:rPr lang="en-US" altLang="zh-CN" sz="2400" kern="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args</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 </a:t>
                      </a:r>
                      <a:r>
                        <a:rPr lang="en-US" altLang="zh-CN" sz="2400" kern="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new</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B(); </a:t>
                      </a:r>
                      <a:r>
                        <a:rPr lang="en-US" altLang="zh-CN" sz="2400" kern="0" dirty="0">
                          <a:solidFill>
                            <a:srgbClr val="3F7F5F"/>
                          </a:solidFill>
                          <a:effectLst/>
                          <a:latin typeface="Consolas" panose="020B0609020204030204" pitchFamily="49" charset="0"/>
                          <a:ea typeface="宋体" panose="02010600030101010101" pitchFamily="2" charset="-122"/>
                          <a:cs typeface="Times New Roman" panose="02020603050405020304" pitchFamily="18" charset="0"/>
                        </a:rPr>
                        <a:t>// </a:t>
                      </a:r>
                      <a:r>
                        <a:rPr lang="zh-CN" altLang="zh-CN" sz="24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父类对象实例化</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a.printB</a:t>
                      </a:r>
                      <a:r>
                        <a:rPr lang="en-US" altLang="zh-CN" sz="24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 // </a:t>
                      </a:r>
                      <a:r>
                        <a:rPr lang="zh-CN" altLang="zh-CN" sz="2400" kern="0" dirty="0">
                          <a:solidFill>
                            <a:srgbClr val="0000FF"/>
                          </a:solidFill>
                          <a:effectLst/>
                          <a:latin typeface="Consolas" panose="020B0609020204030204" pitchFamily="49" charset="0"/>
                          <a:ea typeface="宋体" panose="02010600030101010101" pitchFamily="2" charset="-122"/>
                          <a:cs typeface="Consolas" panose="020B0609020204030204" pitchFamily="49" charset="0"/>
                        </a:rPr>
                        <a:t>错误的</a:t>
                      </a:r>
                      <a:endParaRPr lang="zh-CN" altLang="zh-CN" sz="32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400" kern="0" dirty="0">
                          <a:solidFill>
                            <a:srgbClr val="000000"/>
                          </a:solidFill>
                          <a:effectLst/>
                          <a:latin typeface="Consolas" panose="020B0609020204030204" pitchFamily="49" charset="0"/>
                          <a:ea typeface="宋体" panose="02010600030101010101" pitchFamily="2" charset="-122"/>
                        </a:rPr>
                        <a: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pic>
        <p:nvPicPr>
          <p:cNvPr id="8" name="图片 7"/>
          <p:cNvPicPr>
            <a:picLocks noChangeAspect="1"/>
          </p:cNvPicPr>
          <p:nvPr/>
        </p:nvPicPr>
        <p:blipFill>
          <a:blip r:embed="rId2"/>
          <a:stretch>
            <a:fillRect/>
          </a:stretch>
        </p:blipFill>
        <p:spPr>
          <a:xfrm>
            <a:off x="552220" y="4039699"/>
            <a:ext cx="7772399" cy="1549541"/>
          </a:xfrm>
          <a:prstGeom prst="rect">
            <a:avLst/>
          </a:prstGeom>
        </p:spPr>
      </p:pic>
    </p:spTree>
    <p:extLst>
      <p:ext uri="{BB962C8B-B14F-4D97-AF65-F5344CB8AC3E}">
        <p14:creationId xmlns:p14="http://schemas.microsoft.com/office/powerpoint/2010/main" val="1619344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多态使用需要注意的问题</a:t>
            </a:r>
          </a:p>
        </p:txBody>
      </p:sp>
      <p:sp>
        <p:nvSpPr>
          <p:cNvPr id="3" name="内容占位符 2"/>
          <p:cNvSpPr>
            <a:spLocks noGrp="1"/>
          </p:cNvSpPr>
          <p:nvPr>
            <p:ph idx="1"/>
          </p:nvPr>
        </p:nvSpPr>
        <p:spPr>
          <a:xfrm>
            <a:off x="726771" y="3685034"/>
            <a:ext cx="7797857" cy="2576466"/>
          </a:xfrm>
        </p:spPr>
        <p:txBody>
          <a:bodyPr/>
          <a:lstStyle/>
          <a:p>
            <a:r>
              <a:rPr lang="zh-CN" altLang="en-US" dirty="0"/>
              <a:t>尽管可以用超类声明对象，用子类实例化，完成向上转型，但类</a:t>
            </a:r>
            <a:r>
              <a:rPr lang="en-US" altLang="zh-CN" dirty="0"/>
              <a:t>A</a:t>
            </a:r>
            <a:r>
              <a:rPr lang="zh-CN" altLang="en-US" dirty="0"/>
              <a:t>中并没有定义</a:t>
            </a:r>
            <a:r>
              <a:rPr lang="en-US" altLang="zh-CN" dirty="0" err="1"/>
              <a:t>printB</a:t>
            </a:r>
            <a:r>
              <a:rPr lang="en-US" altLang="zh-CN" dirty="0"/>
              <a:t>()</a:t>
            </a:r>
            <a:r>
              <a:rPr lang="zh-CN" altLang="en-US" dirty="0"/>
              <a:t>方法</a:t>
            </a:r>
          </a:p>
          <a:p>
            <a:r>
              <a:rPr lang="zh-CN" altLang="en-US" dirty="0"/>
              <a:t>此时</a:t>
            </a:r>
            <a:r>
              <a:rPr lang="en-US" altLang="zh-CN" dirty="0"/>
              <a:t>Java</a:t>
            </a:r>
            <a:r>
              <a:rPr lang="zh-CN" altLang="en-US" dirty="0"/>
              <a:t>按照</a:t>
            </a:r>
            <a:r>
              <a:rPr lang="en-US" altLang="zh-CN" dirty="0"/>
              <a:t>A</a:t>
            </a:r>
            <a:r>
              <a:rPr lang="zh-CN" altLang="en-US" dirty="0"/>
              <a:t>类中定义的方法查找，必然查不到</a:t>
            </a:r>
            <a:r>
              <a:rPr lang="en-US" altLang="zh-CN" dirty="0" err="1"/>
              <a:t>printB</a:t>
            </a:r>
            <a:r>
              <a:rPr lang="en-US" altLang="zh-CN" dirty="0"/>
              <a:t>()</a:t>
            </a:r>
            <a:r>
              <a:rPr lang="zh-CN" altLang="en-US" dirty="0"/>
              <a:t>方法。</a:t>
            </a:r>
            <a:endParaRPr lang="en-US" altLang="zh-CN" sz="2800" dirty="0"/>
          </a:p>
        </p:txBody>
      </p:sp>
      <p:sp>
        <p:nvSpPr>
          <p:cNvPr id="4" name="灯片编号占位符 3"/>
          <p:cNvSpPr>
            <a:spLocks noGrp="1"/>
          </p:cNvSpPr>
          <p:nvPr>
            <p:ph type="sldNum" sz="quarter" idx="12"/>
          </p:nvPr>
        </p:nvSpPr>
        <p:spPr/>
        <p:txBody>
          <a:bodyPr/>
          <a:lstStyle/>
          <a:p>
            <a:pPr>
              <a:defRPr/>
            </a:pPr>
            <a:fld id="{28D63EF3-DC09-42A0-94D7-C2C7069F975D}" type="slidenum">
              <a:rPr lang="en-US" altLang="zh-CN" smtClean="0"/>
              <a:pPr>
                <a:defRPr/>
              </a:pPr>
              <a:t>25</a:t>
            </a:fld>
            <a:endParaRPr lang="en-US" altLang="zh-CN"/>
          </a:p>
        </p:txBody>
      </p:sp>
      <p:graphicFrame>
        <p:nvGraphicFramePr>
          <p:cNvPr id="5" name="表格 4"/>
          <p:cNvGraphicFramePr>
            <a:graphicFrameLocks noGrp="1"/>
          </p:cNvGraphicFramePr>
          <p:nvPr>
            <p:extLst/>
          </p:nvPr>
        </p:nvGraphicFramePr>
        <p:xfrm>
          <a:off x="760038" y="1701924"/>
          <a:ext cx="7772400" cy="1828800"/>
        </p:xfrm>
        <a:graphic>
          <a:graphicData uri="http://schemas.openxmlformats.org/drawingml/2006/table">
            <a:tbl>
              <a:tblPr firstRow="1" firstCol="1" lastRow="1" lastCol="1" bandRow="1" bandCol="1"/>
              <a:tblGrid>
                <a:gridCol w="7772400">
                  <a:extLst>
                    <a:ext uri="{9D8B030D-6E8A-4147-A177-3AD203B41FA5}">
                      <a16:colId xmlns="" xmlns:a16="http://schemas.microsoft.com/office/drawing/2014/main" val="20000"/>
                    </a:ext>
                  </a:extLst>
                </a:gridCol>
              </a:tblGrid>
              <a:tr h="1728192">
                <a:tc>
                  <a:txBody>
                    <a:bodyPr/>
                    <a:lstStyle/>
                    <a:p>
                      <a:pPr algn="l">
                        <a:spcAft>
                          <a:spcPts val="0"/>
                        </a:spcAft>
                      </a:pP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class</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PolDemo04 {</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b="0" kern="0" baseline="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static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void</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main(String </a:t>
                      </a:r>
                      <a:r>
                        <a:rPr lang="en-US" altLang="zh-CN" sz="2400" kern="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args</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 </a:t>
                      </a:r>
                      <a:r>
                        <a:rPr lang="en-US" altLang="zh-CN" sz="2400" kern="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new</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B(); </a:t>
                      </a:r>
                      <a:r>
                        <a:rPr lang="en-US" altLang="zh-CN" sz="2400" kern="0" dirty="0">
                          <a:solidFill>
                            <a:srgbClr val="3F7F5F"/>
                          </a:solidFill>
                          <a:effectLst/>
                          <a:latin typeface="Consolas" panose="020B0609020204030204" pitchFamily="49" charset="0"/>
                          <a:ea typeface="宋体" panose="02010600030101010101" pitchFamily="2" charset="-122"/>
                          <a:cs typeface="Times New Roman" panose="02020603050405020304" pitchFamily="18" charset="0"/>
                        </a:rPr>
                        <a:t>// </a:t>
                      </a:r>
                      <a:r>
                        <a:rPr lang="zh-CN" altLang="zh-CN" sz="24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父类对象实例化</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a.printB</a:t>
                      </a:r>
                      <a:r>
                        <a:rPr lang="en-US" altLang="zh-CN" sz="24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 // </a:t>
                      </a:r>
                      <a:r>
                        <a:rPr lang="zh-CN" altLang="zh-CN" sz="2400" kern="0" dirty="0">
                          <a:solidFill>
                            <a:srgbClr val="0000FF"/>
                          </a:solidFill>
                          <a:effectLst/>
                          <a:latin typeface="Consolas" panose="020B0609020204030204" pitchFamily="49" charset="0"/>
                          <a:ea typeface="宋体" panose="02010600030101010101" pitchFamily="2" charset="-122"/>
                          <a:cs typeface="Consolas" panose="020B0609020204030204" pitchFamily="49" charset="0"/>
                        </a:rPr>
                        <a:t>错误的</a:t>
                      </a:r>
                      <a:endParaRPr lang="zh-CN" altLang="zh-CN" sz="32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400" kern="0" dirty="0">
                          <a:solidFill>
                            <a:srgbClr val="000000"/>
                          </a:solidFill>
                          <a:effectLst/>
                          <a:latin typeface="Consolas" panose="020B0609020204030204" pitchFamily="49" charset="0"/>
                          <a:ea typeface="宋体" panose="02010600030101010101" pitchFamily="2" charset="-122"/>
                        </a:rPr>
                        <a: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550308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多态应用的设计原则</a:t>
            </a:r>
            <a:endParaRPr lang="zh-CN" altLang="en-US" dirty="0"/>
          </a:p>
        </p:txBody>
      </p:sp>
      <p:sp>
        <p:nvSpPr>
          <p:cNvPr id="3" name="内容占位符 2"/>
          <p:cNvSpPr>
            <a:spLocks noGrp="1"/>
          </p:cNvSpPr>
          <p:nvPr>
            <p:ph idx="1"/>
          </p:nvPr>
        </p:nvSpPr>
        <p:spPr>
          <a:xfrm>
            <a:off x="755576" y="1600200"/>
            <a:ext cx="7561337" cy="4493096"/>
          </a:xfrm>
        </p:spPr>
        <p:txBody>
          <a:bodyPr/>
          <a:lstStyle/>
          <a:p>
            <a:r>
              <a:rPr lang="zh-CN" altLang="en-US" sz="3200" dirty="0" smtClean="0"/>
              <a:t>多态</a:t>
            </a:r>
            <a:r>
              <a:rPr lang="zh-CN" altLang="en-US" sz="3200" dirty="0"/>
              <a:t>应用过程中，形成一个设计规则：</a:t>
            </a:r>
            <a:r>
              <a:rPr lang="zh-CN" altLang="en-US" sz="3200" dirty="0">
                <a:solidFill>
                  <a:srgbClr val="0000FF"/>
                </a:solidFill>
                <a:cs typeface="+mn-cs"/>
              </a:rPr>
              <a:t>所有的操作以父类所规定的方法为主，子</a:t>
            </a:r>
            <a:r>
              <a:rPr lang="zh-CN" altLang="en-US" sz="3200" dirty="0" smtClean="0">
                <a:solidFill>
                  <a:srgbClr val="0000FF"/>
                </a:solidFill>
                <a:cs typeface="+mn-cs"/>
              </a:rPr>
              <a:t>类不要任意扩充自身。</a:t>
            </a:r>
            <a:endParaRPr lang="en-US" altLang="zh-CN" sz="3200" dirty="0" smtClean="0">
              <a:solidFill>
                <a:srgbClr val="0000FF"/>
              </a:solidFill>
              <a:cs typeface="+mn-cs"/>
            </a:endParaRPr>
          </a:p>
          <a:p>
            <a:r>
              <a:rPr lang="zh-CN" altLang="en-US" sz="3200" dirty="0" smtClean="0">
                <a:solidFill>
                  <a:srgbClr val="0000FF"/>
                </a:solidFill>
              </a:rPr>
              <a:t>讲义</a:t>
            </a:r>
            <a:r>
              <a:rPr lang="en-US" altLang="zh-CN" sz="3200" dirty="0" smtClean="0">
                <a:solidFill>
                  <a:srgbClr val="0000FF"/>
                </a:solidFill>
              </a:rPr>
              <a:t>13.6 </a:t>
            </a:r>
            <a:r>
              <a:rPr lang="zh-CN" altLang="en-US" sz="3200" dirty="0" smtClean="0">
                <a:solidFill>
                  <a:srgbClr val="0000FF"/>
                </a:solidFill>
              </a:rPr>
              <a:t>练习</a:t>
            </a:r>
            <a:endParaRPr lang="en-US" altLang="zh-CN" sz="3200" dirty="0">
              <a:solidFill>
                <a:srgbClr val="0000FF"/>
              </a:solidFill>
              <a:cs typeface="+mn-cs"/>
            </a:endParaRPr>
          </a:p>
        </p:txBody>
      </p:sp>
      <p:sp>
        <p:nvSpPr>
          <p:cNvPr id="4" name="灯片编号占位符 3"/>
          <p:cNvSpPr>
            <a:spLocks noGrp="1"/>
          </p:cNvSpPr>
          <p:nvPr>
            <p:ph type="sldNum" sz="quarter" idx="12"/>
          </p:nvPr>
        </p:nvSpPr>
        <p:spPr/>
        <p:txBody>
          <a:bodyPr/>
          <a:lstStyle/>
          <a:p>
            <a:pPr>
              <a:defRPr/>
            </a:pPr>
            <a:fld id="{28D63EF3-DC09-42A0-94D7-C2C7069F975D}" type="slidenum">
              <a:rPr lang="en-US" altLang="zh-CN" smtClean="0"/>
              <a:pPr>
                <a:defRPr/>
              </a:pPr>
              <a:t>26</a:t>
            </a:fld>
            <a:endParaRPr lang="en-US" altLang="zh-CN"/>
          </a:p>
        </p:txBody>
      </p:sp>
    </p:spTree>
    <p:extLst>
      <p:ext uri="{BB962C8B-B14F-4D97-AF65-F5344CB8AC3E}">
        <p14:creationId xmlns:p14="http://schemas.microsoft.com/office/powerpoint/2010/main" val="155963364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p:txBody>
          <a:bodyPr/>
          <a:lstStyle/>
          <a:p>
            <a:r>
              <a:rPr lang="zh-CN" altLang="zh-CN" sz="2400" dirty="0"/>
              <a:t>抽象方法：只声明而未定义方法体的方法称为抽象方法</a:t>
            </a:r>
            <a:r>
              <a:rPr lang="zh-CN" altLang="zh-CN" sz="2400" dirty="0" smtClean="0"/>
              <a:t>，</a:t>
            </a:r>
            <a:r>
              <a:rPr lang="zh-CN" altLang="en-US" sz="2400" dirty="0" smtClean="0"/>
              <a:t>包含抽象方法</a:t>
            </a:r>
            <a:r>
              <a:rPr lang="zh-CN" altLang="en-US" sz="2400" dirty="0"/>
              <a:t>的类就是抽象</a:t>
            </a:r>
            <a:r>
              <a:rPr lang="zh-CN" altLang="en-US" sz="2400" dirty="0" smtClean="0"/>
              <a:t>类。</a:t>
            </a:r>
            <a:endParaRPr lang="en-US" altLang="zh-CN" sz="2400" dirty="0" smtClean="0"/>
          </a:p>
          <a:p>
            <a:r>
              <a:rPr lang="zh-CN" altLang="zh-CN" sz="2400" dirty="0" smtClean="0"/>
              <a:t>抽象方法</a:t>
            </a:r>
            <a:r>
              <a:rPr lang="zh-CN" altLang="en-US" sz="2400" dirty="0"/>
              <a:t>和</a:t>
            </a:r>
            <a:r>
              <a:rPr lang="zh-CN" altLang="zh-CN" sz="2400" dirty="0" smtClean="0"/>
              <a:t>抽象</a:t>
            </a:r>
            <a:r>
              <a:rPr lang="zh-CN" altLang="zh-CN" sz="2400" dirty="0"/>
              <a:t>类必须使用</a:t>
            </a:r>
            <a:r>
              <a:rPr lang="en-US" altLang="zh-CN" sz="2400" dirty="0"/>
              <a:t>abstract</a:t>
            </a:r>
            <a:r>
              <a:rPr lang="zh-CN" altLang="zh-CN" sz="2400" dirty="0"/>
              <a:t>关键字进行声明</a:t>
            </a:r>
            <a:r>
              <a:rPr lang="zh-CN" altLang="zh-CN" sz="2400" dirty="0" smtClean="0"/>
              <a:t>。</a:t>
            </a:r>
            <a:r>
              <a:rPr lang="zh-CN" altLang="zh-CN" sz="2400" dirty="0"/>
              <a:t>抽象类不能直接</a:t>
            </a:r>
            <a:r>
              <a:rPr lang="zh-CN" altLang="zh-CN" sz="2400" dirty="0" smtClean="0"/>
              <a:t>实例化</a:t>
            </a:r>
            <a:r>
              <a:rPr lang="zh-CN" altLang="en-US" sz="2400" dirty="0" smtClean="0"/>
              <a:t>，抽象方法必须在抽象类的子类中实现。</a:t>
            </a:r>
            <a:endParaRPr lang="en-US" altLang="zh-CN" sz="2400" dirty="0" smtClean="0"/>
          </a:p>
          <a:p>
            <a:r>
              <a:rPr lang="zh-CN" altLang="zh-CN" sz="2400" dirty="0"/>
              <a:t>抽象</a:t>
            </a:r>
            <a:r>
              <a:rPr lang="zh-CN" altLang="zh-CN" sz="2400" dirty="0" smtClean="0"/>
              <a:t>类</a:t>
            </a:r>
            <a:r>
              <a:rPr lang="zh-CN" altLang="en-US" sz="2400" dirty="0" smtClean="0"/>
              <a:t>也是类，也有</a:t>
            </a:r>
            <a:r>
              <a:rPr lang="zh-CN" altLang="zh-CN" sz="2400" dirty="0" smtClean="0"/>
              <a:t>构造方法</a:t>
            </a:r>
            <a:r>
              <a:rPr lang="zh-CN" altLang="en-US" sz="2400" dirty="0" smtClean="0"/>
              <a:t>。其子类实例化过程与普通的继承结构一致。</a:t>
            </a:r>
            <a:endParaRPr lang="en-US" altLang="zh-CN" sz="2400" dirty="0" smtClean="0"/>
          </a:p>
          <a:p>
            <a:r>
              <a:rPr lang="zh-CN" altLang="zh-CN" sz="2400" dirty="0" smtClean="0"/>
              <a:t>抽象类</a:t>
            </a:r>
            <a:r>
              <a:rPr lang="zh-CN" altLang="en-US" sz="2400" dirty="0" smtClean="0">
                <a:solidFill>
                  <a:srgbClr val="0000FF"/>
                </a:solidFill>
              </a:rPr>
              <a:t>不</a:t>
            </a:r>
            <a:r>
              <a:rPr lang="zh-CN" altLang="zh-CN" sz="2400" dirty="0" smtClean="0">
                <a:solidFill>
                  <a:srgbClr val="0000FF"/>
                </a:solidFill>
              </a:rPr>
              <a:t>能</a:t>
            </a:r>
            <a:r>
              <a:rPr lang="zh-CN" altLang="zh-CN" sz="2400" dirty="0"/>
              <a:t>使用</a:t>
            </a:r>
            <a:r>
              <a:rPr lang="en-US" altLang="zh-CN" sz="2400" dirty="0"/>
              <a:t>final</a:t>
            </a:r>
            <a:r>
              <a:rPr lang="zh-CN" altLang="zh-CN" sz="2400" dirty="0" smtClean="0"/>
              <a:t>声明</a:t>
            </a:r>
            <a:r>
              <a:rPr lang="zh-CN" altLang="en-US" sz="2400" dirty="0" smtClean="0"/>
              <a:t>。</a:t>
            </a:r>
            <a:endParaRPr lang="en-US" altLang="zh-CN" sz="2400" dirty="0" smtClean="0"/>
          </a:p>
          <a:p>
            <a:r>
              <a:rPr lang="zh-CN" altLang="en-US" sz="2400" dirty="0" smtClean="0"/>
              <a:t>接口可以看成是抽象类的退化，用以表达功能。</a:t>
            </a:r>
            <a:endParaRPr lang="en-US" altLang="zh-CN" sz="2400" dirty="0" smtClean="0"/>
          </a:p>
          <a:p>
            <a:pPr lvl="0"/>
            <a:r>
              <a:rPr lang="zh-CN" altLang="zh-CN" sz="2400" dirty="0"/>
              <a:t>一</a:t>
            </a:r>
            <a:r>
              <a:rPr lang="zh-CN" altLang="zh-CN" sz="2400" dirty="0" smtClean="0"/>
              <a:t>个类要</a:t>
            </a:r>
            <a:r>
              <a:rPr lang="zh-CN" altLang="zh-CN" sz="2400" dirty="0"/>
              <a:t>实现接口又要继承抽象类，则必须先继承抽象类之后再实现接口</a:t>
            </a:r>
            <a:r>
              <a:rPr lang="zh-CN" altLang="zh-CN" sz="2400" dirty="0" smtClean="0"/>
              <a:t>。</a:t>
            </a:r>
            <a:endParaRPr lang="en-US" altLang="zh-CN" sz="2400" dirty="0" smtClean="0"/>
          </a:p>
          <a:p>
            <a:r>
              <a:rPr lang="zh-CN" altLang="zh-CN" sz="2400" dirty="0"/>
              <a:t>多态是指：是指同一行为，具有多个不同表现形式。</a:t>
            </a:r>
          </a:p>
          <a:p>
            <a:pPr lvl="0"/>
            <a:endParaRPr lang="zh-CN" altLang="zh-CN" sz="2400" dirty="0"/>
          </a:p>
          <a:p>
            <a:endParaRPr lang="zh-CN" altLang="zh-CN" sz="2400" dirty="0"/>
          </a:p>
          <a:p>
            <a:endParaRPr lang="en-US" altLang="zh-CN" sz="2400" dirty="0" smtClean="0"/>
          </a:p>
          <a:p>
            <a:endParaRPr lang="zh-CN" altLang="en-US" sz="2400" dirty="0"/>
          </a:p>
          <a:p>
            <a:endParaRPr lang="zh-CN" altLang="en-US" sz="2400" dirty="0"/>
          </a:p>
        </p:txBody>
      </p:sp>
      <p:sp>
        <p:nvSpPr>
          <p:cNvPr id="4" name="灯片编号占位符 3"/>
          <p:cNvSpPr>
            <a:spLocks noGrp="1"/>
          </p:cNvSpPr>
          <p:nvPr>
            <p:ph type="sldNum" sz="quarter" idx="12"/>
          </p:nvPr>
        </p:nvSpPr>
        <p:spPr/>
        <p:txBody>
          <a:bodyPr/>
          <a:lstStyle/>
          <a:p>
            <a:pPr>
              <a:defRPr/>
            </a:pPr>
            <a:fld id="{28D63EF3-DC09-42A0-94D7-C2C7069F975D}" type="slidenum">
              <a:rPr lang="en-US" altLang="zh-CN" smtClean="0"/>
              <a:pPr>
                <a:defRPr/>
              </a:pPr>
              <a:t>27</a:t>
            </a:fld>
            <a:endParaRPr lang="en-US" altLang="zh-CN"/>
          </a:p>
        </p:txBody>
      </p:sp>
    </p:spTree>
    <p:extLst>
      <p:ext uri="{BB962C8B-B14F-4D97-AF65-F5344CB8AC3E}">
        <p14:creationId xmlns:p14="http://schemas.microsoft.com/office/powerpoint/2010/main" val="409216140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zh-CN" sz="3600" dirty="0" smtClean="0"/>
              <a:t>抽象</a:t>
            </a:r>
            <a:r>
              <a:rPr lang="zh-CN" altLang="zh-CN" sz="3600" dirty="0"/>
              <a:t>类</a:t>
            </a:r>
            <a:endParaRPr lang="zh-CN" altLang="en-US" sz="3600" dirty="0"/>
          </a:p>
        </p:txBody>
      </p:sp>
      <p:pic>
        <p:nvPicPr>
          <p:cNvPr id="2" name="图片 1"/>
          <p:cNvPicPr>
            <a:picLocks noChangeAspect="1"/>
          </p:cNvPicPr>
          <p:nvPr/>
        </p:nvPicPr>
        <p:blipFill>
          <a:blip r:embed="rId2"/>
          <a:stretch>
            <a:fillRect/>
          </a:stretch>
        </p:blipFill>
        <p:spPr>
          <a:xfrm>
            <a:off x="2710095" y="2837950"/>
            <a:ext cx="3723809" cy="2219048"/>
          </a:xfrm>
          <a:prstGeom prst="rect">
            <a:avLst/>
          </a:prstGeom>
        </p:spPr>
      </p:pic>
    </p:spTree>
    <p:extLst>
      <p:ext uri="{BB962C8B-B14F-4D97-AF65-F5344CB8AC3E}">
        <p14:creationId xmlns:p14="http://schemas.microsoft.com/office/powerpoint/2010/main" val="379952301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抽象类定义</a:t>
            </a:r>
          </a:p>
        </p:txBody>
      </p:sp>
      <p:sp>
        <p:nvSpPr>
          <p:cNvPr id="3" name="内容占位符 2"/>
          <p:cNvSpPr>
            <a:spLocks noGrp="1"/>
          </p:cNvSpPr>
          <p:nvPr>
            <p:ph idx="1"/>
          </p:nvPr>
        </p:nvSpPr>
        <p:spPr>
          <a:xfrm>
            <a:off x="533400" y="1600200"/>
            <a:ext cx="7772400" cy="1684784"/>
          </a:xfrm>
        </p:spPr>
        <p:txBody>
          <a:bodyPr/>
          <a:lstStyle/>
          <a:p>
            <a:r>
              <a:rPr lang="zh-CN" altLang="en-US" dirty="0" smtClean="0"/>
              <a:t>抽象方法</a:t>
            </a:r>
            <a:r>
              <a:rPr lang="zh-CN" altLang="en-US" dirty="0"/>
              <a:t>：只声明而未定义方法体的方法称为抽象方法，</a:t>
            </a:r>
            <a:r>
              <a:rPr lang="zh-CN" altLang="en-US" dirty="0" smtClean="0"/>
              <a:t>抽象方法必须</a:t>
            </a:r>
            <a:r>
              <a:rPr lang="zh-CN" altLang="en-US" dirty="0"/>
              <a:t>使用</a:t>
            </a:r>
            <a:r>
              <a:rPr lang="en-US" altLang="zh-CN" dirty="0"/>
              <a:t>abstract</a:t>
            </a:r>
            <a:r>
              <a:rPr lang="zh-CN" altLang="en-US" dirty="0"/>
              <a:t>关键字声明</a:t>
            </a:r>
            <a:r>
              <a:rPr lang="zh-CN" altLang="en-US" dirty="0" smtClean="0"/>
              <a:t>。</a:t>
            </a:r>
            <a:endParaRPr lang="en-US" altLang="zh-CN" dirty="0" smtClean="0"/>
          </a:p>
          <a:p>
            <a:r>
              <a:rPr lang="zh-CN" altLang="en-US" dirty="0" smtClean="0"/>
              <a:t>包含</a:t>
            </a:r>
            <a:r>
              <a:rPr lang="zh-CN" altLang="en-US" dirty="0"/>
              <a:t>抽象方法的类就是抽象类，抽象类必须使用</a:t>
            </a:r>
            <a:r>
              <a:rPr lang="en-US" altLang="zh-CN" dirty="0"/>
              <a:t>abstract</a:t>
            </a:r>
            <a:r>
              <a:rPr lang="zh-CN" altLang="en-US" dirty="0"/>
              <a:t>关键字进行声明。</a:t>
            </a:r>
          </a:p>
          <a:p>
            <a:endParaRPr lang="zh-CN" altLang="en-US" dirty="0"/>
          </a:p>
          <a:p>
            <a:pPr marL="0" indent="0">
              <a:buNone/>
            </a:pPr>
            <a:endParaRPr lang="en-US" altLang="zh-CN" dirty="0" smtClean="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9913766"/>
              </p:ext>
            </p:extLst>
          </p:nvPr>
        </p:nvGraphicFramePr>
        <p:xfrm>
          <a:off x="941719" y="4149080"/>
          <a:ext cx="7382508" cy="1645920"/>
        </p:xfrm>
        <a:graphic>
          <a:graphicData uri="http://schemas.openxmlformats.org/drawingml/2006/table">
            <a:tbl>
              <a:tblPr firstRow="1" firstCol="1" lastRow="1" lastCol="1" bandRow="1" bandCol="1"/>
              <a:tblGrid>
                <a:gridCol w="7382508"/>
              </a:tblGrid>
              <a:tr h="0">
                <a:tc>
                  <a:txBody>
                    <a:bodyPr/>
                    <a:lstStyle/>
                    <a:p>
                      <a:pPr algn="l">
                        <a:spcAft>
                          <a:spcPts val="0"/>
                        </a:spcAft>
                      </a:pPr>
                      <a:r>
                        <a:rPr lang="en-US" sz="18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 </a:t>
                      </a:r>
                      <a:r>
                        <a:rPr lang="en-US" sz="1800" b="1" kern="0" dirty="0">
                          <a:solidFill>
                            <a:srgbClr val="00B050"/>
                          </a:solidFill>
                          <a:effectLst/>
                          <a:latin typeface="Consolas" panose="020B0609020204030204" pitchFamily="49" charset="0"/>
                          <a:ea typeface="宋体" panose="02010600030101010101" pitchFamily="2" charset="-122"/>
                          <a:cs typeface="Consolas" panose="020B0609020204030204" pitchFamily="49" charset="0"/>
                        </a:rPr>
                        <a:t>abstract</a:t>
                      </a:r>
                      <a:r>
                        <a:rPr lang="en-US" sz="1800" kern="0" dirty="0">
                          <a:solidFill>
                            <a:srgbClr val="00B05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class</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Demo { </a:t>
                      </a:r>
                      <a:r>
                        <a:rPr lang="en-US" sz="18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 </a:t>
                      </a:r>
                      <a:r>
                        <a:rPr lang="zh-CN" sz="18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抽象类</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print()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kern="0" dirty="0" err="1"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System.</a:t>
                      </a:r>
                      <a:r>
                        <a:rPr lang="en-US" sz="1800" i="1" kern="0" dirty="0" err="1" smtClean="0">
                          <a:solidFill>
                            <a:srgbClr val="0000C0"/>
                          </a:solidFill>
                          <a:effectLst/>
                          <a:latin typeface="Consolas" panose="020B0609020204030204" pitchFamily="49" charset="0"/>
                          <a:ea typeface="宋体" panose="02010600030101010101" pitchFamily="2" charset="-122"/>
                          <a:cs typeface="Consolas" panose="020B0609020204030204" pitchFamily="49" charset="0"/>
                        </a:rPr>
                        <a:t>out</a:t>
                      </a:r>
                      <a:r>
                        <a:rPr lang="en-US" sz="1800" kern="0" dirty="0" err="1"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.println</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en-US" sz="1800" kern="0" dirty="0">
                          <a:solidFill>
                            <a:srgbClr val="2A00FF"/>
                          </a:solidFill>
                          <a:effectLst/>
                          <a:latin typeface="Consolas" panose="020B0609020204030204" pitchFamily="49" charset="0"/>
                          <a:ea typeface="宋体" panose="02010600030101010101" pitchFamily="2" charset="-122"/>
                          <a:cs typeface="Consolas" panose="020B0609020204030204" pitchFamily="49" charset="0"/>
                        </a:rPr>
                        <a:t>"Hello World!!!"</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18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a:solidFill>
                            <a:srgbClr val="00B050"/>
                          </a:solidFill>
                          <a:effectLst/>
                          <a:latin typeface="Consolas" panose="020B0609020204030204" pitchFamily="49" charset="0"/>
                          <a:ea typeface="宋体" panose="02010600030101010101" pitchFamily="2" charset="-122"/>
                          <a:cs typeface="Consolas" panose="020B0609020204030204" pitchFamily="49" charset="0"/>
                        </a:rPr>
                        <a:t>abstract</a:t>
                      </a:r>
                      <a:r>
                        <a:rPr lang="en-US" sz="1800" kern="0" dirty="0">
                          <a:solidFill>
                            <a:srgbClr val="00B050"/>
                          </a:solidFill>
                          <a:effectLst/>
                          <a:latin typeface="Consolas" panose="020B0609020204030204" pitchFamily="49" charset="0"/>
                          <a:ea typeface="宋体" panose="02010600030101010101" pitchFamily="2" charset="-122"/>
                          <a:cs typeface="Consolas" panose="020B0609020204030204" pitchFamily="49" charset="0"/>
                        </a:rPr>
                        <a:t> </a:t>
                      </a:r>
                      <a:r>
                        <a:rPr lang="en-US" sz="18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fun(); </a:t>
                      </a:r>
                      <a:r>
                        <a:rPr lang="en-US" sz="18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 </a:t>
                      </a:r>
                      <a:r>
                        <a:rPr lang="zh-CN" sz="18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抽象方法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18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noFill/>
                  </a:tcPr>
                </a:tc>
              </a:tr>
            </a:tbl>
          </a:graphicData>
        </a:graphic>
      </p:graphicFrame>
    </p:spTree>
    <p:extLst>
      <p:ext uri="{BB962C8B-B14F-4D97-AF65-F5344CB8AC3E}">
        <p14:creationId xmlns:p14="http://schemas.microsoft.com/office/powerpoint/2010/main" val="1347416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抽象类不能实例化</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841829862"/>
              </p:ext>
            </p:extLst>
          </p:nvPr>
        </p:nvGraphicFramePr>
        <p:xfrm>
          <a:off x="583285" y="1772816"/>
          <a:ext cx="7748809" cy="2133600"/>
        </p:xfrm>
        <a:graphic>
          <a:graphicData uri="http://schemas.openxmlformats.org/drawingml/2006/table">
            <a:tbl>
              <a:tblPr firstRow="1" firstCol="1" lastRow="1" lastCol="1" bandRow="1" bandCol="1"/>
              <a:tblGrid>
                <a:gridCol w="7748809"/>
              </a:tblGrid>
              <a:tr h="2016223">
                <a:tc>
                  <a:txBody>
                    <a:bodyPr/>
                    <a:lstStyle/>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class</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AbsDemo01{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smtClean="0">
                          <a:solidFill>
                            <a:srgbClr val="7F0055"/>
                          </a:solidFill>
                          <a:effectLst/>
                          <a:latin typeface="Consolas" panose="020B0609020204030204" pitchFamily="49" charset="0"/>
                          <a:ea typeface="宋体" panose="02010600030101010101" pitchFamily="2" charset="-122"/>
                          <a:cs typeface="Consolas" panose="020B0609020204030204" pitchFamily="49" charset="0"/>
                        </a:rPr>
                        <a:t>public</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static</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void</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main(String </a:t>
                      </a:r>
                      <a:r>
                        <a:rPr lang="en-US" sz="2000" kern="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args</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Demo </a:t>
                      </a:r>
                      <a:r>
                        <a:rPr lang="en-US" sz="2000" kern="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demo</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null</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demo </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b="1" kern="0" dirty="0">
                          <a:solidFill>
                            <a:srgbClr val="7F0055"/>
                          </a:solidFill>
                          <a:effectLst/>
                          <a:latin typeface="Consolas" panose="020B0609020204030204" pitchFamily="49" charset="0"/>
                          <a:ea typeface="宋体" panose="02010600030101010101" pitchFamily="2" charset="-122"/>
                          <a:cs typeface="Consolas" panose="020B0609020204030204" pitchFamily="49" charset="0"/>
                        </a:rPr>
                        <a:t>new</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u="sng"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Demo</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kern="0" dirty="0" err="1"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demo.print</a:t>
                      </a: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baseline="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2000" kern="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noFill/>
                  </a:tcPr>
                </a:tc>
              </a:tr>
            </a:tbl>
          </a:graphicData>
        </a:graphic>
      </p:graphicFrame>
      <p:pic>
        <p:nvPicPr>
          <p:cNvPr id="6" name="图片 5"/>
          <p:cNvPicPr>
            <a:picLocks noChangeAspect="1"/>
          </p:cNvPicPr>
          <p:nvPr/>
        </p:nvPicPr>
        <p:blipFill>
          <a:blip r:embed="rId2"/>
          <a:stretch>
            <a:fillRect/>
          </a:stretch>
        </p:blipFill>
        <p:spPr>
          <a:xfrm>
            <a:off x="548550" y="4149080"/>
            <a:ext cx="7783513" cy="1296144"/>
          </a:xfrm>
          <a:prstGeom prst="rect">
            <a:avLst/>
          </a:prstGeom>
        </p:spPr>
      </p:pic>
    </p:spTree>
    <p:extLst>
      <p:ext uri="{BB962C8B-B14F-4D97-AF65-F5344CB8AC3E}">
        <p14:creationId xmlns:p14="http://schemas.microsoft.com/office/powerpoint/2010/main" val="29291360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抽象类使用原则</a:t>
            </a:r>
            <a:endParaRPr lang="zh-CN" altLang="en-US" dirty="0"/>
          </a:p>
        </p:txBody>
      </p:sp>
      <p:sp>
        <p:nvSpPr>
          <p:cNvPr id="3" name="内容占位符 2"/>
          <p:cNvSpPr>
            <a:spLocks noGrp="1"/>
          </p:cNvSpPr>
          <p:nvPr>
            <p:ph idx="1"/>
          </p:nvPr>
        </p:nvSpPr>
        <p:spPr/>
        <p:txBody>
          <a:bodyPr/>
          <a:lstStyle/>
          <a:p>
            <a:r>
              <a:rPr lang="zh-CN" altLang="zh-CN" dirty="0"/>
              <a:t>抽象类不能直接实例化。</a:t>
            </a:r>
          </a:p>
          <a:p>
            <a:r>
              <a:rPr lang="zh-CN" altLang="zh-CN" dirty="0"/>
              <a:t>抽象类必须有子类</a:t>
            </a:r>
            <a:r>
              <a:rPr lang="zh-CN" altLang="zh-CN" dirty="0" smtClean="0"/>
              <a:t>，</a:t>
            </a:r>
            <a:r>
              <a:rPr lang="zh-CN" altLang="en-US" dirty="0" smtClean="0"/>
              <a:t>且</a:t>
            </a:r>
            <a:r>
              <a:rPr lang="zh-CN" altLang="zh-CN" dirty="0" smtClean="0"/>
              <a:t>子类则</a:t>
            </a:r>
            <a:r>
              <a:rPr lang="zh-CN" altLang="zh-CN" dirty="0"/>
              <a:t>必须覆写抽象类中的全部抽象方法。</a:t>
            </a:r>
          </a:p>
          <a:p>
            <a:r>
              <a:rPr lang="zh-CN" altLang="zh-CN" dirty="0"/>
              <a:t>如果一个抽象类中没有任何一个抽象方法，依然是抽象类。</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a:t>
            </a:fld>
            <a:endParaRPr lang="en-US" altLang="zh-CN"/>
          </a:p>
        </p:txBody>
      </p:sp>
    </p:spTree>
    <p:extLst>
      <p:ext uri="{BB962C8B-B14F-4D97-AF65-F5344CB8AC3E}">
        <p14:creationId xmlns:p14="http://schemas.microsoft.com/office/powerpoint/2010/main" val="145020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抽象类能使用</a:t>
            </a:r>
            <a:r>
              <a:rPr lang="en-US" altLang="zh-CN" dirty="0"/>
              <a:t>final</a:t>
            </a:r>
            <a:r>
              <a:rPr lang="zh-CN" altLang="zh-CN" dirty="0"/>
              <a:t>声明吗？</a:t>
            </a:r>
            <a:endParaRPr lang="zh-CN" altLang="en-US" dirty="0"/>
          </a:p>
        </p:txBody>
      </p:sp>
      <p:sp>
        <p:nvSpPr>
          <p:cNvPr id="3" name="内容占位符 2"/>
          <p:cNvSpPr>
            <a:spLocks noGrp="1"/>
          </p:cNvSpPr>
          <p:nvPr>
            <p:ph idx="1"/>
          </p:nvPr>
        </p:nvSpPr>
        <p:spPr/>
        <p:txBody>
          <a:bodyPr/>
          <a:lstStyle/>
          <a:p>
            <a:r>
              <a:rPr lang="en-US" altLang="zh-CN" dirty="0" smtClean="0"/>
              <a:t>final</a:t>
            </a:r>
            <a:r>
              <a:rPr lang="zh-CN" altLang="zh-CN" dirty="0"/>
              <a:t>声明的类不能被继承，而抽象类必须要有子类，</a:t>
            </a:r>
            <a:r>
              <a:rPr lang="en-US" altLang="zh-CN" dirty="0"/>
              <a:t>final</a:t>
            </a:r>
            <a:r>
              <a:rPr lang="zh-CN" altLang="zh-CN" dirty="0"/>
              <a:t>和</a:t>
            </a:r>
            <a:r>
              <a:rPr lang="en-US" altLang="zh-CN" dirty="0"/>
              <a:t>abstract</a:t>
            </a:r>
            <a:r>
              <a:rPr lang="zh-CN" altLang="zh-CN" dirty="0"/>
              <a:t>矛盾</a:t>
            </a:r>
            <a:r>
              <a:rPr lang="zh-CN" altLang="zh-CN" dirty="0" smtClean="0"/>
              <a:t>。</a:t>
            </a:r>
            <a:endParaRPr lang="en-US" altLang="zh-CN" dirty="0" smtClean="0"/>
          </a:p>
          <a:p>
            <a:r>
              <a:rPr lang="zh-CN" altLang="en-US" dirty="0" smtClean="0"/>
              <a:t>因此，不可能有</a:t>
            </a:r>
            <a:r>
              <a:rPr lang="en-US" altLang="zh-CN" dirty="0" smtClean="0"/>
              <a:t>final</a:t>
            </a:r>
            <a:r>
              <a:rPr lang="zh-CN" altLang="en-US" dirty="0" smtClean="0"/>
              <a:t>修饰抽象类</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a:t>
            </a:fld>
            <a:endParaRPr lang="en-US" altLang="zh-CN"/>
          </a:p>
        </p:txBody>
      </p:sp>
    </p:spTree>
    <p:extLst>
      <p:ext uri="{BB962C8B-B14F-4D97-AF65-F5344CB8AC3E}">
        <p14:creationId xmlns:p14="http://schemas.microsoft.com/office/powerpoint/2010/main" val="24093037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抽象类中能有构造方法吗？</a:t>
            </a:r>
            <a:endParaRPr lang="zh-CN" altLang="en-US" dirty="0"/>
          </a:p>
        </p:txBody>
      </p:sp>
      <p:sp>
        <p:nvSpPr>
          <p:cNvPr id="3" name="内容占位符 2"/>
          <p:cNvSpPr>
            <a:spLocks noGrp="1"/>
          </p:cNvSpPr>
          <p:nvPr>
            <p:ph idx="1"/>
          </p:nvPr>
        </p:nvSpPr>
        <p:spPr/>
        <p:txBody>
          <a:bodyPr/>
          <a:lstStyle/>
          <a:p>
            <a:r>
              <a:rPr lang="zh-CN" altLang="en-US" dirty="0" smtClean="0"/>
              <a:t>抽象类也是类，当然也有构造方法。</a:t>
            </a:r>
            <a:endParaRPr lang="en-US" altLang="zh-CN" dirty="0" smtClean="0"/>
          </a:p>
          <a:p>
            <a:r>
              <a:rPr lang="zh-CN" altLang="en-US" dirty="0"/>
              <a:t>由于抽象类本身不能实例化，其构造方法</a:t>
            </a:r>
            <a:r>
              <a:rPr lang="zh-CN" altLang="en-US" dirty="0" smtClean="0"/>
              <a:t>显然是为其子类准备的，即</a:t>
            </a:r>
            <a:r>
              <a:rPr lang="zh-CN" altLang="zh-CN" dirty="0" smtClean="0"/>
              <a:t>依然</a:t>
            </a:r>
            <a:r>
              <a:rPr lang="zh-CN" altLang="zh-CN" dirty="0"/>
              <a:t>符合于子类对象的实例化过程的要求</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8</a:t>
            </a:fld>
            <a:endParaRPr lang="en-US" altLang="zh-CN"/>
          </a:p>
        </p:txBody>
      </p:sp>
    </p:spTree>
    <p:extLst>
      <p:ext uri="{BB962C8B-B14F-4D97-AF65-F5344CB8AC3E}">
        <p14:creationId xmlns:p14="http://schemas.microsoft.com/office/powerpoint/2010/main" val="92596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z="3600" dirty="0" smtClean="0"/>
              <a:t>接口</a:t>
            </a:r>
            <a:endParaRPr lang="zh-CN" altLang="zh-CN" sz="3600" dirty="0"/>
          </a:p>
        </p:txBody>
      </p:sp>
      <p:pic>
        <p:nvPicPr>
          <p:cNvPr id="6" name="图片 5"/>
          <p:cNvPicPr>
            <a:picLocks noChangeAspect="1"/>
          </p:cNvPicPr>
          <p:nvPr/>
        </p:nvPicPr>
        <p:blipFill>
          <a:blip r:embed="rId2"/>
          <a:stretch>
            <a:fillRect/>
          </a:stretch>
        </p:blipFill>
        <p:spPr>
          <a:xfrm>
            <a:off x="2484300" y="2612697"/>
            <a:ext cx="4175399" cy="2997528"/>
          </a:xfrm>
          <a:prstGeom prst="rect">
            <a:avLst/>
          </a:prstGeom>
        </p:spPr>
      </p:pic>
    </p:spTree>
    <p:extLst>
      <p:ext uri="{BB962C8B-B14F-4D97-AF65-F5344CB8AC3E}">
        <p14:creationId xmlns:p14="http://schemas.microsoft.com/office/powerpoint/2010/main" val="23781777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hapter2">
  <a:themeElements>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hapter2">
  <a:themeElements>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6350">
          <a:solidFill>
            <a:srgbClr val="000000"/>
          </a:solidFill>
          <a:round/>
          <a:headEnd/>
          <a:tailEnd/>
        </a:ln>
        <a:extLst>
          <a:ext uri="{909E8E84-426E-40DD-AFC4-6F175D3DCCD1}">
            <a14:hiddenFill xmlns:a14="http://schemas.microsoft.com/office/drawing/2010/main">
              <a:noFill/>
            </a14:hiddenFill>
          </a:ext>
        </a:extLst>
      </a:spPr>
      <a:bodyPr/>
      <a:lstStyle>
        <a:defPPr marL="0" marR="0" indent="0" algn="l" defTabSz="914400" eaLnBrk="0" fontAlgn="auto" latinLnBrk="0" hangingPunct="0">
          <a:lnSpc>
            <a:spcPct val="100000"/>
          </a:lnSpc>
          <a:spcBef>
            <a:spcPct val="0"/>
          </a:spcBef>
          <a:spcAft>
            <a:spcPts val="0"/>
          </a:spcAft>
          <a:buClrTx/>
          <a:buSzTx/>
          <a:buFontTx/>
          <a:buNone/>
          <a:tabLst/>
          <a:defRPr kumimoji="1" sz="2000" b="0" i="0" u="none" strike="noStrike" kern="0" cap="none" spc="0" normalizeH="0" baseline="0" noProof="0" smtClean="0">
            <a:ln>
              <a:noFill/>
            </a:ln>
            <a:solidFill>
              <a:srgbClr val="000000"/>
            </a:solidFill>
            <a:effectLst/>
            <a:uLnTx/>
            <a:uFillTx/>
            <a:latin typeface="Tahoma" panose="020B0604030504040204" pitchFamily="34" charset="0"/>
          </a:defRPr>
        </a:defPPr>
      </a:lstStyle>
    </a:spDef>
    <a:lnDef>
      <a:spPr bwMode="auto">
        <a:noFill/>
        <a:ln w="9525" cap="flat" cmpd="sng" algn="ctr">
          <a:solidFill>
            <a:srgbClr val="0000FF"/>
          </a:solidFill>
          <a:prstDash val="solid"/>
          <a:round/>
          <a:headEnd type="none" w="med" len="med"/>
          <a:tailEnd type="triangle"/>
        </a:ln>
        <a:effectLst/>
      </a:spPr>
      <a:bodyPr/>
      <a:lstStyle/>
    </a:lnDef>
  </a:objectDefaults>
  <a:extraClrSchemeLst>
    <a:extraClrScheme>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hapter2">
  <a:themeElements>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defRPr kumimoji="0" sz="2000" b="0"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defRPr kumimoji="0" lang="zh-CN" altLang="en-US" sz="2000" b="0"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PM Course Template">
  <a:themeElements>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M Course Template">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noFill/>
        <a:ln w="9525">
          <a:solidFill>
            <a:schemeClr val="tx1"/>
          </a:solidFill>
          <a:miter lim="800000"/>
          <a:headEnd/>
          <a:tailEnd type="triangle" w="med" len="med"/>
        </a:ln>
      </a:spPr>
      <a:bodyPr/>
      <a:lstStyle/>
    </a:lnDef>
  </a:objectDefaults>
  <a:extraClrSchemeLst>
    <a:extraClrScheme>
      <a:clrScheme name="PM Course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 Course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 Course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 Cours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 Cours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M Cours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讲课比赛</Template>
  <TotalTime>9173</TotalTime>
  <Words>1332</Words>
  <Application>Microsoft Office PowerPoint</Application>
  <PresentationFormat>全屏显示(4:3)</PresentationFormat>
  <Paragraphs>226</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27</vt:i4>
      </vt:variant>
    </vt:vector>
  </HeadingPairs>
  <TitlesOfParts>
    <vt:vector size="43" baseType="lpstr">
      <vt:lpstr>Aharoni</vt:lpstr>
      <vt:lpstr>ZapfDingbats</vt:lpstr>
      <vt:lpstr>等线</vt:lpstr>
      <vt:lpstr>华文细黑</vt:lpstr>
      <vt:lpstr>宋体</vt:lpstr>
      <vt:lpstr>Arial</vt:lpstr>
      <vt:lpstr>Calibri</vt:lpstr>
      <vt:lpstr>Comic Sans MS</vt:lpstr>
      <vt:lpstr>Consolas</vt:lpstr>
      <vt:lpstr>Tahoma</vt:lpstr>
      <vt:lpstr>Times New Roman</vt:lpstr>
      <vt:lpstr>Wingdings</vt:lpstr>
      <vt:lpstr>chapter2</vt:lpstr>
      <vt:lpstr>1_chapter2</vt:lpstr>
      <vt:lpstr>2_chapter2</vt:lpstr>
      <vt:lpstr>1_PM Course Template</vt:lpstr>
      <vt:lpstr>抽象类&amp;接口与多态 Abstract Class &amp; Interface and Polymorphism</vt:lpstr>
      <vt:lpstr>本次授课内容</vt:lpstr>
      <vt:lpstr>抽象类</vt:lpstr>
      <vt:lpstr>抽象类定义</vt:lpstr>
      <vt:lpstr>抽象类不能实例化</vt:lpstr>
      <vt:lpstr>抽象类使用原则</vt:lpstr>
      <vt:lpstr>抽象类能使用final声明吗？</vt:lpstr>
      <vt:lpstr>抽象类中能有构造方法吗？</vt:lpstr>
      <vt:lpstr>接口</vt:lpstr>
      <vt:lpstr>接口的定义</vt:lpstr>
      <vt:lpstr>接口的使用原则</vt:lpstr>
      <vt:lpstr>接口的使用示例</vt:lpstr>
      <vt:lpstr>接口的使用示例</vt:lpstr>
      <vt:lpstr>接口的简化</vt:lpstr>
      <vt:lpstr>接口可以同时继承多个接口</vt:lpstr>
      <vt:lpstr>接口可以同时继承多个接口</vt:lpstr>
      <vt:lpstr>多态</vt:lpstr>
      <vt:lpstr>多态的概念</vt:lpstr>
      <vt:lpstr>多态的定义</vt:lpstr>
      <vt:lpstr>多态的好处</vt:lpstr>
      <vt:lpstr>多态示例</vt:lpstr>
      <vt:lpstr>多态示例</vt:lpstr>
      <vt:lpstr>多态使用需要注意的问题</vt:lpstr>
      <vt:lpstr>多态使用需要注意的问题</vt:lpstr>
      <vt:lpstr>多态使用需要注意的问题</vt:lpstr>
      <vt:lpstr>多态应用的设计原则</vt:lpstr>
      <vt:lpstr>本章小结</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Microsoft 帐户</cp:lastModifiedBy>
  <cp:revision>1426</cp:revision>
  <dcterms:created xsi:type="dcterms:W3CDTF">2006-09-12T13:32:02Z</dcterms:created>
  <dcterms:modified xsi:type="dcterms:W3CDTF">2020-10-10T09:36:02Z</dcterms:modified>
</cp:coreProperties>
</file>