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33" r:id="rId3"/>
    <p:sldId id="348" r:id="rId4"/>
    <p:sldId id="454" r:id="rId5"/>
    <p:sldId id="445" r:id="rId6"/>
    <p:sldId id="411" r:id="rId7"/>
    <p:sldId id="447" r:id="rId8"/>
    <p:sldId id="451" r:id="rId9"/>
    <p:sldId id="366" r:id="rId10"/>
    <p:sldId id="367" r:id="rId11"/>
    <p:sldId id="368" r:id="rId12"/>
    <p:sldId id="370" r:id="rId13"/>
    <p:sldId id="369" r:id="rId14"/>
    <p:sldId id="371" r:id="rId15"/>
    <p:sldId id="372" r:id="rId16"/>
    <p:sldId id="374" r:id="rId17"/>
    <p:sldId id="452" r:id="rId18"/>
    <p:sldId id="375" r:id="rId19"/>
    <p:sldId id="377" r:id="rId20"/>
    <p:sldId id="376" r:id="rId21"/>
    <p:sldId id="378" r:id="rId22"/>
    <p:sldId id="379" r:id="rId23"/>
    <p:sldId id="380" r:id="rId24"/>
    <p:sldId id="381" r:id="rId25"/>
    <p:sldId id="384" r:id="rId26"/>
    <p:sldId id="385" r:id="rId27"/>
    <p:sldId id="383" r:id="rId28"/>
    <p:sldId id="453" r:id="rId29"/>
    <p:sldId id="386" r:id="rId30"/>
    <p:sldId id="398" r:id="rId31"/>
    <p:sldId id="389" r:id="rId32"/>
    <p:sldId id="390" r:id="rId33"/>
    <p:sldId id="391" r:id="rId34"/>
    <p:sldId id="392" r:id="rId35"/>
    <p:sldId id="387" r:id="rId36"/>
    <p:sldId id="393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8000"/>
    <a:srgbClr val="003300"/>
    <a:srgbClr val="FF9966"/>
    <a:srgbClr val="CC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2059" autoAdjust="0"/>
  </p:normalViewPr>
  <p:slideViewPr>
    <p:cSldViewPr>
      <p:cViewPr varScale="1">
        <p:scale>
          <a:sx n="116" d="100"/>
          <a:sy n="116" d="100"/>
        </p:scale>
        <p:origin x="15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-1032" y="10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321A5F3-1683-4F79-9A4C-56D9075C0FC9}" type="datetimeFigureOut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040AF1D-F239-4667-9135-653C5B4EC4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93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B277A674-6562-4720-96DA-206694C16F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670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演示上课课程</a:t>
            </a:r>
            <a:r>
              <a:rPr lang="en-US" altLang="zh-CN" dirty="0"/>
              <a:t>java</a:t>
            </a:r>
            <a:r>
              <a:rPr lang="zh-CN" altLang="en-US" dirty="0"/>
              <a:t>编写，编译和运行的过程。</a:t>
            </a:r>
          </a:p>
        </p:txBody>
      </p:sp>
    </p:spTree>
    <p:extLst>
      <p:ext uri="{BB962C8B-B14F-4D97-AF65-F5344CB8AC3E}">
        <p14:creationId xmlns:p14="http://schemas.microsoft.com/office/powerpoint/2010/main" val="55084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55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82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646B7-04BE-4080-960A-E4A83A77C9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334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  <a:lvl2pPr>
              <a:defRPr>
                <a:latin typeface="华文细黑" pitchFamily="2" charset="-122"/>
                <a:ea typeface="华文细黑" pitchFamily="2" charset="-122"/>
              </a:defRPr>
            </a:lvl2pPr>
            <a:lvl3pPr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defRPr>
                <a:latin typeface="华文细黑" pitchFamily="2" charset="-122"/>
                <a:ea typeface="华文细黑" pitchFamily="2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63EF3-DC09-42A0-94D7-C2C7069F9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5702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1AEA2-EA89-497C-951E-AE076918CF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2845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  <a:lvl2pPr>
              <a:defRPr>
                <a:latin typeface="华文细黑" pitchFamily="2" charset="-122"/>
                <a:ea typeface="华文细黑" pitchFamily="2" charset="-122"/>
              </a:defRPr>
            </a:lvl2pPr>
            <a:lvl3pPr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defRPr>
                <a:latin typeface="华文细黑" pitchFamily="2" charset="-122"/>
                <a:ea typeface="华文细黑" pitchFamily="2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  <a:lvl2pPr>
              <a:defRPr>
                <a:latin typeface="华文细黑" pitchFamily="2" charset="-122"/>
                <a:ea typeface="华文细黑" pitchFamily="2" charset="-122"/>
              </a:defRPr>
            </a:lvl2pPr>
            <a:lvl3pPr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defRPr>
                <a:latin typeface="华文细黑" pitchFamily="2" charset="-122"/>
                <a:ea typeface="华文细黑" pitchFamily="2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9AF8E-556D-47B7-98B7-33CA499E07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15582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913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F3CAC68-C194-439A-9FDC-9240EFFFBE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35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4" r:id="rId4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FF"/>
          </a:solidFill>
          <a:latin typeface="华文细黑" pitchFamily="2" charset="-122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华文细黑" pitchFamily="2" charset="-122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3356992"/>
            <a:ext cx="7772400" cy="1470025"/>
          </a:xfrm>
        </p:spPr>
        <p:txBody>
          <a:bodyPr/>
          <a:lstStyle/>
          <a:p>
            <a:pPr algn="ctr"/>
            <a:r>
              <a:rPr lang="zh-CN" altLang="en-US" u="none" dirty="0">
                <a:solidFill>
                  <a:srgbClr val="0000FF"/>
                </a:solidFill>
              </a:rPr>
              <a:t>咖啡与茶冲泡</a:t>
            </a:r>
            <a:r>
              <a:rPr lang="zh-CN" altLang="en-US" u="none">
                <a:solidFill>
                  <a:srgbClr val="0000FF"/>
                </a:solidFill>
              </a:rPr>
              <a:t>机</a:t>
            </a:r>
            <a:r>
              <a:rPr lang="zh-CN" altLang="en-US" u="none" smtClean="0">
                <a:solidFill>
                  <a:srgbClr val="0000FF"/>
                </a:solidFill>
              </a:rPr>
              <a:t>案例重构</a:t>
            </a:r>
            <a:r>
              <a:rPr lang="en-US" altLang="zh-CN" u="none">
                <a:solidFill>
                  <a:srgbClr val="0000FF"/>
                </a:solidFill>
              </a:rPr>
              <a:t/>
            </a:r>
            <a:br>
              <a:rPr lang="en-US" altLang="zh-CN" u="none">
                <a:solidFill>
                  <a:srgbClr val="0000FF"/>
                </a:solidFill>
              </a:rPr>
            </a:br>
            <a:r>
              <a:rPr lang="en-US" altLang="zh-CN" sz="2400" u="none"/>
              <a:t>Refactor of </a:t>
            </a:r>
            <a:r>
              <a:rPr lang="en-US" altLang="zh-CN" sz="2400" u="none" smtClean="0">
                <a:solidFill>
                  <a:srgbClr val="0000FF"/>
                </a:solidFill>
              </a:rPr>
              <a:t>Coffee </a:t>
            </a:r>
            <a:r>
              <a:rPr lang="en-US" altLang="zh-CN" sz="2400" u="none" dirty="0">
                <a:solidFill>
                  <a:srgbClr val="0000FF"/>
                </a:solidFill>
              </a:rPr>
              <a:t>and Tea Brewing Machine Case</a:t>
            </a:r>
            <a:endParaRPr lang="zh-CN" altLang="en-US" sz="2000" u="none" dirty="0">
              <a:solidFill>
                <a:srgbClr val="000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F8F324-075C-433C-A772-B3547B68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545" y="1213246"/>
            <a:ext cx="2618430" cy="210782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 Design</a:t>
            </a:r>
            <a:r>
              <a:rPr lang="zh-CN" altLang="en-US" dirty="0"/>
              <a:t>：抽象方法和抽象类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一个类中如果</a:t>
            </a:r>
            <a:r>
              <a:rPr lang="zh-CN" altLang="zh-CN" sz="3200" dirty="0"/>
              <a:t>包含了抽象方法，该类也就变成了抽象类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r>
              <a:rPr lang="zh-CN" altLang="zh-CN" sz="3200" dirty="0"/>
              <a:t>根据</a:t>
            </a:r>
            <a:r>
              <a:rPr lang="en-US" altLang="zh-CN" sz="3200" dirty="0"/>
              <a:t>UML</a:t>
            </a:r>
            <a:r>
              <a:rPr lang="zh-CN" altLang="zh-CN" sz="3200" dirty="0"/>
              <a:t>规则</a:t>
            </a:r>
            <a:r>
              <a:rPr lang="zh-CN" altLang="zh-CN" sz="3200" dirty="0" smtClean="0"/>
              <a:t>，</a:t>
            </a:r>
            <a:r>
              <a:rPr lang="zh-CN" altLang="en-US" sz="3200" dirty="0"/>
              <a:t>类</a:t>
            </a:r>
            <a:r>
              <a:rPr lang="zh-CN" altLang="en-US" sz="3200" dirty="0" smtClean="0"/>
              <a:t>图中，</a:t>
            </a:r>
            <a:r>
              <a:rPr lang="zh-CN" altLang="zh-CN" sz="3200" dirty="0" smtClean="0">
                <a:solidFill>
                  <a:srgbClr val="0000FF"/>
                </a:solidFill>
              </a:rPr>
              <a:t>抽象方法</a:t>
            </a:r>
            <a:r>
              <a:rPr lang="zh-CN" altLang="zh-CN" sz="3200" dirty="0">
                <a:solidFill>
                  <a:srgbClr val="0000FF"/>
                </a:solidFill>
              </a:rPr>
              <a:t>和抽象类必须采用斜体</a:t>
            </a:r>
            <a:r>
              <a:rPr lang="zh-CN" altLang="en-US" sz="3200" dirty="0">
                <a:solidFill>
                  <a:srgbClr val="0000FF"/>
                </a:solidFill>
              </a:rPr>
              <a:t>；</a:t>
            </a:r>
            <a:endParaRPr lang="en-US" altLang="zh-CN" sz="3200" dirty="0">
              <a:solidFill>
                <a:srgbClr val="0000FF"/>
              </a:solidFill>
            </a:endParaRPr>
          </a:p>
          <a:p>
            <a:r>
              <a:rPr lang="zh-CN" altLang="zh-CN" sz="3200" dirty="0"/>
              <a:t>子类必须实现</a:t>
            </a:r>
            <a:r>
              <a:rPr lang="zh-CN" altLang="en-US" sz="3200" dirty="0"/>
              <a:t>超类中所有的</a:t>
            </a:r>
            <a:r>
              <a:rPr lang="zh-CN" altLang="zh-CN" sz="3200" dirty="0"/>
              <a:t>抽象方法</a:t>
            </a:r>
            <a:r>
              <a:rPr lang="zh-CN" altLang="en-US" sz="3200" dirty="0"/>
              <a:t>；</a:t>
            </a:r>
            <a:endParaRPr lang="zh-CN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0245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 Design</a:t>
            </a:r>
            <a:r>
              <a:rPr lang="zh-CN" altLang="en-US" dirty="0"/>
              <a:t>：抽象方法和抽象类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1"/>
            <a:ext cx="4536504" cy="3672408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018" y="1916832"/>
            <a:ext cx="4564982" cy="3672408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7" name="右箭头 6"/>
          <p:cNvSpPr/>
          <p:nvPr/>
        </p:nvSpPr>
        <p:spPr bwMode="auto">
          <a:xfrm>
            <a:off x="4283968" y="2629730"/>
            <a:ext cx="576064" cy="36004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4DD0D1E-D2B1-4F2D-A9D8-D731BB499B11}"/>
              </a:ext>
            </a:extLst>
          </p:cNvPr>
          <p:cNvSpPr/>
          <p:nvPr/>
        </p:nvSpPr>
        <p:spPr bwMode="auto">
          <a:xfrm>
            <a:off x="5275188" y="2204864"/>
            <a:ext cx="2831976" cy="36004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4F52216-E41D-4E29-928D-5FF787AF56FE}"/>
              </a:ext>
            </a:extLst>
          </p:cNvPr>
          <p:cNvSpPr/>
          <p:nvPr/>
        </p:nvSpPr>
        <p:spPr bwMode="auto">
          <a:xfrm>
            <a:off x="5251524" y="3185776"/>
            <a:ext cx="2831976" cy="36004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929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 Design</a:t>
            </a:r>
            <a:r>
              <a:rPr lang="zh-CN" altLang="en-US" dirty="0"/>
              <a:t>：抽象方法和抽象类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6068"/>
            <a:ext cx="7772400" cy="604664"/>
          </a:xfrm>
        </p:spPr>
        <p:txBody>
          <a:bodyPr/>
          <a:lstStyle/>
          <a:p>
            <a:r>
              <a:rPr lang="zh-CN" altLang="en-US" sz="3200" dirty="0"/>
              <a:t>超类的代码实现</a:t>
            </a:r>
            <a:r>
              <a:rPr lang="zh-CN" altLang="en-US" sz="3200" dirty="0" smtClean="0"/>
              <a:t>：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23528" y="1964353"/>
            <a:ext cx="89289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CaffeineBeverage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boilWater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"Boiling water!"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pourIncup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"Pouring into water!"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prepareRecipe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               </a:t>
            </a:r>
            <a:r>
              <a:rPr lang="en-US" altLang="zh-CN" sz="2400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//</a:t>
            </a:r>
            <a:r>
              <a:rPr lang="zh-CN" altLang="en-US" sz="2400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此处是抽象方法，</a:t>
            </a:r>
            <a:r>
              <a:rPr lang="zh-CN" altLang="en-US" sz="2400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因此该类自然就成了抽象类</a:t>
            </a:r>
            <a:endParaRPr lang="en-US" altLang="zh-CN" sz="2400" kern="0" dirty="0">
              <a:solidFill>
                <a:srgbClr val="0000FF"/>
              </a:solidFill>
              <a:latin typeface="华文细黑" pitchFamily="2" charset="-122"/>
              <a:ea typeface="华文细黑" pitchFamily="2" charset="-122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               //</a:t>
            </a:r>
            <a:r>
              <a:rPr lang="zh-CN" altLang="en-US" sz="2400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因此在</a:t>
            </a:r>
            <a:r>
              <a:rPr lang="en-US" altLang="zh-CN" sz="2400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class</a:t>
            </a:r>
            <a:r>
              <a:rPr lang="zh-CN" altLang="en-US" sz="2400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之前应该加上</a:t>
            </a:r>
            <a:r>
              <a:rPr lang="en-US" altLang="zh-CN" sz="2400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abstract</a:t>
            </a:r>
            <a:r>
              <a:rPr lang="zh-CN" altLang="en-US" sz="2400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进行修饰</a:t>
            </a:r>
            <a:endParaRPr lang="zh-CN" altLang="zh-CN" sz="2400" kern="100" dirty="0">
              <a:solidFill>
                <a:srgbClr val="0000FF"/>
              </a:solidFill>
              <a:latin typeface="华文细黑" pitchFamily="2" charset="-122"/>
              <a:ea typeface="华文细黑" pitchFamily="2" charset="-122"/>
              <a:cs typeface="Times New Roman"/>
            </a:endParaRPr>
          </a:p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</a:rPr>
              <a:t>    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5701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 Design</a:t>
            </a:r>
            <a:r>
              <a:rPr lang="zh-CN" altLang="en-US" dirty="0"/>
              <a:t>：抽象方法和抽象类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508951"/>
            <a:ext cx="7772400" cy="604664"/>
          </a:xfrm>
        </p:spPr>
        <p:txBody>
          <a:bodyPr/>
          <a:lstStyle/>
          <a:p>
            <a:r>
              <a:rPr lang="zh-CN" altLang="en-US" dirty="0"/>
              <a:t>超类的代码实现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44513" y="2192027"/>
            <a:ext cx="8386961" cy="413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3200" b="1" kern="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CaffeineBeverage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boilWater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"Boiling water!"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pourIncup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"Pouring into water!"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prepareRecipe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432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 Design</a:t>
            </a:r>
            <a:r>
              <a:rPr lang="zh-CN" altLang="en-US" dirty="0"/>
              <a:t>：抽象方法和抽象类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507" y="1371600"/>
            <a:ext cx="8215064" cy="532656"/>
          </a:xfrm>
        </p:spPr>
        <p:txBody>
          <a:bodyPr/>
          <a:lstStyle/>
          <a:p>
            <a:r>
              <a:rPr lang="zh-CN" altLang="en-US" sz="3200" dirty="0"/>
              <a:t>子类的代码实现</a:t>
            </a:r>
            <a:r>
              <a:rPr lang="zh-CN" altLang="en-US" sz="3200" dirty="0" smtClean="0"/>
              <a:t>：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18561" y="1904256"/>
            <a:ext cx="8054280" cy="4838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Coffee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CaffeineBeverage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  </a:t>
            </a:r>
            <a:r>
              <a:rPr lang="en-US" altLang="zh-CN" sz="1800" b="1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//</a:t>
            </a:r>
            <a:r>
              <a:rPr lang="zh-CN" altLang="en-US" sz="1800" b="1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定义子类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brewCoffeeGrinds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"Dripping Coffee through filter!"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addSugarAndMilk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"Adding Sugar and Milk"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prepareRecipe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boilWater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         </a:t>
            </a:r>
            <a:r>
              <a:rPr lang="en-US" altLang="zh-CN" sz="18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//</a:t>
            </a: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1.</a:t>
            </a:r>
            <a:r>
              <a:rPr lang="zh-CN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把水煮沸</a:t>
            </a:r>
            <a:endParaRPr lang="zh-CN" altLang="zh-CN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brewCoffeeGrinds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  </a:t>
            </a:r>
            <a:r>
              <a:rPr lang="en-US" altLang="zh-CN" sz="18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//</a:t>
            </a: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2.</a:t>
            </a:r>
            <a:r>
              <a:rPr lang="zh-CN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冲泡咖啡</a:t>
            </a:r>
            <a:endParaRPr lang="zh-CN" altLang="zh-CN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pourIncup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         </a:t>
            </a:r>
            <a:r>
              <a:rPr lang="en-US" altLang="zh-CN" sz="18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//</a:t>
            </a: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3.</a:t>
            </a:r>
            <a:r>
              <a:rPr lang="zh-CN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倒进杯子</a:t>
            </a:r>
            <a:endParaRPr lang="zh-CN" altLang="zh-CN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addSugarAndMilk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   </a:t>
            </a:r>
            <a:r>
              <a:rPr lang="en-US" altLang="zh-CN" sz="18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//4.</a:t>
            </a:r>
            <a:r>
              <a:rPr lang="zh-CN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加糖和牛奶</a:t>
            </a:r>
            <a:endParaRPr lang="zh-CN" altLang="zh-CN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1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062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 Design</a:t>
            </a:r>
            <a:r>
              <a:rPr lang="zh-CN" altLang="en-US" dirty="0"/>
              <a:t>：抽象方法和抽象类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215064" cy="4648200"/>
          </a:xfrm>
        </p:spPr>
        <p:txBody>
          <a:bodyPr/>
          <a:lstStyle/>
          <a:p>
            <a:r>
              <a:rPr lang="en-US" altLang="zh-CN" sz="2400" dirty="0"/>
              <a:t>Tea</a:t>
            </a:r>
            <a:r>
              <a:rPr lang="zh-CN" altLang="en-US" sz="2400" dirty="0"/>
              <a:t>类的代码请同学们自己实现。</a:t>
            </a:r>
            <a:endParaRPr lang="en-US" altLang="zh-CN" sz="2400" dirty="0"/>
          </a:p>
          <a:p>
            <a:r>
              <a:rPr lang="zh-CN" altLang="en-US" sz="2400" dirty="0"/>
              <a:t>测试程序：</a:t>
            </a:r>
            <a:endParaRPr lang="en-US" altLang="zh-CN" sz="2400" dirty="0"/>
          </a:p>
          <a:p>
            <a:pPr marL="400050" lvl="1" indent="0">
              <a:buNone/>
            </a:pP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Client {</a:t>
            </a:r>
          </a:p>
          <a:p>
            <a:pPr marL="857250" lvl="2" indent="0">
              <a:buNone/>
            </a:pP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1371600" lvl="3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Coffee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coffee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2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 Coffee();</a:t>
            </a:r>
          </a:p>
          <a:p>
            <a:pPr marL="1371600" lvl="3" indent="0"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coffee.prepareRecipe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1371600" lvl="3" indent="0"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("=============");</a:t>
            </a:r>
          </a:p>
          <a:p>
            <a:pPr marL="1371600" lvl="3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Tea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tea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2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 Tea();</a:t>
            </a:r>
          </a:p>
          <a:p>
            <a:pPr marL="1371600" lvl="3" indent="0"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tea.prepareRecipe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857250" lvl="2" indent="0"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516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 Design</a:t>
            </a:r>
            <a:r>
              <a:rPr lang="zh-CN" altLang="en-US" dirty="0"/>
              <a:t>：抽象方法和抽象类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781128"/>
          </a:xfrm>
        </p:spPr>
        <p:txBody>
          <a:bodyPr/>
          <a:lstStyle/>
          <a:p>
            <a:r>
              <a:rPr lang="zh-CN" altLang="en-US" dirty="0"/>
              <a:t>测试结果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Boiling water!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Dripping Coffee through filter!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Pouring into water!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Adding Sugar and Milk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=========================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Boiling water!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Steeping the tea!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Pouring into water!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Adding Lemon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449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 Design</a:t>
            </a:r>
            <a:r>
              <a:rPr lang="zh-CN" altLang="zh-CN" dirty="0"/>
              <a:t>：</a:t>
            </a:r>
            <a:r>
              <a:rPr lang="zh-CN" altLang="en-US" dirty="0"/>
              <a:t>优化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781128"/>
          </a:xfrm>
        </p:spPr>
        <p:txBody>
          <a:bodyPr/>
          <a:lstStyle/>
          <a:p>
            <a:r>
              <a:rPr lang="zh-CN" altLang="zh-CN" sz="3200" dirty="0"/>
              <a:t>尽管</a:t>
            </a:r>
            <a:r>
              <a:rPr lang="en-US" altLang="zh-CN" sz="3200" dirty="0"/>
              <a:t> 3</a:t>
            </a:r>
            <a:r>
              <a:rPr lang="en-US" altLang="zh-CN" sz="3200" baseline="30000" dirty="0"/>
              <a:t>rd </a:t>
            </a:r>
            <a:r>
              <a:rPr lang="en-US" altLang="zh-CN" sz="3200" dirty="0"/>
              <a:t>Design</a:t>
            </a:r>
            <a:r>
              <a:rPr lang="zh-CN" altLang="zh-CN" sz="3200" dirty="0"/>
              <a:t>实现了需求，但是认真研究冲泡流程，发现第</a:t>
            </a:r>
            <a:r>
              <a:rPr lang="en-US" altLang="zh-CN" sz="3200" dirty="0"/>
              <a:t>2</a:t>
            </a:r>
            <a:r>
              <a:rPr lang="zh-CN" altLang="zh-CN" sz="3200" dirty="0"/>
              <a:t>步和第</a:t>
            </a:r>
            <a:r>
              <a:rPr lang="en-US" altLang="zh-CN" sz="3200" dirty="0"/>
              <a:t>4</a:t>
            </a:r>
            <a:r>
              <a:rPr lang="zh-CN" altLang="zh-CN" sz="3200" dirty="0"/>
              <a:t>步的本质</a:t>
            </a:r>
            <a:r>
              <a:rPr lang="zh-CN" altLang="en-US" sz="3200" dirty="0"/>
              <a:t>相同</a:t>
            </a:r>
            <a:r>
              <a:rPr lang="zh-CN" altLang="zh-CN" sz="3200" dirty="0"/>
              <a:t>，只是应用在不同饮料上</a:t>
            </a:r>
          </a:p>
          <a:p>
            <a:r>
              <a:rPr lang="zh-CN" altLang="zh-CN" sz="3200" dirty="0"/>
              <a:t>分析两个具体类各自的第</a:t>
            </a:r>
            <a:r>
              <a:rPr lang="en-US" altLang="zh-CN" sz="3200" dirty="0"/>
              <a:t>2</a:t>
            </a:r>
            <a:r>
              <a:rPr lang="zh-CN" altLang="zh-CN" sz="3200" dirty="0"/>
              <a:t>步：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）用沸水</a:t>
            </a:r>
            <a:r>
              <a:rPr lang="zh-CN" altLang="zh-CN" dirty="0">
                <a:solidFill>
                  <a:srgbClr val="0000FF"/>
                </a:solidFill>
              </a:rPr>
              <a:t>冲泡</a:t>
            </a:r>
            <a:r>
              <a:rPr lang="zh-CN" altLang="zh-CN" dirty="0"/>
              <a:t>咖啡（</a:t>
            </a:r>
            <a:r>
              <a:rPr lang="en-US" altLang="zh-CN" dirty="0"/>
              <a:t>brew coffee grinds</a:t>
            </a:r>
            <a:r>
              <a:rPr lang="zh-CN" altLang="zh-CN" dirty="0"/>
              <a:t>）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）用沸水</a:t>
            </a:r>
            <a:r>
              <a:rPr lang="zh-CN" altLang="zh-CN" dirty="0">
                <a:solidFill>
                  <a:srgbClr val="0000FF"/>
                </a:solidFill>
              </a:rPr>
              <a:t>冲泡</a:t>
            </a:r>
            <a:r>
              <a:rPr lang="zh-CN" altLang="zh-CN" dirty="0"/>
              <a:t>茶叶（</a:t>
            </a:r>
            <a:r>
              <a:rPr lang="en-US" altLang="zh-CN" dirty="0"/>
              <a:t>steep tea bag</a:t>
            </a:r>
            <a:r>
              <a:rPr lang="zh-CN" altLang="zh-CN" dirty="0"/>
              <a:t>）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062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 Design</a:t>
            </a:r>
            <a:r>
              <a:rPr lang="zh-CN" altLang="zh-CN" dirty="0"/>
              <a:t>：</a:t>
            </a:r>
            <a:r>
              <a:rPr lang="zh-CN" altLang="en-US" dirty="0"/>
              <a:t>优化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781128"/>
          </a:xfrm>
        </p:spPr>
        <p:txBody>
          <a:bodyPr/>
          <a:lstStyle/>
          <a:p>
            <a:r>
              <a:rPr lang="zh-CN" altLang="zh-CN" sz="3600" dirty="0" smtClean="0"/>
              <a:t>显然</a:t>
            </a:r>
            <a:r>
              <a:rPr lang="zh-CN" altLang="zh-CN" sz="3600" dirty="0"/>
              <a:t>，两者都是冲泡，</a:t>
            </a:r>
            <a:r>
              <a:rPr lang="zh-CN" altLang="en-US" sz="3600" dirty="0"/>
              <a:t>只是</a:t>
            </a:r>
            <a:r>
              <a:rPr lang="zh-CN" altLang="zh-CN" sz="3600" dirty="0"/>
              <a:t>冲泡的对象不同</a:t>
            </a:r>
            <a:endParaRPr lang="en-US" altLang="zh-CN" sz="3600" dirty="0"/>
          </a:p>
          <a:p>
            <a:pPr lvl="1"/>
            <a:r>
              <a:rPr lang="zh-CN" altLang="zh-CN" sz="3200" dirty="0"/>
              <a:t>因此可以将咖啡的冲泡方法</a:t>
            </a:r>
            <a:r>
              <a:rPr lang="en-US" altLang="zh-CN" sz="3200" dirty="0" err="1"/>
              <a:t>brewCoffeeGrinds</a:t>
            </a:r>
            <a:r>
              <a:rPr lang="zh-CN" altLang="zh-CN" sz="3200" dirty="0"/>
              <a:t>和茶的冲泡方法</a:t>
            </a:r>
            <a:r>
              <a:rPr lang="en-US" altLang="zh-CN" sz="3200" dirty="0" err="1"/>
              <a:t>steepTeaBag</a:t>
            </a:r>
            <a:r>
              <a:rPr lang="zh-CN" altLang="zh-CN" sz="3200" dirty="0"/>
              <a:t>使用一个统一的名字，命名为</a:t>
            </a:r>
            <a:r>
              <a:rPr lang="zh-CN" altLang="zh-CN" sz="3200" b="1" dirty="0">
                <a:solidFill>
                  <a:srgbClr val="0000FF"/>
                </a:solidFill>
              </a:rPr>
              <a:t>冲泡</a:t>
            </a:r>
            <a:r>
              <a:rPr lang="en-US" altLang="zh-CN" sz="3200" b="1" dirty="0">
                <a:solidFill>
                  <a:srgbClr val="0000FF"/>
                </a:solidFill>
              </a:rPr>
              <a:t>brew</a:t>
            </a:r>
            <a:r>
              <a:rPr lang="zh-CN" altLang="zh-CN" sz="3200" b="1" dirty="0">
                <a:solidFill>
                  <a:srgbClr val="0000FF"/>
                </a:solidFill>
              </a:rPr>
              <a:t>。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4251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 Design</a:t>
            </a:r>
            <a:r>
              <a:rPr lang="zh-CN" altLang="zh-CN" dirty="0"/>
              <a:t>：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同理，</a:t>
            </a:r>
            <a:r>
              <a:rPr lang="zh-CN" altLang="zh-CN" dirty="0"/>
              <a:t>将咖啡和茶的第</a:t>
            </a:r>
            <a:r>
              <a:rPr lang="en-US" altLang="zh-CN" dirty="0"/>
              <a:t>4</a:t>
            </a:r>
            <a:r>
              <a:rPr lang="zh-CN" altLang="zh-CN" dirty="0"/>
              <a:t>步方法使用统一的名字</a:t>
            </a:r>
            <a:r>
              <a:rPr lang="en-US" altLang="zh-CN" dirty="0"/>
              <a:t>-</a:t>
            </a:r>
            <a:r>
              <a:rPr lang="zh-CN" altLang="zh-CN" dirty="0"/>
              <a:t>添加调料：</a:t>
            </a:r>
            <a:r>
              <a:rPr lang="en-US" altLang="zh-CN" dirty="0" err="1"/>
              <a:t>addCondiments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en-US" dirty="0"/>
              <a:t>即：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）用沸水</a:t>
            </a:r>
            <a:r>
              <a:rPr lang="zh-CN" altLang="zh-CN" dirty="0">
                <a:solidFill>
                  <a:srgbClr val="0000FF"/>
                </a:solidFill>
              </a:rPr>
              <a:t>冲泡</a:t>
            </a:r>
            <a:r>
              <a:rPr lang="zh-CN" altLang="zh-CN" dirty="0"/>
              <a:t>咖啡（</a:t>
            </a:r>
            <a:r>
              <a:rPr lang="en-US" altLang="zh-CN" dirty="0"/>
              <a:t>brew coffee grinds</a:t>
            </a:r>
            <a:r>
              <a:rPr lang="zh-CN" altLang="zh-CN" dirty="0"/>
              <a:t>）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）用沸水</a:t>
            </a:r>
            <a:r>
              <a:rPr lang="zh-CN" altLang="zh-CN" dirty="0">
                <a:solidFill>
                  <a:srgbClr val="0000FF"/>
                </a:solidFill>
              </a:rPr>
              <a:t>冲泡</a:t>
            </a:r>
            <a:r>
              <a:rPr lang="zh-CN" altLang="zh-CN" dirty="0"/>
              <a:t>茶叶（</a:t>
            </a:r>
            <a:r>
              <a:rPr lang="en-US" altLang="zh-CN" dirty="0"/>
              <a:t>steep tea bag</a:t>
            </a:r>
            <a:r>
              <a:rPr lang="zh-CN" altLang="zh-CN" dirty="0"/>
              <a:t>）</a:t>
            </a:r>
          </a:p>
          <a:p>
            <a:pPr marL="457200" lvl="1" indent="0">
              <a:buNone/>
            </a:pPr>
            <a:r>
              <a:rPr lang="zh-CN" altLang="en-US" dirty="0"/>
              <a:t>统一为</a:t>
            </a:r>
            <a:r>
              <a:rPr lang="en-US" altLang="zh-CN" dirty="0">
                <a:solidFill>
                  <a:srgbClr val="0000FF"/>
                </a:solidFill>
              </a:rPr>
              <a:t>brew</a:t>
            </a:r>
            <a:r>
              <a:rPr lang="zh-CN" altLang="en-US" dirty="0">
                <a:solidFill>
                  <a:srgbClr val="0000FF"/>
                </a:solidFill>
              </a:rPr>
              <a:t>方法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zh-CN" dirty="0"/>
              <a:t>加糖和牛奶（</a:t>
            </a:r>
            <a:r>
              <a:rPr lang="en-US" altLang="zh-CN" dirty="0"/>
              <a:t>add sugar and milk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zh-CN" dirty="0"/>
              <a:t>加柠檬（</a:t>
            </a:r>
            <a:r>
              <a:rPr lang="en-US" altLang="zh-CN" dirty="0"/>
              <a:t>add Lemon</a:t>
            </a:r>
            <a:r>
              <a:rPr lang="zh-CN" altLang="zh-CN" dirty="0"/>
              <a:t>）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统一为</a:t>
            </a:r>
            <a:r>
              <a:rPr lang="en-US" altLang="zh-CN" dirty="0" err="1">
                <a:solidFill>
                  <a:srgbClr val="0000FF"/>
                </a:solidFill>
              </a:rPr>
              <a:t>addCondiments</a:t>
            </a:r>
            <a:r>
              <a:rPr lang="zh-CN" altLang="en-US" dirty="0">
                <a:solidFill>
                  <a:srgbClr val="0000FF"/>
                </a:solidFill>
              </a:rPr>
              <a:t>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6114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授课内容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抽象方法</a:t>
            </a:r>
            <a:r>
              <a:rPr lang="zh-CN" altLang="en-US" dirty="0" smtClean="0">
                <a:solidFill>
                  <a:srgbClr val="0000FF"/>
                </a:solidFill>
              </a:rPr>
              <a:t>与抽象类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final</a:t>
            </a:r>
            <a:r>
              <a:rPr lang="zh-CN" altLang="en-US" dirty="0" smtClean="0">
                <a:solidFill>
                  <a:srgbClr val="0000FF"/>
                </a:solidFill>
              </a:rPr>
              <a:t>关键字的使用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1639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6C22ED-0BD7-4DFB-975C-640B9A303BC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 Design</a:t>
            </a:r>
            <a:r>
              <a:rPr lang="zh-CN" altLang="zh-CN" dirty="0"/>
              <a:t>：</a:t>
            </a:r>
            <a:r>
              <a:rPr lang="zh-CN" altLang="en-US" dirty="0"/>
              <a:t>优化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781128"/>
          </a:xfrm>
        </p:spPr>
        <p:txBody>
          <a:bodyPr/>
          <a:lstStyle/>
          <a:p>
            <a:r>
              <a:rPr lang="zh-CN" altLang="zh-CN" dirty="0"/>
              <a:t>参考</a:t>
            </a:r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 smtClean="0"/>
              <a:t>中</a:t>
            </a:r>
            <a:r>
              <a:rPr lang="en-US" altLang="zh-CN" dirty="0" err="1" smtClean="0"/>
              <a:t>prepareRecipe</a:t>
            </a:r>
            <a:r>
              <a:rPr lang="zh-CN" altLang="en-US" dirty="0"/>
              <a:t>设计为抽象方法</a:t>
            </a:r>
            <a:r>
              <a:rPr lang="zh-CN" altLang="zh-CN" dirty="0"/>
              <a:t>的处理方式。</a:t>
            </a:r>
            <a:endParaRPr lang="en-US" altLang="zh-CN" dirty="0"/>
          </a:p>
          <a:p>
            <a:pPr lvl="1"/>
            <a:r>
              <a:rPr lang="zh-CN" altLang="zh-CN" sz="2800" dirty="0"/>
              <a:t>尽管统一之后的咖啡与茶第</a:t>
            </a:r>
            <a:r>
              <a:rPr lang="en-US" altLang="zh-CN" sz="2800" dirty="0"/>
              <a:t>2</a:t>
            </a:r>
            <a:r>
              <a:rPr lang="zh-CN" altLang="zh-CN" sz="2800" dirty="0"/>
              <a:t>步和第</a:t>
            </a:r>
            <a:r>
              <a:rPr lang="en-US" altLang="zh-CN" sz="2800" dirty="0"/>
              <a:t>4</a:t>
            </a:r>
            <a:r>
              <a:rPr lang="zh-CN" altLang="zh-CN" sz="2800" dirty="0"/>
              <a:t>步的冲泡</a:t>
            </a:r>
            <a:r>
              <a:rPr lang="zh-CN" altLang="en-US" sz="2800" dirty="0"/>
              <a:t>步骤</a:t>
            </a:r>
            <a:r>
              <a:rPr lang="zh-CN" altLang="zh-CN" sz="2800" dirty="0"/>
              <a:t>名字相同，但在各自类中针对的对象是不同</a:t>
            </a:r>
            <a:r>
              <a:rPr lang="zh-CN" altLang="en-US" sz="2800" dirty="0"/>
              <a:t>的。</a:t>
            </a:r>
            <a:endParaRPr lang="en-US" altLang="zh-CN" sz="2800" dirty="0"/>
          </a:p>
          <a:p>
            <a:pPr lvl="1"/>
            <a:r>
              <a:rPr lang="zh-CN" altLang="zh-CN" sz="2800" dirty="0"/>
              <a:t>也就是说，每个具体类有自己的处理对象，因此</a:t>
            </a:r>
            <a:r>
              <a:rPr lang="zh-CN" altLang="zh-CN" sz="2800" dirty="0" smtClean="0"/>
              <a:t>，较好</a:t>
            </a:r>
            <a:r>
              <a:rPr lang="zh-CN" altLang="zh-CN" sz="2800" dirty="0"/>
              <a:t>的处理方式是将统一名字后的</a:t>
            </a:r>
            <a:r>
              <a:rPr lang="en-US" altLang="zh-CN" sz="2800" dirty="0"/>
              <a:t>brew</a:t>
            </a:r>
            <a:r>
              <a:rPr lang="zh-CN" altLang="zh-CN" sz="2800" dirty="0"/>
              <a:t>方法和</a:t>
            </a:r>
            <a:r>
              <a:rPr lang="en-US" altLang="zh-CN" sz="2800" dirty="0" err="1"/>
              <a:t>addCondiments</a:t>
            </a:r>
            <a:r>
              <a:rPr lang="zh-CN" altLang="zh-CN" sz="2800" dirty="0"/>
              <a:t>方法设定为的抽象方法，让子类去实现之。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202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 Design</a:t>
            </a:r>
            <a:r>
              <a:rPr lang="zh-CN" altLang="zh-CN" dirty="0"/>
              <a:t>：</a:t>
            </a:r>
            <a:r>
              <a:rPr lang="zh-CN" altLang="en-US" dirty="0"/>
              <a:t>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80" y="1564786"/>
            <a:ext cx="5760640" cy="3816424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</p:pic>
      <p:sp>
        <p:nvSpPr>
          <p:cNvPr id="3" name="矩形 2"/>
          <p:cNvSpPr/>
          <p:nvPr/>
        </p:nvSpPr>
        <p:spPr>
          <a:xfrm>
            <a:off x="1187624" y="5519099"/>
            <a:ext cx="6912768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800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该类图是否正确？</a:t>
            </a:r>
            <a:endParaRPr lang="en-US" altLang="zh-CN" sz="2800" kern="0" dirty="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  <a:p>
            <a:pPr marL="742950" lvl="1" indent="-285750">
              <a:lnSpc>
                <a:spcPct val="100000"/>
              </a:lnSpc>
              <a:buSzPct val="75000"/>
              <a:buFont typeface="ZapfDingbats" pitchFamily="82" charset="2"/>
              <a:buChar char="m"/>
            </a:pP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抽象方法在子类中没有都实现，因此是错的</a:t>
            </a:r>
            <a:endParaRPr lang="en-US" altLang="zh-CN" sz="24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66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 Design</a:t>
            </a:r>
            <a:r>
              <a:rPr lang="zh-CN" altLang="zh-CN" dirty="0"/>
              <a:t>：</a:t>
            </a:r>
            <a:r>
              <a:rPr lang="zh-CN" altLang="en-US" dirty="0"/>
              <a:t>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15" y="1628800"/>
            <a:ext cx="7416824" cy="468052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627663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 Design</a:t>
            </a:r>
            <a:r>
              <a:rPr lang="zh-CN" altLang="zh-CN" dirty="0"/>
              <a:t>：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532656"/>
          </a:xfrm>
        </p:spPr>
        <p:txBody>
          <a:bodyPr/>
          <a:lstStyle/>
          <a:p>
            <a:r>
              <a:rPr lang="zh-CN" altLang="en-US" sz="3200" dirty="0"/>
              <a:t>超类实现</a:t>
            </a:r>
            <a:r>
              <a:rPr lang="zh-CN" altLang="en-US" sz="3200" dirty="0" smtClean="0"/>
              <a:t>代码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864BFBF-402B-4178-BCBF-C908D609E666}"/>
              </a:ext>
            </a:extLst>
          </p:cNvPr>
          <p:cNvSpPr/>
          <p:nvPr/>
        </p:nvSpPr>
        <p:spPr>
          <a:xfrm>
            <a:off x="124173" y="2276872"/>
            <a:ext cx="8840315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spcAft>
                <a:spcPts val="0"/>
              </a:spcAft>
              <a:buNone/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CaffeineBeverage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  <a:endParaRPr lang="zh-CN" altLang="zh-CN" sz="2800" kern="100" dirty="0"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boilWater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800" kern="100" dirty="0"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"Boiling water!"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800" kern="100" dirty="0"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2800" kern="100" dirty="0"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pourIncup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800" kern="100" dirty="0"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"Pouring into water!"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800" kern="100" dirty="0"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2800" kern="100" dirty="0"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brew();</a:t>
            </a:r>
            <a:endParaRPr lang="zh-CN" altLang="zh-CN" sz="2800" kern="100" dirty="0"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addCondiments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800" kern="100" dirty="0"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prepareRecipe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800" kern="100" dirty="0">
              <a:latin typeface="Calibri"/>
              <a:ea typeface="宋体"/>
              <a:cs typeface="Times New Roman"/>
            </a:endParaRPr>
          </a:p>
          <a:p>
            <a:pPr marL="400050" lvl="1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392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 Design</a:t>
            </a:r>
            <a:r>
              <a:rPr lang="zh-CN" altLang="zh-CN" dirty="0"/>
              <a:t>：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412776"/>
            <a:ext cx="7772400" cy="532656"/>
          </a:xfrm>
        </p:spPr>
        <p:txBody>
          <a:bodyPr/>
          <a:lstStyle/>
          <a:p>
            <a:r>
              <a:rPr lang="zh-CN" altLang="en-US" sz="3200" dirty="0"/>
              <a:t>子类实现</a:t>
            </a:r>
            <a:r>
              <a:rPr lang="zh-CN" altLang="en-US" sz="3200" dirty="0" smtClean="0"/>
              <a:t>代码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F600A09-FD55-4E06-A10B-22141A4E525D}"/>
              </a:ext>
            </a:extLst>
          </p:cNvPr>
          <p:cNvSpPr/>
          <p:nvPr/>
        </p:nvSpPr>
        <p:spPr>
          <a:xfrm>
            <a:off x="533400" y="1988840"/>
            <a:ext cx="8077200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Coffee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CaffeineBeverage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brew()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6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"Dripping Coffee through filter!"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addCondiments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6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"Adding Sugar and Milk"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prepareRecipe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	  </a:t>
            </a:r>
            <a:r>
              <a:rPr lang="en-US" altLang="zh-CN" sz="1800" kern="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boilWater</a:t>
            </a:r>
            <a:r>
              <a:rPr lang="en-US" altLang="zh-CN" sz="18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	  brew();</a:t>
            </a:r>
            <a:endParaRPr lang="zh-CN" altLang="zh-CN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kern="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pourIncup</a:t>
            </a:r>
            <a:r>
              <a:rPr lang="en-US" altLang="zh-CN" sz="18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	  </a:t>
            </a:r>
            <a:r>
              <a:rPr lang="en-US" altLang="zh-CN" sz="1800" kern="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addCondiments</a:t>
            </a:r>
            <a:r>
              <a:rPr lang="en-US" altLang="zh-CN" sz="18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1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249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 Design</a:t>
            </a:r>
            <a:r>
              <a:rPr lang="zh-CN" altLang="zh-CN" dirty="0"/>
              <a:t>：</a:t>
            </a:r>
            <a:r>
              <a:rPr lang="zh-CN" altLang="en-US" dirty="0"/>
              <a:t>优化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44513" y="1500286"/>
            <a:ext cx="7772400" cy="604664"/>
          </a:xfrm>
        </p:spPr>
        <p:txBody>
          <a:bodyPr/>
          <a:lstStyle/>
          <a:p>
            <a:r>
              <a:rPr lang="zh-CN" altLang="en-US" sz="3200" dirty="0"/>
              <a:t>测试类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FCC1DBC-6745-49D2-9BE4-FF8AEB64F8F9}"/>
              </a:ext>
            </a:extLst>
          </p:cNvPr>
          <p:cNvSpPr/>
          <p:nvPr/>
        </p:nvSpPr>
        <p:spPr>
          <a:xfrm>
            <a:off x="533400" y="2171950"/>
            <a:ext cx="8077200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public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class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Client {</a:t>
            </a:r>
          </a:p>
          <a:p>
            <a:pPr marL="857250" lvl="2">
              <a:lnSpc>
                <a:spcPct val="100000"/>
              </a:lnSpc>
              <a:buClrTx/>
              <a:buSzTx/>
            </a:pP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public</a:t>
            </a:r>
            <a:r>
              <a:rPr lang="en-US" altLang="zh-CN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static</a:t>
            </a:r>
            <a:r>
              <a:rPr lang="en-US" altLang="zh-CN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void</a:t>
            </a:r>
            <a:r>
              <a:rPr lang="en-US" altLang="zh-CN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main(String[] </a:t>
            </a:r>
            <a:r>
              <a:rPr lang="en-US" altLang="zh-CN" b="1" kern="0" dirty="0" err="1">
                <a:solidFill>
                  <a:srgbClr val="000000"/>
                </a:solidFill>
                <a:latin typeface="Consolas"/>
                <a:ea typeface="华文细黑" pitchFamily="2" charset="-122"/>
              </a:rPr>
              <a:t>args</a:t>
            </a:r>
            <a:r>
              <a:rPr lang="en-US" altLang="zh-CN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) {</a:t>
            </a:r>
          </a:p>
          <a:p>
            <a:pPr lvl="3">
              <a:lnSpc>
                <a:spcPct val="100000"/>
              </a:lnSpc>
              <a:buClrTx/>
              <a:buSzTx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Coffee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华文细黑" pitchFamily="2" charset="-122"/>
              </a:rPr>
              <a:t>coffee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=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new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Coffee();</a:t>
            </a:r>
          </a:p>
          <a:p>
            <a:pPr lvl="3">
              <a:lnSpc>
                <a:spcPct val="100000"/>
              </a:lnSpc>
              <a:buClrTx/>
              <a:buSzTx/>
            </a:pP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华文细黑" pitchFamily="2" charset="-122"/>
              </a:rPr>
              <a:t>coffee.prepareRecipe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();</a:t>
            </a:r>
          </a:p>
          <a:p>
            <a:pPr lvl="3">
              <a:lnSpc>
                <a:spcPct val="100000"/>
              </a:lnSpc>
              <a:buClrTx/>
              <a:buSzTx/>
            </a:pP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华文细黑" pitchFamily="2" charset="-122"/>
              </a:rPr>
              <a:t>System.out.println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("=============");</a:t>
            </a:r>
          </a:p>
          <a:p>
            <a:pPr lvl="3">
              <a:lnSpc>
                <a:spcPct val="100000"/>
              </a:lnSpc>
              <a:buClrTx/>
              <a:buSzTx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Tea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华文细黑" pitchFamily="2" charset="-122"/>
              </a:rPr>
              <a:t>tea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=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new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Tea();</a:t>
            </a:r>
          </a:p>
          <a:p>
            <a:pPr lvl="3">
              <a:lnSpc>
                <a:spcPct val="100000"/>
              </a:lnSpc>
              <a:buClrTx/>
              <a:buSzTx/>
            </a:pP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华文细黑" pitchFamily="2" charset="-122"/>
              </a:rPr>
              <a:t>tea.prepareRecipe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();</a:t>
            </a:r>
          </a:p>
          <a:p>
            <a:pPr marL="857250" lvl="2">
              <a:lnSpc>
                <a:spcPct val="100000"/>
              </a:lnSpc>
              <a:buClrTx/>
              <a:buSzTx/>
            </a:pPr>
            <a:r>
              <a:rPr lang="en-US" altLang="zh-CN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}</a:t>
            </a:r>
          </a:p>
          <a:p>
            <a:pPr marL="400050"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}</a:t>
            </a:r>
            <a:endParaRPr lang="en-US" altLang="zh-CN" sz="24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470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 Design</a:t>
            </a:r>
            <a:r>
              <a:rPr lang="zh-CN" altLang="zh-CN" dirty="0"/>
              <a:t>：</a:t>
            </a:r>
            <a:r>
              <a:rPr lang="zh-CN" altLang="en-US" dirty="0"/>
              <a:t>优化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532656"/>
          </a:xfrm>
        </p:spPr>
        <p:txBody>
          <a:bodyPr/>
          <a:lstStyle/>
          <a:p>
            <a:r>
              <a:rPr lang="zh-CN" altLang="en-US" sz="3200" dirty="0"/>
              <a:t>测试结果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ADB9AFB-ECD3-49A8-BF82-8725FF834E5B}"/>
              </a:ext>
            </a:extLst>
          </p:cNvPr>
          <p:cNvSpPr/>
          <p:nvPr/>
        </p:nvSpPr>
        <p:spPr>
          <a:xfrm>
            <a:off x="395536" y="2361456"/>
            <a:ext cx="806489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Boiling water!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Dripping Coffee through filter!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Pouring into water!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Adding Sugar and Milk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=========================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Boiling water!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Steeping the tea!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Pouring into water!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Adding Lemon</a:t>
            </a:r>
          </a:p>
        </p:txBody>
      </p:sp>
    </p:spTree>
    <p:extLst>
      <p:ext uri="{BB962C8B-B14F-4D97-AF65-F5344CB8AC3E}">
        <p14:creationId xmlns:p14="http://schemas.microsoft.com/office/powerpoint/2010/main" val="4218345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限定流程不被更改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观察</a:t>
            </a:r>
            <a:r>
              <a:rPr lang="en-US" altLang="zh-CN" sz="3200" dirty="0"/>
              <a:t>4</a:t>
            </a:r>
            <a:r>
              <a:rPr lang="en-US" altLang="zh-CN" sz="3200" baseline="30000" dirty="0"/>
              <a:t>th</a:t>
            </a:r>
            <a:r>
              <a:rPr lang="en-US" altLang="zh-CN" sz="3200" dirty="0"/>
              <a:t> Design</a:t>
            </a:r>
            <a:r>
              <a:rPr lang="zh-CN" altLang="zh-CN" sz="3200" dirty="0"/>
              <a:t>的实现代码，发现在两个具体类中，</a:t>
            </a:r>
            <a:r>
              <a:rPr lang="en-US" altLang="zh-CN" sz="3200" dirty="0" err="1"/>
              <a:t>prepareRecipe</a:t>
            </a:r>
            <a:r>
              <a:rPr lang="zh-CN" altLang="zh-CN" sz="3200" dirty="0"/>
              <a:t>方法的代码一模一样</a:t>
            </a:r>
            <a:endParaRPr lang="en-US" altLang="zh-CN" sz="3200" dirty="0"/>
          </a:p>
          <a:p>
            <a:pPr lvl="1"/>
            <a:r>
              <a:rPr lang="en-US" altLang="zh-CN" sz="2800" dirty="0" err="1"/>
              <a:t>prepareRecipe</a:t>
            </a:r>
            <a:r>
              <a:rPr lang="zh-CN" altLang="zh-CN" sz="2800" dirty="0"/>
              <a:t>作为抽象方法，其意图在于在超类中声明之后，强制子类实现适合各自特点的</a:t>
            </a:r>
            <a:r>
              <a:rPr lang="en-US" altLang="zh-CN" sz="2800" dirty="0" err="1"/>
              <a:t>prepareRecipe</a:t>
            </a:r>
            <a:endParaRPr lang="en-US" altLang="zh-CN" sz="2800" dirty="0"/>
          </a:p>
          <a:p>
            <a:pPr lvl="1"/>
            <a:r>
              <a:rPr lang="zh-CN" altLang="zh-CN" sz="2800" dirty="0"/>
              <a:t>而此时两个子类的</a:t>
            </a:r>
            <a:r>
              <a:rPr lang="en-US" altLang="zh-CN" sz="2800" dirty="0" err="1"/>
              <a:t>prepareRecipe</a:t>
            </a:r>
            <a:r>
              <a:rPr lang="zh-CN" altLang="zh-CN" sz="2800" dirty="0"/>
              <a:t>方法的代码是重复的，这样就失去了抽象方法的使用价值</a:t>
            </a:r>
            <a:r>
              <a:rPr lang="zh-CN" altLang="zh-CN" sz="2800" dirty="0" smtClean="0"/>
              <a:t>。</a:t>
            </a:r>
            <a:endParaRPr lang="zh-CN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79018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限定流程不被更改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因此</a:t>
            </a:r>
            <a:r>
              <a:rPr lang="zh-CN" altLang="en-US" sz="3200" dirty="0"/>
              <a:t>，</a:t>
            </a:r>
            <a:r>
              <a:rPr lang="zh-CN" altLang="zh-CN" sz="3200" dirty="0"/>
              <a:t>把各个子类的</a:t>
            </a:r>
            <a:r>
              <a:rPr lang="en-US" altLang="zh-CN" sz="3200" dirty="0" err="1"/>
              <a:t>prepareRecipe</a:t>
            </a:r>
            <a:r>
              <a:rPr lang="zh-CN" altLang="zh-CN" sz="3200" dirty="0"/>
              <a:t>方法的实现放到超类中，</a:t>
            </a:r>
            <a:endParaRPr lang="en-US" altLang="zh-CN" sz="3200" dirty="0"/>
          </a:p>
          <a:p>
            <a:pPr lvl="1"/>
            <a:r>
              <a:rPr lang="zh-CN" altLang="zh-CN" sz="2800" dirty="0"/>
              <a:t>此时超类中的</a:t>
            </a:r>
            <a:r>
              <a:rPr lang="en-US" altLang="zh-CN" sz="2800" dirty="0" err="1"/>
              <a:t>prepareRecipe</a:t>
            </a:r>
            <a:r>
              <a:rPr lang="zh-CN" altLang="zh-CN" sz="2800" dirty="0"/>
              <a:t>方法是一个具体的实现方法，子类通过继承的方式进行复用此部分代码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146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限定流程不被更改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200800" cy="388843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</p:pic>
      <p:sp>
        <p:nvSpPr>
          <p:cNvPr id="3" name="矩形 2"/>
          <p:cNvSpPr/>
          <p:nvPr/>
        </p:nvSpPr>
        <p:spPr bwMode="auto">
          <a:xfrm>
            <a:off x="4572000" y="2348880"/>
            <a:ext cx="3240360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5519171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在</a:t>
            </a:r>
            <a:r>
              <a:rPr lang="en-US" altLang="zh-CN" sz="2400" kern="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prepareRecipe</a:t>
            </a:r>
            <a:r>
              <a:rPr lang="zh-CN" altLang="en-US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方法放到超类中，通过继承实现该方法，考虑这样做可能存在的风险？</a:t>
            </a:r>
            <a:endParaRPr lang="en-US" altLang="zh-CN" sz="24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293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需求描述</a:t>
            </a:r>
            <a:r>
              <a:rPr lang="en-US" altLang="zh-CN" dirty="0"/>
              <a:t>-</a:t>
            </a:r>
            <a:r>
              <a:rPr lang="zh-CN" altLang="en-US" dirty="0"/>
              <a:t>星巴滋饮料冲泡流程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50817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准备饮料时，请精确地遵循下面的冲泡法：</a:t>
            </a:r>
          </a:p>
          <a:p>
            <a:r>
              <a:rPr lang="zh-CN" altLang="en-US" sz="2400" dirty="0"/>
              <a:t>星巴滋咖啡冲泡法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）把水煮沸（</a:t>
            </a:r>
            <a:r>
              <a:rPr lang="en-US" altLang="zh-CN" sz="2000" dirty="0"/>
              <a:t>boil water</a:t>
            </a:r>
            <a:r>
              <a:rPr lang="zh-CN" altLang="en-US" sz="2000" dirty="0"/>
              <a:t>）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）用沸水冲泡咖啡（</a:t>
            </a:r>
            <a:r>
              <a:rPr lang="en-US" altLang="zh-CN" sz="2000" dirty="0"/>
              <a:t>brew coffee grinds</a:t>
            </a:r>
            <a:r>
              <a:rPr lang="zh-CN" altLang="en-US" sz="2000" dirty="0"/>
              <a:t>）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）把咖啡倒进杯子（</a:t>
            </a:r>
            <a:r>
              <a:rPr lang="en-US" altLang="zh-CN" sz="2000" dirty="0"/>
              <a:t>pour in cup</a:t>
            </a:r>
            <a:r>
              <a:rPr lang="zh-CN" altLang="en-US" sz="2000" dirty="0"/>
              <a:t>）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）加糖和牛奶（</a:t>
            </a:r>
            <a:r>
              <a:rPr lang="en-US" altLang="zh-CN" sz="2000" dirty="0"/>
              <a:t>add sugar and milk</a:t>
            </a:r>
            <a:r>
              <a:rPr lang="zh-CN" altLang="en-US" sz="2000" dirty="0"/>
              <a:t>）</a:t>
            </a:r>
          </a:p>
          <a:p>
            <a:r>
              <a:rPr lang="zh-CN" altLang="en-US" sz="2400" dirty="0"/>
              <a:t>星巴滋茶冲泡法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）把水煮沸（</a:t>
            </a:r>
            <a:r>
              <a:rPr lang="en-US" altLang="zh-CN" sz="2000" dirty="0"/>
              <a:t>boil water</a:t>
            </a:r>
            <a:r>
              <a:rPr lang="zh-CN" altLang="en-US" sz="2000" dirty="0"/>
              <a:t>）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）用沸水冲泡茶叶（</a:t>
            </a:r>
            <a:r>
              <a:rPr lang="en-US" altLang="zh-CN" sz="2000" dirty="0"/>
              <a:t>steep tea bag</a:t>
            </a:r>
            <a:r>
              <a:rPr lang="zh-CN" altLang="en-US" sz="2000" dirty="0"/>
              <a:t>）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）把茶倒进杯子（</a:t>
            </a:r>
            <a:r>
              <a:rPr lang="en-US" altLang="zh-CN" sz="2000" dirty="0"/>
              <a:t>pour in cup</a:t>
            </a:r>
            <a:r>
              <a:rPr lang="zh-CN" altLang="en-US" sz="2000" dirty="0"/>
              <a:t>）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）加柠檬（</a:t>
            </a:r>
            <a:r>
              <a:rPr lang="en-US" altLang="zh-CN" sz="2000" dirty="0"/>
              <a:t>add lemon</a:t>
            </a:r>
            <a:r>
              <a:rPr lang="zh-CN" altLang="en-US" sz="2000" dirty="0"/>
              <a:t>）</a:t>
            </a:r>
          </a:p>
          <a:p>
            <a:r>
              <a:rPr lang="zh-CN" altLang="en-US" sz="2400" dirty="0">
                <a:ea typeface="宋体" pitchFamily="2" charset="-122"/>
              </a:rPr>
              <a:t>根据以上冲泡流程，为星巴滋饮料冲泡机编写代码，实现饮料的自动泡制</a:t>
            </a:r>
            <a:endParaRPr lang="en-US" altLang="zh-CN" sz="2400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1639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fld id="{346C22ED-0BD7-4DFB-975C-640B9A303BCA}" type="slidenum">
              <a:rPr lang="en-US" altLang="zh-CN" sz="1400" smtClean="0">
                <a:solidFill>
                  <a:srgbClr val="0000FF"/>
                </a:solidFill>
                <a:latin typeface="Times New Roman" pitchFamily="18" charset="0"/>
              </a:rPr>
              <a:pPr/>
              <a:t>3</a:t>
            </a:fld>
            <a:endParaRPr lang="en-US" altLang="zh-CN" sz="140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272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限定流程不被更改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200800" cy="388843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</p:pic>
      <p:sp>
        <p:nvSpPr>
          <p:cNvPr id="6" name="矩形 5"/>
          <p:cNvSpPr/>
          <p:nvPr/>
        </p:nvSpPr>
        <p:spPr>
          <a:xfrm>
            <a:off x="899592" y="5519171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在</a:t>
            </a:r>
            <a:r>
              <a:rPr lang="en-US" altLang="zh-CN" sz="2400" kern="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prepareRecipe</a:t>
            </a:r>
            <a:r>
              <a:rPr lang="zh-CN" altLang="en-US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方法加上</a:t>
            </a:r>
            <a:r>
              <a:rPr lang="en-US" altLang="zh-CN" sz="2400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final</a:t>
            </a:r>
            <a:r>
              <a:rPr lang="zh-CN" altLang="en-US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关键字，是为了防止子类覆盖超类写好的</a:t>
            </a:r>
            <a:r>
              <a:rPr lang="en-US" altLang="zh-CN" sz="2400" kern="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prepareRecipe</a:t>
            </a:r>
            <a:r>
              <a:rPr lang="zh-CN" altLang="en-US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，代码由同学们自行完成。</a:t>
            </a:r>
            <a:endParaRPr lang="en-US" altLang="zh-CN" sz="24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3263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限定流程不被更改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306286"/>
            <a:ext cx="7772400" cy="52578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CaffeineBeverage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boilWater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"Boiling water!"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pourIncup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"Pouring into water!"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final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prepareRecipe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boilWater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brew();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pourIncup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addCondiments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brew();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addCondiments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9871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限定流程不被更改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8287072" cy="518579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Coffee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CaffeineBeverage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brew()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"Dripping Coffee through filter!"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addCondiments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"Adding Sugar and Milk"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Tea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CaffeineBeverage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brew()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"Steeping the tea!"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addCondiments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"Adding Lemon"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6978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限定流程不被更改</a:t>
            </a:r>
            <a:endParaRPr lang="zh-CN" altLang="en-US" u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 Client {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7F0055"/>
                </a:solidFill>
                <a:latin typeface="Consolas"/>
              </a:rPr>
              <a:t>   public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sz="2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Coffee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coffee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2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 Coffee();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coffee.prepareRecipe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2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2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2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i="1" dirty="0">
                <a:solidFill>
                  <a:srgbClr val="2A00FF"/>
                </a:solidFill>
                <a:latin typeface="Consolas"/>
              </a:rPr>
              <a:t>"============="</a:t>
            </a:r>
            <a:r>
              <a:rPr lang="en-US" altLang="zh-CN" sz="2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    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Tea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tea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2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Tea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tea.prepareRecipe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600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限定流程不被更改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484784"/>
            <a:ext cx="8287072" cy="576064"/>
          </a:xfrm>
        </p:spPr>
        <p:txBody>
          <a:bodyPr/>
          <a:lstStyle/>
          <a:p>
            <a:r>
              <a:rPr lang="zh-CN" altLang="en-US" dirty="0"/>
              <a:t>测试结果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4640A9F-8B27-4335-9635-1F02D54DB4AE}"/>
              </a:ext>
            </a:extLst>
          </p:cNvPr>
          <p:cNvSpPr/>
          <p:nvPr/>
        </p:nvSpPr>
        <p:spPr>
          <a:xfrm>
            <a:off x="533400" y="2174032"/>
            <a:ext cx="7639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Boiling water!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Dripping Coffee through filter!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Pouring into water!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Adding Sugar and Milk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=========================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Boiling water!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Steeping the tea!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Pouring into water!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Adding Lemon</a:t>
            </a:r>
          </a:p>
        </p:txBody>
      </p:sp>
    </p:spTree>
    <p:extLst>
      <p:ext uri="{BB962C8B-B14F-4D97-AF65-F5344CB8AC3E}">
        <p14:creationId xmlns:p14="http://schemas.microsoft.com/office/powerpoint/2010/main" val="2558847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限定流程不被更改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5</a:t>
            </a:r>
            <a:r>
              <a:rPr lang="en-US" altLang="zh-CN" sz="3200" baseline="30000" dirty="0"/>
              <a:t>th</a:t>
            </a:r>
            <a:r>
              <a:rPr lang="en-US" altLang="zh-CN" sz="3200" dirty="0"/>
              <a:t> Design</a:t>
            </a:r>
            <a:r>
              <a:rPr lang="zh-CN" altLang="zh-CN" sz="3200" dirty="0"/>
              <a:t>在超类中定义</a:t>
            </a:r>
            <a:r>
              <a:rPr lang="zh-CN" altLang="zh-CN" sz="3200" dirty="0" smtClean="0"/>
              <a:t>了算法</a:t>
            </a:r>
            <a:r>
              <a:rPr lang="zh-CN" altLang="zh-CN" sz="3200" dirty="0"/>
              <a:t>的骨架，把流程中的一些步骤延迟到子</a:t>
            </a:r>
            <a:r>
              <a:rPr lang="zh-CN" altLang="zh-CN" sz="3200" dirty="0" smtClean="0"/>
              <a:t>类实现</a:t>
            </a:r>
            <a:r>
              <a:rPr lang="zh-CN" altLang="zh-CN" sz="3200" dirty="0"/>
              <a:t>。</a:t>
            </a:r>
            <a:endParaRPr lang="en-US" altLang="zh-CN" sz="3200" dirty="0"/>
          </a:p>
          <a:p>
            <a:r>
              <a:rPr lang="zh-CN" altLang="zh-CN" sz="3200" dirty="0"/>
              <a:t>这样做的</a:t>
            </a:r>
            <a:r>
              <a:rPr lang="zh-CN" altLang="zh-CN" sz="3200" dirty="0" smtClean="0"/>
              <a:t>优势</a:t>
            </a:r>
            <a:r>
              <a:rPr lang="zh-CN" altLang="en-US" sz="3200" dirty="0" smtClean="0"/>
              <a:t>：在</a:t>
            </a:r>
            <a:r>
              <a:rPr lang="zh-CN" altLang="zh-CN" sz="3200" dirty="0" smtClean="0"/>
              <a:t>不</a:t>
            </a:r>
            <a:r>
              <a:rPr lang="zh-CN" altLang="zh-CN" sz="3200" dirty="0"/>
              <a:t>改变算法结构情况下，可以定义重新定义算法的某些</a:t>
            </a:r>
            <a:r>
              <a:rPr lang="zh-CN" altLang="zh-CN" sz="3200" dirty="0" smtClean="0"/>
              <a:t>步骤</a:t>
            </a:r>
            <a:endParaRPr lang="en-US" altLang="zh-CN" sz="3200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234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49" y="1268760"/>
            <a:ext cx="3384376" cy="203744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68760"/>
            <a:ext cx="3384377" cy="2072595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</p:pic>
      <p:sp>
        <p:nvSpPr>
          <p:cNvPr id="7" name="右箭头 6"/>
          <p:cNvSpPr/>
          <p:nvPr/>
        </p:nvSpPr>
        <p:spPr bwMode="auto">
          <a:xfrm>
            <a:off x="4139952" y="1859611"/>
            <a:ext cx="576064" cy="36004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97002"/>
            <a:ext cx="3377358" cy="280035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97002"/>
            <a:ext cx="3384376" cy="2800350"/>
          </a:xfrm>
          <a:prstGeom prst="rect">
            <a:avLst/>
          </a:prstGeom>
          <a:noFill/>
          <a:ln w="127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右箭头 11"/>
          <p:cNvSpPr/>
          <p:nvPr/>
        </p:nvSpPr>
        <p:spPr bwMode="auto">
          <a:xfrm rot="5400000">
            <a:off x="6188671" y="3346163"/>
            <a:ext cx="576064" cy="36004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3" name="右箭头 12"/>
          <p:cNvSpPr/>
          <p:nvPr/>
        </p:nvSpPr>
        <p:spPr bwMode="auto">
          <a:xfrm rot="10800000">
            <a:off x="4144441" y="4365104"/>
            <a:ext cx="576064" cy="36004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6030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823" y="3645024"/>
            <a:ext cx="7684089" cy="2675384"/>
          </a:xfrm>
        </p:spPr>
        <p:txBody>
          <a:bodyPr/>
          <a:lstStyle/>
          <a:p>
            <a:pPr>
              <a:buClr>
                <a:srgbClr val="3333CC"/>
              </a:buClr>
            </a:pPr>
            <a:r>
              <a:rPr lang="en-US" altLang="zh-CN" sz="2000"/>
              <a:t>Coffee</a:t>
            </a:r>
            <a:r>
              <a:rPr lang="zh-CN" altLang="zh-CN" sz="2000"/>
              <a:t>与</a:t>
            </a:r>
            <a:r>
              <a:rPr lang="en-US" altLang="zh-CN" sz="2000"/>
              <a:t>Tea</a:t>
            </a:r>
            <a:r>
              <a:rPr lang="zh-CN" altLang="zh-CN" sz="2000"/>
              <a:t>非常相似</a:t>
            </a:r>
            <a:r>
              <a:rPr lang="zh-CN" altLang="en-US" sz="2000"/>
              <a:t>：</a:t>
            </a:r>
            <a:r>
              <a:rPr lang="zh-CN" altLang="zh-CN" sz="2000"/>
              <a:t>两者都是咖啡因</a:t>
            </a:r>
            <a:r>
              <a:rPr lang="zh-CN" altLang="zh-CN" sz="2000" smtClean="0"/>
              <a:t>饮料</a:t>
            </a:r>
            <a:r>
              <a:rPr lang="en-US" altLang="zh-CN" sz="2000" smtClean="0"/>
              <a:t>,</a:t>
            </a:r>
            <a:r>
              <a:rPr lang="zh-CN" altLang="en-US" sz="2000" smtClean="0"/>
              <a:t>因此</a:t>
            </a:r>
            <a:r>
              <a:rPr lang="zh-CN" altLang="en-US" sz="2000"/>
              <a:t>可以将两者进行抽象，形成共同的超类，命名为</a:t>
            </a:r>
            <a:r>
              <a:rPr lang="en-US" altLang="zh-CN" sz="2000"/>
              <a:t>CaffeineBeverage</a:t>
            </a:r>
          </a:p>
          <a:p>
            <a:pPr>
              <a:buClr>
                <a:srgbClr val="3333CC"/>
              </a:buClr>
            </a:pPr>
            <a:r>
              <a:rPr lang="zh-CN" altLang="en-US" sz="2000"/>
              <a:t>根据面向对象的基本原理，把具体类中共同方法抽取出来，放到超类</a:t>
            </a:r>
            <a:r>
              <a:rPr lang="zh-CN" altLang="en-US" sz="2000" smtClean="0"/>
              <a:t>实现</a:t>
            </a:r>
            <a:r>
              <a:rPr lang="en-US" altLang="zh-CN" sz="2000" smtClean="0"/>
              <a:t>boilWater</a:t>
            </a:r>
            <a:r>
              <a:rPr lang="zh-CN" altLang="zh-CN" sz="2000"/>
              <a:t>和</a:t>
            </a:r>
            <a:r>
              <a:rPr lang="en-US" altLang="zh-CN" sz="2000"/>
              <a:t>pourInCup</a:t>
            </a:r>
            <a:r>
              <a:rPr lang="zh-CN" altLang="zh-CN" sz="2000"/>
              <a:t>方法</a:t>
            </a:r>
            <a:r>
              <a:rPr lang="zh-CN" altLang="en-US" sz="2000"/>
              <a:t>在两个类中，代码一致，因此放到超类中，从而消除</a:t>
            </a:r>
            <a:r>
              <a:rPr lang="zh-CN" altLang="en-US" sz="2000" smtClean="0"/>
              <a:t>重复</a:t>
            </a:r>
            <a:endParaRPr lang="zh-CN" altLang="en-US" sz="2000"/>
          </a:p>
          <a:p>
            <a:pPr lvl="0">
              <a:buClr>
                <a:srgbClr val="3333CC"/>
              </a:buClr>
            </a:pPr>
            <a:r>
              <a:rPr lang="zh-CN" altLang="en-US" sz="2000"/>
              <a:t>作为子类，可以通过继承的方式，自动继承超类中的非</a:t>
            </a:r>
            <a:r>
              <a:rPr lang="en-US" altLang="zh-CN" sz="2000"/>
              <a:t>private</a:t>
            </a:r>
            <a:r>
              <a:rPr lang="zh-CN" altLang="en-US" sz="2000"/>
              <a:t>型</a:t>
            </a:r>
            <a:r>
              <a:rPr lang="zh-CN" altLang="en-US" sz="2000" smtClean="0"/>
              <a:t>方法</a:t>
            </a:r>
            <a:endParaRPr lang="en-US" altLang="zh-CN" sz="2000" smtClean="0"/>
          </a:p>
          <a:p>
            <a:pPr lvl="0">
              <a:buClr>
                <a:srgbClr val="3333CC"/>
              </a:buClr>
            </a:pPr>
            <a:r>
              <a:rPr lang="zh-CN" altLang="en-US" sz="2000" smtClean="0"/>
              <a:t>此设计满足</a:t>
            </a:r>
            <a:r>
              <a:rPr lang="zh-CN" altLang="zh-CN" sz="2000" smtClean="0"/>
              <a:t>符合</a:t>
            </a:r>
            <a:r>
              <a:rPr lang="en-US" altLang="zh-CN" sz="2000"/>
              <a:t>OCP</a:t>
            </a:r>
            <a:r>
              <a:rPr lang="zh-CN" altLang="zh-CN" sz="2000" smtClean="0"/>
              <a:t>原则</a:t>
            </a:r>
            <a:r>
              <a:rPr lang="zh-CN" altLang="en-US" sz="2000" smtClean="0"/>
              <a:t>，但还可以继续优化。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49" y="1268760"/>
            <a:ext cx="3384376" cy="203744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68760"/>
            <a:ext cx="3384377" cy="2072595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</p:pic>
      <p:sp>
        <p:nvSpPr>
          <p:cNvPr id="7" name="右箭头 6"/>
          <p:cNvSpPr/>
          <p:nvPr/>
        </p:nvSpPr>
        <p:spPr bwMode="auto">
          <a:xfrm>
            <a:off x="4139952" y="1859611"/>
            <a:ext cx="576064" cy="36004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903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04664"/>
            <a:ext cx="8143057" cy="1143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</a:t>
            </a:r>
            <a:r>
              <a:rPr lang="en-US" altLang="zh-CN"/>
              <a:t>Design </a:t>
            </a:r>
            <a:r>
              <a:rPr lang="zh-CN" altLang="en-US" smtClean="0"/>
              <a:t>：讨论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3" indent="-342900"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1.prepareRecipe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zh-CN" altLang="en-US" sz="2800" dirty="0" smtClean="0">
                <a:solidFill>
                  <a:srgbClr val="000000"/>
                </a:solidFill>
                <a:latin typeface="Consolas"/>
              </a:rPr>
              <a:t>方法既然在</a:t>
            </a:r>
            <a:r>
              <a:rPr lang="zh-CN" altLang="en-US" sz="2800" dirty="0">
                <a:solidFill>
                  <a:srgbClr val="000000"/>
                </a:solidFill>
                <a:latin typeface="Consolas"/>
              </a:rPr>
              <a:t>子类中实现</a:t>
            </a:r>
            <a:r>
              <a:rPr lang="zh-CN" altLang="en-US" sz="2800" dirty="0" smtClean="0">
                <a:solidFill>
                  <a:srgbClr val="000000"/>
                </a:solidFill>
                <a:latin typeface="Consolas"/>
              </a:rPr>
              <a:t>，如果新</a:t>
            </a:r>
            <a:r>
              <a:rPr lang="zh-CN" altLang="en-US" sz="2800" dirty="0">
                <a:solidFill>
                  <a:srgbClr val="000000"/>
                </a:solidFill>
                <a:latin typeface="Consolas"/>
              </a:rPr>
              <a:t>的子类添加</a:t>
            </a:r>
            <a:r>
              <a:rPr lang="zh-CN" altLang="en-US" sz="2800" dirty="0" smtClean="0">
                <a:solidFill>
                  <a:srgbClr val="000000"/>
                </a:solidFill>
                <a:latin typeface="Consolas"/>
              </a:rPr>
              <a:t>进来，</a:t>
            </a:r>
            <a:r>
              <a:rPr lang="zh-CN" altLang="en-US" sz="2800" dirty="0">
                <a:solidFill>
                  <a:srgbClr val="000000"/>
                </a:solidFill>
                <a:latin typeface="Consolas"/>
              </a:rPr>
              <a:t>能否</a:t>
            </a:r>
            <a:r>
              <a:rPr lang="zh-CN" altLang="en-US" sz="2800" dirty="0" smtClean="0">
                <a:solidFill>
                  <a:srgbClr val="000000"/>
                </a:solidFill>
                <a:latin typeface="Consolas"/>
              </a:rPr>
              <a:t>保证该子类</a:t>
            </a:r>
            <a:r>
              <a:rPr lang="zh-CN" altLang="en-US" sz="2800" dirty="0">
                <a:solidFill>
                  <a:srgbClr val="000000"/>
                </a:solidFill>
                <a:latin typeface="Consolas"/>
              </a:rPr>
              <a:t>中的流程不出错？</a:t>
            </a:r>
            <a:endParaRPr lang="en-US" altLang="zh-CN" sz="28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D63EF3-DC09-42A0-94D7-C2C7069F975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C578DB6-80D5-4539-B8BC-6DA90077DA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78190"/>
            <a:ext cx="6984776" cy="3935186"/>
          </a:xfrm>
          <a:prstGeom prst="rect">
            <a:avLst/>
          </a:prstGeom>
          <a:noFill/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610328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04664"/>
            <a:ext cx="8143057" cy="1143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</a:t>
            </a:r>
            <a:r>
              <a:rPr lang="en-US" altLang="zh-CN"/>
              <a:t>Design </a:t>
            </a:r>
            <a:r>
              <a:rPr lang="zh-CN" altLang="en-US"/>
              <a:t>：讨论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3" indent="-342900"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2.prepareRecipe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zh-CN" altLang="en-US" sz="2800" dirty="0">
                <a:solidFill>
                  <a:srgbClr val="000000"/>
                </a:solidFill>
                <a:latin typeface="Consolas"/>
              </a:rPr>
              <a:t>方法既然在子类中名称一样，是否</a:t>
            </a:r>
            <a:r>
              <a:rPr lang="zh-CN" altLang="en-US" sz="2800" dirty="0" smtClean="0">
                <a:solidFill>
                  <a:srgbClr val="000000"/>
                </a:solidFill>
                <a:latin typeface="Consolas"/>
              </a:rPr>
              <a:t>可以抽取</a:t>
            </a:r>
            <a:r>
              <a:rPr lang="zh-CN" altLang="en-US" sz="2800" dirty="0">
                <a:solidFill>
                  <a:srgbClr val="000000"/>
                </a:solidFill>
                <a:latin typeface="Consolas"/>
              </a:rPr>
              <a:t>到超类之中？</a:t>
            </a:r>
            <a:endParaRPr lang="en-US" altLang="zh-CN" sz="28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D63EF3-DC09-42A0-94D7-C2C7069F975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B1FED4E-E0AC-41D4-B39E-CB1A7ADD53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51424"/>
            <a:ext cx="7467600" cy="4060329"/>
          </a:xfrm>
          <a:prstGeom prst="rect">
            <a:avLst/>
          </a:prstGeom>
          <a:noFill/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825680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04664"/>
            <a:ext cx="8143057" cy="1143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</a:t>
            </a:r>
            <a:r>
              <a:rPr lang="en-US" altLang="zh-CN"/>
              <a:t>Design </a:t>
            </a:r>
            <a:r>
              <a:rPr lang="zh-CN" altLang="en-US"/>
              <a:t>：讨论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9" y="1600200"/>
            <a:ext cx="8143057" cy="1143000"/>
          </a:xfrm>
        </p:spPr>
        <p:txBody>
          <a:bodyPr/>
          <a:lstStyle/>
          <a:p>
            <a:pPr marL="342900" lvl="3" indent="-342900"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3.</a:t>
            </a:r>
            <a:r>
              <a:rPr lang="zh-CN" altLang="en-US" sz="2800" dirty="0" smtClean="0">
                <a:solidFill>
                  <a:srgbClr val="000000"/>
                </a:solidFill>
                <a:latin typeface="Consolas"/>
              </a:rPr>
              <a:t>假设可以放到超类，但若</a:t>
            </a:r>
            <a:r>
              <a:rPr lang="zh-CN" altLang="en-US" sz="2800" dirty="0">
                <a:solidFill>
                  <a:srgbClr val="000000"/>
                </a:solidFill>
                <a:latin typeface="Consolas"/>
              </a:rPr>
              <a:t>某个子类</a:t>
            </a:r>
            <a:r>
              <a:rPr lang="zh-CN" altLang="en-US" sz="2800" dirty="0">
                <a:solidFill>
                  <a:srgbClr val="FF3300"/>
                </a:solidFill>
                <a:latin typeface="Consolas"/>
              </a:rPr>
              <a:t>覆盖</a:t>
            </a:r>
            <a:r>
              <a:rPr lang="zh-CN" altLang="en-US" sz="2800" dirty="0">
                <a:solidFill>
                  <a:srgbClr val="000000"/>
                </a:solidFill>
                <a:latin typeface="Consolas"/>
              </a:rPr>
              <a:t>超</a:t>
            </a:r>
            <a:r>
              <a:rPr lang="zh-CN" altLang="en-US" sz="2800" dirty="0" smtClean="0">
                <a:solidFill>
                  <a:srgbClr val="000000"/>
                </a:solidFill>
                <a:latin typeface="Consolas"/>
              </a:rPr>
              <a:t>类</a:t>
            </a:r>
            <a:r>
              <a:rPr lang="en-US" altLang="zh-CN" sz="2800" dirty="0" err="1" smtClean="0">
                <a:solidFill>
                  <a:srgbClr val="000000"/>
                </a:solidFill>
                <a:latin typeface="Consolas"/>
              </a:rPr>
              <a:t>prepareRecipe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zh-CN" altLang="en-US" sz="2800" dirty="0" smtClean="0">
                <a:solidFill>
                  <a:srgbClr val="000000"/>
                </a:solidFill>
                <a:latin typeface="Consolas"/>
              </a:rPr>
              <a:t> ，</a:t>
            </a:r>
            <a:r>
              <a:rPr lang="zh-CN" altLang="en-US" sz="2800" dirty="0">
                <a:solidFill>
                  <a:srgbClr val="000000"/>
                </a:solidFill>
                <a:latin typeface="Consolas"/>
              </a:rPr>
              <a:t>即自己改了流程怎么办？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D63EF3-DC09-42A0-94D7-C2C7069F975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133E63E-3460-49F5-AFE4-D2C09019A1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39" y="2514600"/>
            <a:ext cx="6984776" cy="4114800"/>
          </a:xfrm>
          <a:prstGeom prst="rect">
            <a:avLst/>
          </a:prstGeom>
          <a:noFill/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637934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 Design</a:t>
            </a:r>
            <a:r>
              <a:rPr lang="zh-CN" altLang="en-US" dirty="0"/>
              <a:t>：抽象方法和抽象类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当</a:t>
            </a:r>
            <a:r>
              <a:rPr lang="zh-CN" altLang="zh-CN" sz="3200" dirty="0"/>
              <a:t>具体类</a:t>
            </a:r>
            <a:r>
              <a:rPr lang="zh-CN" altLang="en-US" sz="3200" dirty="0"/>
              <a:t>（或者叫做子类）</a:t>
            </a:r>
            <a:r>
              <a:rPr lang="zh-CN" altLang="zh-CN" sz="3200" dirty="0"/>
              <a:t>中同时存在某种方法，但是实现方式不同，此种</a:t>
            </a:r>
            <a:r>
              <a:rPr lang="zh-CN" altLang="en-US" sz="3200" dirty="0"/>
              <a:t>情况</a:t>
            </a:r>
            <a:r>
              <a:rPr lang="zh-CN" altLang="zh-CN" sz="3200" dirty="0"/>
              <a:t>最适合的处理方式是</a:t>
            </a:r>
            <a:r>
              <a:rPr lang="en-US" altLang="zh-CN" sz="3200" dirty="0"/>
              <a:t>:</a:t>
            </a:r>
          </a:p>
          <a:p>
            <a:pPr lvl="1"/>
            <a:r>
              <a:rPr lang="zh-CN" altLang="zh-CN" sz="3200" dirty="0"/>
              <a:t>抽取该方法，将之放到超类中，并在超类中定义为抽象方法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lvl="1"/>
            <a:r>
              <a:rPr lang="zh-CN" altLang="en-US" sz="3200" dirty="0"/>
              <a:t>超类中的抽象方法，只定义，不</a:t>
            </a:r>
            <a:r>
              <a:rPr lang="zh-CN" altLang="en-US" sz="3200" dirty="0" smtClean="0"/>
              <a:t>实现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5476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 Design</a:t>
            </a:r>
            <a:r>
              <a:rPr lang="zh-CN" altLang="en-US" dirty="0"/>
              <a:t>：抽象方法和抽象类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 smtClean="0"/>
              <a:t>根据</a:t>
            </a:r>
            <a:r>
              <a:rPr lang="zh-CN" altLang="zh-CN" sz="3200" dirty="0"/>
              <a:t>面向对象的知识，</a:t>
            </a:r>
            <a:r>
              <a:rPr lang="zh-CN" altLang="zh-CN" sz="3200" dirty="0">
                <a:solidFill>
                  <a:srgbClr val="0000FF"/>
                </a:solidFill>
              </a:rPr>
              <a:t>子类必须实现超类中</a:t>
            </a:r>
            <a:r>
              <a:rPr lang="zh-CN" altLang="zh-CN" sz="3200" dirty="0" smtClean="0">
                <a:solidFill>
                  <a:srgbClr val="0000FF"/>
                </a:solidFill>
              </a:rPr>
              <a:t>的抽象方法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r>
              <a:rPr lang="zh-CN" altLang="zh-CN" sz="3200" dirty="0" smtClean="0"/>
              <a:t>在</a:t>
            </a:r>
            <a:r>
              <a:rPr lang="zh-CN" altLang="zh-CN" sz="3200" dirty="0"/>
              <a:t>实现的过程中</a:t>
            </a:r>
            <a:r>
              <a:rPr lang="zh-CN" altLang="zh-CN" sz="3200" dirty="0" smtClean="0"/>
              <a:t>，子</a:t>
            </a:r>
            <a:r>
              <a:rPr lang="zh-CN" altLang="zh-CN" sz="3200" dirty="0"/>
              <a:t>类可以</a:t>
            </a:r>
            <a:r>
              <a:rPr lang="zh-CN" altLang="zh-CN" sz="3200" dirty="0" smtClean="0"/>
              <a:t>根据具体</a:t>
            </a:r>
            <a:r>
              <a:rPr lang="zh-CN" altLang="zh-CN" sz="3200" dirty="0"/>
              <a:t>情况，为该方法编写不同的源代码</a:t>
            </a:r>
            <a:r>
              <a:rPr lang="zh-CN" altLang="zh-CN" sz="3600" dirty="0"/>
              <a:t>。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12921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hapter2">
  <a:themeElements>
    <a:clrScheme name="chap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chap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4363</TotalTime>
  <Words>1647</Words>
  <Application>Microsoft Office PowerPoint</Application>
  <PresentationFormat>全屏显示(4:3)</PresentationFormat>
  <Paragraphs>285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ZapfDingbats</vt:lpstr>
      <vt:lpstr>华文细黑</vt:lpstr>
      <vt:lpstr>宋体</vt:lpstr>
      <vt:lpstr>Arial</vt:lpstr>
      <vt:lpstr>Calibri</vt:lpstr>
      <vt:lpstr>Comic Sans MS</vt:lpstr>
      <vt:lpstr>Consolas</vt:lpstr>
      <vt:lpstr>Times New Roman</vt:lpstr>
      <vt:lpstr>1_chapter2</vt:lpstr>
      <vt:lpstr>咖啡与茶冲泡机案例重构 Refactor of Coffee and Tea Brewing Machine Case</vt:lpstr>
      <vt:lpstr>授课内容</vt:lpstr>
      <vt:lpstr>需求描述-星巴滋饮料冲泡流程</vt:lpstr>
      <vt:lpstr>回顾</vt:lpstr>
      <vt:lpstr>2nd Design ：讨论</vt:lpstr>
      <vt:lpstr>2nd Design ：讨论</vt:lpstr>
      <vt:lpstr>2nd Design ：讨论</vt:lpstr>
      <vt:lpstr>3rd  Design：抽象方法和抽象类</vt:lpstr>
      <vt:lpstr>3rd  Design：抽象方法和抽象类</vt:lpstr>
      <vt:lpstr>3rd  Design：抽象方法和抽象类</vt:lpstr>
      <vt:lpstr>3rd  Design：抽象方法和抽象类</vt:lpstr>
      <vt:lpstr>3rd  Design：抽象方法和抽象类</vt:lpstr>
      <vt:lpstr>3rd  Design：抽象方法和抽象类</vt:lpstr>
      <vt:lpstr>3rd  Design：抽象方法和抽象类</vt:lpstr>
      <vt:lpstr>3rd  Design：抽象方法和抽象类</vt:lpstr>
      <vt:lpstr>3rd  Design：抽象方法和抽象类</vt:lpstr>
      <vt:lpstr>4th  Design：优化</vt:lpstr>
      <vt:lpstr>4th  Design：优化</vt:lpstr>
      <vt:lpstr>4th  Design：优化</vt:lpstr>
      <vt:lpstr>4th  Design：优化</vt:lpstr>
      <vt:lpstr>4th  Design：优化</vt:lpstr>
      <vt:lpstr>4th  Design：优化</vt:lpstr>
      <vt:lpstr>4th  Design：优化</vt:lpstr>
      <vt:lpstr>4th  Design：优化</vt:lpstr>
      <vt:lpstr>4th  Design：优化</vt:lpstr>
      <vt:lpstr>4th  Design：优化</vt:lpstr>
      <vt:lpstr>5th Design：限定流程不被更改</vt:lpstr>
      <vt:lpstr>5th Design：限定流程不被更改</vt:lpstr>
      <vt:lpstr>5th Design：限定流程不被更改</vt:lpstr>
      <vt:lpstr>5th Design：限定流程不被更改</vt:lpstr>
      <vt:lpstr>5th Design：限定流程不被更改</vt:lpstr>
      <vt:lpstr>5th Design：限定流程不被更改</vt:lpstr>
      <vt:lpstr>5th Design：限定流程不被更改</vt:lpstr>
      <vt:lpstr>5th Design：限定流程不被更改</vt:lpstr>
      <vt:lpstr>5th Design：限定流程不被更改</vt:lpstr>
      <vt:lpstr>设计小结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Microsoft 帐户</cp:lastModifiedBy>
  <cp:revision>841</cp:revision>
  <dcterms:created xsi:type="dcterms:W3CDTF">2006-09-12T13:32:02Z</dcterms:created>
  <dcterms:modified xsi:type="dcterms:W3CDTF">2020-10-10T09:41:08Z</dcterms:modified>
</cp:coreProperties>
</file>