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7"/>
  </p:notesMasterIdLst>
  <p:handoutMasterIdLst>
    <p:handoutMasterId r:id="rId48"/>
  </p:handoutMasterIdLst>
  <p:sldIdLst>
    <p:sldId id="256" r:id="rId2"/>
    <p:sldId id="381" r:id="rId3"/>
    <p:sldId id="382" r:id="rId4"/>
    <p:sldId id="349" r:id="rId5"/>
    <p:sldId id="383" r:id="rId6"/>
    <p:sldId id="418" r:id="rId7"/>
    <p:sldId id="400" r:id="rId8"/>
    <p:sldId id="399" r:id="rId9"/>
    <p:sldId id="391" r:id="rId10"/>
    <p:sldId id="386" r:id="rId11"/>
    <p:sldId id="387" r:id="rId12"/>
    <p:sldId id="388" r:id="rId13"/>
    <p:sldId id="390" r:id="rId14"/>
    <p:sldId id="392" r:id="rId15"/>
    <p:sldId id="389" r:id="rId16"/>
    <p:sldId id="351" r:id="rId17"/>
    <p:sldId id="393" r:id="rId18"/>
    <p:sldId id="397" r:id="rId19"/>
    <p:sldId id="394" r:id="rId20"/>
    <p:sldId id="398" r:id="rId21"/>
    <p:sldId id="401" r:id="rId22"/>
    <p:sldId id="396" r:id="rId23"/>
    <p:sldId id="402" r:id="rId24"/>
    <p:sldId id="403" r:id="rId25"/>
    <p:sldId id="395" r:id="rId26"/>
    <p:sldId id="404" r:id="rId27"/>
    <p:sldId id="413" r:id="rId28"/>
    <p:sldId id="415" r:id="rId29"/>
    <p:sldId id="405" r:id="rId30"/>
    <p:sldId id="419" r:id="rId31"/>
    <p:sldId id="406" r:id="rId32"/>
    <p:sldId id="408" r:id="rId33"/>
    <p:sldId id="409" r:id="rId34"/>
    <p:sldId id="410" r:id="rId35"/>
    <p:sldId id="365" r:id="rId36"/>
    <p:sldId id="366" r:id="rId37"/>
    <p:sldId id="367" r:id="rId38"/>
    <p:sldId id="368" r:id="rId39"/>
    <p:sldId id="379" r:id="rId40"/>
    <p:sldId id="380" r:id="rId41"/>
    <p:sldId id="370" r:id="rId42"/>
    <p:sldId id="371" r:id="rId43"/>
    <p:sldId id="416" r:id="rId44"/>
    <p:sldId id="417" r:id="rId45"/>
    <p:sldId id="375" r:id="rId46"/>
  </p:sldIdLst>
  <p:sldSz cx="9144000" cy="6858000" type="screen4x3"/>
  <p:notesSz cx="6858000" cy="9144000"/>
  <p:defaultTextStyle>
    <a:defPPr>
      <a:defRPr lang="zh-CN"/>
    </a:defPPr>
    <a:lvl1pPr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1pPr>
    <a:lvl2pPr marL="4572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2pPr>
    <a:lvl3pPr marL="9144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3pPr>
    <a:lvl4pPr marL="13716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4pPr>
    <a:lvl5pPr marL="18288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5pPr>
    <a:lvl6pPr marL="2286000" algn="l" defTabSz="914400" rtl="0" eaLnBrk="1" latinLnBrk="0" hangingPunct="1">
      <a:defRPr sz="2000" kern="1200">
        <a:solidFill>
          <a:schemeClr val="tx1"/>
        </a:solidFill>
        <a:latin typeface="Comic Sans MS" pitchFamily="66" charset="0"/>
        <a:ea typeface="宋体" pitchFamily="2" charset="-122"/>
        <a:cs typeface="+mn-cs"/>
      </a:defRPr>
    </a:lvl6pPr>
    <a:lvl7pPr marL="2743200" algn="l" defTabSz="914400" rtl="0" eaLnBrk="1" latinLnBrk="0" hangingPunct="1">
      <a:defRPr sz="2000" kern="1200">
        <a:solidFill>
          <a:schemeClr val="tx1"/>
        </a:solidFill>
        <a:latin typeface="Comic Sans MS" pitchFamily="66" charset="0"/>
        <a:ea typeface="宋体" pitchFamily="2" charset="-122"/>
        <a:cs typeface="+mn-cs"/>
      </a:defRPr>
    </a:lvl7pPr>
    <a:lvl8pPr marL="3200400" algn="l" defTabSz="914400" rtl="0" eaLnBrk="1" latinLnBrk="0" hangingPunct="1">
      <a:defRPr sz="2000" kern="1200">
        <a:solidFill>
          <a:schemeClr val="tx1"/>
        </a:solidFill>
        <a:latin typeface="Comic Sans MS" pitchFamily="66" charset="0"/>
        <a:ea typeface="宋体" pitchFamily="2" charset="-122"/>
        <a:cs typeface="+mn-cs"/>
      </a:defRPr>
    </a:lvl8pPr>
    <a:lvl9pPr marL="3657600" algn="l" defTabSz="914400" rtl="0" eaLnBrk="1" latinLnBrk="0" hangingPunct="1">
      <a:defRPr sz="2000" kern="1200">
        <a:solidFill>
          <a:schemeClr val="tx1"/>
        </a:solidFill>
        <a:latin typeface="Comic Sans MS" pitchFamily="66"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006600"/>
    <a:srgbClr val="FF3300"/>
    <a:srgbClr val="003300"/>
    <a:srgbClr val="FF9966"/>
    <a:srgbClr val="CCFF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2059" autoAdjust="0"/>
  </p:normalViewPr>
  <p:slideViewPr>
    <p:cSldViewPr>
      <p:cViewPr varScale="1">
        <p:scale>
          <a:sx n="95" d="100"/>
          <a:sy n="95" d="100"/>
        </p:scale>
        <p:origin x="20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50" d="100"/>
          <a:sy n="150" d="100"/>
        </p:scale>
        <p:origin x="-1032" y="10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64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6321A5F3-1683-4F79-9A4C-56D9075C0FC9}" type="datetimeFigureOut">
              <a:rPr lang="zh-CN" altLang="en-US"/>
              <a:pPr>
                <a:defRPr/>
              </a:pPr>
              <a:t>2020/10/13</a:t>
            </a:fld>
            <a:endParaRPr lang="en-US" altLang="zh-CN"/>
          </a:p>
        </p:txBody>
      </p:sp>
      <p:sp>
        <p:nvSpPr>
          <p:cNvPr id="164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64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040AF1D-F239-4667-9135-653C5B4EC4F6}" type="slidenum">
              <a:rPr lang="zh-CN" altLang="en-US"/>
              <a:pPr>
                <a:defRPr/>
              </a:pPr>
              <a:t>‹#›</a:t>
            </a:fld>
            <a:endParaRPr lang="en-US" altLang="zh-CN"/>
          </a:p>
        </p:txBody>
      </p:sp>
    </p:spTree>
    <p:extLst>
      <p:ext uri="{BB962C8B-B14F-4D97-AF65-F5344CB8AC3E}">
        <p14:creationId xmlns:p14="http://schemas.microsoft.com/office/powerpoint/2010/main" val="3742934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fld id="{B277A674-6562-4720-96DA-206694C16FEF}" type="slidenum">
              <a:rPr lang="en-US" altLang="zh-CN"/>
              <a:pPr>
                <a:defRPr/>
              </a:pPr>
              <a:t>‹#›</a:t>
            </a:fld>
            <a:endParaRPr lang="en-US" altLang="zh-CN"/>
          </a:p>
        </p:txBody>
      </p:sp>
    </p:spTree>
    <p:extLst>
      <p:ext uri="{BB962C8B-B14F-4D97-AF65-F5344CB8AC3E}">
        <p14:creationId xmlns:p14="http://schemas.microsoft.com/office/powerpoint/2010/main" val="3557670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5493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5</a:t>
            </a:fld>
            <a:endParaRPr lang="en-US" altLang="zh-CN"/>
          </a:p>
        </p:txBody>
      </p:sp>
    </p:spTree>
    <p:extLst>
      <p:ext uri="{BB962C8B-B14F-4D97-AF65-F5344CB8AC3E}">
        <p14:creationId xmlns:p14="http://schemas.microsoft.com/office/powerpoint/2010/main" val="159714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1.Java</a:t>
            </a:r>
            <a:r>
              <a:rPr lang="zh-CN" altLang="en-US" dirty="0" smtClean="0"/>
              <a:t>中异常对象的生成的方式为：（</a:t>
            </a:r>
            <a:r>
              <a:rPr lang="en-US" altLang="zh-CN" dirty="0" smtClean="0"/>
              <a:t>1</a:t>
            </a:r>
            <a:r>
              <a:rPr lang="zh-CN" altLang="en-US" dirty="0" smtClean="0"/>
              <a:t>）由</a:t>
            </a:r>
            <a:r>
              <a:rPr lang="en-US" altLang="zh-CN" dirty="0" smtClean="0"/>
              <a:t>java</a:t>
            </a:r>
            <a:r>
              <a:rPr lang="zh-CN" altLang="en-US" dirty="0" smtClean="0"/>
              <a:t>虚拟机生成（</a:t>
            </a:r>
            <a:r>
              <a:rPr lang="en-US" altLang="zh-CN" dirty="0" smtClean="0"/>
              <a:t>2</a:t>
            </a:r>
            <a:r>
              <a:rPr lang="zh-CN" altLang="en-US" dirty="0" smtClean="0"/>
              <a:t>）由</a:t>
            </a:r>
            <a:r>
              <a:rPr lang="en-US" altLang="zh-CN" dirty="0" smtClean="0"/>
              <a:t>java</a:t>
            </a:r>
            <a:r>
              <a:rPr lang="zh-CN" altLang="en-US" dirty="0" smtClean="0"/>
              <a:t>类库的某些类生成（</a:t>
            </a:r>
            <a:r>
              <a:rPr lang="en-US" altLang="zh-CN" dirty="0" smtClean="0"/>
              <a:t>3</a:t>
            </a:r>
            <a:r>
              <a:rPr lang="zh-CN" altLang="en-US" dirty="0" smtClean="0"/>
              <a:t>）在程序中生成自己的异常对象，即异常可以不是出错产生，而是人为地抛出。不论哪种方式，生成异常对象都是通过</a:t>
            </a:r>
            <a:r>
              <a:rPr lang="en-US" altLang="zh-CN" dirty="0" smtClean="0"/>
              <a:t>Throw</a:t>
            </a:r>
            <a:r>
              <a:rPr lang="zh-CN" altLang="en-US" dirty="0" smtClean="0"/>
              <a:t>语句实现的。</a:t>
            </a:r>
            <a:r>
              <a:rPr lang="en-US" altLang="zh-CN" dirty="0" smtClean="0"/>
              <a:t>2.</a:t>
            </a:r>
            <a:r>
              <a:rPr lang="zh-CN" altLang="en-US" dirty="0" smtClean="0"/>
              <a:t>重新抛出异常对象首先必须生成异常。如果一个方法中生成了异常，但是该方法并不处理它自己产生的异常，而是沿着调用层次向上传递，由调用它的方法或方法栈来处理这些异常，这个过程叫做重新抛出</a:t>
            </a:r>
            <a:r>
              <a:rPr lang="zh-CN" altLang="en-US" smtClean="0"/>
              <a:t>异常。</a:t>
            </a:r>
            <a:endParaRPr lang="zh-CN" altLang="en-US" dirty="0" smtClean="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9</a:t>
            </a:fld>
            <a:endParaRPr lang="en-US" altLang="zh-CN"/>
          </a:p>
        </p:txBody>
      </p:sp>
    </p:spTree>
    <p:extLst>
      <p:ext uri="{BB962C8B-B14F-4D97-AF65-F5344CB8AC3E}">
        <p14:creationId xmlns:p14="http://schemas.microsoft.com/office/powerpoint/2010/main" val="3448030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dirty="0" smtClean="0">
                <a:solidFill>
                  <a:srgbClr val="3F5FBF"/>
                </a:solidFill>
                <a:latin typeface="Consolas" panose="020B0609020204030204" pitchFamily="49" charset="0"/>
              </a:rPr>
              <a:t>世界上最真情的相依就是   你在</a:t>
            </a:r>
            <a:r>
              <a:rPr lang="en-US" altLang="zh-CN" sz="1200" dirty="0" smtClean="0">
                <a:solidFill>
                  <a:srgbClr val="3F5FBF"/>
                </a:solidFill>
                <a:latin typeface="Consolas" panose="020B0609020204030204" pitchFamily="49" charset="0"/>
              </a:rPr>
              <a:t>try</a:t>
            </a:r>
            <a:r>
              <a:rPr lang="zh-CN" altLang="en-US" sz="1200" dirty="0" smtClean="0">
                <a:solidFill>
                  <a:srgbClr val="3F5FBF"/>
                </a:solidFill>
                <a:latin typeface="Consolas" panose="020B0609020204030204" pitchFamily="49" charset="0"/>
              </a:rPr>
              <a:t>我在</a:t>
            </a:r>
            <a:r>
              <a:rPr lang="en-US" altLang="zh-CN" sz="1200" dirty="0" smtClean="0">
                <a:solidFill>
                  <a:srgbClr val="3F5FBF"/>
                </a:solidFill>
                <a:latin typeface="Consolas" panose="020B0609020204030204" pitchFamily="49" charset="0"/>
              </a:rPr>
              <a:t>catch,</a:t>
            </a:r>
            <a:r>
              <a:rPr lang="zh-CN" altLang="en-US" sz="1200" dirty="0" smtClean="0">
                <a:solidFill>
                  <a:srgbClr val="3F5FBF"/>
                </a:solidFill>
                <a:latin typeface="Consolas" panose="020B0609020204030204" pitchFamily="49" charset="0"/>
              </a:rPr>
              <a:t>无论你发神马脾气</a:t>
            </a:r>
            <a:r>
              <a:rPr lang="en-US" altLang="zh-CN" sz="1200" dirty="0" smtClean="0">
                <a:solidFill>
                  <a:srgbClr val="3F5FBF"/>
                </a:solidFill>
                <a:latin typeface="Consolas" panose="020B0609020204030204" pitchFamily="49" charset="0"/>
              </a:rPr>
              <a:t>,</a:t>
            </a:r>
            <a:r>
              <a:rPr lang="zh-CN" altLang="en-US" sz="1200" dirty="0" smtClean="0">
                <a:solidFill>
                  <a:srgbClr val="3F5FBF"/>
                </a:solidFill>
                <a:latin typeface="Consolas" panose="020B0609020204030204" pitchFamily="49" charset="0"/>
              </a:rPr>
              <a:t>我都静静接受</a:t>
            </a:r>
            <a:r>
              <a:rPr lang="en-US" altLang="zh-CN" sz="1200" dirty="0" smtClean="0">
                <a:solidFill>
                  <a:srgbClr val="3F5FBF"/>
                </a:solidFill>
                <a:latin typeface="Consolas" panose="020B0609020204030204" pitchFamily="49" charset="0"/>
              </a:rPr>
              <a:t>,</a:t>
            </a:r>
            <a:r>
              <a:rPr lang="zh-CN" altLang="en-US" sz="1200" dirty="0" smtClean="0">
                <a:solidFill>
                  <a:srgbClr val="3F5FBF"/>
                </a:solidFill>
                <a:latin typeface="Consolas" panose="020B0609020204030204" pitchFamily="49" charset="0"/>
              </a:rPr>
              <a:t>默默处理</a:t>
            </a:r>
          </a:p>
          <a:p>
            <a:pPr algn="l"/>
            <a:r>
              <a:rPr lang="zh-CN" altLang="en-US" sz="1200" dirty="0" smtClean="0">
                <a:solidFill>
                  <a:srgbClr val="3F5FBF"/>
                </a:solidFill>
                <a:latin typeface="Consolas" panose="020B0609020204030204" pitchFamily="49" charset="0"/>
              </a:rPr>
              <a:t>当通过</a:t>
            </a:r>
            <a:r>
              <a:rPr lang="en-US" altLang="zh-CN" sz="1200" u="sng" dirty="0" smtClean="0">
                <a:solidFill>
                  <a:srgbClr val="3F5FBF"/>
                </a:solidFill>
                <a:latin typeface="Consolas" panose="020B0609020204030204" pitchFamily="49" charset="0"/>
              </a:rPr>
              <a:t>try  catch</a:t>
            </a:r>
            <a:r>
              <a:rPr lang="zh-CN" altLang="en-US" sz="1200" u="sng" dirty="0" smtClean="0">
                <a:solidFill>
                  <a:srgbClr val="3F5FBF"/>
                </a:solidFill>
                <a:latin typeface="Consolas" panose="020B0609020204030204" pitchFamily="49" charset="0"/>
              </a:rPr>
              <a:t>将问题处理了</a:t>
            </a:r>
            <a:r>
              <a:rPr lang="en-US" altLang="zh-CN" sz="1200" u="sng" dirty="0" smtClean="0">
                <a:solidFill>
                  <a:srgbClr val="3F5FBF"/>
                </a:solidFill>
                <a:latin typeface="Consolas" panose="020B0609020204030204" pitchFamily="49" charset="0"/>
              </a:rPr>
              <a:t>,</a:t>
            </a:r>
            <a:r>
              <a:rPr lang="zh-CN" altLang="en-US" sz="1200" u="sng" dirty="0" smtClean="0">
                <a:solidFill>
                  <a:srgbClr val="3F5FBF"/>
                </a:solidFill>
                <a:latin typeface="Consolas" panose="020B0609020204030204" pitchFamily="49" charset="0"/>
              </a:rPr>
              <a:t>程序会继续执行</a:t>
            </a:r>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13</a:t>
            </a:fld>
            <a:endParaRPr lang="en-US" altLang="zh-CN"/>
          </a:p>
        </p:txBody>
      </p:sp>
    </p:spTree>
    <p:extLst>
      <p:ext uri="{BB962C8B-B14F-4D97-AF65-F5344CB8AC3E}">
        <p14:creationId xmlns:p14="http://schemas.microsoft.com/office/powerpoint/2010/main" val="210712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dirty="0" smtClean="0">
                <a:solidFill>
                  <a:srgbClr val="3F5FBF"/>
                </a:solidFill>
                <a:latin typeface="Consolas" panose="020B0609020204030204" pitchFamily="49" charset="0"/>
              </a:rPr>
              <a:t>世界上最真情的相依就是   你在</a:t>
            </a:r>
            <a:r>
              <a:rPr lang="en-US" altLang="zh-CN" sz="1200" dirty="0" smtClean="0">
                <a:solidFill>
                  <a:srgbClr val="3F5FBF"/>
                </a:solidFill>
                <a:latin typeface="Consolas" panose="020B0609020204030204" pitchFamily="49" charset="0"/>
              </a:rPr>
              <a:t>try</a:t>
            </a:r>
            <a:r>
              <a:rPr lang="zh-CN" altLang="en-US" sz="1200" dirty="0" smtClean="0">
                <a:solidFill>
                  <a:srgbClr val="3F5FBF"/>
                </a:solidFill>
                <a:latin typeface="Consolas" panose="020B0609020204030204" pitchFamily="49" charset="0"/>
              </a:rPr>
              <a:t>我在</a:t>
            </a:r>
            <a:r>
              <a:rPr lang="en-US" altLang="zh-CN" sz="1200" dirty="0" smtClean="0">
                <a:solidFill>
                  <a:srgbClr val="3F5FBF"/>
                </a:solidFill>
                <a:latin typeface="Consolas" panose="020B0609020204030204" pitchFamily="49" charset="0"/>
              </a:rPr>
              <a:t>catch,</a:t>
            </a:r>
            <a:r>
              <a:rPr lang="zh-CN" altLang="en-US" sz="1200" dirty="0" smtClean="0">
                <a:solidFill>
                  <a:srgbClr val="3F5FBF"/>
                </a:solidFill>
                <a:latin typeface="Consolas" panose="020B0609020204030204" pitchFamily="49" charset="0"/>
              </a:rPr>
              <a:t>无论你发神马脾气</a:t>
            </a:r>
            <a:r>
              <a:rPr lang="en-US" altLang="zh-CN" sz="1200" dirty="0" smtClean="0">
                <a:solidFill>
                  <a:srgbClr val="3F5FBF"/>
                </a:solidFill>
                <a:latin typeface="Consolas" panose="020B0609020204030204" pitchFamily="49" charset="0"/>
              </a:rPr>
              <a:t>,</a:t>
            </a:r>
            <a:r>
              <a:rPr lang="zh-CN" altLang="en-US" sz="1200" dirty="0" smtClean="0">
                <a:solidFill>
                  <a:srgbClr val="3F5FBF"/>
                </a:solidFill>
                <a:latin typeface="Consolas" panose="020B0609020204030204" pitchFamily="49" charset="0"/>
              </a:rPr>
              <a:t>我都静静接受</a:t>
            </a:r>
            <a:r>
              <a:rPr lang="en-US" altLang="zh-CN" sz="1200" dirty="0" smtClean="0">
                <a:solidFill>
                  <a:srgbClr val="3F5FBF"/>
                </a:solidFill>
                <a:latin typeface="Consolas" panose="020B0609020204030204" pitchFamily="49" charset="0"/>
              </a:rPr>
              <a:t>,</a:t>
            </a:r>
            <a:r>
              <a:rPr lang="zh-CN" altLang="en-US" sz="1200" dirty="0" smtClean="0">
                <a:solidFill>
                  <a:srgbClr val="3F5FBF"/>
                </a:solidFill>
                <a:latin typeface="Consolas" panose="020B0609020204030204" pitchFamily="49" charset="0"/>
              </a:rPr>
              <a:t>默默处理</a:t>
            </a:r>
          </a:p>
          <a:p>
            <a:pPr algn="l"/>
            <a:r>
              <a:rPr lang="zh-CN" altLang="en-US" sz="1200" dirty="0" smtClean="0">
                <a:solidFill>
                  <a:srgbClr val="3F5FBF"/>
                </a:solidFill>
                <a:latin typeface="Consolas" panose="020B0609020204030204" pitchFamily="49" charset="0"/>
              </a:rPr>
              <a:t>当通过</a:t>
            </a:r>
            <a:r>
              <a:rPr lang="en-US" altLang="zh-CN" sz="1200" u="sng" dirty="0" smtClean="0">
                <a:solidFill>
                  <a:srgbClr val="3F5FBF"/>
                </a:solidFill>
                <a:latin typeface="Consolas" panose="020B0609020204030204" pitchFamily="49" charset="0"/>
              </a:rPr>
              <a:t>try  catch</a:t>
            </a:r>
            <a:r>
              <a:rPr lang="zh-CN" altLang="en-US" sz="1200" u="sng" dirty="0" smtClean="0">
                <a:solidFill>
                  <a:srgbClr val="3F5FBF"/>
                </a:solidFill>
                <a:latin typeface="Consolas" panose="020B0609020204030204" pitchFamily="49" charset="0"/>
              </a:rPr>
              <a:t>将问题处理了</a:t>
            </a:r>
            <a:r>
              <a:rPr lang="en-US" altLang="zh-CN" sz="1200" u="sng" dirty="0" smtClean="0">
                <a:solidFill>
                  <a:srgbClr val="3F5FBF"/>
                </a:solidFill>
                <a:latin typeface="Consolas" panose="020B0609020204030204" pitchFamily="49" charset="0"/>
              </a:rPr>
              <a:t>,</a:t>
            </a:r>
            <a:r>
              <a:rPr lang="zh-CN" altLang="en-US" sz="1200" u="sng" dirty="0" smtClean="0">
                <a:solidFill>
                  <a:srgbClr val="3F5FBF"/>
                </a:solidFill>
                <a:latin typeface="Consolas" panose="020B0609020204030204" pitchFamily="49" charset="0"/>
              </a:rPr>
              <a:t>程序会继续执行</a:t>
            </a:r>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21</a:t>
            </a:fld>
            <a:endParaRPr lang="en-US" altLang="zh-CN"/>
          </a:p>
        </p:txBody>
      </p:sp>
    </p:spTree>
    <p:extLst>
      <p:ext uri="{BB962C8B-B14F-4D97-AF65-F5344CB8AC3E}">
        <p14:creationId xmlns:p14="http://schemas.microsoft.com/office/powerpoint/2010/main" val="75478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solidFill>
                  <a:srgbClr val="000000"/>
                </a:solidFill>
              </a:rPr>
              <a:pPr>
                <a:defRPr/>
              </a:pPr>
              <a:t>28</a:t>
            </a:fld>
            <a:endParaRPr lang="en-US" altLang="zh-CN">
              <a:solidFill>
                <a:srgbClr val="000000"/>
              </a:solidFill>
            </a:endParaRPr>
          </a:p>
        </p:txBody>
      </p:sp>
    </p:spTree>
    <p:extLst>
      <p:ext uri="{BB962C8B-B14F-4D97-AF65-F5344CB8AC3E}">
        <p14:creationId xmlns:p14="http://schemas.microsoft.com/office/powerpoint/2010/main" val="3316719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32</a:t>
            </a:fld>
            <a:endParaRPr lang="en-US" altLang="zh-CN"/>
          </a:p>
        </p:txBody>
      </p:sp>
    </p:spTree>
    <p:extLst>
      <p:ext uri="{BB962C8B-B14F-4D97-AF65-F5344CB8AC3E}">
        <p14:creationId xmlns:p14="http://schemas.microsoft.com/office/powerpoint/2010/main" val="956736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34</a:t>
            </a:fld>
            <a:endParaRPr lang="en-US" altLang="zh-CN"/>
          </a:p>
        </p:txBody>
      </p:sp>
    </p:spTree>
    <p:extLst>
      <p:ext uri="{BB962C8B-B14F-4D97-AF65-F5344CB8AC3E}">
        <p14:creationId xmlns:p14="http://schemas.microsoft.com/office/powerpoint/2010/main" val="82991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72939835-B615-4C51-81A4-8D4D79D2ADB2}" type="slidenum">
              <a:rPr lang="en-US" altLang="zh-CN"/>
              <a:pPr>
                <a:defRPr/>
              </a:pPr>
              <a:t>‹#›</a:t>
            </a:fld>
            <a:endParaRPr lang="en-US" altLang="zh-CN"/>
          </a:p>
        </p:txBody>
      </p:sp>
    </p:spTree>
    <p:extLst>
      <p:ext uri="{BB962C8B-B14F-4D97-AF65-F5344CB8AC3E}">
        <p14:creationId xmlns:p14="http://schemas.microsoft.com/office/powerpoint/2010/main" val="353247936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u="none">
                <a:solidFill>
                  <a:srgbClr val="0000FF"/>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6C7A287-3E96-4060-B9F6-4696645199A7}" type="slidenum">
              <a:rPr lang="en-US" altLang="zh-CN"/>
              <a:pPr>
                <a:defRPr/>
              </a:pPr>
              <a:t>‹#›</a:t>
            </a:fld>
            <a:endParaRPr lang="en-US" altLang="zh-CN"/>
          </a:p>
        </p:txBody>
      </p:sp>
    </p:spTree>
    <p:extLst>
      <p:ext uri="{BB962C8B-B14F-4D97-AF65-F5344CB8AC3E}">
        <p14:creationId xmlns:p14="http://schemas.microsoft.com/office/powerpoint/2010/main" val="69714370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600200"/>
            <a:ext cx="3810000" cy="46482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495800" y="1600200"/>
            <a:ext cx="3810000" cy="464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1CCF119-8841-4BC0-92A4-AF1E642864AE}" type="slidenum">
              <a:rPr lang="en-US" altLang="zh-CN"/>
              <a:pPr>
                <a:defRPr/>
              </a:pPr>
              <a:t>‹#›</a:t>
            </a:fld>
            <a:endParaRPr lang="en-US" altLang="zh-CN"/>
          </a:p>
        </p:txBody>
      </p:sp>
    </p:spTree>
    <p:extLst>
      <p:ext uri="{BB962C8B-B14F-4D97-AF65-F5344CB8AC3E}">
        <p14:creationId xmlns:p14="http://schemas.microsoft.com/office/powerpoint/2010/main" val="209505715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atin typeface="Times New Roman" pitchFamily="18" charset="0"/>
              </a:defRPr>
            </a:lvl1pPr>
          </a:lstStyle>
          <a:p>
            <a:pPr>
              <a:defRPr/>
            </a:pPr>
            <a:endParaRPr lang="en-US" altLang="zh-CN"/>
          </a:p>
        </p:txBody>
      </p:sp>
      <p:sp>
        <p:nvSpPr>
          <p:cNvPr id="4103" name="Rectangle 7"/>
          <p:cNvSpPr>
            <a:spLocks noGrp="1" noChangeArrowheads="1"/>
          </p:cNvSpPr>
          <p:nvPr>
            <p:ph type="sldNum" sz="quarter" idx="4"/>
          </p:nvPr>
        </p:nvSpPr>
        <p:spPr bwMode="auto">
          <a:xfrm>
            <a:off x="8316913"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solidFill>
                  <a:srgbClr val="0000FF"/>
                </a:solidFill>
                <a:latin typeface="Times New Roman" pitchFamily="18" charset="0"/>
              </a:defRPr>
            </a:lvl1pPr>
          </a:lstStyle>
          <a:p>
            <a:pPr>
              <a:defRPr/>
            </a:pPr>
            <a:fld id="{2D333561-7446-4AE0-ABCB-8461EC3768A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06" r:id="rId1"/>
    <p:sldLayoutId id="2147484107" r:id="rId2"/>
    <p:sldLayoutId id="2147484117" r:id="rId3"/>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4000" u="sng">
          <a:solidFill>
            <a:srgbClr val="0000FF"/>
          </a:solidFill>
          <a:latin typeface="华文细黑" pitchFamily="2" charset="-122"/>
          <a:ea typeface="华文细黑" pitchFamily="2" charset="-122"/>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3568" y="3212976"/>
            <a:ext cx="7772400" cy="1470025"/>
          </a:xfrm>
        </p:spPr>
        <p:txBody>
          <a:bodyPr/>
          <a:lstStyle/>
          <a:p>
            <a:pPr algn="ctr"/>
            <a:r>
              <a:rPr lang="zh-CN" altLang="en-US" u="none" dirty="0" smtClean="0">
                <a:solidFill>
                  <a:srgbClr val="0000FF"/>
                </a:solidFill>
              </a:rPr>
              <a:t>异常处理</a:t>
            </a:r>
            <a:r>
              <a:rPr lang="en-US" altLang="zh-CN" u="none" dirty="0" smtClean="0">
                <a:solidFill>
                  <a:srgbClr val="0000FF"/>
                </a:solidFill>
              </a:rPr>
              <a:t/>
            </a:r>
            <a:br>
              <a:rPr lang="en-US" altLang="zh-CN" u="none" dirty="0" smtClean="0">
                <a:solidFill>
                  <a:srgbClr val="0000FF"/>
                </a:solidFill>
              </a:rPr>
            </a:br>
            <a:r>
              <a:rPr lang="en-US" altLang="zh-CN" sz="2800" u="none" dirty="0" smtClean="0"/>
              <a:t>Exception Catching </a:t>
            </a:r>
            <a:r>
              <a:rPr lang="en-US" altLang="zh-CN" sz="2800" u="none" dirty="0"/>
              <a:t>and Handling</a:t>
            </a:r>
            <a:endParaRPr lang="zh-CN" altLang="en-US" sz="1600" u="none" dirty="0" smtClean="0">
              <a:solidFill>
                <a:srgbClr val="0000FF"/>
              </a:solidFill>
            </a:endParaRPr>
          </a:p>
        </p:txBody>
      </p:sp>
      <p:pic>
        <p:nvPicPr>
          <p:cNvPr id="4" name="图片 3">
            <a:extLst>
              <a:ext uri="{FF2B5EF4-FFF2-40B4-BE49-F238E27FC236}">
                <a16:creationId xmlns:a16="http://schemas.microsoft.com/office/drawing/2014/main" xmlns="" xmlns:lc="http://schemas.openxmlformats.org/drawingml/2006/lockedCanvas" id="{14F8F324-075C-433C-A772-B3547B685A05}"/>
              </a:ext>
            </a:extLst>
          </p:cNvPr>
          <p:cNvPicPr>
            <a:picLocks noChangeAspect="1"/>
          </p:cNvPicPr>
          <p:nvPr/>
        </p:nvPicPr>
        <p:blipFill>
          <a:blip r:embed="rId3"/>
          <a:stretch>
            <a:fillRect/>
          </a:stretch>
        </p:blipFill>
        <p:spPr>
          <a:xfrm>
            <a:off x="3260553" y="1105148"/>
            <a:ext cx="2618430" cy="2107828"/>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JVM</a:t>
            </a:r>
            <a:r>
              <a:rPr lang="zh-CN" altLang="en-US" dirty="0"/>
              <a:t>默认异常处理</a:t>
            </a:r>
          </a:p>
        </p:txBody>
      </p:sp>
      <p:sp>
        <p:nvSpPr>
          <p:cNvPr id="3" name="内容占位符 2"/>
          <p:cNvSpPr>
            <a:spLocks noGrp="1"/>
          </p:cNvSpPr>
          <p:nvPr>
            <p:ph idx="1"/>
          </p:nvPr>
        </p:nvSpPr>
        <p:spPr/>
        <p:txBody>
          <a:bodyPr/>
          <a:lstStyle/>
          <a:p>
            <a:r>
              <a:rPr lang="zh-CN" altLang="en-US" sz="3200" dirty="0" smtClean="0"/>
              <a:t>若程序有运行时异常，并且没有</a:t>
            </a:r>
            <a:r>
              <a:rPr lang="zh-CN" altLang="en-US" sz="3200" dirty="0"/>
              <a:t>进行相应的异常处理</a:t>
            </a:r>
            <a:r>
              <a:rPr lang="zh-CN" altLang="en-US" sz="3200" dirty="0" smtClean="0"/>
              <a:t>，</a:t>
            </a:r>
            <a:r>
              <a:rPr lang="en-US" altLang="zh-CN" sz="3200" dirty="0">
                <a:latin typeface="Consolas" panose="020B0609020204030204" pitchFamily="49" charset="0"/>
              </a:rPr>
              <a:t>JVM</a:t>
            </a:r>
            <a:r>
              <a:rPr lang="zh-CN" altLang="en-US" sz="3200" dirty="0" smtClean="0"/>
              <a:t>提供默认</a:t>
            </a:r>
            <a:r>
              <a:rPr lang="zh-CN" altLang="en-US" sz="3200" dirty="0"/>
              <a:t>的异常处理</a:t>
            </a:r>
            <a:r>
              <a:rPr lang="zh-CN" altLang="en-US" sz="3200" dirty="0" smtClean="0"/>
              <a:t>机制进行处理。</a:t>
            </a:r>
            <a:endParaRPr lang="en-US" altLang="zh-CN" sz="3200" dirty="0" smtClean="0"/>
          </a:p>
          <a:p>
            <a:pPr lvl="1"/>
            <a:r>
              <a:rPr lang="zh-CN" altLang="en-US" sz="2800" dirty="0" smtClean="0"/>
              <a:t>只是将异常</a:t>
            </a:r>
            <a:r>
              <a:rPr lang="zh-CN" altLang="en-US" sz="2800" dirty="0"/>
              <a:t>的</a:t>
            </a:r>
            <a:r>
              <a:rPr lang="zh-CN" altLang="en-US" sz="2800" dirty="0" smtClean="0"/>
              <a:t>名称，异常</a:t>
            </a:r>
            <a:r>
              <a:rPr lang="zh-CN" altLang="en-US" sz="2800" dirty="0"/>
              <a:t>的信息、异常出现的位置打印在了控制台</a:t>
            </a:r>
            <a:r>
              <a:rPr lang="zh-CN" altLang="en-US" sz="2800" dirty="0" smtClean="0"/>
              <a:t>上，同时</a:t>
            </a:r>
            <a:r>
              <a:rPr lang="zh-CN" altLang="en-US" sz="2800" dirty="0"/>
              <a:t>将程序停止运行</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10</a:t>
            </a:fld>
            <a:endParaRPr lang="en-US" altLang="zh-CN"/>
          </a:p>
        </p:txBody>
      </p:sp>
    </p:spTree>
    <p:extLst>
      <p:ext uri="{BB962C8B-B14F-4D97-AF65-F5344CB8AC3E}">
        <p14:creationId xmlns:p14="http://schemas.microsoft.com/office/powerpoint/2010/main" val="1712873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JVM</a:t>
            </a:r>
            <a:r>
              <a:rPr lang="zh-CN" altLang="en-US" dirty="0"/>
              <a:t>默认</a:t>
            </a:r>
            <a:r>
              <a:rPr lang="zh-CN" altLang="en-US" dirty="0" smtClean="0"/>
              <a:t>异常处理</a:t>
            </a:r>
            <a:endParaRPr lang="zh-CN" altLang="en-US" dirty="0"/>
          </a:p>
        </p:txBody>
      </p:sp>
      <p:sp>
        <p:nvSpPr>
          <p:cNvPr id="3" name="内容占位符 2"/>
          <p:cNvSpPr>
            <a:spLocks noGrp="1"/>
          </p:cNvSpPr>
          <p:nvPr>
            <p:ph idx="1"/>
          </p:nvPr>
        </p:nvSpPr>
        <p:spPr/>
        <p:txBody>
          <a:bodyPr/>
          <a:lstStyle/>
          <a:p>
            <a:pPr marL="0" lvl="0" indent="0">
              <a:buClr>
                <a:srgbClr val="3333CC"/>
              </a:buClr>
              <a:buNone/>
            </a:pPr>
            <a:r>
              <a:rPr lang="en-US" altLang="zh-CN" sz="1800" b="1" dirty="0">
                <a:solidFill>
                  <a:srgbClr val="7F0055"/>
                </a:solidFill>
                <a:latin typeface="Consolas" panose="020B0609020204030204" pitchFamily="49" charset="0"/>
              </a:rPr>
              <a:t>package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edu.hit</a:t>
            </a:r>
            <a:r>
              <a:rPr lang="en-US" altLang="zh-CN" sz="1800" b="1" dirty="0">
                <a:solidFill>
                  <a:srgbClr val="000000"/>
                </a:solidFill>
                <a:latin typeface="Consolas" panose="020B0609020204030204" pitchFamily="49" charset="0"/>
              </a:rPr>
              <a:t>; </a:t>
            </a:r>
          </a:p>
          <a:p>
            <a:pPr marL="0" lvl="0" indent="0">
              <a:buClr>
                <a:srgbClr val="3333CC"/>
              </a:buClr>
              <a:buNone/>
            </a:pPr>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t>
            </a:r>
            <a:r>
              <a:rPr lang="en-US" altLang="zh-CN" sz="1800" b="1" dirty="0" smtClean="0">
                <a:solidFill>
                  <a:srgbClr val="000000"/>
                </a:solidFill>
                <a:latin typeface="Consolas" panose="020B0609020204030204" pitchFamily="49" charset="0"/>
              </a:rPr>
              <a:t>Demo2_Exception </a:t>
            </a:r>
            <a:r>
              <a:rPr lang="en-US" altLang="zh-CN" sz="1800" b="1" dirty="0">
                <a:solidFill>
                  <a:srgbClr val="000000"/>
                </a:solidFill>
                <a:latin typeface="Consolas" panose="020B0609020204030204" pitchFamily="49" charset="0"/>
              </a:rPr>
              <a:t>{</a:t>
            </a:r>
          </a:p>
          <a:p>
            <a:pPr marL="0" lvl="0" indent="0">
              <a:buClr>
                <a:srgbClr val="3333CC"/>
              </a:buClr>
              <a:buNone/>
            </a:pPr>
            <a:r>
              <a:rPr lang="en-US" altLang="zh-CN" sz="1800" b="1" dirty="0">
                <a:solidFill>
                  <a:srgbClr val="7F0055"/>
                </a:solidFill>
                <a:latin typeface="Consolas" panose="020B0609020204030204" pitchFamily="49" charset="0"/>
              </a:rPr>
              <a:t>   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6A3E3E"/>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marL="0" lvl="0" indent="0">
              <a:buClr>
                <a:srgbClr val="3333CC"/>
              </a:buClr>
              <a:buNone/>
            </a:pPr>
            <a:r>
              <a:rPr lang="en-US" altLang="zh-CN" sz="1800" dirty="0">
                <a:solidFill>
                  <a:srgbClr val="000000"/>
                </a:solidFill>
                <a:latin typeface="Consolas" panose="020B0609020204030204" pitchFamily="49" charset="0"/>
              </a:rPr>
              <a:t>      Demo </a:t>
            </a:r>
            <a:r>
              <a:rPr lang="en-US" altLang="zh-CN" sz="1800" dirty="0">
                <a:solidFill>
                  <a:srgbClr val="6A3E3E"/>
                </a:solidFill>
                <a:latin typeface="Consolas" panose="020B0609020204030204" pitchFamily="49" charset="0"/>
              </a:rPr>
              <a:t>d</a:t>
            </a:r>
            <a:r>
              <a:rPr lang="en-US" altLang="zh-CN" sz="1800" dirty="0">
                <a:solidFill>
                  <a:srgbClr val="000000"/>
                </a:solidFill>
                <a:latin typeface="Consolas" panose="020B0609020204030204" pitchFamily="49" charset="0"/>
              </a:rPr>
              <a:t>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Demo();</a:t>
            </a:r>
          </a:p>
          <a:p>
            <a:pPr marL="0" lvl="0" indent="0">
              <a:buClr>
                <a:srgbClr val="3333CC"/>
              </a:buClr>
              <a:buNone/>
            </a:pPr>
            <a:r>
              <a:rPr lang="en-US" altLang="zh-CN" sz="1800" b="1" dirty="0">
                <a:solidFill>
                  <a:srgbClr val="7F0055"/>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x</a:t>
            </a:r>
            <a:r>
              <a:rPr lang="en-US" altLang="zh-CN" sz="1800" b="1" dirty="0">
                <a:solidFill>
                  <a:srgbClr val="000000"/>
                </a:solidFill>
                <a:latin typeface="Consolas" panose="020B0609020204030204" pitchFamily="49" charset="0"/>
              </a:rPr>
              <a:t> = </a:t>
            </a:r>
            <a:r>
              <a:rPr lang="en-US" altLang="zh-CN" sz="1800" b="1" dirty="0" err="1">
                <a:solidFill>
                  <a:srgbClr val="6A3E3E"/>
                </a:solidFill>
                <a:latin typeface="Consolas" panose="020B0609020204030204" pitchFamily="49" charset="0"/>
              </a:rPr>
              <a:t>d</a:t>
            </a:r>
            <a:r>
              <a:rPr lang="en-US" altLang="zh-CN" sz="1800" b="1" dirty="0" err="1">
                <a:solidFill>
                  <a:srgbClr val="000000"/>
                </a:solidFill>
                <a:latin typeface="Consolas" panose="020B0609020204030204" pitchFamily="49" charset="0"/>
              </a:rPr>
              <a:t>.div</a:t>
            </a:r>
            <a:r>
              <a:rPr lang="en-US" altLang="zh-CN" sz="1800" b="1" dirty="0">
                <a:solidFill>
                  <a:srgbClr val="000000"/>
                </a:solidFill>
                <a:latin typeface="Consolas" panose="020B0609020204030204" pitchFamily="49" charset="0"/>
              </a:rPr>
              <a:t>(10, 0);</a:t>
            </a:r>
          </a:p>
          <a:p>
            <a:pPr marL="0" lvl="0" indent="0">
              <a:buClr>
                <a:srgbClr val="3333CC"/>
              </a:buClr>
              <a:buNone/>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6A3E3E"/>
                </a:solidFill>
                <a:latin typeface="Consolas" panose="020B0609020204030204" pitchFamily="49" charset="0"/>
              </a:rPr>
              <a:t>x</a:t>
            </a:r>
            <a:r>
              <a:rPr lang="en-US" altLang="zh-CN" sz="1800" b="1" i="1" dirty="0">
                <a:solidFill>
                  <a:srgbClr val="000000"/>
                </a:solidFill>
                <a:latin typeface="Consolas" panose="020B0609020204030204" pitchFamily="49" charset="0"/>
              </a:rPr>
              <a:t>);</a:t>
            </a:r>
          </a:p>
          <a:p>
            <a:pPr marL="0" lvl="0" indent="0">
              <a:buClr>
                <a:srgbClr val="3333CC"/>
              </a:buClr>
              <a:buNone/>
            </a:pPr>
            <a:r>
              <a:rPr lang="en-US" altLang="zh-CN" sz="1800" dirty="0">
                <a:solidFill>
                  <a:srgbClr val="000000"/>
                </a:solidFill>
                <a:latin typeface="Consolas" panose="020B0609020204030204" pitchFamily="49" charset="0"/>
              </a:rPr>
              <a:t>   }</a:t>
            </a:r>
          </a:p>
          <a:p>
            <a:pPr marL="0" lvl="0" indent="0">
              <a:buClr>
                <a:srgbClr val="3333CC"/>
              </a:buClr>
              <a:buNone/>
            </a:pPr>
            <a:r>
              <a:rPr lang="en-US" altLang="zh-CN" sz="1800" dirty="0">
                <a:solidFill>
                  <a:srgbClr val="000000"/>
                </a:solidFill>
                <a:latin typeface="Consolas" panose="020B0609020204030204" pitchFamily="49" charset="0"/>
              </a:rPr>
              <a:t>}</a:t>
            </a:r>
          </a:p>
          <a:p>
            <a:pPr marL="0" lvl="0" indent="0">
              <a:buClr>
                <a:srgbClr val="3333CC"/>
              </a:buClr>
              <a:buNone/>
            </a:pP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Demo {</a:t>
            </a:r>
          </a:p>
          <a:p>
            <a:pPr marL="0" lvl="0" indent="0">
              <a:buClr>
                <a:srgbClr val="3333CC"/>
              </a:buClr>
              <a:buNone/>
            </a:pPr>
            <a:r>
              <a:rPr lang="en-US" altLang="zh-CN" sz="1800" b="1" dirty="0">
                <a:solidFill>
                  <a:srgbClr val="7F0055"/>
                </a:solidFill>
                <a:latin typeface="Consolas" panose="020B0609020204030204" pitchFamily="49" charset="0"/>
              </a:rPr>
              <a:t>   public</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div(</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p>
          <a:p>
            <a:pPr marL="0" lvl="0" indent="0">
              <a:buClr>
                <a:srgbClr val="3333CC"/>
              </a:buClr>
              <a:buNone/>
            </a:pPr>
            <a:r>
              <a:rPr lang="en-US" altLang="zh-CN" sz="1800" b="1" dirty="0">
                <a:solidFill>
                  <a:srgbClr val="7F0055"/>
                </a:solidFill>
                <a:latin typeface="Consolas" panose="020B0609020204030204" pitchFamily="49" charset="0"/>
              </a:rPr>
              <a:t>      return</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r>
              <a:rPr lang="en-US" altLang="zh-CN" sz="1800" b="1" dirty="0">
                <a:solidFill>
                  <a:srgbClr val="3F7F5F"/>
                </a:solidFill>
                <a:latin typeface="Consolas" panose="020B0609020204030204" pitchFamily="49" charset="0"/>
              </a:rPr>
              <a:t>// new ArithmeticException("/ by zero");</a:t>
            </a:r>
          </a:p>
          <a:p>
            <a:pPr marL="0" lvl="0" indent="0">
              <a:buClr>
                <a:srgbClr val="3333CC"/>
              </a:buClr>
              <a:buNone/>
            </a:pPr>
            <a:r>
              <a:rPr lang="en-US" altLang="zh-CN" sz="1800" dirty="0">
                <a:solidFill>
                  <a:srgbClr val="000000"/>
                </a:solidFill>
                <a:latin typeface="Consolas" panose="020B0609020204030204" pitchFamily="49" charset="0"/>
              </a:rPr>
              <a:t>   }</a:t>
            </a:r>
          </a:p>
          <a:p>
            <a:pPr marL="0" lvl="0" indent="0">
              <a:buClr>
                <a:srgbClr val="3333CC"/>
              </a:buClr>
              <a:buNone/>
            </a:pPr>
            <a:r>
              <a:rPr lang="en-US" altLang="zh-CN" sz="1800" dirty="0">
                <a:solidFill>
                  <a:srgbClr val="000000"/>
                </a:solidFill>
                <a:latin typeface="Consolas" panose="020B0609020204030204" pitchFamily="49" charset="0"/>
              </a:rPr>
              <a:t>}</a:t>
            </a:r>
            <a:endParaRPr lang="zh-CN" altLang="en-US" dirty="0">
              <a:solidFill>
                <a:srgbClr val="000000"/>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11</a:t>
            </a:fld>
            <a:endParaRPr lang="en-US" altLang="zh-CN"/>
          </a:p>
        </p:txBody>
      </p:sp>
    </p:spTree>
    <p:extLst>
      <p:ext uri="{BB962C8B-B14F-4D97-AF65-F5344CB8AC3E}">
        <p14:creationId xmlns:p14="http://schemas.microsoft.com/office/powerpoint/2010/main" val="345444651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JVM</a:t>
            </a:r>
            <a:r>
              <a:rPr lang="zh-CN" altLang="en-US" dirty="0"/>
              <a:t>默认异常处理</a:t>
            </a:r>
          </a:p>
        </p:txBody>
      </p:sp>
      <p:sp>
        <p:nvSpPr>
          <p:cNvPr id="3" name="内容占位符 2"/>
          <p:cNvSpPr>
            <a:spLocks noGrp="1"/>
          </p:cNvSpPr>
          <p:nvPr>
            <p:ph idx="1"/>
          </p:nvPr>
        </p:nvSpPr>
        <p:spPr/>
        <p:txBody>
          <a:bodyPr/>
          <a:lstStyle/>
          <a:p>
            <a:pPr marL="0" indent="0">
              <a:buNone/>
            </a:pPr>
            <a:r>
              <a:rPr lang="en-US" altLang="zh-CN" sz="1800" b="1" dirty="0">
                <a:solidFill>
                  <a:srgbClr val="7F0055"/>
                </a:solidFill>
                <a:latin typeface="Consolas" panose="020B0609020204030204" pitchFamily="49" charset="0"/>
              </a:rPr>
              <a:t>package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edu.hit</a:t>
            </a:r>
            <a:r>
              <a:rPr lang="en-US" altLang="zh-CN" sz="1800" b="1" dirty="0" smtClean="0">
                <a:solidFill>
                  <a:srgbClr val="000000"/>
                </a:solidFill>
                <a:latin typeface="Consolas" panose="020B0609020204030204" pitchFamily="49" charset="0"/>
              </a:rPr>
              <a:t>;  </a:t>
            </a:r>
            <a:endParaRPr lang="en-US" altLang="zh-CN" sz="1800" dirty="0" smtClean="0">
              <a:solidFill>
                <a:srgbClr val="008000"/>
              </a:solidFill>
            </a:endParaRPr>
          </a:p>
          <a:p>
            <a:pPr marL="0" indent="0">
              <a:buNone/>
            </a:pPr>
            <a:r>
              <a:rPr lang="en-US" altLang="zh-CN" sz="1800" b="1" dirty="0" smtClean="0">
                <a:solidFill>
                  <a:srgbClr val="7F0055"/>
                </a:solidFill>
                <a:latin typeface="Consolas" panose="020B0609020204030204" pitchFamily="49" charset="0"/>
              </a:rPr>
              <a:t>public</a:t>
            </a:r>
            <a:r>
              <a:rPr lang="en-US" altLang="zh-CN" sz="1800" b="1" dirty="0" smtClean="0">
                <a:solidFill>
                  <a:srgbClr val="000000"/>
                </a:solidFill>
                <a:latin typeface="Consolas" panose="020B0609020204030204" pitchFamily="49" charset="0"/>
              </a:rPr>
              <a:t> </a:t>
            </a:r>
            <a:r>
              <a:rPr lang="en-US" altLang="zh-CN" sz="1800" b="1" dirty="0" smtClean="0">
                <a:solidFill>
                  <a:srgbClr val="7F0055"/>
                </a:solidFill>
                <a:latin typeface="Consolas" panose="020B0609020204030204" pitchFamily="49" charset="0"/>
              </a:rPr>
              <a:t>class</a:t>
            </a:r>
            <a:r>
              <a:rPr lang="en-US" altLang="zh-CN" sz="1800" b="1" dirty="0" smtClean="0">
                <a:solidFill>
                  <a:srgbClr val="000000"/>
                </a:solidFill>
                <a:latin typeface="Consolas" panose="020B0609020204030204" pitchFamily="49" charset="0"/>
              </a:rPr>
              <a:t> Demo2_Exception {</a:t>
            </a:r>
          </a:p>
          <a:p>
            <a:pPr marL="0" indent="0">
              <a:buNone/>
            </a:pPr>
            <a:r>
              <a:rPr lang="en-US" altLang="zh-CN" sz="1800" b="1" dirty="0" smtClean="0">
                <a:solidFill>
                  <a:srgbClr val="7F0055"/>
                </a:solidFill>
                <a:latin typeface="Consolas" panose="020B0609020204030204" pitchFamily="49" charset="0"/>
              </a:rPr>
              <a:t>   public</a:t>
            </a:r>
            <a:r>
              <a:rPr lang="en-US" altLang="zh-CN" sz="1800" b="1" dirty="0" smtClean="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6A3E3E"/>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marL="0" indent="0">
              <a:buNone/>
            </a:pPr>
            <a:r>
              <a:rPr lang="en-US" altLang="zh-CN" sz="1800" dirty="0" smtClean="0">
                <a:solidFill>
                  <a:srgbClr val="000000"/>
                </a:solidFill>
                <a:latin typeface="Consolas" panose="020B0609020204030204" pitchFamily="49" charset="0"/>
              </a:rPr>
              <a:t>      Demo </a:t>
            </a:r>
            <a:r>
              <a:rPr lang="en-US" altLang="zh-CN" sz="1800" dirty="0">
                <a:solidFill>
                  <a:srgbClr val="6A3E3E"/>
                </a:solidFill>
                <a:latin typeface="Consolas" panose="020B0609020204030204" pitchFamily="49" charset="0"/>
              </a:rPr>
              <a:t>d</a:t>
            </a:r>
            <a:r>
              <a:rPr lang="en-US" altLang="zh-CN" sz="1800" dirty="0">
                <a:solidFill>
                  <a:srgbClr val="000000"/>
                </a:solidFill>
                <a:latin typeface="Consolas" panose="020B0609020204030204" pitchFamily="49" charset="0"/>
              </a:rPr>
              <a:t>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Demo();</a:t>
            </a:r>
          </a:p>
          <a:p>
            <a:pPr marL="0" indent="0">
              <a:buNone/>
            </a:pPr>
            <a:r>
              <a:rPr lang="en-US" altLang="zh-CN" sz="1800" b="1" dirty="0" smtClean="0">
                <a:solidFill>
                  <a:srgbClr val="7F0055"/>
                </a:solidFill>
                <a:latin typeface="Consolas" panose="020B0609020204030204" pitchFamily="49" charset="0"/>
              </a:rPr>
              <a:t>      </a:t>
            </a:r>
            <a:r>
              <a:rPr lang="en-US" altLang="zh-CN" sz="1800" b="1" dirty="0" err="1" smtClean="0">
                <a:solidFill>
                  <a:srgbClr val="7F0055"/>
                </a:solidFill>
                <a:latin typeface="Consolas" panose="020B0609020204030204" pitchFamily="49" charset="0"/>
              </a:rPr>
              <a:t>int</a:t>
            </a:r>
            <a:r>
              <a:rPr lang="en-US" altLang="zh-CN" sz="1800" b="1" dirty="0" smtClean="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x</a:t>
            </a:r>
            <a:r>
              <a:rPr lang="en-US" altLang="zh-CN" sz="1800" b="1" dirty="0">
                <a:solidFill>
                  <a:srgbClr val="000000"/>
                </a:solidFill>
                <a:latin typeface="Consolas" panose="020B0609020204030204" pitchFamily="49" charset="0"/>
              </a:rPr>
              <a:t> = </a:t>
            </a:r>
            <a:r>
              <a:rPr lang="en-US" altLang="zh-CN" sz="1800" b="1" dirty="0" err="1">
                <a:solidFill>
                  <a:srgbClr val="6A3E3E"/>
                </a:solidFill>
                <a:latin typeface="Consolas" panose="020B0609020204030204" pitchFamily="49" charset="0"/>
              </a:rPr>
              <a:t>d</a:t>
            </a:r>
            <a:r>
              <a:rPr lang="en-US" altLang="zh-CN" sz="1800" b="1" dirty="0" err="1">
                <a:solidFill>
                  <a:srgbClr val="000000"/>
                </a:solidFill>
                <a:latin typeface="Consolas" panose="020B0609020204030204" pitchFamily="49" charset="0"/>
              </a:rPr>
              <a:t>.div</a:t>
            </a:r>
            <a:r>
              <a:rPr lang="en-US" altLang="zh-CN" sz="1800" b="1" dirty="0">
                <a:solidFill>
                  <a:srgbClr val="000000"/>
                </a:solidFill>
                <a:latin typeface="Consolas" panose="020B0609020204030204" pitchFamily="49" charset="0"/>
              </a:rPr>
              <a:t>(10, 0</a:t>
            </a:r>
            <a:r>
              <a:rPr lang="en-US" altLang="zh-CN" sz="1800" b="1" dirty="0" smtClean="0">
                <a:solidFill>
                  <a:srgbClr val="000000"/>
                </a:solidFill>
                <a:latin typeface="Consolas" panose="020B0609020204030204" pitchFamily="49" charset="0"/>
              </a:rPr>
              <a:t>); </a:t>
            </a:r>
            <a:endParaRPr lang="en-US" altLang="zh-CN" sz="1800" b="1"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      </a:t>
            </a:r>
            <a:r>
              <a:rPr lang="en-US" altLang="zh-CN" sz="1800" dirty="0" err="1" smtClean="0">
                <a:solidFill>
                  <a:srgbClr val="000000"/>
                </a:solidFill>
                <a:latin typeface="Consolas" panose="020B0609020204030204" pitchFamily="49" charset="0"/>
              </a:rPr>
              <a:t>System.</a:t>
            </a:r>
            <a:r>
              <a:rPr lang="en-US" altLang="zh-CN" sz="1800" b="1" i="1" dirty="0" err="1" smtClean="0">
                <a:solidFill>
                  <a:srgbClr val="0000C0"/>
                </a:solidFill>
                <a:latin typeface="Consolas" panose="020B0609020204030204" pitchFamily="49" charset="0"/>
              </a:rPr>
              <a:t>out</a:t>
            </a:r>
            <a:r>
              <a:rPr lang="en-US" altLang="zh-CN" sz="1800" b="1" i="1" dirty="0" err="1" smtClean="0">
                <a:solidFill>
                  <a:srgbClr val="000000"/>
                </a:solidFill>
                <a:latin typeface="Consolas" panose="020B0609020204030204" pitchFamily="49" charset="0"/>
              </a:rPr>
              <a:t>.println</a:t>
            </a:r>
            <a:r>
              <a:rPr lang="en-US" altLang="zh-CN" sz="1800" b="1" i="1" dirty="0" smtClean="0">
                <a:solidFill>
                  <a:srgbClr val="000000"/>
                </a:solidFill>
                <a:latin typeface="Consolas" panose="020B0609020204030204" pitchFamily="49" charset="0"/>
              </a:rPr>
              <a:t>(</a:t>
            </a:r>
            <a:r>
              <a:rPr lang="en-US" altLang="zh-CN" sz="1800" b="1" i="1" dirty="0" smtClean="0">
                <a:solidFill>
                  <a:srgbClr val="6A3E3E"/>
                </a:solidFill>
                <a:latin typeface="Consolas" panose="020B0609020204030204" pitchFamily="49" charset="0"/>
              </a:rPr>
              <a:t>x</a:t>
            </a:r>
            <a:r>
              <a:rPr lang="en-US" altLang="zh-CN" sz="1800" b="1" i="1" dirty="0" smtClean="0">
                <a:solidFill>
                  <a:srgbClr val="000000"/>
                </a:solidFill>
                <a:latin typeface="Consolas" panose="020B0609020204030204" pitchFamily="49" charset="0"/>
              </a:rPr>
              <a:t>); </a:t>
            </a:r>
            <a:r>
              <a:rPr lang="en-US" altLang="zh-CN" sz="1800" b="1" dirty="0" smtClean="0">
                <a:solidFill>
                  <a:srgbClr val="008000"/>
                </a:solidFill>
                <a:latin typeface="Consolas" panose="020B0609020204030204" pitchFamily="49" charset="0"/>
              </a:rPr>
              <a:t>//</a:t>
            </a:r>
            <a:r>
              <a:rPr lang="zh-CN" altLang="en-US" sz="1800" b="1" dirty="0" smtClean="0">
                <a:solidFill>
                  <a:srgbClr val="008000"/>
                </a:solidFill>
                <a:latin typeface="Consolas" panose="020B0609020204030204" pitchFamily="49" charset="0"/>
              </a:rPr>
              <a:t>错误发生后，本行并未执行</a:t>
            </a:r>
            <a:endParaRPr lang="en-US" altLang="zh-CN" sz="1800" b="1" dirty="0">
              <a:solidFill>
                <a:srgbClr val="008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   }</a:t>
            </a:r>
            <a:endParaRPr lang="en-US" altLang="zh-CN" sz="1800" dirty="0">
              <a:solidFill>
                <a:srgbClr val="000000"/>
              </a:solidFill>
              <a:latin typeface="Consolas" panose="020B0609020204030204" pitchFamily="49" charset="0"/>
            </a:endParaRPr>
          </a:p>
          <a:p>
            <a:pPr marL="0" indent="0">
              <a:buNone/>
            </a:pPr>
            <a:r>
              <a:rPr lang="en-US" altLang="zh-CN" sz="1800" dirty="0">
                <a:solidFill>
                  <a:srgbClr val="000000"/>
                </a:solidFill>
                <a:latin typeface="Consolas" panose="020B0609020204030204" pitchFamily="49" charset="0"/>
              </a:rPr>
              <a:t>}</a:t>
            </a:r>
          </a:p>
          <a:p>
            <a:pPr marL="0" indent="0">
              <a:buNone/>
            </a:pP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Demo {</a:t>
            </a:r>
          </a:p>
          <a:p>
            <a:pPr marL="0" indent="0">
              <a:buNone/>
            </a:pPr>
            <a:r>
              <a:rPr lang="en-US" altLang="zh-CN" sz="1800" b="1" dirty="0" smtClean="0">
                <a:solidFill>
                  <a:srgbClr val="7F0055"/>
                </a:solidFill>
                <a:latin typeface="Consolas" panose="020B0609020204030204" pitchFamily="49" charset="0"/>
              </a:rPr>
              <a:t>   public</a:t>
            </a:r>
            <a:r>
              <a:rPr lang="en-US" altLang="zh-CN" sz="1800" b="1" dirty="0" smtClean="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div(</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p>
          <a:p>
            <a:pPr marL="0" lvl="0" indent="0">
              <a:buClr>
                <a:srgbClr val="3333CC"/>
              </a:buClr>
              <a:buNone/>
            </a:pPr>
            <a:r>
              <a:rPr lang="en-US" altLang="zh-CN" sz="1800" b="1" dirty="0" smtClean="0">
                <a:solidFill>
                  <a:srgbClr val="7F0055"/>
                </a:solidFill>
                <a:latin typeface="Consolas" panose="020B0609020204030204" pitchFamily="49" charset="0"/>
              </a:rPr>
              <a:t>      return</a:t>
            </a:r>
            <a:r>
              <a:rPr lang="en-US" altLang="zh-CN" sz="1800" b="1" dirty="0" smtClean="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r>
              <a:rPr lang="en-US" altLang="zh-CN" sz="1800" b="1" dirty="0" smtClean="0">
                <a:solidFill>
                  <a:srgbClr val="3F7F5F"/>
                </a:solidFill>
                <a:latin typeface="Consolas" panose="020B0609020204030204" pitchFamily="49" charset="0"/>
              </a:rPr>
              <a:t>// </a:t>
            </a:r>
            <a:r>
              <a:rPr lang="en-US" altLang="zh-CN" sz="1800" b="1" dirty="0">
                <a:solidFill>
                  <a:srgbClr val="3F7F5F"/>
                </a:solidFill>
                <a:latin typeface="Consolas" panose="020B0609020204030204" pitchFamily="49" charset="0"/>
              </a:rPr>
              <a:t>new ArithmeticException("/ by zero</a:t>
            </a:r>
            <a:r>
              <a:rPr lang="en-US" altLang="zh-CN" sz="1800" b="1" dirty="0" smtClean="0">
                <a:solidFill>
                  <a:srgbClr val="3F7F5F"/>
                </a:solidFill>
                <a:latin typeface="Consolas" panose="020B0609020204030204" pitchFamily="49" charset="0"/>
              </a:rPr>
              <a:t>");</a:t>
            </a:r>
            <a:endParaRPr lang="en-US" altLang="zh-CN" sz="1800" b="1" dirty="0">
              <a:solidFill>
                <a:srgbClr val="3F7F5F"/>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   }</a:t>
            </a:r>
            <a:endParaRPr lang="en-US" altLang="zh-CN" sz="1800" dirty="0">
              <a:solidFill>
                <a:srgbClr val="000000"/>
              </a:solidFill>
              <a:latin typeface="Consolas" panose="020B0609020204030204" pitchFamily="49" charset="0"/>
            </a:endParaRPr>
          </a:p>
          <a:p>
            <a:pPr marL="0" indent="0">
              <a:buNone/>
            </a:pPr>
            <a:r>
              <a:rPr lang="en-US" altLang="zh-CN" sz="1800" dirty="0">
                <a:solidFill>
                  <a:srgbClr val="000000"/>
                </a:solidFill>
                <a:latin typeface="Consolas" panose="020B0609020204030204" pitchFamily="49" charset="0"/>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12</a:t>
            </a:fld>
            <a:endParaRPr lang="en-US" altLang="zh-CN"/>
          </a:p>
        </p:txBody>
      </p:sp>
      <p:pic>
        <p:nvPicPr>
          <p:cNvPr id="6" name="图片 5"/>
          <p:cNvPicPr>
            <a:picLocks noChangeAspect="1"/>
          </p:cNvPicPr>
          <p:nvPr/>
        </p:nvPicPr>
        <p:blipFill>
          <a:blip r:embed="rId2"/>
          <a:stretch>
            <a:fillRect/>
          </a:stretch>
        </p:blipFill>
        <p:spPr>
          <a:xfrm>
            <a:off x="827584" y="5661248"/>
            <a:ext cx="7494984" cy="647353"/>
          </a:xfrm>
          <a:prstGeom prst="rect">
            <a:avLst/>
          </a:prstGeom>
        </p:spPr>
      </p:pic>
    </p:spTree>
    <p:extLst>
      <p:ext uri="{BB962C8B-B14F-4D97-AF65-F5344CB8AC3E}">
        <p14:creationId xmlns:p14="http://schemas.microsoft.com/office/powerpoint/2010/main" val="54501784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a:t>
            </a:r>
            <a:r>
              <a:rPr lang="zh-CN" altLang="en-US" dirty="0" smtClean="0"/>
              <a:t>异常处理</a:t>
            </a:r>
            <a:endParaRPr lang="zh-CN" altLang="en-US" dirty="0"/>
          </a:p>
        </p:txBody>
      </p:sp>
      <p:sp>
        <p:nvSpPr>
          <p:cNvPr id="3" name="内容占位符 2"/>
          <p:cNvSpPr>
            <a:spLocks noGrp="1"/>
          </p:cNvSpPr>
          <p:nvPr>
            <p:ph idx="1"/>
          </p:nvPr>
        </p:nvSpPr>
        <p:spPr/>
        <p:txBody>
          <a:bodyPr/>
          <a:lstStyle/>
          <a:p>
            <a:pPr marL="57150" indent="0" algn="just">
              <a:spcAft>
                <a:spcPts val="0"/>
              </a:spcAft>
              <a:buClr>
                <a:srgbClr val="3333CC"/>
              </a:buClr>
              <a:buNone/>
            </a:pPr>
            <a:r>
              <a:rPr lang="en-US" altLang="zh-CN" sz="2400" kern="100" dirty="0">
                <a:solidFill>
                  <a:srgbClr val="0000FF"/>
                </a:solidFill>
                <a:latin typeface="Consolas" panose="020B0609020204030204" pitchFamily="49" charset="0"/>
                <a:cs typeface="Times New Roman"/>
              </a:rPr>
              <a:t>try</a:t>
            </a:r>
            <a:r>
              <a:rPr lang="en-US" altLang="zh-CN" sz="2400" kern="100" dirty="0" smtClean="0">
                <a:solidFill>
                  <a:srgbClr val="0000FF"/>
                </a:solidFill>
                <a:latin typeface="Consolas" panose="020B0609020204030204" pitchFamily="49" charset="0"/>
                <a:cs typeface="Times New Roman"/>
              </a:rPr>
              <a:t>{     </a:t>
            </a:r>
            <a:r>
              <a:rPr lang="en-US" altLang="zh-CN" sz="2400" kern="100" dirty="0" smtClean="0">
                <a:solidFill>
                  <a:srgbClr val="008000"/>
                </a:solidFill>
                <a:cs typeface="Times New Roman"/>
              </a:rPr>
              <a:t>//</a:t>
            </a:r>
            <a:r>
              <a:rPr lang="zh-CN" altLang="en-US" sz="2400" kern="100" dirty="0" smtClean="0">
                <a:solidFill>
                  <a:srgbClr val="008000"/>
                </a:solidFill>
                <a:cs typeface="Times New Roman"/>
              </a:rPr>
              <a:t>检测异常</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cs typeface="Times New Roman"/>
              </a:rPr>
              <a:t>可能出现异常的语句</a:t>
            </a:r>
            <a:r>
              <a:rPr lang="zh-CN" altLang="en-US" sz="2400" kern="100" dirty="0">
                <a:cs typeface="Times New Roman"/>
              </a:rPr>
              <a:t>；</a:t>
            </a:r>
            <a:r>
              <a:rPr lang="en-US" altLang="zh-CN" sz="2400" kern="100" dirty="0">
                <a:cs typeface="Times New Roman"/>
              </a:rPr>
              <a:t>    </a:t>
            </a:r>
          </a:p>
          <a:p>
            <a:pPr marL="57150" indent="0" algn="just">
              <a:spcAft>
                <a:spcPts val="0"/>
              </a:spcAft>
              <a:buClr>
                <a:srgbClr val="3333CC"/>
              </a:buClr>
              <a:buNone/>
            </a:pPr>
            <a:r>
              <a:rPr lang="en-US" altLang="zh-CN" sz="2400" kern="100" dirty="0">
                <a:solidFill>
                  <a:srgbClr val="0000FF"/>
                </a:solidFill>
                <a:cs typeface="Times New Roman"/>
              </a:rPr>
              <a:t>} </a:t>
            </a:r>
            <a:r>
              <a:rPr lang="en-US" altLang="zh-CN" sz="2400" kern="100" dirty="0" smtClean="0">
                <a:solidFill>
                  <a:srgbClr val="0000FF"/>
                </a:solidFill>
                <a:cs typeface="Times New Roman"/>
              </a:rPr>
              <a:t>catch (</a:t>
            </a:r>
            <a:r>
              <a:rPr lang="zh-CN" altLang="zh-CN" sz="2400" kern="100" dirty="0">
                <a:solidFill>
                  <a:srgbClr val="0000FF"/>
                </a:solidFill>
                <a:cs typeface="Times New Roman"/>
              </a:rPr>
              <a:t>异常类型</a:t>
            </a:r>
            <a:r>
              <a:rPr lang="en-US" altLang="zh-CN" sz="2400" kern="100" dirty="0">
                <a:solidFill>
                  <a:srgbClr val="0000FF"/>
                </a:solidFill>
                <a:cs typeface="Times New Roman"/>
              </a:rPr>
              <a:t>1</a:t>
            </a:r>
            <a:r>
              <a:rPr lang="zh-CN" altLang="zh-CN" sz="2400" kern="100" dirty="0">
                <a:solidFill>
                  <a:srgbClr val="0000FF"/>
                </a:solidFill>
                <a:cs typeface="Times New Roman"/>
              </a:rPr>
              <a:t> 异常对象</a:t>
            </a:r>
            <a:r>
              <a:rPr lang="en-US" altLang="zh-CN" sz="2400" kern="100" dirty="0" smtClean="0">
                <a:solidFill>
                  <a:srgbClr val="0000FF"/>
                </a:solidFill>
                <a:cs typeface="Times New Roman"/>
              </a:rPr>
              <a:t>){ </a:t>
            </a:r>
            <a:r>
              <a:rPr lang="zh-CN" altLang="en-US" sz="2400" kern="100" dirty="0">
                <a:solidFill>
                  <a:srgbClr val="0000FF"/>
                </a:solidFill>
                <a:cs typeface="Times New Roman"/>
              </a:rPr>
              <a:t> </a:t>
            </a:r>
            <a:r>
              <a:rPr lang="zh-CN" altLang="en-US" sz="2400" kern="100" dirty="0" smtClean="0">
                <a:solidFill>
                  <a:srgbClr val="0000FF"/>
                </a:solidFill>
                <a:cs typeface="Times New Roman"/>
              </a:rPr>
              <a:t> </a:t>
            </a:r>
            <a:r>
              <a:rPr lang="en-US" altLang="zh-CN" sz="2400" kern="100" dirty="0" smtClean="0">
                <a:solidFill>
                  <a:srgbClr val="008000"/>
                </a:solidFill>
                <a:cs typeface="Times New Roman"/>
              </a:rPr>
              <a:t>//</a:t>
            </a:r>
            <a:r>
              <a:rPr lang="zh-CN" altLang="en-US" sz="2400" kern="100" dirty="0">
                <a:solidFill>
                  <a:srgbClr val="008000"/>
                </a:solidFill>
                <a:cs typeface="Times New Roman"/>
              </a:rPr>
              <a:t>捕获异常类型</a:t>
            </a:r>
            <a:r>
              <a:rPr lang="en-US" altLang="zh-CN" sz="2400" kern="100" dirty="0">
                <a:solidFill>
                  <a:srgbClr val="008000"/>
                </a:solidFill>
                <a:cs typeface="Times New Roman"/>
              </a:rPr>
              <a:t>1</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处理异常 ；</a:t>
            </a:r>
          </a:p>
          <a:p>
            <a:pPr marL="57150" indent="0" algn="just">
              <a:spcAft>
                <a:spcPts val="0"/>
              </a:spcAft>
              <a:buClr>
                <a:srgbClr val="3333CC"/>
              </a:buClr>
              <a:buNone/>
            </a:pPr>
            <a:r>
              <a:rPr lang="en-US" altLang="zh-CN" sz="2400" kern="100" dirty="0">
                <a:solidFill>
                  <a:srgbClr val="0000FF"/>
                </a:solidFill>
                <a:cs typeface="Times New Roman"/>
              </a:rPr>
              <a:t>} </a:t>
            </a:r>
            <a:r>
              <a:rPr lang="en-US" altLang="zh-CN" sz="2400" kern="100" dirty="0" smtClean="0">
                <a:solidFill>
                  <a:srgbClr val="0000FF"/>
                </a:solidFill>
                <a:cs typeface="Times New Roman"/>
              </a:rPr>
              <a:t>catch (</a:t>
            </a:r>
            <a:r>
              <a:rPr lang="zh-CN" altLang="zh-CN" sz="2400" kern="100" dirty="0">
                <a:solidFill>
                  <a:srgbClr val="0000FF"/>
                </a:solidFill>
                <a:cs typeface="Times New Roman"/>
              </a:rPr>
              <a:t>异常类型</a:t>
            </a:r>
            <a:r>
              <a:rPr lang="en-US" altLang="zh-CN" sz="2400" kern="100" dirty="0">
                <a:solidFill>
                  <a:srgbClr val="0000FF"/>
                </a:solidFill>
                <a:cs typeface="Times New Roman"/>
              </a:rPr>
              <a:t>2</a:t>
            </a:r>
            <a:r>
              <a:rPr lang="zh-CN" altLang="zh-CN" sz="2400" kern="100" dirty="0">
                <a:solidFill>
                  <a:srgbClr val="0000FF"/>
                </a:solidFill>
                <a:cs typeface="Times New Roman"/>
              </a:rPr>
              <a:t> 异常对象</a:t>
            </a:r>
            <a:r>
              <a:rPr lang="en-US" altLang="zh-CN" sz="2400" kern="100" dirty="0" smtClean="0">
                <a:solidFill>
                  <a:srgbClr val="0000FF"/>
                </a:solidFill>
                <a:cs typeface="Times New Roman"/>
              </a:rPr>
              <a:t>){   </a:t>
            </a:r>
            <a:r>
              <a:rPr lang="en-US" altLang="zh-CN" sz="2400" kern="100" dirty="0" smtClean="0">
                <a:solidFill>
                  <a:srgbClr val="008000"/>
                </a:solidFill>
                <a:cs typeface="Times New Roman"/>
              </a:rPr>
              <a:t>//</a:t>
            </a:r>
            <a:r>
              <a:rPr lang="zh-CN" altLang="en-US" sz="2400" kern="100" dirty="0">
                <a:solidFill>
                  <a:srgbClr val="008000"/>
                </a:solidFill>
                <a:cs typeface="Times New Roman"/>
              </a:rPr>
              <a:t>捕获异常</a:t>
            </a:r>
            <a:r>
              <a:rPr lang="zh-CN" altLang="en-US" sz="2400" kern="100" dirty="0" smtClean="0">
                <a:solidFill>
                  <a:srgbClr val="008000"/>
                </a:solidFill>
                <a:cs typeface="Times New Roman"/>
              </a:rPr>
              <a:t>类型</a:t>
            </a:r>
            <a:r>
              <a:rPr lang="en-US" altLang="zh-CN" sz="2400" kern="100" dirty="0" smtClean="0">
                <a:solidFill>
                  <a:srgbClr val="008000"/>
                </a:solidFill>
                <a:cs typeface="Times New Roman"/>
              </a:rPr>
              <a:t>2</a:t>
            </a:r>
            <a:endParaRPr lang="zh-CN" altLang="zh-CN" sz="2400" kern="100" dirty="0">
              <a:solidFill>
                <a:srgbClr val="0000FF"/>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处理异常 ；</a:t>
            </a:r>
          </a:p>
          <a:p>
            <a:pPr marL="57150" indent="0" algn="just">
              <a:spcAft>
                <a:spcPts val="0"/>
              </a:spcAft>
              <a:buClr>
                <a:srgbClr val="3333CC"/>
              </a:buClr>
              <a:buNone/>
            </a:pPr>
            <a:r>
              <a:rPr lang="en-US" altLang="zh-CN" sz="2400" kern="100" dirty="0">
                <a:solidFill>
                  <a:srgbClr val="0000FF"/>
                </a:solidFill>
                <a:cs typeface="Times New Roman"/>
              </a:rPr>
              <a:t>}</a:t>
            </a:r>
            <a:r>
              <a:rPr lang="en-US" altLang="zh-CN" sz="2400" kern="100" dirty="0">
                <a:solidFill>
                  <a:srgbClr val="000000"/>
                </a:solidFill>
                <a:cs typeface="Times New Roman"/>
              </a:rPr>
              <a:t> ...</a:t>
            </a:r>
            <a:endParaRPr lang="zh-CN" altLang="zh-CN" sz="2400" kern="100" dirty="0">
              <a:solidFill>
                <a:srgbClr val="000000"/>
              </a:solidFill>
              <a:cs typeface="Times New Roman"/>
            </a:endParaRPr>
          </a:p>
          <a:p>
            <a:pPr marL="57150" indent="0" algn="just">
              <a:spcAft>
                <a:spcPts val="0"/>
              </a:spcAft>
              <a:buClr>
                <a:srgbClr val="3333CC"/>
              </a:buClr>
              <a:buNone/>
            </a:pPr>
            <a:r>
              <a:rPr lang="en-US" altLang="zh-CN" sz="2400" kern="100" dirty="0" smtClean="0">
                <a:solidFill>
                  <a:srgbClr val="0000FF"/>
                </a:solidFill>
                <a:cs typeface="Times New Roman"/>
              </a:rPr>
              <a:t>finally {   </a:t>
            </a:r>
            <a:r>
              <a:rPr lang="en-US" altLang="zh-CN" sz="2400" kern="100" dirty="0" smtClean="0">
                <a:solidFill>
                  <a:srgbClr val="008000"/>
                </a:solidFill>
                <a:cs typeface="Times New Roman"/>
              </a:rPr>
              <a:t>//</a:t>
            </a:r>
            <a:r>
              <a:rPr lang="zh-CN" altLang="en-US" sz="2400" kern="100" dirty="0">
                <a:solidFill>
                  <a:srgbClr val="008000"/>
                </a:solidFill>
                <a:cs typeface="Times New Roman"/>
              </a:rPr>
              <a:t>释放资源</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异常处理的统一出口</a:t>
            </a:r>
            <a:r>
              <a:rPr lang="en-US" altLang="zh-CN" sz="2400" kern="100" dirty="0">
                <a:solidFill>
                  <a:srgbClr val="000000"/>
                </a:solidFill>
                <a:cs typeface="Times New Roman"/>
              </a:rPr>
              <a:t> ;</a:t>
            </a:r>
            <a:endParaRPr lang="zh-CN" altLang="zh-CN" sz="2400" kern="100" dirty="0">
              <a:solidFill>
                <a:srgbClr val="000000"/>
              </a:solidFill>
              <a:cs typeface="Times New Roman"/>
            </a:endParaRPr>
          </a:p>
          <a:p>
            <a:pPr marL="57150" indent="0">
              <a:buClr>
                <a:srgbClr val="3333CC"/>
              </a:buClr>
              <a:buNone/>
            </a:pPr>
            <a:r>
              <a:rPr lang="en-US" altLang="zh-CN" sz="2400" dirty="0">
                <a:solidFill>
                  <a:srgbClr val="0000FF"/>
                </a:solidFill>
                <a:cs typeface="Times New Roman"/>
              </a:rPr>
              <a:t>}</a:t>
            </a:r>
            <a:endParaRPr lang="zh-CN" altLang="en-US" sz="2400" dirty="0">
              <a:solidFill>
                <a:srgbClr val="0000FF"/>
              </a:solidFill>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13</a:t>
            </a:fld>
            <a:endParaRPr lang="en-US" altLang="zh-CN"/>
          </a:p>
        </p:txBody>
      </p:sp>
    </p:spTree>
    <p:extLst>
      <p:ext uri="{BB962C8B-B14F-4D97-AF65-F5344CB8AC3E}">
        <p14:creationId xmlns:p14="http://schemas.microsoft.com/office/powerpoint/2010/main" val="2733897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a:t>
            </a:r>
            <a:r>
              <a:rPr lang="zh-CN" altLang="en-US" dirty="0" smtClean="0"/>
              <a:t>异常处理</a:t>
            </a:r>
            <a:endParaRPr lang="zh-CN" altLang="en-US" dirty="0"/>
          </a:p>
        </p:txBody>
      </p:sp>
      <p:sp>
        <p:nvSpPr>
          <p:cNvPr id="3" name="内容占位符 2"/>
          <p:cNvSpPr>
            <a:spLocks noGrp="1"/>
          </p:cNvSpPr>
          <p:nvPr>
            <p:ph idx="1"/>
          </p:nvPr>
        </p:nvSpPr>
        <p:spPr/>
        <p:txBody>
          <a:bodyPr/>
          <a:lstStyle/>
          <a:p>
            <a:r>
              <a:rPr lang="en-US" altLang="zh-CN" sz="3200" dirty="0" smtClean="0">
                <a:latin typeface="Consolas" panose="020B0609020204030204" pitchFamily="49" charset="0"/>
              </a:rPr>
              <a:t>Try…catch…finally</a:t>
            </a:r>
            <a:r>
              <a:rPr lang="zh-CN" altLang="en-US" sz="3200" dirty="0"/>
              <a:t>多种</a:t>
            </a:r>
            <a:r>
              <a:rPr lang="zh-CN" altLang="en-US" sz="3200" dirty="0" smtClean="0"/>
              <a:t>形式</a:t>
            </a:r>
            <a:endParaRPr lang="en-US" altLang="zh-CN" sz="3200" dirty="0"/>
          </a:p>
          <a:p>
            <a:pPr lvl="1"/>
            <a:r>
              <a:rPr lang="en-US" altLang="zh-CN" sz="2800" dirty="0" smtClean="0">
                <a:latin typeface="Consolas" panose="020B0609020204030204" pitchFamily="49" charset="0"/>
              </a:rPr>
              <a:t>try…catch</a:t>
            </a:r>
            <a:endParaRPr lang="en-US" altLang="zh-CN" sz="2800" dirty="0">
              <a:latin typeface="Consolas" panose="020B0609020204030204" pitchFamily="49" charset="0"/>
            </a:endParaRPr>
          </a:p>
          <a:p>
            <a:pPr lvl="1"/>
            <a:r>
              <a:rPr lang="en-US" altLang="zh-CN" sz="2800" dirty="0" smtClean="0">
                <a:latin typeface="Consolas" panose="020B0609020204030204" pitchFamily="49" charset="0"/>
              </a:rPr>
              <a:t>try…catch…finally</a:t>
            </a:r>
            <a:endParaRPr lang="en-US" altLang="zh-CN" sz="2800" dirty="0">
              <a:latin typeface="Consolas" panose="020B0609020204030204" pitchFamily="49" charset="0"/>
            </a:endParaRPr>
          </a:p>
          <a:p>
            <a:pPr lvl="1"/>
            <a:r>
              <a:rPr lang="en-US" altLang="zh-CN" sz="2800" dirty="0" smtClean="0">
                <a:latin typeface="Consolas" panose="020B0609020204030204" pitchFamily="49" charset="0"/>
              </a:rPr>
              <a:t>try…finally</a:t>
            </a:r>
            <a:endParaRPr lang="zh-CN" altLang="en-US" sz="28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14</a:t>
            </a:fld>
            <a:endParaRPr lang="en-US" altLang="zh-CN"/>
          </a:p>
        </p:txBody>
      </p:sp>
    </p:spTree>
    <p:extLst>
      <p:ext uri="{BB962C8B-B14F-4D97-AF65-F5344CB8AC3E}">
        <p14:creationId xmlns:p14="http://schemas.microsoft.com/office/powerpoint/2010/main" val="3045076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Demo3_Exception </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Demo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Demo();</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err="1" smtClea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d</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.div</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(10, 0</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 div</a:t>
            </a:r>
            <a:r>
              <a:rPr lang="zh-CN" altLang="en-US" sz="20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见</a:t>
            </a:r>
            <a:r>
              <a:rPr lang="en-US" altLang="zh-CN" sz="20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Demo2</a:t>
            </a:r>
            <a:r>
              <a:rPr lang="zh-CN" altLang="en-US" sz="20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定义</a:t>
            </a:r>
            <a:r>
              <a:rPr lang="en-US" altLang="zh-CN" sz="20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 a/b</a:t>
            </a:r>
            <a:endParaRPr lang="zh-CN" altLang="zh-CN" sz="2000" kern="100" dirty="0">
              <a:solidFill>
                <a:srgbClr val="0080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smtClean="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a:t>
            </a:r>
            <a:r>
              <a:rPr lang="zh-CN" altLang="en-US" sz="20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上句异常，本行不执行</a:t>
            </a:r>
            <a:endParaRPr lang="zh-CN" altLang="zh-CN" sz="2000" kern="100" dirty="0">
              <a:solidFill>
                <a:srgbClr val="0080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(ArithmeticException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a:t>
            </a:r>
            <a:r>
              <a:rPr lang="zh-CN" altLang="en-US" sz="20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生成对象</a:t>
            </a:r>
            <a:endParaRPr lang="en-US" altLang="zh-CN" sz="2000" dirty="0" smtClean="0">
              <a:solidFill>
                <a:srgbClr val="008000"/>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smtClean="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2000" dirty="0" smtClean="0">
                <a:solidFill>
                  <a:srgbClr val="2A00FF"/>
                </a:solidFill>
                <a:latin typeface="Consolas" panose="020B0609020204030204" pitchFamily="49" charset="0"/>
                <a:ea typeface="等线" panose="02010600030101010101" pitchFamily="2" charset="-122"/>
                <a:cs typeface="Consolas" panose="020B0609020204030204" pitchFamily="49" charset="0"/>
              </a:rPr>
              <a:t>出错</a:t>
            </a:r>
            <a:r>
              <a:rPr lang="zh-CN" altLang="en-US" sz="2000" dirty="0" smtClean="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2000" dirty="0" smtClean="0">
                <a:solidFill>
                  <a:srgbClr val="2A00FF"/>
                </a:solidFill>
                <a:latin typeface="Consolas" panose="020B0609020204030204" pitchFamily="49" charset="0"/>
                <a:ea typeface="等线" panose="02010600030101010101" pitchFamily="2" charset="-122"/>
                <a:cs typeface="Consolas" panose="020B0609020204030204" pitchFamily="49" charset="0"/>
              </a:rPr>
              <a:t>除数</a:t>
            </a:r>
            <a:r>
              <a:rPr lang="zh-CN"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为</a:t>
            </a:r>
            <a:r>
              <a:rPr lang="zh-CN" altLang="zh-CN" sz="2000" dirty="0" smtClean="0">
                <a:solidFill>
                  <a:srgbClr val="2A00FF"/>
                </a:solidFill>
                <a:latin typeface="Consolas" panose="020B0609020204030204" pitchFamily="49" charset="0"/>
                <a:ea typeface="等线" panose="02010600030101010101" pitchFamily="2" charset="-122"/>
                <a:cs typeface="Consolas" panose="020B0609020204030204" pitchFamily="49" charset="0"/>
              </a:rPr>
              <a:t>零</a:t>
            </a:r>
            <a:r>
              <a:rPr lang="en-US" altLang="zh-CN" sz="2000" dirty="0" smtClean="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"1111111"</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15</a:t>
            </a:fld>
            <a:endParaRPr lang="en-US" altLang="zh-CN"/>
          </a:p>
        </p:txBody>
      </p:sp>
    </p:spTree>
    <p:extLst>
      <p:ext uri="{BB962C8B-B14F-4D97-AF65-F5344CB8AC3E}">
        <p14:creationId xmlns:p14="http://schemas.microsoft.com/office/powerpoint/2010/main" val="37955294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r>
              <a:rPr lang="en-US" altLang="zh-CN"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Demo3_Exception</a:t>
            </a:r>
            <a:r>
              <a:rPr lang="zh-CN" altLang="en-US" dirty="0" smtClean="0"/>
              <a:t>执行结果：</a:t>
            </a:r>
            <a:endParaRPr lang="en-US" altLang="zh-CN" dirty="0" smtClean="0"/>
          </a:p>
          <a:p>
            <a:pPr marL="400050" lvl="1" indent="0">
              <a:buNone/>
            </a:pPr>
            <a:r>
              <a:rPr lang="zh-CN" altLang="en-US" sz="2800" dirty="0" smtClean="0">
                <a:solidFill>
                  <a:srgbClr val="0000FF"/>
                </a:solidFill>
              </a:rPr>
              <a:t>出错</a:t>
            </a:r>
            <a:r>
              <a:rPr lang="en-US" altLang="zh-CN" sz="2800" dirty="0" smtClean="0">
                <a:solidFill>
                  <a:srgbClr val="0000FF"/>
                </a:solidFill>
              </a:rPr>
              <a:t>,</a:t>
            </a:r>
            <a:r>
              <a:rPr lang="zh-CN" altLang="en-US" sz="2800" dirty="0">
                <a:solidFill>
                  <a:srgbClr val="0000FF"/>
                </a:solidFill>
              </a:rPr>
              <a:t>除数为</a:t>
            </a:r>
            <a:r>
              <a:rPr lang="zh-CN" altLang="en-US" sz="2800" dirty="0" smtClean="0">
                <a:solidFill>
                  <a:srgbClr val="0000FF"/>
                </a:solidFill>
              </a:rPr>
              <a:t>零</a:t>
            </a:r>
            <a:endParaRPr lang="en-US" altLang="zh-CN" sz="2800" dirty="0" smtClean="0">
              <a:solidFill>
                <a:srgbClr val="0000FF"/>
              </a:solidFill>
            </a:endParaRPr>
          </a:p>
          <a:p>
            <a:pPr marL="400050" lvl="1" indent="0">
              <a:buNone/>
            </a:pPr>
            <a:r>
              <a:rPr lang="en-US" altLang="zh-CN" sz="2800" dirty="0" smtClean="0">
                <a:solidFill>
                  <a:srgbClr val="0000FF"/>
                </a:solidFill>
              </a:rPr>
              <a:t>1111111</a:t>
            </a:r>
          </a:p>
          <a:p>
            <a:r>
              <a:rPr lang="zh-CN" altLang="en-US" dirty="0" smtClean="0">
                <a:solidFill>
                  <a:srgbClr val="000000"/>
                </a:solidFill>
              </a:rPr>
              <a:t>发现：通过加入处理代码之后，</a:t>
            </a:r>
            <a:r>
              <a:rPr lang="zh-CN" altLang="zh-CN" dirty="0"/>
              <a:t>此时的程序可以正常的执行</a:t>
            </a:r>
            <a:r>
              <a:rPr lang="zh-CN" altLang="zh-CN" dirty="0" smtClean="0"/>
              <a:t>完毕</a:t>
            </a:r>
            <a:r>
              <a:rPr lang="zh-CN" altLang="en-US" dirty="0" smtClean="0"/>
              <a:t>，即：</a:t>
            </a:r>
            <a:r>
              <a:rPr lang="en-US" altLang="zh-CN" dirty="0" smtClean="0">
                <a:latin typeface="Consolas" panose="020B0609020204030204" pitchFamily="49" charset="0"/>
              </a:rPr>
              <a:t>try{}</a:t>
            </a:r>
            <a:r>
              <a:rPr lang="zh-CN" altLang="en-US" dirty="0" smtClean="0"/>
              <a:t>捕获语句中出现异常后，直接跳转到对应的</a:t>
            </a:r>
            <a:r>
              <a:rPr lang="en-US" altLang="zh-CN" dirty="0">
                <a:latin typeface="Consolas" panose="020B0609020204030204" pitchFamily="49" charset="0"/>
              </a:rPr>
              <a:t>catch</a:t>
            </a:r>
            <a:r>
              <a:rPr lang="zh-CN" altLang="en-US" dirty="0" smtClean="0"/>
              <a:t>，在该</a:t>
            </a:r>
            <a:r>
              <a:rPr lang="en-US" altLang="zh-CN" dirty="0">
                <a:latin typeface="Consolas" panose="020B0609020204030204" pitchFamily="49" charset="0"/>
              </a:rPr>
              <a:t>catch</a:t>
            </a:r>
            <a:r>
              <a:rPr lang="zh-CN" altLang="en-US" dirty="0" smtClean="0"/>
              <a:t>执行后，继续执行</a:t>
            </a:r>
            <a:r>
              <a:rPr lang="en-US" altLang="zh-CN" dirty="0">
                <a:latin typeface="Consolas" panose="020B0609020204030204" pitchFamily="49" charset="0"/>
              </a:rPr>
              <a:t>try…catch</a:t>
            </a:r>
            <a:r>
              <a:rPr lang="zh-CN" altLang="en-US" dirty="0" smtClean="0"/>
              <a:t>后的语句</a:t>
            </a:r>
            <a:endParaRPr lang="en-US" altLang="zh-CN" dirty="0" smtClean="0"/>
          </a:p>
          <a:p>
            <a:r>
              <a:rPr lang="zh-CN" altLang="en-US" dirty="0" smtClean="0">
                <a:solidFill>
                  <a:srgbClr val="0000FF"/>
                </a:solidFill>
                <a:latin typeface="Consolas" panose="020B0609020204030204" pitchFamily="49" charset="0"/>
                <a:ea typeface="等线" panose="02010600030101010101" pitchFamily="2" charset="-122"/>
                <a:cs typeface="Consolas" panose="020B0609020204030204" pitchFamily="49" charset="0"/>
              </a:rPr>
              <a:t>本例</a:t>
            </a:r>
            <a:r>
              <a:rPr lang="zh-CN" altLang="en-US" dirty="0" smtClean="0">
                <a:solidFill>
                  <a:srgbClr val="0000FF"/>
                </a:solidFill>
              </a:rPr>
              <a:t>只对</a:t>
            </a:r>
            <a:r>
              <a:rPr lang="en-US" altLang="zh-CN" dirty="0" smtClean="0">
                <a:solidFill>
                  <a:srgbClr val="0000FF"/>
                </a:solidFill>
                <a:latin typeface="Consolas" panose="020B0609020204030204" pitchFamily="49" charset="0"/>
                <a:ea typeface="等线" panose="02010600030101010101" pitchFamily="2" charset="-122"/>
                <a:cs typeface="Consolas" panose="020B0609020204030204" pitchFamily="49" charset="0"/>
              </a:rPr>
              <a:t>ArithmeticException</a:t>
            </a:r>
            <a:r>
              <a:rPr lang="zh-CN" altLang="en-US" dirty="0" smtClean="0">
                <a:solidFill>
                  <a:srgbClr val="0000FF"/>
                </a:solidFill>
                <a:latin typeface="Consolas" panose="020B0609020204030204" pitchFamily="49" charset="0"/>
                <a:ea typeface="等线" panose="02010600030101010101" pitchFamily="2" charset="-122"/>
                <a:cs typeface="Consolas" panose="020B0609020204030204" pitchFamily="49" charset="0"/>
              </a:rPr>
              <a:t>进行处理，</a:t>
            </a:r>
            <a:r>
              <a:rPr lang="zh-CN" altLang="en-US" dirty="0" smtClean="0">
                <a:solidFill>
                  <a:srgbClr val="0000FF"/>
                </a:solidFill>
              </a:rPr>
              <a:t>如果代码中存在多种运行异常如何处理？</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16</a:t>
            </a:fld>
            <a:endParaRPr lang="en-US" altLang="zh-CN"/>
          </a:p>
        </p:txBody>
      </p:sp>
    </p:spTree>
    <p:extLst>
      <p:ext uri="{BB962C8B-B14F-4D97-AF65-F5344CB8AC3E}">
        <p14:creationId xmlns:p14="http://schemas.microsoft.com/office/powerpoint/2010/main" val="1888347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par>
                                <p:cTn id="16" presetID="14" presetClass="exit" presetSubtype="10" fill="hold" nodeType="withEffect">
                                  <p:stCondLst>
                                    <p:cond delay="0"/>
                                  </p:stCondLst>
                                  <p:childTnLst>
                                    <p:animEffect transition="out" filter="randombar(horizontal)">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14" presetClass="exit" presetSubtype="10" fill="hold" nodeType="withEffect">
                                  <p:stCondLst>
                                    <p:cond delay="0"/>
                                  </p:stCondLst>
                                  <p:childTnLst>
                                    <p:animEffect transition="out" filter="randombar(horizontal)">
                                      <p:cBhvr>
                                        <p:cTn id="20" dur="500"/>
                                        <p:tgtEl>
                                          <p:spTgt spid="3">
                                            <p:txEl>
                                              <p:pRg st="1" end="1"/>
                                            </p:txEl>
                                          </p:spTgt>
                                        </p:tgtEl>
                                      </p:cBhvr>
                                    </p:animEffect>
                                    <p:set>
                                      <p:cBhvr>
                                        <p:cTn id="21" dur="1" fill="hold">
                                          <p:stCondLst>
                                            <p:cond delay="499"/>
                                          </p:stCondLst>
                                        </p:cTn>
                                        <p:tgtEl>
                                          <p:spTgt spid="3">
                                            <p:txEl>
                                              <p:pRg st="1" end="1"/>
                                            </p:txEl>
                                          </p:spTgt>
                                        </p:tgtEl>
                                        <p:attrNameLst>
                                          <p:attrName>style.visibility</p:attrName>
                                        </p:attrNameLst>
                                      </p:cBhvr>
                                      <p:to>
                                        <p:strVal val="hidden"/>
                                      </p:to>
                                    </p:set>
                                  </p:childTnLst>
                                </p:cTn>
                              </p:par>
                              <p:par>
                                <p:cTn id="22" presetID="14" presetClass="exit" presetSubtype="10" fill="hold" nodeType="withEffect">
                                  <p:stCondLst>
                                    <p:cond delay="0"/>
                                  </p:stCondLst>
                                  <p:childTnLst>
                                    <p:animEffect transition="out" filter="randombar(horizontal)">
                                      <p:cBhvr>
                                        <p:cTn id="23" dur="500"/>
                                        <p:tgtEl>
                                          <p:spTgt spid="3">
                                            <p:txEl>
                                              <p:pRg st="2" end="2"/>
                                            </p:txEl>
                                          </p:spTgt>
                                        </p:tgtEl>
                                      </p:cBhvr>
                                    </p:animEffect>
                                    <p:set>
                                      <p:cBhvr>
                                        <p:cTn id="2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par>
                                <p:cTn id="30" presetID="14" presetClass="exit" presetSubtype="10" fill="hold" nodeType="withEffect">
                                  <p:stCondLst>
                                    <p:cond delay="0"/>
                                  </p:stCondLst>
                                  <p:childTnLst>
                                    <p:animEffect transition="out" filter="randombar(horizontal)">
                                      <p:cBhvr>
                                        <p:cTn id="31" dur="500"/>
                                        <p:tgtEl>
                                          <p:spTgt spid="3">
                                            <p:txEl>
                                              <p:pRg st="3" end="3"/>
                                            </p:txEl>
                                          </p:spTgt>
                                        </p:tgtEl>
                                      </p:cBhvr>
                                    </p:animEffect>
                                    <p:set>
                                      <p:cBhvr>
                                        <p:cTn id="3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pPr marL="0" indent="0">
              <a:spcAft>
                <a:spcPts val="0"/>
              </a:spcAft>
              <a:buNone/>
            </a:pPr>
            <a:r>
              <a:rPr lang="en-US" altLang="zh-CN" sz="18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Demo4_Exception </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smtClea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10</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smtClea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0;</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smtClea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 11, 22, 33, 44, 55 </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smtClean="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smtClean="0">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[10</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(ArithmeticException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穷举可能发生的异常</a:t>
            </a:r>
            <a:endParaRPr lang="zh-CN" altLang="zh-CN" sz="1800" kern="100" dirty="0">
              <a:solidFill>
                <a:srgbClr val="0080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除数不能为零</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ArrayIndexOutOfBoundsException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索引</a:t>
            </a:r>
            <a:r>
              <a:rPr lang="zh-CN" altLang="zh-CN" sz="1800" dirty="0" smtClean="0">
                <a:solidFill>
                  <a:srgbClr val="2A00FF"/>
                </a:solidFill>
                <a:latin typeface="Consolas" panose="020B0609020204030204" pitchFamily="49" charset="0"/>
                <a:ea typeface="等线" panose="02010600030101010101" pitchFamily="2" charset="-122"/>
                <a:cs typeface="Consolas" panose="020B0609020204030204" pitchFamily="49" charset="0"/>
              </a:rPr>
              <a:t>越界</a:t>
            </a:r>
            <a:r>
              <a:rPr lang="en-US" altLang="zh-CN" sz="1800" dirty="0" smtClean="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"over"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17</a:t>
            </a:fld>
            <a:endParaRPr lang="en-US" altLang="zh-CN"/>
          </a:p>
        </p:txBody>
      </p:sp>
      <p:sp>
        <p:nvSpPr>
          <p:cNvPr id="5" name="矩形 4"/>
          <p:cNvSpPr/>
          <p:nvPr/>
        </p:nvSpPr>
        <p:spPr>
          <a:xfrm>
            <a:off x="6372201" y="5445224"/>
            <a:ext cx="1933600" cy="646331"/>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除数不能为零</a:t>
            </a:r>
          </a:p>
          <a:p>
            <a:r>
              <a:rPr lang="en-US" altLang="zh-CN" dirty="0">
                <a:latin typeface="华文细黑" panose="02010600040101010101" pitchFamily="2" charset="-122"/>
                <a:ea typeface="华文细黑" panose="02010600040101010101" pitchFamily="2" charset="-122"/>
              </a:rPr>
              <a:t>over</a:t>
            </a:r>
            <a:endParaRPr lang="zh-CN" altLang="en-US" sz="28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567335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r>
              <a:rPr lang="en-US" altLang="zh-CN" sz="32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Demo4_Exception</a:t>
            </a:r>
            <a:r>
              <a:rPr lang="zh-CN" altLang="en-US" sz="32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中，</a:t>
            </a:r>
            <a:r>
              <a:rPr lang="zh-CN" altLang="zh-CN" sz="3200" dirty="0" smtClean="0"/>
              <a:t>一</a:t>
            </a:r>
            <a:r>
              <a:rPr lang="zh-CN" altLang="zh-CN" sz="3200" dirty="0"/>
              <a:t>个</a:t>
            </a:r>
            <a:r>
              <a:rPr lang="en-US" altLang="zh-CN" sz="3200" dirty="0">
                <a:latin typeface="Consolas" panose="020B0609020204030204" pitchFamily="49" charset="0"/>
              </a:rPr>
              <a:t>try</a:t>
            </a:r>
            <a:r>
              <a:rPr lang="zh-CN" altLang="zh-CN" sz="3200" dirty="0"/>
              <a:t>语句之</a:t>
            </a:r>
            <a:r>
              <a:rPr lang="zh-CN" altLang="zh-CN" sz="3200" dirty="0" smtClean="0"/>
              <a:t>后跟</a:t>
            </a:r>
            <a:r>
              <a:rPr lang="zh-CN" altLang="en-US" sz="3200" dirty="0" smtClean="0"/>
              <a:t>着</a:t>
            </a:r>
            <a:r>
              <a:rPr lang="zh-CN" altLang="zh-CN" sz="3200" dirty="0" smtClean="0"/>
              <a:t>多</a:t>
            </a:r>
            <a:r>
              <a:rPr lang="zh-CN" altLang="zh-CN" sz="3200" dirty="0"/>
              <a:t>个</a:t>
            </a:r>
            <a:r>
              <a:rPr lang="en-US" altLang="zh-CN" sz="3200" dirty="0">
                <a:latin typeface="Consolas" panose="020B0609020204030204" pitchFamily="49" charset="0"/>
              </a:rPr>
              <a:t>catch</a:t>
            </a:r>
            <a:r>
              <a:rPr lang="zh-CN" altLang="zh-CN" sz="3200" dirty="0"/>
              <a:t>语句，表示可以处理多种</a:t>
            </a:r>
            <a:r>
              <a:rPr lang="zh-CN" altLang="zh-CN" sz="3200" dirty="0" smtClean="0"/>
              <a:t>异常</a:t>
            </a:r>
            <a:r>
              <a:rPr lang="zh-CN" altLang="en-US" sz="3200" dirty="0" smtClean="0"/>
              <a:t>。</a:t>
            </a:r>
            <a:endParaRPr lang="en-US" altLang="zh-CN" sz="3200" dirty="0" smtClean="0"/>
          </a:p>
          <a:p>
            <a:pPr lvl="1"/>
            <a:r>
              <a:rPr lang="en-US" altLang="zh-CN" sz="2800" dirty="0" smtClean="0">
                <a:latin typeface="Consolas" panose="020B0609020204030204" pitchFamily="49" charset="0"/>
                <a:cs typeface="+mn-cs"/>
              </a:rPr>
              <a:t>try</a:t>
            </a:r>
            <a:r>
              <a:rPr lang="en-US" altLang="zh-CN" sz="2800" dirty="0">
                <a:latin typeface="Consolas" panose="020B0609020204030204" pitchFamily="49" charset="0"/>
                <a:cs typeface="+mn-cs"/>
              </a:rPr>
              <a:t>{}</a:t>
            </a:r>
            <a:r>
              <a:rPr lang="zh-CN" altLang="en-US" sz="2800" dirty="0" smtClean="0"/>
              <a:t>捕获异常后，直接跳转到对应类型</a:t>
            </a:r>
            <a:r>
              <a:rPr lang="en-US" altLang="zh-CN" sz="2800" dirty="0">
                <a:latin typeface="Consolas" panose="020B0609020204030204" pitchFamily="49" charset="0"/>
                <a:cs typeface="+mn-cs"/>
              </a:rPr>
              <a:t>catch</a:t>
            </a:r>
            <a:r>
              <a:rPr lang="zh-CN" altLang="en-US" sz="2800" dirty="0" smtClean="0"/>
              <a:t>进行处理，处理后，直接跳出</a:t>
            </a:r>
            <a:r>
              <a:rPr lang="en-US" altLang="zh-CN" sz="2800" dirty="0">
                <a:latin typeface="Consolas" panose="020B0609020204030204" pitchFamily="49" charset="0"/>
                <a:cs typeface="+mn-cs"/>
              </a:rPr>
              <a:t>try…catch</a:t>
            </a:r>
            <a:r>
              <a:rPr lang="zh-CN" altLang="en-US" sz="2800" dirty="0" smtClean="0"/>
              <a:t>结构，并不执行其他</a:t>
            </a:r>
            <a:r>
              <a:rPr lang="en-US" altLang="zh-CN" sz="2800" dirty="0">
                <a:latin typeface="Consolas" panose="020B0609020204030204" pitchFamily="49" charset="0"/>
                <a:cs typeface="+mn-cs"/>
              </a:rPr>
              <a:t>catch</a:t>
            </a:r>
          </a:p>
          <a:p>
            <a:pPr lvl="1"/>
            <a:r>
              <a:rPr lang="zh-CN" altLang="zh-CN" sz="2800" dirty="0" smtClean="0"/>
              <a:t>这种</a:t>
            </a:r>
            <a:r>
              <a:rPr lang="zh-CN" altLang="zh-CN" sz="2800" dirty="0"/>
              <a:t>语法也有问题</a:t>
            </a:r>
            <a:r>
              <a:rPr lang="zh-CN" altLang="zh-CN" sz="2800" dirty="0" smtClean="0"/>
              <a:t>，</a:t>
            </a:r>
            <a:r>
              <a:rPr lang="zh-CN" altLang="en-US" sz="2800" dirty="0" smtClean="0"/>
              <a:t>若程序存在未知异常，这种列举的方式必然会漏掉可能的异常，如何处理此种情况？</a:t>
            </a:r>
            <a:endParaRPr lang="zh-CN" altLang="en-US"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18</a:t>
            </a:fld>
            <a:endParaRPr lang="en-US" altLang="zh-CN"/>
          </a:p>
        </p:txBody>
      </p:sp>
    </p:spTree>
    <p:extLst>
      <p:ext uri="{BB962C8B-B14F-4D97-AF65-F5344CB8AC3E}">
        <p14:creationId xmlns:p14="http://schemas.microsoft.com/office/powerpoint/2010/main" val="2444531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pPr marL="0" indent="0">
              <a:spcAft>
                <a:spcPts val="0"/>
              </a:spcAft>
              <a:buNone/>
            </a:pPr>
            <a:r>
              <a:rPr lang="en-US" altLang="zh-CN" sz="16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Demo6_Exception </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smtClea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10</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smtClea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0;</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smtClea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 11, 22, 33, 44, 55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smtClean="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smtClean="0">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[10</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(ArithmeticException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除数不能为零</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ArrayIndexOutOfBoundsException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索引</a:t>
            </a:r>
            <a:r>
              <a:rPr lang="zh-CN" altLang="zh-CN" sz="1600" dirty="0" smtClean="0">
                <a:solidFill>
                  <a:srgbClr val="2A00FF"/>
                </a:solidFill>
                <a:latin typeface="Consolas" panose="020B0609020204030204" pitchFamily="49" charset="0"/>
                <a:ea typeface="等线" panose="02010600030101010101" pitchFamily="2" charset="-122"/>
                <a:cs typeface="Consolas" panose="020B0609020204030204" pitchFamily="49" charset="0"/>
              </a:rPr>
              <a:t>越界</a:t>
            </a:r>
            <a:r>
              <a:rPr lang="en-US" altLang="zh-CN" sz="1600" dirty="0" smtClean="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FF"/>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catch (Exception e) </a:t>
            </a:r>
            <a:r>
              <a:rPr lang="en-US" altLang="zh-CN" sz="1600" dirty="0" smtClean="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smtClean="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smtClean="0">
                <a:solidFill>
                  <a:srgbClr val="008000"/>
                </a:solidFill>
                <a:latin typeface="Consolas" panose="020B0609020204030204" pitchFamily="49" charset="0"/>
                <a:ea typeface="等线" panose="02010600030101010101" pitchFamily="2" charset="-122"/>
                <a:cs typeface="Consolas" panose="020B0609020204030204" pitchFamily="49" charset="0"/>
              </a:rPr>
              <a:t>用超类对象接收任何子类对象</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i="1" dirty="0" err="1">
                <a:solidFill>
                  <a:srgbClr val="0000FF"/>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smtClean="0">
                <a:solidFill>
                  <a:srgbClr val="0000FF"/>
                </a:solidFill>
                <a:latin typeface="Consolas" panose="020B0609020204030204" pitchFamily="49" charset="0"/>
                <a:ea typeface="等线" panose="02010600030101010101" pitchFamily="2" charset="-122"/>
                <a:cs typeface="Consolas" panose="020B0609020204030204" pitchFamily="49" charset="0"/>
              </a:rPr>
              <a:t>出错</a:t>
            </a:r>
            <a:r>
              <a:rPr lang="en-US" altLang="zh-CN" sz="1600" dirty="0" smtClean="0">
                <a:solidFill>
                  <a:srgbClr val="0000F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"over</a:t>
            </a:r>
            <a:r>
              <a:rPr lang="en-US" altLang="zh-CN" sz="1600" dirty="0" smtClean="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smtClean="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smtClean="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19</a:t>
            </a:fld>
            <a:endParaRPr lang="en-US" altLang="zh-CN"/>
          </a:p>
        </p:txBody>
      </p:sp>
    </p:spTree>
    <p:extLst>
      <p:ext uri="{BB962C8B-B14F-4D97-AF65-F5344CB8AC3E}">
        <p14:creationId xmlns:p14="http://schemas.microsoft.com/office/powerpoint/2010/main" val="29894508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lstStyle/>
          <a:p>
            <a:r>
              <a:rPr lang="zh-CN" altLang="en-US" dirty="0" smtClean="0"/>
              <a:t>异常概述</a:t>
            </a:r>
            <a:r>
              <a:rPr lang="zh-CN" altLang="en-US" dirty="0"/>
              <a:t>和</a:t>
            </a:r>
            <a:r>
              <a:rPr lang="zh-CN" altLang="en-US" dirty="0" smtClean="0"/>
              <a:t>分类</a:t>
            </a:r>
            <a:endParaRPr lang="en-US" altLang="zh-CN" dirty="0" smtClean="0"/>
          </a:p>
          <a:p>
            <a:r>
              <a:rPr lang="en-US" altLang="zh-CN" dirty="0" smtClean="0">
                <a:latin typeface="Consolas" panose="020B0609020204030204" pitchFamily="49" charset="0"/>
              </a:rPr>
              <a:t>JVM</a:t>
            </a:r>
            <a:r>
              <a:rPr lang="zh-CN" altLang="en-US" dirty="0" smtClean="0"/>
              <a:t>默认异常处理</a:t>
            </a:r>
            <a:endParaRPr lang="zh-CN" altLang="en-US" dirty="0"/>
          </a:p>
          <a:p>
            <a:r>
              <a:rPr lang="en-US" altLang="zh-CN" dirty="0" smtClean="0">
                <a:latin typeface="Consolas" panose="020B0609020204030204" pitchFamily="49" charset="0"/>
              </a:rPr>
              <a:t>try…catch</a:t>
            </a:r>
            <a:r>
              <a:rPr lang="zh-CN" altLang="en-US" dirty="0" smtClean="0"/>
              <a:t>方式异常处理</a:t>
            </a:r>
            <a:endParaRPr lang="en-US" altLang="zh-CN" dirty="0" smtClean="0"/>
          </a:p>
          <a:p>
            <a:pPr lvl="1"/>
            <a:r>
              <a:rPr lang="en-US" altLang="zh-CN" dirty="0">
                <a:latin typeface="Consolas" panose="020B0609020204030204" pitchFamily="49" charset="0"/>
              </a:rPr>
              <a:t>finally</a:t>
            </a:r>
            <a:r>
              <a:rPr lang="zh-CN" altLang="en-US" dirty="0" smtClean="0"/>
              <a:t>关键字</a:t>
            </a:r>
            <a:endParaRPr lang="en-US" altLang="zh-CN" dirty="0" smtClean="0"/>
          </a:p>
          <a:p>
            <a:pPr lvl="1"/>
            <a:r>
              <a:rPr lang="en-US" altLang="zh-CN" dirty="0">
                <a:latin typeface="Consolas" panose="020B0609020204030204" pitchFamily="49" charset="0"/>
              </a:rPr>
              <a:t>try…catch…finally</a:t>
            </a:r>
            <a:r>
              <a:rPr lang="zh-CN" altLang="en-US" dirty="0" smtClean="0"/>
              <a:t>中的</a:t>
            </a:r>
            <a:r>
              <a:rPr lang="en-US" altLang="zh-CN" dirty="0">
                <a:latin typeface="Consolas" panose="020B0609020204030204" pitchFamily="49" charset="0"/>
              </a:rPr>
              <a:t>return</a:t>
            </a:r>
            <a:r>
              <a:rPr lang="zh-CN" altLang="en-US" dirty="0" smtClean="0"/>
              <a:t>讨论</a:t>
            </a:r>
            <a:endParaRPr lang="en-US" altLang="zh-CN" dirty="0"/>
          </a:p>
          <a:p>
            <a:pPr lvl="1"/>
            <a:r>
              <a:rPr lang="en-US" altLang="zh-CN" dirty="0">
                <a:latin typeface="Consolas" panose="020B0609020204030204" pitchFamily="49" charset="0"/>
              </a:rPr>
              <a:t>Throwable</a:t>
            </a:r>
            <a:r>
              <a:rPr lang="zh-CN" altLang="en-US" dirty="0" smtClean="0"/>
              <a:t>接口中的常见</a:t>
            </a:r>
            <a:r>
              <a:rPr lang="zh-CN" altLang="en-US" dirty="0"/>
              <a:t>方法</a:t>
            </a:r>
          </a:p>
          <a:p>
            <a:r>
              <a:rPr lang="en-US" altLang="zh-CN" dirty="0">
                <a:latin typeface="Consolas" panose="020B0609020204030204" pitchFamily="49" charset="0"/>
              </a:rPr>
              <a:t>throws</a:t>
            </a:r>
            <a:r>
              <a:rPr lang="zh-CN" altLang="en-US" dirty="0"/>
              <a:t>的方式处理异常</a:t>
            </a:r>
          </a:p>
          <a:p>
            <a:pPr lvl="1"/>
            <a:r>
              <a:rPr lang="en-US" altLang="zh-CN" dirty="0">
                <a:latin typeface="Consolas" panose="020B0609020204030204" pitchFamily="49" charset="0"/>
              </a:rPr>
              <a:t>throw</a:t>
            </a:r>
            <a:r>
              <a:rPr lang="zh-CN" altLang="en-US" dirty="0"/>
              <a:t>的概述以及和</a:t>
            </a:r>
            <a:r>
              <a:rPr lang="en-US" altLang="zh-CN" dirty="0">
                <a:latin typeface="Consolas" panose="020B0609020204030204" pitchFamily="49" charset="0"/>
              </a:rPr>
              <a:t>throws</a:t>
            </a:r>
            <a:r>
              <a:rPr lang="zh-CN" altLang="en-US" dirty="0"/>
              <a:t>的区别</a:t>
            </a:r>
          </a:p>
          <a:p>
            <a:r>
              <a:rPr lang="zh-CN" altLang="en-US" dirty="0" smtClean="0"/>
              <a:t>自定义异常</a:t>
            </a:r>
            <a:endParaRPr lang="zh-CN" altLang="en-US" dirty="0"/>
          </a:p>
          <a:p>
            <a:r>
              <a:rPr lang="zh-CN" altLang="en-US" dirty="0"/>
              <a:t>异常的注意</a:t>
            </a:r>
            <a:r>
              <a:rPr lang="zh-CN" altLang="en-US" dirty="0" smtClean="0"/>
              <a:t>事项</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a:t>
            </a:fld>
            <a:endParaRPr lang="en-US" altLang="zh-CN"/>
          </a:p>
        </p:txBody>
      </p:sp>
    </p:spTree>
    <p:extLst>
      <p:ext uri="{BB962C8B-B14F-4D97-AF65-F5344CB8AC3E}">
        <p14:creationId xmlns:p14="http://schemas.microsoft.com/office/powerpoint/2010/main" val="2565446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3" dur="500"/>
                                        <p:tgtEl>
                                          <p:spTgt spid="3">
                                            <p:txEl>
                                              <p:pRg st="8" end="8"/>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r>
              <a:rPr lang="zh-CN" altLang="en-US" sz="3200" dirty="0" smtClean="0"/>
              <a:t>如</a:t>
            </a:r>
            <a:r>
              <a:rPr lang="en-US" altLang="zh-CN" sz="32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Demo6_Exception</a:t>
            </a:r>
            <a:r>
              <a:rPr lang="zh-CN" altLang="en-US" sz="32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所示，</a:t>
            </a:r>
            <a:r>
              <a:rPr lang="zh-CN" altLang="zh-CN" sz="3200" dirty="0" smtClean="0"/>
              <a:t>如果</a:t>
            </a:r>
            <a:r>
              <a:rPr lang="zh-CN" altLang="zh-CN" sz="3200" dirty="0"/>
              <a:t>一个</a:t>
            </a:r>
            <a:r>
              <a:rPr lang="en-US" altLang="zh-CN" sz="3200" dirty="0">
                <a:latin typeface="Consolas" panose="020B0609020204030204" pitchFamily="49" charset="0"/>
              </a:rPr>
              <a:t>try</a:t>
            </a:r>
            <a:r>
              <a:rPr lang="zh-CN" altLang="zh-CN" sz="3200" dirty="0"/>
              <a:t>语句之中同时有多个</a:t>
            </a:r>
            <a:r>
              <a:rPr lang="en-US" altLang="zh-CN" sz="3200" dirty="0">
                <a:latin typeface="Consolas" panose="020B0609020204030204" pitchFamily="49" charset="0"/>
              </a:rPr>
              <a:t>catch</a:t>
            </a:r>
          </a:p>
          <a:p>
            <a:pPr lvl="1"/>
            <a:r>
              <a:rPr lang="zh-CN" altLang="zh-CN" sz="2800" dirty="0" smtClean="0"/>
              <a:t>捕获</a:t>
            </a:r>
            <a:r>
              <a:rPr lang="zh-CN" altLang="zh-CN" sz="2800" dirty="0"/>
              <a:t>范围小的</a:t>
            </a:r>
            <a:r>
              <a:rPr lang="zh-CN" altLang="zh-CN" sz="2800" dirty="0" smtClean="0"/>
              <a:t>异常</a:t>
            </a:r>
            <a:r>
              <a:rPr lang="zh-CN" altLang="en-US" sz="2800" dirty="0" smtClean="0"/>
              <a:t>（子类异常）</a:t>
            </a:r>
            <a:r>
              <a:rPr lang="zh-CN" altLang="zh-CN" sz="2800" dirty="0" smtClean="0"/>
              <a:t>要</a:t>
            </a:r>
            <a:r>
              <a:rPr lang="zh-CN" altLang="zh-CN" sz="2800" dirty="0"/>
              <a:t>放在捕获范围大的</a:t>
            </a:r>
            <a:r>
              <a:rPr lang="zh-CN" altLang="zh-CN" sz="2800" dirty="0" smtClean="0"/>
              <a:t>异常</a:t>
            </a:r>
            <a:r>
              <a:rPr lang="zh-CN" altLang="en-US" sz="2800" dirty="0" smtClean="0"/>
              <a:t>（父类异常）</a:t>
            </a:r>
            <a:r>
              <a:rPr lang="zh-CN" altLang="zh-CN" sz="2800" dirty="0" smtClean="0"/>
              <a:t>之前</a:t>
            </a:r>
            <a:r>
              <a:rPr lang="zh-CN" altLang="en-US" sz="2800" dirty="0" smtClean="0"/>
              <a:t>；</a:t>
            </a:r>
            <a:endParaRPr lang="en-US" altLang="zh-CN" sz="2800" dirty="0" smtClean="0"/>
          </a:p>
          <a:p>
            <a:pPr lvl="1"/>
            <a:r>
              <a:rPr lang="zh-CN" altLang="zh-CN" sz="2800" dirty="0" smtClean="0"/>
              <a:t>在</a:t>
            </a:r>
            <a:r>
              <a:rPr lang="zh-CN" altLang="zh-CN" sz="2800" dirty="0"/>
              <a:t>开发</a:t>
            </a:r>
            <a:r>
              <a:rPr lang="zh-CN" altLang="zh-CN" sz="2800" dirty="0" smtClean="0"/>
              <a:t>中</a:t>
            </a:r>
            <a:r>
              <a:rPr lang="zh-CN" altLang="en-US" sz="2800" dirty="0" smtClean="0"/>
              <a:t>，</a:t>
            </a:r>
            <a:r>
              <a:rPr lang="zh-CN" altLang="zh-CN" sz="2800" dirty="0" smtClean="0"/>
              <a:t>为了</a:t>
            </a:r>
            <a:r>
              <a:rPr lang="zh-CN" altLang="zh-CN" sz="2800" dirty="0"/>
              <a:t>简单</a:t>
            </a:r>
            <a:r>
              <a:rPr lang="zh-CN" altLang="zh-CN" sz="2800" dirty="0" smtClean="0"/>
              <a:t>起见</a:t>
            </a:r>
            <a:r>
              <a:rPr lang="zh-CN" altLang="en-US" sz="2800" dirty="0" smtClean="0"/>
              <a:t>，</a:t>
            </a:r>
            <a:r>
              <a:rPr lang="zh-CN" altLang="zh-CN" sz="2800" dirty="0" smtClean="0"/>
              <a:t>异常</a:t>
            </a:r>
            <a:r>
              <a:rPr lang="zh-CN" altLang="en-US" sz="2800" dirty="0"/>
              <a:t>基本</a:t>
            </a:r>
            <a:r>
              <a:rPr lang="zh-CN" altLang="zh-CN" sz="2800" dirty="0" smtClean="0"/>
              <a:t>都</a:t>
            </a:r>
            <a:r>
              <a:rPr lang="zh-CN" altLang="zh-CN" sz="2800" dirty="0"/>
              <a:t>直接使用</a:t>
            </a:r>
            <a:r>
              <a:rPr lang="en-US" altLang="zh-CN" sz="2800" dirty="0">
                <a:latin typeface="Consolas" panose="020B0609020204030204" pitchFamily="49" charset="0"/>
              </a:rPr>
              <a:t>Exception</a:t>
            </a:r>
            <a:r>
              <a:rPr lang="zh-CN" altLang="zh-CN" sz="2800" dirty="0" smtClean="0"/>
              <a:t>接收。</a:t>
            </a:r>
            <a:endParaRPr lang="en-US" altLang="zh-CN" sz="2800" dirty="0" smtClean="0"/>
          </a:p>
          <a:p>
            <a:pPr lvl="1"/>
            <a:endParaRPr lang="zh-CN" altLang="zh-CN" sz="2800"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20</a:t>
            </a:fld>
            <a:endParaRPr lang="en-US" altLang="zh-CN"/>
          </a:p>
        </p:txBody>
      </p:sp>
    </p:spTree>
    <p:extLst>
      <p:ext uri="{BB962C8B-B14F-4D97-AF65-F5344CB8AC3E}">
        <p14:creationId xmlns:p14="http://schemas.microsoft.com/office/powerpoint/2010/main" val="3373334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finally</a:t>
            </a:r>
            <a:r>
              <a:rPr lang="zh-CN" altLang="en-US" dirty="0"/>
              <a:t>关键字</a:t>
            </a:r>
          </a:p>
        </p:txBody>
      </p:sp>
      <p:sp>
        <p:nvSpPr>
          <p:cNvPr id="3" name="内容占位符 2"/>
          <p:cNvSpPr>
            <a:spLocks noGrp="1"/>
          </p:cNvSpPr>
          <p:nvPr>
            <p:ph idx="1"/>
          </p:nvPr>
        </p:nvSpPr>
        <p:spPr/>
        <p:txBody>
          <a:bodyPr/>
          <a:lstStyle/>
          <a:p>
            <a:pPr marL="57150" indent="0" algn="just">
              <a:spcAft>
                <a:spcPts val="0"/>
              </a:spcAft>
              <a:buClr>
                <a:srgbClr val="3333CC"/>
              </a:buClr>
              <a:buNone/>
            </a:pPr>
            <a:r>
              <a:rPr lang="en-US" altLang="zh-CN" sz="2400" kern="100" dirty="0">
                <a:solidFill>
                  <a:srgbClr val="0000FF"/>
                </a:solidFill>
                <a:latin typeface="Consolas" panose="020B0609020204030204" pitchFamily="49" charset="0"/>
                <a:cs typeface="Times New Roman"/>
              </a:rPr>
              <a:t>try{     </a:t>
            </a:r>
            <a:r>
              <a:rPr lang="en-US" altLang="zh-CN" sz="2400" kern="100" dirty="0" smtClean="0">
                <a:solidFill>
                  <a:srgbClr val="008000"/>
                </a:solidFill>
                <a:cs typeface="Times New Roman"/>
              </a:rPr>
              <a:t>//</a:t>
            </a:r>
            <a:r>
              <a:rPr lang="zh-CN" altLang="en-US" sz="2400" kern="100" dirty="0" smtClean="0">
                <a:solidFill>
                  <a:srgbClr val="008000"/>
                </a:solidFill>
                <a:cs typeface="Times New Roman"/>
              </a:rPr>
              <a:t>检测异常</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cs typeface="Times New Roman"/>
              </a:rPr>
              <a:t>可能出现异常的语句</a:t>
            </a:r>
            <a:r>
              <a:rPr lang="zh-CN" altLang="en-US" sz="2400" kern="100" dirty="0">
                <a:cs typeface="Times New Roman"/>
              </a:rPr>
              <a:t>；</a:t>
            </a:r>
            <a:r>
              <a:rPr lang="en-US" altLang="zh-CN" sz="2400" kern="100" dirty="0">
                <a:cs typeface="Times New Roman"/>
              </a:rPr>
              <a:t>    </a:t>
            </a:r>
          </a:p>
          <a:p>
            <a:pPr marL="57150" indent="0" algn="just">
              <a:spcAft>
                <a:spcPts val="0"/>
              </a:spcAft>
              <a:buClr>
                <a:srgbClr val="3333CC"/>
              </a:buClr>
              <a:buNone/>
            </a:pPr>
            <a:r>
              <a:rPr lang="en-US" altLang="zh-CN" sz="2400" kern="100" dirty="0">
                <a:solidFill>
                  <a:srgbClr val="0000FF"/>
                </a:solidFill>
                <a:latin typeface="Consolas" panose="020B0609020204030204" pitchFamily="49" charset="0"/>
                <a:cs typeface="Times New Roman"/>
              </a:rPr>
              <a:t>} catch (</a:t>
            </a:r>
            <a:r>
              <a:rPr lang="zh-CN" altLang="zh-CN" sz="2400" kern="100" dirty="0">
                <a:solidFill>
                  <a:srgbClr val="0000FF"/>
                </a:solidFill>
                <a:cs typeface="Times New Roman"/>
              </a:rPr>
              <a:t>异常类型</a:t>
            </a:r>
            <a:r>
              <a:rPr lang="en-US" altLang="zh-CN" sz="2400" kern="100" dirty="0">
                <a:solidFill>
                  <a:srgbClr val="0000FF"/>
                </a:solidFill>
                <a:latin typeface="Consolas" panose="020B0609020204030204" pitchFamily="49" charset="0"/>
                <a:cs typeface="Times New Roman"/>
              </a:rPr>
              <a:t>1</a:t>
            </a:r>
            <a:r>
              <a:rPr lang="zh-CN" altLang="zh-CN" sz="2400" kern="100" dirty="0">
                <a:solidFill>
                  <a:srgbClr val="0000FF"/>
                </a:solidFill>
                <a:cs typeface="Times New Roman"/>
              </a:rPr>
              <a:t> 异常对象</a:t>
            </a:r>
            <a:r>
              <a:rPr lang="en-US" altLang="zh-CN" sz="2400" kern="100" dirty="0">
                <a:solidFill>
                  <a:srgbClr val="0000FF"/>
                </a:solidFill>
                <a:latin typeface="Consolas" panose="020B0609020204030204" pitchFamily="49" charset="0"/>
                <a:cs typeface="Times New Roman"/>
              </a:rPr>
              <a:t>){ </a:t>
            </a:r>
            <a:r>
              <a:rPr lang="zh-CN" altLang="en-US" sz="2400" kern="100" dirty="0">
                <a:solidFill>
                  <a:srgbClr val="0000FF"/>
                </a:solidFill>
                <a:cs typeface="Times New Roman"/>
              </a:rPr>
              <a:t> </a:t>
            </a:r>
            <a:r>
              <a:rPr lang="en-US" altLang="zh-CN" sz="2400" kern="100" dirty="0" smtClean="0">
                <a:solidFill>
                  <a:srgbClr val="008000"/>
                </a:solidFill>
                <a:cs typeface="Times New Roman"/>
              </a:rPr>
              <a:t>//</a:t>
            </a:r>
            <a:r>
              <a:rPr lang="zh-CN" altLang="en-US" sz="2400" kern="100" dirty="0">
                <a:solidFill>
                  <a:srgbClr val="008000"/>
                </a:solidFill>
                <a:cs typeface="Times New Roman"/>
              </a:rPr>
              <a:t>捕获异常类型</a:t>
            </a:r>
            <a:r>
              <a:rPr lang="en-US" altLang="zh-CN" sz="2400" kern="100" dirty="0">
                <a:solidFill>
                  <a:srgbClr val="008000"/>
                </a:solidFill>
                <a:cs typeface="Times New Roman"/>
              </a:rPr>
              <a:t>1</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处理异常 ；</a:t>
            </a:r>
          </a:p>
          <a:p>
            <a:pPr marL="57150" indent="0" algn="just">
              <a:spcAft>
                <a:spcPts val="0"/>
              </a:spcAft>
              <a:buClr>
                <a:srgbClr val="3333CC"/>
              </a:buClr>
              <a:buNone/>
            </a:pPr>
            <a:r>
              <a:rPr lang="en-US" altLang="zh-CN" sz="2400" kern="100" dirty="0">
                <a:solidFill>
                  <a:srgbClr val="0000FF"/>
                </a:solidFill>
                <a:latin typeface="Consolas" panose="020B0609020204030204" pitchFamily="49" charset="0"/>
                <a:cs typeface="Times New Roman"/>
              </a:rPr>
              <a:t>} catch (</a:t>
            </a:r>
            <a:r>
              <a:rPr lang="zh-CN" altLang="zh-CN" sz="2400" kern="100" dirty="0">
                <a:solidFill>
                  <a:srgbClr val="0000FF"/>
                </a:solidFill>
                <a:cs typeface="Times New Roman"/>
              </a:rPr>
              <a:t>异常类型</a:t>
            </a:r>
            <a:r>
              <a:rPr lang="en-US" altLang="zh-CN" sz="2400" kern="100" dirty="0">
                <a:solidFill>
                  <a:srgbClr val="0000FF"/>
                </a:solidFill>
                <a:latin typeface="Consolas" panose="020B0609020204030204" pitchFamily="49" charset="0"/>
                <a:cs typeface="Times New Roman"/>
              </a:rPr>
              <a:t>2</a:t>
            </a:r>
            <a:r>
              <a:rPr lang="zh-CN" altLang="zh-CN" sz="2400" kern="100" dirty="0">
                <a:solidFill>
                  <a:srgbClr val="0000FF"/>
                </a:solidFill>
                <a:cs typeface="Times New Roman"/>
              </a:rPr>
              <a:t> 异常对象</a:t>
            </a:r>
            <a:r>
              <a:rPr lang="en-US" altLang="zh-CN" sz="2400" kern="100" dirty="0">
                <a:solidFill>
                  <a:srgbClr val="0000FF"/>
                </a:solidFill>
                <a:latin typeface="Consolas" panose="020B0609020204030204" pitchFamily="49" charset="0"/>
                <a:cs typeface="Times New Roman"/>
              </a:rPr>
              <a:t>){  </a:t>
            </a:r>
            <a:r>
              <a:rPr lang="en-US" altLang="zh-CN" sz="2400" kern="100" dirty="0" smtClean="0">
                <a:solidFill>
                  <a:srgbClr val="008000"/>
                </a:solidFill>
                <a:cs typeface="Times New Roman"/>
              </a:rPr>
              <a:t>//</a:t>
            </a:r>
            <a:r>
              <a:rPr lang="zh-CN" altLang="en-US" sz="2400" kern="100" dirty="0">
                <a:solidFill>
                  <a:srgbClr val="008000"/>
                </a:solidFill>
                <a:cs typeface="Times New Roman"/>
              </a:rPr>
              <a:t>捕获异常</a:t>
            </a:r>
            <a:r>
              <a:rPr lang="zh-CN" altLang="en-US" sz="2400" kern="100" dirty="0" smtClean="0">
                <a:solidFill>
                  <a:srgbClr val="008000"/>
                </a:solidFill>
                <a:cs typeface="Times New Roman"/>
              </a:rPr>
              <a:t>类型</a:t>
            </a:r>
            <a:r>
              <a:rPr lang="en-US" altLang="zh-CN" sz="2400" kern="100" dirty="0" smtClean="0">
                <a:solidFill>
                  <a:srgbClr val="008000"/>
                </a:solidFill>
                <a:cs typeface="Times New Roman"/>
              </a:rPr>
              <a:t>2</a:t>
            </a:r>
            <a:endParaRPr lang="zh-CN" altLang="zh-CN" sz="2400" kern="100" dirty="0">
              <a:solidFill>
                <a:srgbClr val="0000FF"/>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处理异常 ；</a:t>
            </a:r>
          </a:p>
          <a:p>
            <a:pPr marL="57150" indent="0" algn="just">
              <a:spcAft>
                <a:spcPts val="0"/>
              </a:spcAft>
              <a:buClr>
                <a:srgbClr val="3333CC"/>
              </a:buClr>
              <a:buNone/>
            </a:pPr>
            <a:r>
              <a:rPr lang="en-US" altLang="zh-CN" sz="2400" kern="100" dirty="0">
                <a:solidFill>
                  <a:srgbClr val="0000FF"/>
                </a:solidFill>
                <a:latin typeface="Consolas" panose="020B0609020204030204" pitchFamily="49" charset="0"/>
                <a:cs typeface="Times New Roman"/>
              </a:rPr>
              <a:t>} ...</a:t>
            </a:r>
            <a:endParaRPr lang="zh-CN" altLang="zh-CN" sz="2400" kern="100" dirty="0">
              <a:solidFill>
                <a:srgbClr val="0000FF"/>
              </a:solidFill>
              <a:latin typeface="Consolas" panose="020B0609020204030204" pitchFamily="49" charset="0"/>
              <a:cs typeface="Times New Roman"/>
            </a:endParaRPr>
          </a:p>
          <a:p>
            <a:pPr marL="57150" indent="0" algn="just">
              <a:spcAft>
                <a:spcPts val="0"/>
              </a:spcAft>
              <a:buClr>
                <a:srgbClr val="3333CC"/>
              </a:buClr>
              <a:buNone/>
            </a:pPr>
            <a:r>
              <a:rPr lang="en-US" altLang="zh-CN" sz="2400" kern="100" dirty="0">
                <a:solidFill>
                  <a:srgbClr val="0000FF"/>
                </a:solidFill>
                <a:latin typeface="Consolas" panose="020B0609020204030204" pitchFamily="49" charset="0"/>
                <a:cs typeface="Times New Roman"/>
              </a:rPr>
              <a:t>finally {   </a:t>
            </a:r>
            <a:r>
              <a:rPr lang="en-US" altLang="zh-CN" sz="2400" kern="100" dirty="0" smtClean="0">
                <a:solidFill>
                  <a:srgbClr val="008000"/>
                </a:solidFill>
                <a:cs typeface="Times New Roman"/>
              </a:rPr>
              <a:t>//</a:t>
            </a:r>
            <a:r>
              <a:rPr lang="zh-CN" altLang="en-US" sz="2400" kern="100" dirty="0">
                <a:solidFill>
                  <a:srgbClr val="008000"/>
                </a:solidFill>
                <a:cs typeface="Times New Roman"/>
              </a:rPr>
              <a:t>释放资源</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异常处理的统一出口</a:t>
            </a:r>
            <a:r>
              <a:rPr lang="en-US" altLang="zh-CN" sz="2400" kern="100" dirty="0">
                <a:solidFill>
                  <a:srgbClr val="000000"/>
                </a:solidFill>
                <a:cs typeface="Times New Roman"/>
              </a:rPr>
              <a:t> ;</a:t>
            </a:r>
            <a:endParaRPr lang="zh-CN" altLang="zh-CN" sz="2400" kern="100" dirty="0">
              <a:solidFill>
                <a:srgbClr val="000000"/>
              </a:solidFill>
              <a:cs typeface="Times New Roman"/>
            </a:endParaRPr>
          </a:p>
          <a:p>
            <a:pPr marL="57150" indent="0">
              <a:buClr>
                <a:srgbClr val="3333CC"/>
              </a:buClr>
              <a:buNone/>
            </a:pPr>
            <a:r>
              <a:rPr lang="en-US" altLang="zh-CN" sz="2400" dirty="0">
                <a:solidFill>
                  <a:srgbClr val="0000FF"/>
                </a:solidFill>
                <a:cs typeface="Times New Roman"/>
              </a:rPr>
              <a:t>}</a:t>
            </a:r>
            <a:endParaRPr lang="zh-CN" altLang="en-US" sz="2400" kern="100" dirty="0">
              <a:solidFill>
                <a:srgbClr val="0000FF"/>
              </a:solidFill>
              <a:latin typeface="Consolas" panose="020B0609020204030204" pitchFamily="49" charset="0"/>
              <a:cs typeface="Times New Roman"/>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21</a:t>
            </a:fld>
            <a:endParaRPr lang="en-US" altLang="zh-CN"/>
          </a:p>
        </p:txBody>
      </p:sp>
    </p:spTree>
    <p:extLst>
      <p:ext uri="{BB962C8B-B14F-4D97-AF65-F5344CB8AC3E}">
        <p14:creationId xmlns:p14="http://schemas.microsoft.com/office/powerpoint/2010/main" val="1855070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0" dur="500"/>
                                        <p:tgtEl>
                                          <p:spTgt spid="3">
                                            <p:txEl>
                                              <p:pRg st="8" end="8"/>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finally</a:t>
            </a:r>
            <a:r>
              <a:rPr lang="zh-CN" altLang="en-US" dirty="0" smtClean="0"/>
              <a:t>关键字</a:t>
            </a:r>
            <a:endParaRPr lang="zh-CN" altLang="en-US" dirty="0"/>
          </a:p>
        </p:txBody>
      </p:sp>
      <p:sp>
        <p:nvSpPr>
          <p:cNvPr id="3" name="内容占位符 2"/>
          <p:cNvSpPr>
            <a:spLocks noGrp="1"/>
          </p:cNvSpPr>
          <p:nvPr>
            <p:ph idx="1"/>
          </p:nvPr>
        </p:nvSpPr>
        <p:spPr/>
        <p:txBody>
          <a:bodyPr/>
          <a:lstStyle/>
          <a:p>
            <a:r>
              <a:rPr lang="en-US" altLang="zh-CN" sz="3200" dirty="0" smtClean="0">
                <a:latin typeface="Consolas" panose="020B0609020204030204" pitchFamily="49" charset="0"/>
              </a:rPr>
              <a:t>finally{} </a:t>
            </a:r>
            <a:r>
              <a:rPr lang="zh-CN" altLang="en-US" sz="3200" dirty="0"/>
              <a:t>语句增加了一个统一处理的出口操作，无论是否发生异常，程序都要执行</a:t>
            </a:r>
            <a:r>
              <a:rPr lang="en-US" altLang="zh-CN" sz="3200" dirty="0">
                <a:latin typeface="Consolas" panose="020B0609020204030204" pitchFamily="49" charset="0"/>
              </a:rPr>
              <a:t>finally</a:t>
            </a:r>
            <a:r>
              <a:rPr lang="en-US" altLang="zh-CN" sz="3200" dirty="0"/>
              <a:t> </a:t>
            </a:r>
            <a:r>
              <a:rPr lang="en-US" altLang="zh-CN" sz="3200" dirty="0" smtClean="0">
                <a:latin typeface="Consolas" panose="020B0609020204030204" pitchFamily="49" charset="0"/>
              </a:rPr>
              <a:t>{}</a:t>
            </a:r>
            <a:r>
              <a:rPr lang="zh-CN" altLang="en-US" sz="3200" dirty="0" smtClean="0"/>
              <a:t>语句</a:t>
            </a:r>
            <a:r>
              <a:rPr lang="zh-CN" altLang="en-US" sz="3200" dirty="0"/>
              <a:t>。</a:t>
            </a:r>
          </a:p>
          <a:p>
            <a:r>
              <a:rPr lang="en-US" altLang="zh-CN" sz="3200" dirty="0">
                <a:latin typeface="Consolas" panose="020B0609020204030204" pitchFamily="49" charset="0"/>
              </a:rPr>
              <a:t>finally</a:t>
            </a:r>
            <a:r>
              <a:rPr lang="zh-CN" altLang="en-US" sz="3200" dirty="0"/>
              <a:t>的作用：用于释放资源，在</a:t>
            </a:r>
            <a:r>
              <a:rPr lang="en-US" altLang="zh-CN" sz="3200" dirty="0">
                <a:latin typeface="Consolas" panose="020B0609020204030204" pitchFamily="49" charset="0"/>
              </a:rPr>
              <a:t>IO</a:t>
            </a:r>
            <a:r>
              <a:rPr lang="zh-CN" altLang="en-US" sz="3200" dirty="0"/>
              <a:t>流操作和数据库操作中会见</a:t>
            </a:r>
            <a:r>
              <a:rPr lang="zh-CN" altLang="en-US" sz="3200" dirty="0" smtClean="0"/>
              <a:t>到</a:t>
            </a:r>
            <a:endParaRPr lang="en-US" altLang="zh-CN" sz="3200" dirty="0" smtClean="0"/>
          </a:p>
          <a:p>
            <a:r>
              <a:rPr lang="zh-CN" altLang="en-US" sz="3200" dirty="0"/>
              <a:t>特殊情况：在执行到</a:t>
            </a:r>
            <a:r>
              <a:rPr lang="en-US" altLang="zh-CN" sz="3200" dirty="0">
                <a:latin typeface="Consolas" panose="020B0609020204030204" pitchFamily="49" charset="0"/>
              </a:rPr>
              <a:t>finally</a:t>
            </a:r>
            <a:r>
              <a:rPr lang="zh-CN" altLang="en-US" sz="3200" dirty="0" smtClean="0"/>
              <a:t>之前，在</a:t>
            </a:r>
            <a:r>
              <a:rPr lang="en-US" altLang="zh-CN" sz="3200" dirty="0">
                <a:latin typeface="Consolas" panose="020B0609020204030204" pitchFamily="49" charset="0"/>
              </a:rPr>
              <a:t>catch</a:t>
            </a:r>
            <a:r>
              <a:rPr lang="zh-CN" altLang="en-US" sz="3200" dirty="0" smtClean="0"/>
              <a:t>中</a:t>
            </a:r>
            <a:r>
              <a:rPr lang="en-US" altLang="zh-CN" sz="3200" dirty="0" err="1" smtClean="0">
                <a:latin typeface="Consolas" panose="020B0609020204030204" pitchFamily="49" charset="0"/>
              </a:rPr>
              <a:t>jvm</a:t>
            </a:r>
            <a:r>
              <a:rPr lang="zh-CN" altLang="en-US" sz="3200" dirty="0" smtClean="0"/>
              <a:t>退出 </a:t>
            </a:r>
            <a:r>
              <a:rPr lang="en-US" altLang="zh-CN" sz="3200" dirty="0" smtClean="0"/>
              <a:t>(</a:t>
            </a:r>
            <a:r>
              <a:rPr lang="en-US" altLang="zh-CN" sz="3200" dirty="0" err="1" smtClean="0">
                <a:latin typeface="Consolas" panose="020B0609020204030204" pitchFamily="49" charset="0"/>
              </a:rPr>
              <a:t>System.exit</a:t>
            </a:r>
            <a:r>
              <a:rPr lang="en-US" altLang="zh-CN" sz="3200" dirty="0" smtClean="0">
                <a:latin typeface="Consolas" panose="020B0609020204030204" pitchFamily="49" charset="0"/>
              </a:rPr>
              <a:t>(0)</a:t>
            </a:r>
            <a:r>
              <a:rPr lang="en-US" altLang="zh-CN" sz="3200" dirty="0" smtClean="0"/>
              <a:t>)</a:t>
            </a:r>
            <a:r>
              <a:rPr lang="zh-CN" altLang="en-US" sz="3200" dirty="0" smtClean="0"/>
              <a:t>，此时直接从</a:t>
            </a:r>
            <a:r>
              <a:rPr lang="en-US" altLang="zh-CN" sz="3200" dirty="0">
                <a:latin typeface="Consolas" panose="020B0609020204030204" pitchFamily="49" charset="0"/>
              </a:rPr>
              <a:t>catch</a:t>
            </a:r>
            <a:r>
              <a:rPr lang="zh-CN" altLang="en-US" sz="3200" dirty="0" smtClean="0"/>
              <a:t>中退出，并不进入</a:t>
            </a:r>
            <a:r>
              <a:rPr lang="en-US" altLang="zh-CN" sz="3200" dirty="0">
                <a:latin typeface="Consolas" panose="020B0609020204030204" pitchFamily="49" charset="0"/>
              </a:rPr>
              <a:t>finally</a:t>
            </a:r>
            <a:r>
              <a:rPr lang="zh-CN" altLang="en-US" sz="3200" dirty="0" smtClean="0"/>
              <a:t>语句。</a:t>
            </a:r>
            <a:endParaRPr lang="zh-CN" altLang="en-US"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22</a:t>
            </a:fld>
            <a:endParaRPr lang="en-US" altLang="zh-CN"/>
          </a:p>
        </p:txBody>
      </p:sp>
    </p:spTree>
    <p:extLst>
      <p:ext uri="{BB962C8B-B14F-4D97-AF65-F5344CB8AC3E}">
        <p14:creationId xmlns:p14="http://schemas.microsoft.com/office/powerpoint/2010/main" val="3422579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finally</a:t>
            </a:r>
            <a:r>
              <a:rPr lang="zh-CN" altLang="en-US" dirty="0" smtClean="0"/>
              <a:t>关键字</a:t>
            </a:r>
            <a:endParaRPr lang="zh-CN" altLang="en-US" dirty="0"/>
          </a:p>
        </p:txBody>
      </p:sp>
      <p:sp>
        <p:nvSpPr>
          <p:cNvPr id="3" name="内容占位符 2"/>
          <p:cNvSpPr>
            <a:spLocks noGrp="1"/>
          </p:cNvSpPr>
          <p:nvPr>
            <p:ph idx="1"/>
          </p:nvPr>
        </p:nvSpPr>
        <p:spPr/>
        <p:txBody>
          <a:bodyPr/>
          <a:lstStyle/>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Demo7_Finally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      try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(10 </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0);</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(Exception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除数为零</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i="1"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exit</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(0</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2000" dirty="0">
                <a:solidFill>
                  <a:srgbClr val="3F7F5F"/>
                </a:solidFill>
                <a:latin typeface="Consolas" panose="020B0609020204030204" pitchFamily="49" charset="0"/>
                <a:ea typeface="等线" panose="02010600030101010101" pitchFamily="2" charset="-122"/>
                <a:cs typeface="Consolas" panose="020B0609020204030204" pitchFamily="49" charset="0"/>
              </a:rPr>
              <a:t>特殊情况：退出</a:t>
            </a:r>
            <a:r>
              <a:rPr lang="en-US" altLang="zh-CN" sz="2000" u="sng" dirty="0" err="1">
                <a:solidFill>
                  <a:srgbClr val="3F7F5F"/>
                </a:solidFill>
                <a:latin typeface="Consolas" panose="020B0609020204030204" pitchFamily="49" charset="0"/>
                <a:ea typeface="等线" panose="02010600030101010101" pitchFamily="2" charset="-122"/>
                <a:cs typeface="Consolas" panose="020B0609020204030204" pitchFamily="49" charset="0"/>
              </a:rPr>
              <a:t>jvm</a:t>
            </a:r>
            <a:r>
              <a:rPr lang="zh-CN" altLang="zh-CN" sz="2000" dirty="0" smtClean="0">
                <a:solidFill>
                  <a:srgbClr val="3F7F5F"/>
                </a:solidFill>
                <a:latin typeface="Consolas" panose="020B0609020204030204" pitchFamily="49" charset="0"/>
                <a:ea typeface="等线" panose="02010600030101010101" pitchFamily="2" charset="-122"/>
                <a:cs typeface="Consolas" panose="020B0609020204030204" pitchFamily="49" charset="0"/>
              </a:rPr>
              <a:t>虚拟机</a:t>
            </a:r>
            <a:r>
              <a:rPr lang="en-US" altLang="zh-CN" sz="20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3F7F5F"/>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20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finally</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无论是否有异常都执行</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23</a:t>
            </a:fld>
            <a:endParaRPr lang="en-US" altLang="zh-CN"/>
          </a:p>
        </p:txBody>
      </p:sp>
    </p:spTree>
    <p:extLst>
      <p:ext uri="{BB962C8B-B14F-4D97-AF65-F5344CB8AC3E}">
        <p14:creationId xmlns:p14="http://schemas.microsoft.com/office/powerpoint/2010/main" val="374461764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try…catch…finally</a:t>
            </a:r>
            <a:r>
              <a:rPr lang="zh-CN" altLang="en-US" dirty="0"/>
              <a:t>中的</a:t>
            </a:r>
            <a:r>
              <a:rPr lang="en-US" altLang="zh-CN" dirty="0"/>
              <a:t>return</a:t>
            </a:r>
            <a:endParaRPr lang="zh-CN" altLang="en-US" dirty="0"/>
          </a:p>
        </p:txBody>
      </p:sp>
      <p:sp>
        <p:nvSpPr>
          <p:cNvPr id="3" name="内容占位符 2"/>
          <p:cNvSpPr>
            <a:spLocks noGrp="1"/>
          </p:cNvSpPr>
          <p:nvPr>
            <p:ph idx="1"/>
          </p:nvPr>
        </p:nvSpPr>
        <p:spPr/>
        <p:txBody>
          <a:bodyPr/>
          <a:lstStyle/>
          <a:p>
            <a:r>
              <a:rPr lang="zh-CN" altLang="en-US" sz="3200" dirty="0"/>
              <a:t>如果</a:t>
            </a:r>
            <a:r>
              <a:rPr lang="en-US" altLang="zh-CN" sz="3200" dirty="0">
                <a:latin typeface="Consolas" panose="020B0609020204030204" pitchFamily="49" charset="0"/>
              </a:rPr>
              <a:t>catch</a:t>
            </a:r>
            <a:r>
              <a:rPr lang="zh-CN" altLang="en-US" sz="3200" dirty="0"/>
              <a:t>里面有</a:t>
            </a:r>
            <a:r>
              <a:rPr lang="en-US" altLang="zh-CN" sz="3200" dirty="0">
                <a:latin typeface="Consolas" panose="020B0609020204030204" pitchFamily="49" charset="0"/>
              </a:rPr>
              <a:t>return</a:t>
            </a:r>
            <a:r>
              <a:rPr lang="zh-CN" altLang="en-US" sz="3200" dirty="0"/>
              <a:t>语句，请问</a:t>
            </a:r>
            <a:r>
              <a:rPr lang="en-US" altLang="zh-CN" sz="3200" dirty="0">
                <a:latin typeface="Consolas" panose="020B0609020204030204" pitchFamily="49" charset="0"/>
              </a:rPr>
              <a:t>finally</a:t>
            </a:r>
            <a:r>
              <a:rPr lang="zh-CN" altLang="en-US" sz="3200" dirty="0"/>
              <a:t>的代码还会执行</a:t>
            </a:r>
            <a:r>
              <a:rPr lang="zh-CN" altLang="en-US" sz="3200" dirty="0" smtClean="0"/>
              <a:t>吗？如果</a:t>
            </a:r>
            <a:r>
              <a:rPr lang="zh-CN" altLang="en-US" sz="3200" dirty="0"/>
              <a:t>会</a:t>
            </a:r>
            <a:r>
              <a:rPr lang="zh-CN" altLang="en-US" sz="3200" dirty="0" smtClean="0"/>
              <a:t>，</a:t>
            </a:r>
            <a:r>
              <a:rPr lang="en-US" altLang="zh-CN" sz="3200" dirty="0">
                <a:latin typeface="Consolas" panose="020B0609020204030204" pitchFamily="49" charset="0"/>
              </a:rPr>
              <a:t>finally</a:t>
            </a:r>
            <a:r>
              <a:rPr lang="zh-CN" altLang="en-US" sz="3200" dirty="0" smtClean="0"/>
              <a:t>语句是在</a:t>
            </a:r>
            <a:r>
              <a:rPr lang="en-US" altLang="zh-CN" sz="3200" dirty="0">
                <a:latin typeface="Consolas" panose="020B0609020204030204" pitchFamily="49" charset="0"/>
              </a:rPr>
              <a:t>catch</a:t>
            </a:r>
            <a:r>
              <a:rPr lang="zh-CN" altLang="en-US" sz="3200" dirty="0" smtClean="0"/>
              <a:t>中的</a:t>
            </a:r>
            <a:r>
              <a:rPr lang="en-US" altLang="zh-CN" sz="3200" dirty="0">
                <a:latin typeface="Consolas" panose="020B0609020204030204" pitchFamily="49" charset="0"/>
              </a:rPr>
              <a:t>return</a:t>
            </a:r>
            <a:r>
              <a:rPr lang="zh-CN" altLang="en-US" sz="3200" dirty="0" smtClean="0"/>
              <a:t>语句前</a:t>
            </a:r>
            <a:r>
              <a:rPr lang="zh-CN" altLang="en-US" sz="3200" dirty="0"/>
              <a:t>还是</a:t>
            </a:r>
            <a:r>
              <a:rPr lang="en-US" altLang="zh-CN" sz="3200" dirty="0">
                <a:latin typeface="Consolas" panose="020B0609020204030204" pitchFamily="49" charset="0"/>
              </a:rPr>
              <a:t>return</a:t>
            </a:r>
            <a:r>
              <a:rPr lang="zh-CN" altLang="en-US" sz="3200" dirty="0" smtClean="0"/>
              <a:t>语句后执行？</a:t>
            </a:r>
            <a:endParaRPr lang="en-US" altLang="zh-CN" sz="3200" dirty="0" smtClean="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24</a:t>
            </a:fld>
            <a:endParaRPr lang="en-US" altLang="zh-CN"/>
          </a:p>
        </p:txBody>
      </p:sp>
    </p:spTree>
    <p:extLst>
      <p:ext uri="{BB962C8B-B14F-4D97-AF65-F5344CB8AC3E}">
        <p14:creationId xmlns:p14="http://schemas.microsoft.com/office/powerpoint/2010/main" val="26059753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try…catch…finally</a:t>
            </a:r>
            <a:r>
              <a:rPr lang="zh-CN" altLang="en-US" dirty="0"/>
              <a:t>中的</a:t>
            </a:r>
            <a:r>
              <a:rPr lang="en-US" altLang="zh-CN" dirty="0" smtClean="0"/>
              <a:t>return</a:t>
            </a:r>
            <a:endParaRPr lang="zh-CN" altLang="en-US" dirty="0"/>
          </a:p>
        </p:txBody>
      </p:sp>
      <p:sp>
        <p:nvSpPr>
          <p:cNvPr id="3" name="内容占位符 2"/>
          <p:cNvSpPr>
            <a:spLocks noGrp="1"/>
          </p:cNvSpPr>
          <p:nvPr>
            <p:ph idx="1"/>
          </p:nvPr>
        </p:nvSpPr>
        <p:spPr/>
        <p:txBody>
          <a:bodyPr/>
          <a:lstStyle/>
          <a:p>
            <a:pPr marL="0" indent="0">
              <a:spcAft>
                <a:spcPts val="0"/>
              </a:spcAft>
              <a:buNone/>
            </a:pP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Demo8_Exception{</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4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err="1">
                <a:solidFill>
                  <a:srgbClr val="000000"/>
                </a:solidFill>
                <a:highlight>
                  <a:srgbClr val="E8F2FE"/>
                </a:highlight>
                <a:latin typeface="Consolas" panose="020B0609020204030204" pitchFamily="49" charset="0"/>
              </a:rPr>
              <a:t>System.</a:t>
            </a:r>
            <a:r>
              <a:rPr lang="en-US" altLang="zh-CN" sz="1400" b="1" i="1" dirty="0" err="1">
                <a:solidFill>
                  <a:srgbClr val="0000C0"/>
                </a:solidFill>
                <a:highlight>
                  <a:srgbClr val="E8F2FE"/>
                </a:highlight>
                <a:latin typeface="Consolas" panose="020B0609020204030204" pitchFamily="49" charset="0"/>
              </a:rPr>
              <a:t>out</a:t>
            </a:r>
            <a:r>
              <a:rPr lang="en-US" altLang="zh-CN" sz="1400" b="1" i="1" dirty="0" err="1">
                <a:solidFill>
                  <a:srgbClr val="000000"/>
                </a:solidFill>
                <a:highlight>
                  <a:srgbClr val="E8F2FE"/>
                </a:highlight>
                <a:latin typeface="Consolas" panose="020B0609020204030204" pitchFamily="49" charset="0"/>
              </a:rPr>
              <a:t>.println</a:t>
            </a:r>
            <a:r>
              <a:rPr lang="en-US" altLang="zh-CN" sz="1400" b="1" i="1" dirty="0">
                <a:solidFill>
                  <a:srgbClr val="000000"/>
                </a:solidFill>
                <a:highlight>
                  <a:srgbClr val="E8F2FE"/>
                </a:highlight>
                <a:latin typeface="Consolas" panose="020B0609020204030204" pitchFamily="49" charset="0"/>
              </a:rPr>
              <a:t>(method</a:t>
            </a:r>
            <a:r>
              <a:rPr lang="en-US" altLang="zh-CN" sz="1400" b="1" i="1" dirty="0" smtClean="0">
                <a:solidFill>
                  <a:srgbClr val="000000"/>
                </a:solidFill>
                <a:highlight>
                  <a:srgbClr val="E8F2FE"/>
                </a:highlight>
                <a:latin typeface="Consolas" panose="020B0609020204030204" pitchFamily="49"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   public</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method()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err="1" smtClea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 10;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smtClean="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20;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4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4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(1 </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0</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return</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(Exception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smtClean="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30;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return</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finally</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smtClean="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40;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4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4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400" dirty="0" smtClean="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4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           //return</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zh-CN" altLang="en-US" sz="1400" dirty="0">
                <a:solidFill>
                  <a:srgbClr val="3F7F5F"/>
                </a:solidFill>
                <a:latin typeface="Consolas" panose="020B0609020204030204" pitchFamily="49" charset="0"/>
              </a:rPr>
              <a:t>如果在这里面写返回语句</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那么</a:t>
            </a:r>
            <a:r>
              <a:rPr lang="en-US" altLang="zh-CN" sz="1400" dirty="0">
                <a:solidFill>
                  <a:srgbClr val="3F7F5F"/>
                </a:solidFill>
                <a:latin typeface="Consolas" panose="020B0609020204030204" pitchFamily="49" charset="0"/>
              </a:rPr>
              <a:t>try</a:t>
            </a:r>
            <a:r>
              <a:rPr lang="zh-CN" altLang="en-US" sz="1400" dirty="0">
                <a:solidFill>
                  <a:srgbClr val="3F7F5F"/>
                </a:solidFill>
                <a:latin typeface="Consolas" panose="020B0609020204030204" pitchFamily="49" charset="0"/>
              </a:rPr>
              <a:t>和</a:t>
            </a:r>
            <a:r>
              <a:rPr lang="en-US" altLang="zh-CN" sz="1400" dirty="0">
                <a:solidFill>
                  <a:srgbClr val="3F7F5F"/>
                </a:solidFill>
                <a:latin typeface="Consolas" panose="020B0609020204030204" pitchFamily="49" charset="0"/>
              </a:rPr>
              <a:t>catch</a:t>
            </a:r>
            <a:r>
              <a:rPr lang="zh-CN" altLang="en-US" sz="1400" dirty="0">
                <a:solidFill>
                  <a:srgbClr val="3F7F5F"/>
                </a:solidFill>
                <a:latin typeface="Consolas" panose="020B0609020204030204" pitchFamily="49" charset="0"/>
              </a:rPr>
              <a:t>的结果都会被</a:t>
            </a:r>
            <a:r>
              <a:rPr lang="zh-CN" altLang="en-US" sz="1400" dirty="0" smtClean="0">
                <a:solidFill>
                  <a:srgbClr val="3F7F5F"/>
                </a:solidFill>
                <a:latin typeface="Consolas" panose="020B0609020204030204" pitchFamily="49" charset="0"/>
              </a:rPr>
              <a:t>改变</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25</a:t>
            </a:fld>
            <a:endParaRPr lang="en-US" altLang="zh-CN"/>
          </a:p>
        </p:txBody>
      </p:sp>
      <p:sp>
        <p:nvSpPr>
          <p:cNvPr id="5" name="矩形 4"/>
          <p:cNvSpPr/>
          <p:nvPr/>
        </p:nvSpPr>
        <p:spPr>
          <a:xfrm>
            <a:off x="6012160" y="1844824"/>
            <a:ext cx="666328" cy="563231"/>
          </a:xfrm>
          <a:prstGeom prst="rect">
            <a:avLst/>
          </a:prstGeom>
        </p:spPr>
        <p:txBody>
          <a:bodyPr wrap="square">
            <a:spAutoFit/>
          </a:bodyPr>
          <a:lstStyle/>
          <a:p>
            <a:r>
              <a:rPr lang="en-US" altLang="zh-CN" sz="1700" dirty="0">
                <a:latin typeface="Consolas" panose="020B0609020204030204" pitchFamily="49" charset="0"/>
              </a:rPr>
              <a:t>40</a:t>
            </a:r>
          </a:p>
          <a:p>
            <a:r>
              <a:rPr lang="en-US" altLang="zh-CN" sz="1700" dirty="0">
                <a:latin typeface="Consolas" panose="020B0609020204030204" pitchFamily="49" charset="0"/>
              </a:rPr>
              <a:t>30</a:t>
            </a:r>
            <a:endParaRPr lang="zh-CN" altLang="en-US" dirty="0"/>
          </a:p>
        </p:txBody>
      </p:sp>
    </p:spTree>
    <p:extLst>
      <p:ext uri="{BB962C8B-B14F-4D97-AF65-F5344CB8AC3E}">
        <p14:creationId xmlns:p14="http://schemas.microsoft.com/office/powerpoint/2010/main" val="2194862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try…catch…finally</a:t>
            </a:r>
            <a:r>
              <a:rPr lang="zh-CN" altLang="en-US" dirty="0"/>
              <a:t>中的</a:t>
            </a:r>
            <a:r>
              <a:rPr lang="en-US" altLang="zh-CN" dirty="0"/>
              <a:t>return</a:t>
            </a:r>
            <a:endParaRPr lang="zh-CN" altLang="en-US" dirty="0"/>
          </a:p>
        </p:txBody>
      </p:sp>
      <p:sp>
        <p:nvSpPr>
          <p:cNvPr id="3" name="内容占位符 2"/>
          <p:cNvSpPr>
            <a:spLocks noGrp="1"/>
          </p:cNvSpPr>
          <p:nvPr>
            <p:ph idx="1"/>
          </p:nvPr>
        </p:nvSpPr>
        <p:spPr/>
        <p:txBody>
          <a:bodyPr/>
          <a:lstStyle/>
          <a:p>
            <a:r>
              <a:rPr lang="en-US" altLang="zh-CN" sz="3200" dirty="0">
                <a:latin typeface="Consolas" panose="020B0609020204030204" pitchFamily="49" charset="0"/>
              </a:rPr>
              <a:t>return</a:t>
            </a:r>
            <a:r>
              <a:rPr lang="zh-CN" altLang="en-US" sz="3200" dirty="0"/>
              <a:t>语句</a:t>
            </a:r>
            <a:r>
              <a:rPr lang="zh-CN" altLang="en-US" sz="3200" dirty="0" smtClean="0"/>
              <a:t>相当于方法</a:t>
            </a:r>
            <a:r>
              <a:rPr lang="zh-CN" altLang="en-US" sz="3200" dirty="0"/>
              <a:t>的最后</a:t>
            </a:r>
            <a:r>
              <a:rPr lang="zh-CN" altLang="en-US" sz="3200" dirty="0" smtClean="0"/>
              <a:t>一口气，在</a:t>
            </a:r>
            <a:r>
              <a:rPr lang="en-US" altLang="zh-CN" sz="3200" dirty="0">
                <a:latin typeface="Consolas" panose="020B0609020204030204" pitchFamily="49" charset="0"/>
              </a:rPr>
              <a:t>return</a:t>
            </a:r>
            <a:r>
              <a:rPr lang="zh-CN" altLang="en-US" sz="3200" dirty="0" smtClean="0"/>
              <a:t>将</a:t>
            </a:r>
            <a:r>
              <a:rPr lang="zh-CN" altLang="en-US" sz="3200" dirty="0"/>
              <a:t>死之前会</a:t>
            </a:r>
            <a:r>
              <a:rPr lang="zh-CN" altLang="en-US" sz="3200" dirty="0" smtClean="0"/>
              <a:t>看一看</a:t>
            </a:r>
            <a:r>
              <a:rPr lang="en-US" altLang="zh-CN" sz="3200" dirty="0" smtClean="0">
                <a:latin typeface="Consolas" panose="020B0609020204030204" pitchFamily="49" charset="0"/>
              </a:rPr>
              <a:t>finally</a:t>
            </a:r>
            <a:r>
              <a:rPr lang="zh-CN" altLang="en-US" sz="3200" dirty="0"/>
              <a:t>有没有帮其完成</a:t>
            </a:r>
            <a:r>
              <a:rPr lang="zh-CN" altLang="en-US" sz="3200" dirty="0" smtClean="0"/>
              <a:t>遗愿，如果有</a:t>
            </a:r>
            <a:r>
              <a:rPr lang="en-US" altLang="zh-CN" sz="3200" dirty="0">
                <a:latin typeface="Consolas" panose="020B0609020204030204" pitchFamily="49" charset="0"/>
              </a:rPr>
              <a:t>finally</a:t>
            </a:r>
            <a:r>
              <a:rPr lang="zh-CN" altLang="en-US" sz="3200" dirty="0" smtClean="0"/>
              <a:t>就</a:t>
            </a:r>
            <a:r>
              <a:rPr lang="zh-CN" altLang="en-US" sz="3200" dirty="0"/>
              <a:t>将</a:t>
            </a:r>
            <a:r>
              <a:rPr lang="en-US" altLang="zh-CN" sz="3200" dirty="0">
                <a:latin typeface="Consolas" panose="020B0609020204030204" pitchFamily="49" charset="0"/>
              </a:rPr>
              <a:t>finally</a:t>
            </a:r>
            <a:r>
              <a:rPr lang="zh-CN" altLang="en-US" sz="3200" dirty="0"/>
              <a:t>执行后再彻底</a:t>
            </a:r>
            <a:r>
              <a:rPr lang="zh-CN" altLang="en-US" sz="3200" dirty="0" smtClean="0"/>
              <a:t>返回；</a:t>
            </a:r>
            <a:endParaRPr lang="en-US" altLang="zh-CN" sz="3200" dirty="0" smtClean="0"/>
          </a:p>
          <a:p>
            <a:r>
              <a:rPr lang="zh-CN" altLang="en-US" sz="3200" dirty="0" smtClean="0"/>
              <a:t>因此，若</a:t>
            </a:r>
            <a:r>
              <a:rPr lang="en-US" altLang="zh-CN" sz="3200" dirty="0" smtClean="0">
                <a:latin typeface="Consolas" panose="020B0609020204030204" pitchFamily="49" charset="0"/>
              </a:rPr>
              <a:t>catch</a:t>
            </a:r>
            <a:r>
              <a:rPr lang="zh-CN" altLang="en-US" sz="3200" dirty="0" smtClean="0"/>
              <a:t>语句中有</a:t>
            </a:r>
            <a:r>
              <a:rPr lang="en-US" altLang="zh-CN" sz="3200" dirty="0">
                <a:latin typeface="Consolas" panose="020B0609020204030204" pitchFamily="49" charset="0"/>
              </a:rPr>
              <a:t>return</a:t>
            </a:r>
            <a:r>
              <a:rPr lang="zh-CN" altLang="en-US" sz="3200" dirty="0" smtClean="0"/>
              <a:t>语句，需要</a:t>
            </a:r>
            <a:r>
              <a:rPr lang="en-US" altLang="zh-CN" sz="3200" dirty="0">
                <a:latin typeface="Consolas" panose="020B0609020204030204" pitchFamily="49" charset="0"/>
              </a:rPr>
              <a:t>finally</a:t>
            </a:r>
            <a:r>
              <a:rPr lang="zh-CN" altLang="en-US" sz="3200" dirty="0" smtClean="0"/>
              <a:t>执行完毕后，再返回该</a:t>
            </a:r>
            <a:r>
              <a:rPr lang="en-US" altLang="zh-CN" sz="3200" dirty="0">
                <a:latin typeface="Consolas" panose="020B0609020204030204" pitchFamily="49" charset="0"/>
              </a:rPr>
              <a:t>return</a:t>
            </a:r>
            <a:r>
              <a:rPr lang="zh-CN" altLang="en-US" sz="3200" dirty="0" smtClean="0"/>
              <a:t>执行一次。</a:t>
            </a:r>
            <a:endParaRPr lang="zh-CN" altLang="en-US"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26</a:t>
            </a:fld>
            <a:endParaRPr lang="en-US" altLang="zh-CN"/>
          </a:p>
        </p:txBody>
      </p:sp>
    </p:spTree>
    <p:extLst>
      <p:ext uri="{BB962C8B-B14F-4D97-AF65-F5344CB8AC3E}">
        <p14:creationId xmlns:p14="http://schemas.microsoft.com/office/powerpoint/2010/main" val="1553625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try…catch…finally</a:t>
            </a:r>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zh-CN" sz="3200" dirty="0" smtClean="0"/>
              <a:t>在</a:t>
            </a:r>
            <a:r>
              <a:rPr lang="zh-CN" altLang="zh-CN" sz="3200" dirty="0"/>
              <a:t>异常的处理中基本上都是采用如下的过程完成的：</a:t>
            </a:r>
          </a:p>
          <a:p>
            <a:pPr lvl="1"/>
            <a:r>
              <a:rPr lang="zh-CN" altLang="zh-CN" sz="2800" dirty="0" smtClean="0"/>
              <a:t>每当</a:t>
            </a:r>
            <a:r>
              <a:rPr lang="zh-CN" altLang="zh-CN" sz="2800" dirty="0"/>
              <a:t>一个异常产生之后，实际上都会自动生成一个异常类的实例化</a:t>
            </a:r>
            <a:r>
              <a:rPr lang="zh-CN" altLang="zh-CN" sz="2800" dirty="0" smtClean="0"/>
              <a:t>对象</a:t>
            </a:r>
            <a:endParaRPr lang="zh-CN" altLang="zh-CN" sz="2800" dirty="0"/>
          </a:p>
          <a:p>
            <a:pPr lvl="1"/>
            <a:r>
              <a:rPr lang="zh-CN" altLang="zh-CN" sz="2800" dirty="0" smtClean="0"/>
              <a:t>使用</a:t>
            </a:r>
            <a:r>
              <a:rPr lang="zh-CN" altLang="zh-CN" sz="2800" dirty="0"/>
              <a:t>了</a:t>
            </a:r>
            <a:r>
              <a:rPr lang="en-US" altLang="zh-CN" sz="2800" dirty="0">
                <a:latin typeface="Consolas" panose="020B0609020204030204" pitchFamily="49" charset="0"/>
              </a:rPr>
              <a:t>try</a:t>
            </a:r>
            <a:r>
              <a:rPr lang="zh-CN" altLang="zh-CN" sz="2800" dirty="0"/>
              <a:t>捕获异常之后，将自动与</a:t>
            </a:r>
            <a:r>
              <a:rPr lang="en-US" altLang="zh-CN" sz="2800" dirty="0">
                <a:latin typeface="Consolas" panose="020B0609020204030204" pitchFamily="49" charset="0"/>
              </a:rPr>
              <a:t>catch</a:t>
            </a:r>
            <a:r>
              <a:rPr lang="zh-CN" altLang="zh-CN" sz="2800" dirty="0"/>
              <a:t>中的异常类型相匹配，如果匹配成功，则表示可以使用此</a:t>
            </a:r>
            <a:r>
              <a:rPr lang="en-US" altLang="zh-CN" sz="2800" dirty="0">
                <a:latin typeface="Consolas" panose="020B0609020204030204" pitchFamily="49" charset="0"/>
              </a:rPr>
              <a:t>catch</a:t>
            </a:r>
            <a:r>
              <a:rPr lang="zh-CN" altLang="zh-CN" sz="2800" dirty="0"/>
              <a:t>处理</a:t>
            </a:r>
            <a:r>
              <a:rPr lang="zh-CN" altLang="zh-CN" sz="2800" dirty="0" smtClean="0"/>
              <a:t>异常</a:t>
            </a:r>
            <a:endParaRPr lang="zh-CN" altLang="zh-CN" sz="2800" dirty="0"/>
          </a:p>
          <a:p>
            <a:pPr lvl="1"/>
            <a:r>
              <a:rPr lang="zh-CN" altLang="zh-CN" sz="2800" dirty="0" smtClean="0"/>
              <a:t>程序</a:t>
            </a:r>
            <a:r>
              <a:rPr lang="zh-CN" altLang="zh-CN" sz="2800" dirty="0"/>
              <a:t>中不管是否出现了异常，如果存在了</a:t>
            </a:r>
            <a:r>
              <a:rPr lang="en-US" altLang="zh-CN" sz="2800" dirty="0">
                <a:latin typeface="Consolas" panose="020B0609020204030204" pitchFamily="49" charset="0"/>
              </a:rPr>
              <a:t>finally</a:t>
            </a:r>
            <a:r>
              <a:rPr lang="zh-CN" altLang="zh-CN" sz="2800" dirty="0"/>
              <a:t>语句，都要执行此语句的</a:t>
            </a:r>
            <a:r>
              <a:rPr lang="zh-CN" altLang="zh-CN" sz="2800" dirty="0" smtClean="0"/>
              <a:t>代码</a:t>
            </a:r>
            <a:r>
              <a:rPr lang="zh-CN" altLang="en-US" sz="2800" dirty="0">
                <a:latin typeface="Consolas" panose="020B0609020204030204" pitchFamily="49" charset="0"/>
              </a:rPr>
              <a:t>（</a:t>
            </a:r>
            <a:r>
              <a:rPr lang="en-US" altLang="zh-CN" sz="2800" dirty="0" err="1">
                <a:latin typeface="Consolas" panose="020B0609020204030204" pitchFamily="49" charset="0"/>
              </a:rPr>
              <a:t>jvm</a:t>
            </a:r>
            <a:r>
              <a:rPr lang="zh-CN" altLang="en-US" sz="2800" dirty="0" smtClean="0"/>
              <a:t>退出除外）</a:t>
            </a:r>
            <a:r>
              <a:rPr lang="zh-CN" altLang="zh-CN" sz="2800" dirty="0" smtClean="0"/>
              <a:t>。</a:t>
            </a:r>
            <a:endParaRPr lang="zh-CN" altLang="zh-CN" sz="2800"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27</a:t>
            </a:fld>
            <a:endParaRPr lang="en-US" altLang="zh-CN"/>
          </a:p>
        </p:txBody>
      </p:sp>
    </p:spTree>
    <p:extLst>
      <p:ext uri="{BB962C8B-B14F-4D97-AF65-F5344CB8AC3E}">
        <p14:creationId xmlns:p14="http://schemas.microsoft.com/office/powerpoint/2010/main" val="926196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xit" presetSubtype="10" fill="hold" nodeType="withEffect">
                                  <p:stCondLst>
                                    <p:cond delay="0"/>
                                  </p:stCondLst>
                                  <p:childTnLst>
                                    <p:animEffect transition="out" filter="randombar(horizontal)">
                                      <p:cBhvr>
                                        <p:cTn id="22" dur="500"/>
                                        <p:tgtEl>
                                          <p:spTgt spid="3">
                                            <p:txEl>
                                              <p:pRg st="2" end="2"/>
                                            </p:txEl>
                                          </p:spTgt>
                                        </p:tgtEl>
                                      </p:cBhvr>
                                    </p:animEffect>
                                    <p:set>
                                      <p:cBhvr>
                                        <p:cTn id="23"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558229" y="1772816"/>
            <a:ext cx="7775149" cy="4187551"/>
          </a:xfrm>
          <a:prstGeom prst="rect">
            <a:avLst/>
          </a:prstGeom>
        </p:spPr>
      </p:pic>
      <p:sp>
        <p:nvSpPr>
          <p:cNvPr id="2" name="标题 1"/>
          <p:cNvSpPr>
            <a:spLocks noGrp="1"/>
          </p:cNvSpPr>
          <p:nvPr>
            <p:ph type="title"/>
          </p:nvPr>
        </p:nvSpPr>
        <p:spPr/>
        <p:txBody>
          <a:bodyPr/>
          <a:lstStyle/>
          <a:p>
            <a:r>
              <a:rPr lang="en-US" altLang="zh-CN" dirty="0" err="1" smtClean="0"/>
              <a:t>Throwable</a:t>
            </a:r>
            <a:r>
              <a:rPr lang="zh-CN" altLang="en-US" dirty="0" smtClean="0"/>
              <a:t>类中</a:t>
            </a:r>
            <a:r>
              <a:rPr lang="zh-CN" altLang="en-US" dirty="0"/>
              <a:t>的常见方法</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28</a:t>
            </a:fld>
            <a:endParaRPr lang="en-US" altLang="zh-CN"/>
          </a:p>
        </p:txBody>
      </p:sp>
      <p:sp>
        <p:nvSpPr>
          <p:cNvPr id="11" name="矩形 10"/>
          <p:cNvSpPr/>
          <p:nvPr/>
        </p:nvSpPr>
        <p:spPr>
          <a:xfrm>
            <a:off x="4906504" y="2420888"/>
            <a:ext cx="3384376" cy="956929"/>
          </a:xfrm>
          <a:prstGeom prst="rect">
            <a:avLst/>
          </a:prstGeom>
        </p:spPr>
        <p:txBody>
          <a:bodyPr wrap="square">
            <a:spAutoFit/>
          </a:bodyPr>
          <a:lstStyle/>
          <a:p>
            <a:r>
              <a:rPr lang="en-US" altLang="zh-CN" b="1" dirty="0">
                <a:solidFill>
                  <a:srgbClr val="0000FF"/>
                </a:solidFill>
                <a:latin typeface="Consolas" panose="020B0609020204030204" pitchFamily="49" charset="0"/>
              </a:rPr>
              <a:t>String </a:t>
            </a:r>
            <a:r>
              <a:rPr lang="en-US" altLang="zh-CN" b="1" dirty="0" err="1">
                <a:solidFill>
                  <a:srgbClr val="0000FF"/>
                </a:solidFill>
                <a:latin typeface="Consolas" panose="020B0609020204030204" pitchFamily="49" charset="0"/>
              </a:rPr>
              <a:t>getMessage</a:t>
            </a:r>
            <a:r>
              <a:rPr lang="en-US" altLang="zh-CN" b="1" dirty="0" smtClean="0">
                <a:solidFill>
                  <a:srgbClr val="0000FF"/>
                </a:solidFill>
                <a:latin typeface="Consolas" panose="020B0609020204030204" pitchFamily="49" charset="0"/>
              </a:rPr>
              <a:t>()</a:t>
            </a:r>
          </a:p>
          <a:p>
            <a:r>
              <a:rPr lang="en-US" altLang="zh-CN" b="1" dirty="0">
                <a:solidFill>
                  <a:srgbClr val="0000FF"/>
                </a:solidFill>
                <a:latin typeface="Consolas" panose="020B0609020204030204" pitchFamily="49" charset="0"/>
              </a:rPr>
              <a:t>String </a:t>
            </a:r>
            <a:r>
              <a:rPr lang="en-US" altLang="zh-CN" b="1" dirty="0" err="1">
                <a:solidFill>
                  <a:srgbClr val="0000FF"/>
                </a:solidFill>
                <a:latin typeface="Consolas" panose="020B0609020204030204" pitchFamily="49" charset="0"/>
              </a:rPr>
              <a:t>toString</a:t>
            </a:r>
            <a:r>
              <a:rPr lang="en-US" altLang="zh-CN" b="1" dirty="0">
                <a:solidFill>
                  <a:srgbClr val="0000FF"/>
                </a:solidFill>
                <a:latin typeface="Consolas" panose="020B0609020204030204" pitchFamily="49" charset="0"/>
              </a:rPr>
              <a:t>() </a:t>
            </a:r>
            <a:endParaRPr lang="en-US" altLang="zh-CN" b="1" dirty="0" smtClean="0">
              <a:solidFill>
                <a:srgbClr val="0000FF"/>
              </a:solidFill>
              <a:latin typeface="Consolas" panose="020B0609020204030204" pitchFamily="49" charset="0"/>
            </a:endParaRPr>
          </a:p>
          <a:p>
            <a:r>
              <a:rPr lang="en-US" altLang="zh-CN" b="1" dirty="0">
                <a:solidFill>
                  <a:srgbClr val="0000FF"/>
                </a:solidFill>
                <a:latin typeface="Consolas" panose="020B0609020204030204" pitchFamily="49" charset="0"/>
              </a:rPr>
              <a:t>void </a:t>
            </a:r>
            <a:r>
              <a:rPr lang="en-US" altLang="zh-CN" b="1" dirty="0" err="1">
                <a:solidFill>
                  <a:srgbClr val="0000FF"/>
                </a:solidFill>
                <a:latin typeface="Consolas" panose="020B0609020204030204" pitchFamily="49" charset="0"/>
              </a:rPr>
              <a:t>printStackTrace</a:t>
            </a:r>
            <a:r>
              <a:rPr lang="en-US" altLang="zh-CN" b="1" dirty="0">
                <a:solidFill>
                  <a:srgbClr val="0000FF"/>
                </a:solidFill>
                <a:latin typeface="Consolas" panose="020B0609020204030204" pitchFamily="49" charset="0"/>
              </a:rPr>
              <a:t>()</a:t>
            </a:r>
            <a:endParaRPr lang="zh-CN" alt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9156567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Throwable</a:t>
            </a:r>
            <a:r>
              <a:rPr lang="zh-CN" altLang="en-US" dirty="0"/>
              <a:t>类中的常见方法</a:t>
            </a:r>
          </a:p>
        </p:txBody>
      </p:sp>
      <p:sp>
        <p:nvSpPr>
          <p:cNvPr id="3" name="内容占位符 2"/>
          <p:cNvSpPr>
            <a:spLocks noGrp="1"/>
          </p:cNvSpPr>
          <p:nvPr>
            <p:ph idx="1"/>
          </p:nvPr>
        </p:nvSpPr>
        <p:spPr/>
        <p:txBody>
          <a:bodyPr/>
          <a:lstStyle/>
          <a:p>
            <a:r>
              <a:rPr lang="en-US" altLang="zh-CN" dirty="0" err="1">
                <a:latin typeface="Consolas" panose="020B0609020204030204" pitchFamily="49" charset="0"/>
              </a:rPr>
              <a:t>getMessage</a:t>
            </a:r>
            <a:r>
              <a:rPr lang="en-US" altLang="zh-CN" sz="3200" dirty="0" smtClean="0"/>
              <a:t>()</a:t>
            </a:r>
            <a:r>
              <a:rPr lang="zh-CN" altLang="en-US" sz="3200" dirty="0" smtClean="0"/>
              <a:t>：</a:t>
            </a:r>
            <a:endParaRPr lang="en-US" altLang="zh-CN" sz="3200" dirty="0" smtClean="0"/>
          </a:p>
          <a:p>
            <a:pPr lvl="1"/>
            <a:r>
              <a:rPr lang="zh-CN" altLang="en-US" sz="2800" dirty="0" smtClean="0"/>
              <a:t>获取</a:t>
            </a:r>
            <a:r>
              <a:rPr lang="zh-CN" altLang="en-US" sz="2800" dirty="0"/>
              <a:t>异常信息，返回</a:t>
            </a:r>
            <a:r>
              <a:rPr lang="zh-CN" altLang="en-US" sz="2800" dirty="0" smtClean="0"/>
              <a:t>字符串</a:t>
            </a:r>
            <a:endParaRPr lang="zh-CN" altLang="en-US" sz="2800" dirty="0"/>
          </a:p>
          <a:p>
            <a:r>
              <a:rPr lang="en-US" altLang="zh-CN" dirty="0" err="1">
                <a:latin typeface="Consolas" panose="020B0609020204030204" pitchFamily="49" charset="0"/>
              </a:rPr>
              <a:t>toString</a:t>
            </a:r>
            <a:r>
              <a:rPr lang="en-US" altLang="zh-CN" sz="3200" dirty="0" smtClean="0"/>
              <a:t>()</a:t>
            </a:r>
            <a:r>
              <a:rPr lang="zh-CN" altLang="en-US" sz="3200" dirty="0" smtClean="0"/>
              <a:t>：</a:t>
            </a:r>
            <a:r>
              <a:rPr lang="en-US" altLang="zh-CN" sz="3200" dirty="0" smtClean="0"/>
              <a:t> </a:t>
            </a:r>
          </a:p>
          <a:p>
            <a:pPr lvl="1"/>
            <a:r>
              <a:rPr lang="zh-CN" altLang="en-US" sz="2800" dirty="0" smtClean="0"/>
              <a:t>获取</a:t>
            </a:r>
            <a:r>
              <a:rPr lang="zh-CN" altLang="en-US" sz="2800" dirty="0"/>
              <a:t>异常类名和异常信息，返回字符串。</a:t>
            </a:r>
          </a:p>
          <a:p>
            <a:r>
              <a:rPr lang="en-US" altLang="zh-CN" dirty="0" err="1">
                <a:latin typeface="Consolas" panose="020B0609020204030204" pitchFamily="49" charset="0"/>
              </a:rPr>
              <a:t>printStackTrace</a:t>
            </a:r>
            <a:r>
              <a:rPr lang="en-US" altLang="zh-CN" sz="3200" dirty="0" smtClean="0"/>
              <a:t>()</a:t>
            </a:r>
            <a:r>
              <a:rPr lang="zh-CN" altLang="en-US" sz="3200" dirty="0" smtClean="0"/>
              <a:t>：</a:t>
            </a:r>
            <a:endParaRPr lang="en-US" altLang="zh-CN" sz="3200" dirty="0" smtClean="0"/>
          </a:p>
          <a:p>
            <a:pPr lvl="1"/>
            <a:r>
              <a:rPr lang="zh-CN" altLang="en-US" sz="2800" dirty="0" smtClean="0"/>
              <a:t>获取</a:t>
            </a:r>
            <a:r>
              <a:rPr lang="zh-CN" altLang="en-US" sz="2800" dirty="0"/>
              <a:t>异常类名和异常信息，以及异常出现在程序中的位置。返回值</a:t>
            </a:r>
            <a:r>
              <a:rPr lang="en-US" altLang="zh-CN" sz="2800" dirty="0">
                <a:latin typeface="Consolas" panose="020B0609020204030204" pitchFamily="49" charset="0"/>
              </a:rPr>
              <a:t>void</a:t>
            </a:r>
            <a:endParaRPr lang="zh-CN" altLang="en-US" sz="28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29</a:t>
            </a:fld>
            <a:endParaRPr lang="en-US" altLang="zh-CN"/>
          </a:p>
        </p:txBody>
      </p:sp>
    </p:spTree>
    <p:extLst>
      <p:ext uri="{BB962C8B-B14F-4D97-AF65-F5344CB8AC3E}">
        <p14:creationId xmlns:p14="http://schemas.microsoft.com/office/powerpoint/2010/main" val="25416300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a:t>
            </a:r>
            <a:r>
              <a:rPr lang="zh-CN" altLang="en-US" dirty="0" smtClean="0"/>
              <a:t>概述和分类</a:t>
            </a:r>
            <a:endParaRPr lang="zh-CN" altLang="en-US" dirty="0"/>
          </a:p>
        </p:txBody>
      </p:sp>
      <p:sp>
        <p:nvSpPr>
          <p:cNvPr id="3" name="内容占位符 2"/>
          <p:cNvSpPr>
            <a:spLocks noGrp="1"/>
          </p:cNvSpPr>
          <p:nvPr>
            <p:ph idx="1"/>
          </p:nvPr>
        </p:nvSpPr>
        <p:spPr/>
        <p:txBody>
          <a:bodyPr/>
          <a:lstStyle/>
          <a:p>
            <a:pPr marL="0" indent="0">
              <a:buNone/>
            </a:pPr>
            <a:r>
              <a:rPr lang="en-US" altLang="zh-CN" sz="1800" b="1" dirty="0">
                <a:solidFill>
                  <a:srgbClr val="7F0055"/>
                </a:solidFill>
                <a:latin typeface="Consolas" panose="020B0609020204030204" pitchFamily="49" charset="0"/>
              </a:rPr>
              <a:t>package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edu.hit</a:t>
            </a:r>
            <a:r>
              <a:rPr lang="en-US" altLang="zh-CN" sz="1800" b="1" dirty="0" smtClean="0">
                <a:solidFill>
                  <a:srgbClr val="000000"/>
                </a:solidFill>
                <a:latin typeface="Consolas" panose="020B0609020204030204" pitchFamily="49" charset="0"/>
              </a:rPr>
              <a:t>;  </a:t>
            </a:r>
            <a:r>
              <a:rPr lang="en-US" altLang="zh-CN" sz="1800" dirty="0" smtClean="0">
                <a:solidFill>
                  <a:srgbClr val="008000"/>
                </a:solidFill>
              </a:rPr>
              <a:t>//</a:t>
            </a:r>
            <a:r>
              <a:rPr lang="zh-CN" altLang="en-US" sz="1800" dirty="0" smtClean="0">
                <a:solidFill>
                  <a:srgbClr val="008000"/>
                </a:solidFill>
              </a:rPr>
              <a:t>企业开发一般要求网址倒序，</a:t>
            </a:r>
            <a:r>
              <a:rPr lang="en-US" altLang="zh-CN" sz="1800" dirty="0" err="1" smtClean="0">
                <a:solidFill>
                  <a:srgbClr val="008000"/>
                </a:solidFill>
              </a:rPr>
              <a:t>eg</a:t>
            </a:r>
            <a:r>
              <a:rPr lang="zh-CN" altLang="en-US" sz="1800" dirty="0" smtClean="0">
                <a:solidFill>
                  <a:srgbClr val="008000"/>
                </a:solidFill>
              </a:rPr>
              <a:t>：</a:t>
            </a:r>
            <a:r>
              <a:rPr lang="en-US" altLang="zh-CN" sz="1800" dirty="0" err="1" smtClean="0">
                <a:solidFill>
                  <a:srgbClr val="008000"/>
                </a:solidFill>
              </a:rPr>
              <a:t>edu.hit.model</a:t>
            </a:r>
            <a:endParaRPr lang="en-US" altLang="zh-CN" sz="1800" dirty="0" smtClean="0">
              <a:solidFill>
                <a:srgbClr val="008000"/>
              </a:solidFill>
            </a:endParaRPr>
          </a:p>
          <a:p>
            <a:pPr marL="0" indent="0">
              <a:buNone/>
            </a:pPr>
            <a:r>
              <a:rPr lang="en-US" altLang="zh-CN" sz="1800" b="1" dirty="0" smtClean="0">
                <a:solidFill>
                  <a:srgbClr val="7F0055"/>
                </a:solidFill>
                <a:latin typeface="Consolas" panose="020B0609020204030204" pitchFamily="49" charset="0"/>
              </a:rPr>
              <a:t>public</a:t>
            </a:r>
            <a:r>
              <a:rPr lang="en-US" altLang="zh-CN" sz="1800" b="1" dirty="0" smtClean="0">
                <a:solidFill>
                  <a:srgbClr val="000000"/>
                </a:solidFill>
                <a:latin typeface="Consolas" panose="020B0609020204030204" pitchFamily="49" charset="0"/>
              </a:rPr>
              <a:t> </a:t>
            </a:r>
            <a:r>
              <a:rPr lang="en-US" altLang="zh-CN" sz="1800" b="1" dirty="0" smtClean="0">
                <a:solidFill>
                  <a:srgbClr val="7F0055"/>
                </a:solidFill>
                <a:latin typeface="Consolas" panose="020B0609020204030204" pitchFamily="49" charset="0"/>
              </a:rPr>
              <a:t>class</a:t>
            </a:r>
            <a:r>
              <a:rPr lang="en-US" altLang="zh-CN" sz="1800" b="1" dirty="0" smtClean="0">
                <a:solidFill>
                  <a:srgbClr val="000000"/>
                </a:solidFill>
                <a:latin typeface="Consolas" panose="020B0609020204030204" pitchFamily="49" charset="0"/>
              </a:rPr>
              <a:t> Demo1_Exception {</a:t>
            </a:r>
          </a:p>
          <a:p>
            <a:pPr marL="0" indent="0">
              <a:buNone/>
            </a:pPr>
            <a:r>
              <a:rPr lang="en-US" altLang="zh-CN" sz="1800" b="1" dirty="0" smtClean="0">
                <a:solidFill>
                  <a:srgbClr val="7F0055"/>
                </a:solidFill>
                <a:latin typeface="Consolas" panose="020B0609020204030204" pitchFamily="49" charset="0"/>
              </a:rPr>
              <a:t>   public</a:t>
            </a:r>
            <a:r>
              <a:rPr lang="en-US" altLang="zh-CN" sz="1800" b="1" dirty="0" smtClean="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6A3E3E"/>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marL="0" indent="0">
              <a:buNone/>
            </a:pPr>
            <a:r>
              <a:rPr lang="en-US" altLang="zh-CN" sz="1800" dirty="0" smtClean="0">
                <a:solidFill>
                  <a:srgbClr val="000000"/>
                </a:solidFill>
                <a:latin typeface="Consolas" panose="020B0609020204030204" pitchFamily="49" charset="0"/>
              </a:rPr>
              <a:t>      Demo </a:t>
            </a:r>
            <a:r>
              <a:rPr lang="en-US" altLang="zh-CN" sz="1800" dirty="0">
                <a:solidFill>
                  <a:srgbClr val="6A3E3E"/>
                </a:solidFill>
                <a:latin typeface="Consolas" panose="020B0609020204030204" pitchFamily="49" charset="0"/>
              </a:rPr>
              <a:t>d</a:t>
            </a:r>
            <a:r>
              <a:rPr lang="en-US" altLang="zh-CN" sz="1800" dirty="0">
                <a:solidFill>
                  <a:srgbClr val="000000"/>
                </a:solidFill>
                <a:latin typeface="Consolas" panose="020B0609020204030204" pitchFamily="49" charset="0"/>
              </a:rPr>
              <a:t>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Demo();</a:t>
            </a:r>
          </a:p>
          <a:p>
            <a:pPr marL="0" indent="0">
              <a:buNone/>
            </a:pPr>
            <a:r>
              <a:rPr lang="en-US" altLang="zh-CN" sz="1800" b="1" dirty="0" smtClean="0">
                <a:solidFill>
                  <a:srgbClr val="7F0055"/>
                </a:solidFill>
                <a:latin typeface="Consolas" panose="020B0609020204030204" pitchFamily="49" charset="0"/>
              </a:rPr>
              <a:t>      </a:t>
            </a:r>
            <a:r>
              <a:rPr lang="en-US" altLang="zh-CN" sz="1800" b="1" dirty="0" err="1" smtClean="0">
                <a:solidFill>
                  <a:srgbClr val="7F0055"/>
                </a:solidFill>
                <a:latin typeface="Consolas" panose="020B0609020204030204" pitchFamily="49" charset="0"/>
              </a:rPr>
              <a:t>int</a:t>
            </a:r>
            <a:r>
              <a:rPr lang="en-US" altLang="zh-CN" sz="1800" b="1" dirty="0" smtClean="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x</a:t>
            </a:r>
            <a:r>
              <a:rPr lang="en-US" altLang="zh-CN" sz="1800" b="1" dirty="0">
                <a:solidFill>
                  <a:srgbClr val="000000"/>
                </a:solidFill>
                <a:latin typeface="Consolas" panose="020B0609020204030204" pitchFamily="49" charset="0"/>
              </a:rPr>
              <a:t> = </a:t>
            </a:r>
            <a:r>
              <a:rPr lang="en-US" altLang="zh-CN" sz="1800" b="1" dirty="0" err="1">
                <a:solidFill>
                  <a:srgbClr val="6A3E3E"/>
                </a:solidFill>
                <a:latin typeface="Consolas" panose="020B0609020204030204" pitchFamily="49" charset="0"/>
              </a:rPr>
              <a:t>d</a:t>
            </a:r>
            <a:r>
              <a:rPr lang="en-US" altLang="zh-CN" sz="1800" b="1" dirty="0" err="1">
                <a:solidFill>
                  <a:srgbClr val="000000"/>
                </a:solidFill>
                <a:latin typeface="Consolas" panose="020B0609020204030204" pitchFamily="49" charset="0"/>
              </a:rPr>
              <a:t>.div</a:t>
            </a:r>
            <a:r>
              <a:rPr lang="en-US" altLang="zh-CN" sz="1800" b="1" dirty="0">
                <a:solidFill>
                  <a:srgbClr val="000000"/>
                </a:solidFill>
                <a:latin typeface="Consolas" panose="020B0609020204030204" pitchFamily="49" charset="0"/>
              </a:rPr>
              <a:t>(10, 0</a:t>
            </a:r>
            <a:r>
              <a:rPr lang="en-US" altLang="zh-CN" sz="1800" b="1" dirty="0" smtClean="0">
                <a:solidFill>
                  <a:srgbClr val="000000"/>
                </a:solidFill>
                <a:latin typeface="Consolas" panose="020B0609020204030204" pitchFamily="49" charset="0"/>
              </a:rPr>
              <a:t>); </a:t>
            </a:r>
            <a:endParaRPr lang="en-US" altLang="zh-CN" sz="1800" b="1"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      </a:t>
            </a:r>
            <a:r>
              <a:rPr lang="en-US" altLang="zh-CN" sz="1800" dirty="0" err="1" smtClean="0">
                <a:solidFill>
                  <a:srgbClr val="000000"/>
                </a:solidFill>
                <a:latin typeface="Consolas" panose="020B0609020204030204" pitchFamily="49" charset="0"/>
              </a:rPr>
              <a:t>System.</a:t>
            </a:r>
            <a:r>
              <a:rPr lang="en-US" altLang="zh-CN" sz="1800" b="1" i="1" dirty="0" err="1" smtClean="0">
                <a:solidFill>
                  <a:srgbClr val="0000C0"/>
                </a:solidFill>
                <a:latin typeface="Consolas" panose="020B0609020204030204" pitchFamily="49" charset="0"/>
              </a:rPr>
              <a:t>out</a:t>
            </a:r>
            <a:r>
              <a:rPr lang="en-US" altLang="zh-CN" sz="1800" b="1" i="1" dirty="0" err="1" smtClean="0">
                <a:solidFill>
                  <a:srgbClr val="000000"/>
                </a:solidFill>
                <a:latin typeface="Consolas" panose="020B0609020204030204" pitchFamily="49" charset="0"/>
              </a:rPr>
              <a:t>.println</a:t>
            </a:r>
            <a:r>
              <a:rPr lang="en-US" altLang="zh-CN" sz="1800" b="1" i="1" dirty="0" smtClean="0">
                <a:solidFill>
                  <a:srgbClr val="000000"/>
                </a:solidFill>
                <a:latin typeface="Consolas" panose="020B0609020204030204" pitchFamily="49" charset="0"/>
              </a:rPr>
              <a:t>(</a:t>
            </a:r>
            <a:r>
              <a:rPr lang="en-US" altLang="zh-CN" sz="1800" b="1" i="1" dirty="0" smtClean="0">
                <a:solidFill>
                  <a:srgbClr val="6A3E3E"/>
                </a:solidFill>
                <a:latin typeface="Consolas" panose="020B0609020204030204" pitchFamily="49" charset="0"/>
              </a:rPr>
              <a:t>x</a:t>
            </a:r>
            <a:r>
              <a:rPr lang="en-US" altLang="zh-CN" sz="1800" b="1" i="1" dirty="0" smtClean="0">
                <a:solidFill>
                  <a:srgbClr val="000000"/>
                </a:solidFill>
                <a:latin typeface="Consolas" panose="020B0609020204030204" pitchFamily="49" charset="0"/>
              </a:rPr>
              <a:t>); </a:t>
            </a:r>
            <a:endParaRPr lang="en-US" altLang="zh-CN" sz="1800" dirty="0" smtClean="0">
              <a:solidFill>
                <a:srgbClr val="008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   }</a:t>
            </a:r>
          </a:p>
          <a:p>
            <a:pPr marL="0" indent="0">
              <a:buNone/>
            </a:pPr>
            <a:r>
              <a:rPr lang="en-US" altLang="zh-CN" sz="1800" dirty="0" smtClean="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pPr marL="0" indent="0">
              <a:buNone/>
            </a:pPr>
            <a:r>
              <a:rPr lang="en-US" altLang="zh-CN" sz="1800" b="1" dirty="0" smtClean="0">
                <a:solidFill>
                  <a:srgbClr val="7F0055"/>
                </a:solidFill>
                <a:latin typeface="Consolas" panose="020B0609020204030204" pitchFamily="49" charset="0"/>
              </a:rPr>
              <a:t>public class</a:t>
            </a:r>
            <a:r>
              <a:rPr lang="en-US" altLang="zh-CN" sz="1800" b="1" dirty="0" smtClean="0">
                <a:solidFill>
                  <a:srgbClr val="000000"/>
                </a:solidFill>
                <a:latin typeface="Consolas" panose="020B0609020204030204" pitchFamily="49" charset="0"/>
              </a:rPr>
              <a:t> </a:t>
            </a:r>
            <a:r>
              <a:rPr lang="en-US" altLang="zh-CN" sz="1800" b="1" dirty="0">
                <a:solidFill>
                  <a:srgbClr val="000000"/>
                </a:solidFill>
                <a:latin typeface="Consolas" panose="020B0609020204030204" pitchFamily="49" charset="0"/>
              </a:rPr>
              <a:t>Demo {</a:t>
            </a:r>
          </a:p>
          <a:p>
            <a:pPr marL="0" indent="0">
              <a:buNone/>
            </a:pPr>
            <a:r>
              <a:rPr lang="en-US" altLang="zh-CN" sz="1800" b="1" dirty="0" smtClean="0">
                <a:solidFill>
                  <a:srgbClr val="7F0055"/>
                </a:solidFill>
                <a:latin typeface="Consolas" panose="020B0609020204030204" pitchFamily="49" charset="0"/>
              </a:rPr>
              <a:t>   public</a:t>
            </a:r>
            <a:r>
              <a:rPr lang="en-US" altLang="zh-CN" sz="1800" b="1" dirty="0" smtClean="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div(</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p>
          <a:p>
            <a:pPr marL="0" indent="0">
              <a:buNone/>
            </a:pPr>
            <a:r>
              <a:rPr lang="en-US" altLang="zh-CN" sz="1800" b="1" dirty="0" smtClean="0">
                <a:solidFill>
                  <a:srgbClr val="7F0055"/>
                </a:solidFill>
                <a:latin typeface="Consolas" panose="020B0609020204030204" pitchFamily="49" charset="0"/>
              </a:rPr>
              <a:t>      return</a:t>
            </a:r>
            <a:r>
              <a:rPr lang="en-US" altLang="zh-CN" sz="1800" b="1" dirty="0" smtClean="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endParaRPr lang="en-US" altLang="zh-CN" sz="1800" b="1" dirty="0">
              <a:solidFill>
                <a:srgbClr val="3F7F5F"/>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   }</a:t>
            </a:r>
            <a:endParaRPr lang="en-US" altLang="zh-CN" sz="1800" dirty="0">
              <a:solidFill>
                <a:srgbClr val="000000"/>
              </a:solidFill>
              <a:latin typeface="Consolas" panose="020B0609020204030204" pitchFamily="49" charset="0"/>
            </a:endParaRPr>
          </a:p>
          <a:p>
            <a:pPr marL="0" indent="0">
              <a:buNone/>
            </a:pPr>
            <a:r>
              <a:rPr lang="en-US" altLang="zh-CN" sz="1800" dirty="0">
                <a:solidFill>
                  <a:srgbClr val="000000"/>
                </a:solidFill>
                <a:latin typeface="Consolas" panose="020B0609020204030204" pitchFamily="49" charset="0"/>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a:t>
            </a:fld>
            <a:endParaRPr lang="en-US" altLang="zh-CN"/>
          </a:p>
        </p:txBody>
      </p:sp>
      <p:pic>
        <p:nvPicPr>
          <p:cNvPr id="6" name="图片 5"/>
          <p:cNvPicPr>
            <a:picLocks noChangeAspect="1"/>
          </p:cNvPicPr>
          <p:nvPr/>
        </p:nvPicPr>
        <p:blipFill>
          <a:blip r:embed="rId2"/>
          <a:stretch>
            <a:fillRect/>
          </a:stretch>
        </p:blipFill>
        <p:spPr>
          <a:xfrm>
            <a:off x="827584" y="5661248"/>
            <a:ext cx="7494984" cy="647353"/>
          </a:xfrm>
          <a:prstGeom prst="rect">
            <a:avLst/>
          </a:prstGeom>
        </p:spPr>
      </p:pic>
      <p:sp>
        <p:nvSpPr>
          <p:cNvPr id="5" name="矩形 4"/>
          <p:cNvSpPr/>
          <p:nvPr/>
        </p:nvSpPr>
        <p:spPr>
          <a:xfrm>
            <a:off x="4355976" y="3261392"/>
            <a:ext cx="3207929" cy="369332"/>
          </a:xfrm>
          <a:prstGeom prst="rect">
            <a:avLst/>
          </a:prstGeom>
        </p:spPr>
        <p:txBody>
          <a:bodyPr wrap="none">
            <a:spAutoFit/>
          </a:bodyPr>
          <a:lstStyle/>
          <a:p>
            <a:pPr lvl="0">
              <a:lnSpc>
                <a:spcPct val="100000"/>
              </a:lnSpc>
              <a:buClr>
                <a:srgbClr val="3333CC"/>
              </a:buClr>
            </a:pPr>
            <a:r>
              <a:rPr lang="en-US" altLang="zh-CN" sz="1800" kern="0" dirty="0">
                <a:solidFill>
                  <a:srgbClr val="008000"/>
                </a:solidFill>
                <a:latin typeface="Consolas" panose="020B0609020204030204" pitchFamily="49" charset="0"/>
                <a:ea typeface="华文细黑" pitchFamily="2" charset="-122"/>
              </a:rPr>
              <a:t>//</a:t>
            </a:r>
            <a:r>
              <a:rPr lang="zh-CN" altLang="en-US" sz="1800" kern="0" dirty="0">
                <a:solidFill>
                  <a:srgbClr val="008000"/>
                </a:solidFill>
                <a:latin typeface="Consolas" panose="020B0609020204030204" pitchFamily="49" charset="0"/>
                <a:ea typeface="华文细黑" pitchFamily="2" charset="-122"/>
              </a:rPr>
              <a:t>错误发生后，本行并未执行</a:t>
            </a:r>
            <a:endParaRPr lang="en-US" altLang="zh-CN" sz="1800" kern="0" dirty="0">
              <a:solidFill>
                <a:srgbClr val="008000"/>
              </a:solidFill>
              <a:latin typeface="Consolas" panose="020B0609020204030204" pitchFamily="49" charset="0"/>
              <a:ea typeface="华文细黑" pitchFamily="2" charset="-122"/>
            </a:endParaRPr>
          </a:p>
        </p:txBody>
      </p:sp>
      <p:sp>
        <p:nvSpPr>
          <p:cNvPr id="7" name="矩形 6"/>
          <p:cNvSpPr/>
          <p:nvPr/>
        </p:nvSpPr>
        <p:spPr>
          <a:xfrm>
            <a:off x="4419600" y="2939833"/>
            <a:ext cx="1361270" cy="369332"/>
          </a:xfrm>
          <a:prstGeom prst="rect">
            <a:avLst/>
          </a:prstGeom>
        </p:spPr>
        <p:txBody>
          <a:bodyPr wrap="none">
            <a:spAutoFit/>
          </a:bodyPr>
          <a:lstStyle/>
          <a:p>
            <a:pPr lvl="0">
              <a:lnSpc>
                <a:spcPct val="100000"/>
              </a:lnSpc>
              <a:buClr>
                <a:srgbClr val="3333CC"/>
              </a:buClr>
            </a:pPr>
            <a:r>
              <a:rPr lang="en-US" altLang="zh-CN" sz="1800" kern="0" dirty="0" smtClean="0">
                <a:solidFill>
                  <a:srgbClr val="008000"/>
                </a:solidFill>
                <a:latin typeface="Consolas" panose="020B0609020204030204" pitchFamily="49" charset="0"/>
                <a:ea typeface="华文细黑" pitchFamily="2" charset="-122"/>
              </a:rPr>
              <a:t>//</a:t>
            </a:r>
            <a:r>
              <a:rPr lang="zh-CN" altLang="en-US" sz="1800" kern="0" dirty="0" smtClean="0">
                <a:solidFill>
                  <a:srgbClr val="008000"/>
                </a:solidFill>
                <a:latin typeface="Consolas" panose="020B0609020204030204" pitchFamily="49" charset="0"/>
                <a:ea typeface="华文细黑" pitchFamily="2" charset="-122"/>
              </a:rPr>
              <a:t>本行出错</a:t>
            </a:r>
            <a:endParaRPr lang="en-US" altLang="zh-CN" sz="1800" kern="0" dirty="0">
              <a:solidFill>
                <a:srgbClr val="008000"/>
              </a:solidFill>
              <a:latin typeface="Consolas" panose="020B0609020204030204" pitchFamily="49" charset="0"/>
              <a:ea typeface="华文细黑" pitchFamily="2" charset="-122"/>
            </a:endParaRPr>
          </a:p>
        </p:txBody>
      </p:sp>
    </p:spTree>
    <p:extLst>
      <p:ext uri="{BB962C8B-B14F-4D97-AF65-F5344CB8AC3E}">
        <p14:creationId xmlns:p14="http://schemas.microsoft.com/office/powerpoint/2010/main" val="1938512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2" dur="500"/>
                                        <p:tgtEl>
                                          <p:spTgt spid="3">
                                            <p:txEl>
                                              <p:pRg st="8" end="8"/>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5" dur="500"/>
                                        <p:tgtEl>
                                          <p:spTgt spid="3">
                                            <p:txEl>
                                              <p:pRg st="9" end="9"/>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8" dur="500"/>
                                        <p:tgtEl>
                                          <p:spTgt spid="3">
                                            <p:txEl>
                                              <p:pRg st="10" end="10"/>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1" dur="500"/>
                                        <p:tgtEl>
                                          <p:spTgt spid="3">
                                            <p:txEl>
                                              <p:pRg st="11" end="11"/>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24" dur="500"/>
                                        <p:tgtEl>
                                          <p:spTgt spid="3">
                                            <p:txEl>
                                              <p:pRg st="12" end="1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9" dur="500"/>
                                        <p:tgtEl>
                                          <p:spTgt spid="3">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2" dur="500"/>
                                        <p:tgtEl>
                                          <p:spTgt spid="3">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5" dur="500"/>
                                        <p:tgtEl>
                                          <p:spTgt spid="3">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8" dur="500"/>
                                        <p:tgtEl>
                                          <p:spTgt spid="3">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1" dur="500"/>
                                        <p:tgtEl>
                                          <p:spTgt spid="3">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randombar(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randombar(horizontal)">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randombar(horizont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Throwable</a:t>
            </a:r>
            <a:r>
              <a:rPr lang="zh-CN" altLang="en-US" dirty="0"/>
              <a:t>类中的常见方法</a:t>
            </a:r>
          </a:p>
        </p:txBody>
      </p:sp>
      <p:sp>
        <p:nvSpPr>
          <p:cNvPr id="3" name="内容占位符 2"/>
          <p:cNvSpPr>
            <a:spLocks noGrp="1"/>
          </p:cNvSpPr>
          <p:nvPr>
            <p:ph idx="1"/>
          </p:nvPr>
        </p:nvSpPr>
        <p:spPr/>
        <p:txBody>
          <a:bodyPr/>
          <a:lstStyle/>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Demo9_Throwable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(1 </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0);</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(Exception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err="1" smtClean="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.getMessage</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smtClean="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66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006600"/>
                </a:solidFill>
                <a:latin typeface="Consolas" panose="020B0609020204030204" pitchFamily="49" charset="0"/>
                <a:ea typeface="等线" panose="02010600030101010101" pitchFamily="2" charset="-122"/>
                <a:cs typeface="Consolas" panose="020B0609020204030204" pitchFamily="49" charset="0"/>
              </a:rPr>
              <a:t>e.toString</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smtClean="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200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.printStackTrace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66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6600"/>
                </a:solidFill>
                <a:latin typeface="Consolas" panose="020B0609020204030204" pitchFamily="49" charset="0"/>
                <a:ea typeface="等线" panose="02010600030101010101" pitchFamily="2" charset="-122"/>
                <a:cs typeface="Consolas" panose="020B0609020204030204" pitchFamily="49" charset="0"/>
              </a:rPr>
              <a:t>jvm</a:t>
            </a:r>
            <a:r>
              <a:rPr lang="zh-CN" altLang="zh-CN" sz="2000" dirty="0">
                <a:solidFill>
                  <a:srgbClr val="006600"/>
                </a:solidFill>
                <a:latin typeface="Consolas" panose="020B0609020204030204" pitchFamily="49" charset="0"/>
                <a:ea typeface="等线" panose="02010600030101010101" pitchFamily="2" charset="-122"/>
                <a:cs typeface="Consolas" panose="020B0609020204030204" pitchFamily="49" charset="0"/>
              </a:rPr>
              <a:t>默认</a:t>
            </a:r>
            <a:r>
              <a:rPr lang="zh-CN" altLang="en-US" sz="2000" dirty="0">
                <a:solidFill>
                  <a:srgbClr val="006600"/>
                </a:solidFill>
                <a:latin typeface="Consolas" panose="020B0609020204030204" pitchFamily="49" charset="0"/>
                <a:ea typeface="等线" panose="02010600030101010101" pitchFamily="2" charset="-122"/>
                <a:cs typeface="Consolas" panose="020B0609020204030204" pitchFamily="49" charset="0"/>
              </a:rPr>
              <a:t>此方式</a:t>
            </a:r>
            <a:endParaRPr lang="zh-CN" altLang="zh-CN" sz="2000" dirty="0">
              <a:solidFill>
                <a:srgbClr val="006600"/>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30</a:t>
            </a:fld>
            <a:endParaRPr lang="en-US" altLang="zh-CN"/>
          </a:p>
        </p:txBody>
      </p:sp>
    </p:spTree>
    <p:extLst>
      <p:ext uri="{BB962C8B-B14F-4D97-AF65-F5344CB8AC3E}">
        <p14:creationId xmlns:p14="http://schemas.microsoft.com/office/powerpoint/2010/main" val="132322558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throws</a:t>
            </a:r>
            <a:r>
              <a:rPr lang="zh-CN" altLang="en-US" dirty="0"/>
              <a:t>的方式处理</a:t>
            </a:r>
            <a:r>
              <a:rPr lang="zh-CN" altLang="en-US" dirty="0" smtClean="0"/>
              <a:t>异常</a:t>
            </a:r>
            <a:endParaRPr lang="zh-CN" altLang="en-US" dirty="0"/>
          </a:p>
        </p:txBody>
      </p:sp>
      <p:sp>
        <p:nvSpPr>
          <p:cNvPr id="3" name="内容占位符 2"/>
          <p:cNvSpPr>
            <a:spLocks noGrp="1"/>
          </p:cNvSpPr>
          <p:nvPr>
            <p:ph idx="1"/>
          </p:nvPr>
        </p:nvSpPr>
        <p:spPr/>
        <p:txBody>
          <a:bodyPr/>
          <a:lstStyle/>
          <a:p>
            <a:r>
              <a:rPr lang="zh-CN" altLang="en-US" dirty="0"/>
              <a:t>如果一个方法可以引发异常</a:t>
            </a:r>
            <a:r>
              <a:rPr lang="zh-CN" altLang="en-US" dirty="0" smtClean="0"/>
              <a:t>，它本身对异常进行了处理（</a:t>
            </a:r>
            <a:r>
              <a:rPr lang="en-US" altLang="zh-CN" dirty="0" smtClean="0">
                <a:latin typeface="Consolas" panose="020B0609020204030204" pitchFamily="49" charset="0"/>
              </a:rPr>
              <a:t>try…catch…finally</a:t>
            </a:r>
            <a:r>
              <a:rPr lang="zh-CN" altLang="en-US" dirty="0" smtClean="0"/>
              <a:t>），那么调用者不必处理该方法产生的异常。</a:t>
            </a:r>
            <a:endParaRPr lang="en-US" altLang="zh-CN" dirty="0"/>
          </a:p>
          <a:p>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31</a:t>
            </a:fld>
            <a:endParaRPr lang="en-US" altLang="zh-CN"/>
          </a:p>
        </p:txBody>
      </p:sp>
      <p:sp>
        <p:nvSpPr>
          <p:cNvPr id="5" name="矩形 4"/>
          <p:cNvSpPr/>
          <p:nvPr/>
        </p:nvSpPr>
        <p:spPr bwMode="auto">
          <a:xfrm>
            <a:off x="1043608" y="3501008"/>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method1</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sp>
        <p:nvSpPr>
          <p:cNvPr id="6" name="矩形 5"/>
          <p:cNvSpPr/>
          <p:nvPr/>
        </p:nvSpPr>
        <p:spPr bwMode="auto">
          <a:xfrm>
            <a:off x="2915816" y="3501008"/>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method2</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sp>
        <p:nvSpPr>
          <p:cNvPr id="7" name="矩形 6"/>
          <p:cNvSpPr/>
          <p:nvPr/>
        </p:nvSpPr>
        <p:spPr bwMode="auto">
          <a:xfrm>
            <a:off x="4788024" y="3501008"/>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method3</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sp>
        <p:nvSpPr>
          <p:cNvPr id="8" name="矩形 7"/>
          <p:cNvSpPr/>
          <p:nvPr/>
        </p:nvSpPr>
        <p:spPr bwMode="auto">
          <a:xfrm>
            <a:off x="6660232" y="3501008"/>
            <a:ext cx="1512168"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read-file</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cxnSp>
        <p:nvCxnSpPr>
          <p:cNvPr id="10" name="直接箭头连接符 9"/>
          <p:cNvCxnSpPr>
            <a:stCxn id="5" idx="3"/>
            <a:endCxn id="6" idx="1"/>
          </p:cNvCxnSpPr>
          <p:nvPr/>
        </p:nvCxnSpPr>
        <p:spPr bwMode="auto">
          <a:xfrm>
            <a:off x="2206352" y="3897052"/>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1" name="直接箭头连接符 10"/>
          <p:cNvCxnSpPr>
            <a:stCxn id="6" idx="3"/>
            <a:endCxn id="7" idx="1"/>
          </p:cNvCxnSpPr>
          <p:nvPr/>
        </p:nvCxnSpPr>
        <p:spPr bwMode="auto">
          <a:xfrm>
            <a:off x="4078560" y="3897052"/>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4" name="直接箭头连接符 13"/>
          <p:cNvCxnSpPr>
            <a:stCxn id="7" idx="3"/>
            <a:endCxn id="8" idx="1"/>
          </p:cNvCxnSpPr>
          <p:nvPr/>
        </p:nvCxnSpPr>
        <p:spPr bwMode="auto">
          <a:xfrm>
            <a:off x="5950768" y="3897052"/>
            <a:ext cx="709464" cy="0"/>
          </a:xfrm>
          <a:prstGeom prst="straightConnector1">
            <a:avLst/>
          </a:prstGeom>
          <a:noFill/>
          <a:ln w="28575" cap="flat" cmpd="sng" algn="ctr">
            <a:solidFill>
              <a:srgbClr val="0000FF"/>
            </a:solidFill>
            <a:prstDash val="solid"/>
            <a:round/>
            <a:headEnd type="none" w="med" len="med"/>
            <a:tailEnd type="arrow"/>
          </a:ln>
          <a:effectLst/>
        </p:spPr>
      </p:cxnSp>
      <p:sp>
        <p:nvSpPr>
          <p:cNvPr id="17" name="文本框 16"/>
          <p:cNvSpPr txBox="1"/>
          <p:nvPr/>
        </p:nvSpPr>
        <p:spPr>
          <a:xfrm>
            <a:off x="5950768" y="3529753"/>
            <a:ext cx="864096" cy="338554"/>
          </a:xfrm>
          <a:prstGeom prst="rect">
            <a:avLst/>
          </a:prstGeom>
          <a:noFill/>
        </p:spPr>
        <p:txBody>
          <a:bodyPr wrap="square" rtlCol="0">
            <a:spAutoFit/>
          </a:bodyPr>
          <a:lstStyle/>
          <a:p>
            <a:r>
              <a:rPr lang="en-US" altLang="zh-CN" dirty="0" smtClean="0">
                <a:latin typeface="Consolas" panose="020B0609020204030204" pitchFamily="49" charset="0"/>
              </a:rPr>
              <a:t>Call</a:t>
            </a:r>
            <a:endParaRPr lang="zh-CN" altLang="en-US" dirty="0">
              <a:latin typeface="Consolas" panose="020B0609020204030204" pitchFamily="49" charset="0"/>
            </a:endParaRPr>
          </a:p>
        </p:txBody>
      </p:sp>
      <p:sp>
        <p:nvSpPr>
          <p:cNvPr id="23" name="文本框 22"/>
          <p:cNvSpPr txBox="1"/>
          <p:nvPr/>
        </p:nvSpPr>
        <p:spPr>
          <a:xfrm>
            <a:off x="4078560" y="3529753"/>
            <a:ext cx="864096" cy="338554"/>
          </a:xfrm>
          <a:prstGeom prst="rect">
            <a:avLst/>
          </a:prstGeom>
          <a:noFill/>
        </p:spPr>
        <p:txBody>
          <a:bodyPr wrap="square" rtlCol="0">
            <a:spAutoFit/>
          </a:bodyPr>
          <a:lstStyle/>
          <a:p>
            <a:r>
              <a:rPr lang="en-US" altLang="zh-CN" dirty="0" smtClean="0">
                <a:latin typeface="Consolas" panose="020B0609020204030204" pitchFamily="49" charset="0"/>
              </a:rPr>
              <a:t>Call</a:t>
            </a:r>
            <a:endParaRPr lang="zh-CN" altLang="en-US" dirty="0">
              <a:latin typeface="Consolas" panose="020B0609020204030204" pitchFamily="49" charset="0"/>
            </a:endParaRPr>
          </a:p>
        </p:txBody>
      </p:sp>
      <p:sp>
        <p:nvSpPr>
          <p:cNvPr id="24" name="文本框 23"/>
          <p:cNvSpPr txBox="1"/>
          <p:nvPr/>
        </p:nvSpPr>
        <p:spPr>
          <a:xfrm>
            <a:off x="2187391" y="3529753"/>
            <a:ext cx="864096" cy="338554"/>
          </a:xfrm>
          <a:prstGeom prst="rect">
            <a:avLst/>
          </a:prstGeom>
          <a:noFill/>
        </p:spPr>
        <p:txBody>
          <a:bodyPr wrap="square" rtlCol="0">
            <a:spAutoFit/>
          </a:bodyPr>
          <a:lstStyle/>
          <a:p>
            <a:r>
              <a:rPr lang="en-US" altLang="zh-CN" dirty="0" smtClean="0">
                <a:latin typeface="Consolas" panose="020B0609020204030204" pitchFamily="49" charset="0"/>
              </a:rPr>
              <a:t>Call</a:t>
            </a:r>
            <a:endParaRPr lang="zh-CN" altLang="en-US" dirty="0">
              <a:latin typeface="Consolas" panose="020B0609020204030204" pitchFamily="49" charset="0"/>
            </a:endParaRPr>
          </a:p>
        </p:txBody>
      </p:sp>
      <p:sp>
        <p:nvSpPr>
          <p:cNvPr id="25" name="椭圆 24"/>
          <p:cNvSpPr/>
          <p:nvPr/>
        </p:nvSpPr>
        <p:spPr bwMode="auto">
          <a:xfrm>
            <a:off x="6163211" y="4797152"/>
            <a:ext cx="2534682" cy="1000708"/>
          </a:xfrm>
          <a:prstGeom prst="ellipse">
            <a:avLst/>
          </a:prstGeom>
          <a:no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产生异常，</a:t>
            </a:r>
            <a:endParaRPr kumimoji="0" lang="en-US" altLang="zh-CN"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并对异常进行</a:t>
            </a:r>
            <a:endParaRPr kumimoji="0" lang="en-US" altLang="zh-CN"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ea typeface="华文细黑" panose="02010600040101010101" pitchFamily="2" charset="-122"/>
              </a:rPr>
              <a:t>try</a:t>
            </a:r>
            <a:r>
              <a:rPr lang="en-US" altLang="zh-CN" dirty="0" smtClean="0">
                <a:latin typeface="Consolas" panose="020B0609020204030204" pitchFamily="49" charset="0"/>
                <a:ea typeface="华文细黑" panose="02010600040101010101" pitchFamily="2" charset="-122"/>
              </a:rPr>
              <a:t>…catch</a:t>
            </a:r>
            <a:endParaRPr kumimoji="0" lang="zh-CN" altLang="en-US" sz="2000" b="0" i="0" u="none" strike="noStrike" cap="none" normalizeH="0" baseline="0" dirty="0" smtClean="0">
              <a:ln>
                <a:noFill/>
              </a:ln>
              <a:solidFill>
                <a:schemeClr val="tx1"/>
              </a:solidFill>
              <a:effectLst/>
              <a:latin typeface="Consolas" panose="020B0609020204030204" pitchFamily="49" charset="0"/>
              <a:ea typeface="华文细黑" panose="02010600040101010101" pitchFamily="2" charset="-122"/>
            </a:endParaRPr>
          </a:p>
        </p:txBody>
      </p:sp>
      <p:cxnSp>
        <p:nvCxnSpPr>
          <p:cNvPr id="27" name="直接箭头连接符 26"/>
          <p:cNvCxnSpPr>
            <a:stCxn id="8" idx="2"/>
            <a:endCxn id="25" idx="0"/>
          </p:cNvCxnSpPr>
          <p:nvPr/>
        </p:nvCxnSpPr>
        <p:spPr bwMode="auto">
          <a:xfrm>
            <a:off x="7416316" y="4293096"/>
            <a:ext cx="14236" cy="504056"/>
          </a:xfrm>
          <a:prstGeom prst="straightConnector1">
            <a:avLst/>
          </a:prstGeom>
          <a:noFill/>
          <a:ln w="28575" cap="flat" cmpd="sng" algn="ctr">
            <a:solidFill>
              <a:srgbClr val="0000FF"/>
            </a:solidFill>
            <a:prstDash val="sysDot"/>
            <a:round/>
            <a:headEnd type="none" w="med" len="med"/>
            <a:tailEnd type="arrow"/>
          </a:ln>
          <a:effectLst/>
        </p:spPr>
      </p:cxnSp>
      <p:sp>
        <p:nvSpPr>
          <p:cNvPr id="16" name="矩形 15"/>
          <p:cNvSpPr/>
          <p:nvPr/>
        </p:nvSpPr>
        <p:spPr>
          <a:xfrm>
            <a:off x="533400" y="4509120"/>
            <a:ext cx="5417368" cy="1384995"/>
          </a:xfrm>
          <a:prstGeom prst="rect">
            <a:avLst/>
          </a:prstGeom>
        </p:spPr>
        <p:txBody>
          <a:bodyPr wrap="square">
            <a:spAutoFit/>
          </a:bodyPr>
          <a:lstStyle/>
          <a:p>
            <a:pPr marL="342900" lvl="0" indent="-342900">
              <a:lnSpc>
                <a:spcPct val="100000"/>
              </a:lnSpc>
              <a:buClr>
                <a:srgbClr val="3333CC"/>
              </a:buClr>
              <a:buFont typeface="ZapfDingbats" pitchFamily="82" charset="2"/>
              <a:buChar char="r"/>
            </a:pPr>
            <a:r>
              <a:rPr lang="zh-CN" altLang="en-US" sz="2800" kern="0" dirty="0" smtClean="0">
                <a:solidFill>
                  <a:srgbClr val="000000"/>
                </a:solidFill>
                <a:latin typeface="华文细黑" pitchFamily="2" charset="-122"/>
                <a:ea typeface="华文细黑" pitchFamily="2" charset="-122"/>
              </a:rPr>
              <a:t>即：</a:t>
            </a:r>
            <a:r>
              <a:rPr lang="en-US" altLang="zh-CN" sz="2800" kern="0" dirty="0" smtClean="0">
                <a:solidFill>
                  <a:srgbClr val="000000"/>
                </a:solidFill>
                <a:latin typeface="Consolas" panose="020B0609020204030204" pitchFamily="49" charset="0"/>
                <a:ea typeface="华文细黑" pitchFamily="2" charset="-122"/>
              </a:rPr>
              <a:t>read-file</a:t>
            </a:r>
            <a:r>
              <a:rPr lang="zh-CN" altLang="en-US" sz="2800" kern="0" dirty="0" smtClean="0">
                <a:solidFill>
                  <a:srgbClr val="000000"/>
                </a:solidFill>
                <a:latin typeface="华文细黑" pitchFamily="2" charset="-122"/>
                <a:ea typeface="华文细黑" pitchFamily="2" charset="-122"/>
              </a:rPr>
              <a:t>方法中已经进行</a:t>
            </a:r>
            <a:r>
              <a:rPr lang="zh-CN" altLang="en-US" sz="2800" kern="0" dirty="0">
                <a:solidFill>
                  <a:srgbClr val="000000"/>
                </a:solidFill>
                <a:latin typeface="华文细黑" pitchFamily="2" charset="-122"/>
                <a:ea typeface="华文细黑" pitchFamily="2" charset="-122"/>
              </a:rPr>
              <a:t>了</a:t>
            </a:r>
            <a:r>
              <a:rPr lang="zh-CN" altLang="en-US" sz="2800" kern="0" dirty="0" smtClean="0">
                <a:solidFill>
                  <a:srgbClr val="000000"/>
                </a:solidFill>
                <a:latin typeface="华文细黑" pitchFamily="2" charset="-122"/>
                <a:ea typeface="华文细黑" pitchFamily="2" charset="-122"/>
              </a:rPr>
              <a:t>处理，调用者不必处理该方法产生的异常。</a:t>
            </a:r>
            <a:endParaRPr lang="zh-CN" altLang="en-US" sz="2800" kern="0" dirty="0">
              <a:solidFill>
                <a:srgbClr val="000000"/>
              </a:solidFill>
              <a:latin typeface="华文细黑" pitchFamily="2" charset="-122"/>
              <a:ea typeface="华文细黑" pitchFamily="2" charset="-122"/>
            </a:endParaRPr>
          </a:p>
        </p:txBody>
      </p:sp>
    </p:spTree>
    <p:extLst>
      <p:ext uri="{BB962C8B-B14F-4D97-AF65-F5344CB8AC3E}">
        <p14:creationId xmlns:p14="http://schemas.microsoft.com/office/powerpoint/2010/main" val="3057649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randombar(horizontal)">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randombar(horizontal)">
                                      <p:cBhvr>
                                        <p:cTn id="26" dur="500"/>
                                        <p:tgtEl>
                                          <p:spTgt spid="23"/>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par>
                                <p:cTn id="35" presetID="14" presetClass="entr" presetSubtype="1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randombar(horizontal)">
                                      <p:cBhvr>
                                        <p:cTn id="45" dur="500"/>
                                        <p:tgtEl>
                                          <p:spTgt spid="27"/>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randombar(horizontal)">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randombar(horizont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p:bldP spid="23" grpId="0"/>
      <p:bldP spid="24" grpId="0"/>
      <p:bldP spid="25" grpId="0" animBg="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如果一个方法可以引发异常，而它本身并不对该异常进行处理，那么该方法必须将这个异常抛给调用者可以使程序能够继续执行下去，这时候就要用到</a:t>
            </a:r>
            <a:r>
              <a:rPr lang="en-US" altLang="zh-CN" dirty="0">
                <a:latin typeface="Consolas" panose="020B0609020204030204" pitchFamily="49" charset="0"/>
              </a:rPr>
              <a:t>throws</a:t>
            </a:r>
            <a:r>
              <a:rPr lang="zh-CN" altLang="en-US" dirty="0"/>
              <a:t>语句</a:t>
            </a:r>
          </a:p>
        </p:txBody>
      </p:sp>
      <p:sp>
        <p:nvSpPr>
          <p:cNvPr id="2" name="标题 1"/>
          <p:cNvSpPr>
            <a:spLocks noGrp="1"/>
          </p:cNvSpPr>
          <p:nvPr>
            <p:ph type="title"/>
          </p:nvPr>
        </p:nvSpPr>
        <p:spPr/>
        <p:txBody>
          <a:bodyPr/>
          <a:lstStyle/>
          <a:p>
            <a:r>
              <a:rPr lang="en-US" altLang="zh-CN" dirty="0"/>
              <a:t>throws</a:t>
            </a:r>
            <a:r>
              <a:rPr lang="zh-CN" altLang="en-US" dirty="0"/>
              <a:t>的方式处理</a:t>
            </a:r>
            <a:r>
              <a:rPr lang="zh-CN" altLang="en-US" dirty="0" smtClean="0"/>
              <a:t>异常</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32</a:t>
            </a:fld>
            <a:endParaRPr lang="en-US" altLang="zh-CN"/>
          </a:p>
        </p:txBody>
      </p:sp>
      <p:sp>
        <p:nvSpPr>
          <p:cNvPr id="5" name="矩形 4"/>
          <p:cNvSpPr/>
          <p:nvPr/>
        </p:nvSpPr>
        <p:spPr bwMode="auto">
          <a:xfrm>
            <a:off x="1043608"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method1</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sp>
        <p:nvSpPr>
          <p:cNvPr id="6" name="矩形 5"/>
          <p:cNvSpPr/>
          <p:nvPr/>
        </p:nvSpPr>
        <p:spPr bwMode="auto">
          <a:xfrm>
            <a:off x="2915816"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method2</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sp>
        <p:nvSpPr>
          <p:cNvPr id="7" name="矩形 6"/>
          <p:cNvSpPr/>
          <p:nvPr/>
        </p:nvSpPr>
        <p:spPr bwMode="auto">
          <a:xfrm>
            <a:off x="4788024"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method3</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sp>
        <p:nvSpPr>
          <p:cNvPr id="8" name="矩形 7"/>
          <p:cNvSpPr/>
          <p:nvPr/>
        </p:nvSpPr>
        <p:spPr bwMode="auto">
          <a:xfrm>
            <a:off x="6660232" y="3933056"/>
            <a:ext cx="1512168"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read-file</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cxnSp>
        <p:nvCxnSpPr>
          <p:cNvPr id="10" name="直接箭头连接符 9"/>
          <p:cNvCxnSpPr>
            <a:stCxn id="5" idx="3"/>
            <a:endCxn id="6" idx="1"/>
          </p:cNvCxnSpPr>
          <p:nvPr/>
        </p:nvCxnSpPr>
        <p:spPr bwMode="auto">
          <a:xfrm>
            <a:off x="2206352" y="4329100"/>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1" name="直接箭头连接符 10"/>
          <p:cNvCxnSpPr>
            <a:stCxn id="6" idx="3"/>
            <a:endCxn id="7" idx="1"/>
          </p:cNvCxnSpPr>
          <p:nvPr/>
        </p:nvCxnSpPr>
        <p:spPr bwMode="auto">
          <a:xfrm>
            <a:off x="4078560" y="4329100"/>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4" name="直接箭头连接符 13"/>
          <p:cNvCxnSpPr>
            <a:stCxn id="7" idx="3"/>
            <a:endCxn id="8" idx="1"/>
          </p:cNvCxnSpPr>
          <p:nvPr/>
        </p:nvCxnSpPr>
        <p:spPr bwMode="auto">
          <a:xfrm>
            <a:off x="5950768" y="4329100"/>
            <a:ext cx="709464" cy="0"/>
          </a:xfrm>
          <a:prstGeom prst="straightConnector1">
            <a:avLst/>
          </a:prstGeom>
          <a:noFill/>
          <a:ln w="28575" cap="flat" cmpd="sng" algn="ctr">
            <a:solidFill>
              <a:srgbClr val="0000FF"/>
            </a:solidFill>
            <a:prstDash val="solid"/>
            <a:round/>
            <a:headEnd type="none" w="med" len="med"/>
            <a:tailEnd type="arrow"/>
          </a:ln>
          <a:effectLst/>
        </p:spPr>
      </p:cxnSp>
      <p:sp>
        <p:nvSpPr>
          <p:cNvPr id="17" name="文本框 16"/>
          <p:cNvSpPr txBox="1"/>
          <p:nvPr/>
        </p:nvSpPr>
        <p:spPr>
          <a:xfrm>
            <a:off x="5950768" y="3961801"/>
            <a:ext cx="864096" cy="338554"/>
          </a:xfrm>
          <a:prstGeom prst="rect">
            <a:avLst/>
          </a:prstGeom>
          <a:noFill/>
        </p:spPr>
        <p:txBody>
          <a:bodyPr wrap="square" rtlCol="0">
            <a:spAutoFit/>
          </a:bodyPr>
          <a:lstStyle/>
          <a:p>
            <a:r>
              <a:rPr lang="en-US" altLang="zh-CN" dirty="0" smtClean="0">
                <a:latin typeface="Consolas" panose="020B0609020204030204" pitchFamily="49" charset="0"/>
              </a:rPr>
              <a:t>Call</a:t>
            </a:r>
            <a:endParaRPr lang="zh-CN" altLang="en-US" dirty="0">
              <a:latin typeface="Consolas" panose="020B0609020204030204" pitchFamily="49" charset="0"/>
            </a:endParaRPr>
          </a:p>
        </p:txBody>
      </p:sp>
      <p:sp>
        <p:nvSpPr>
          <p:cNvPr id="23" name="文本框 22"/>
          <p:cNvSpPr txBox="1"/>
          <p:nvPr/>
        </p:nvSpPr>
        <p:spPr>
          <a:xfrm>
            <a:off x="4078560" y="3961801"/>
            <a:ext cx="864096" cy="338554"/>
          </a:xfrm>
          <a:prstGeom prst="rect">
            <a:avLst/>
          </a:prstGeom>
          <a:noFill/>
        </p:spPr>
        <p:txBody>
          <a:bodyPr wrap="square" rtlCol="0">
            <a:spAutoFit/>
          </a:bodyPr>
          <a:lstStyle/>
          <a:p>
            <a:r>
              <a:rPr lang="en-US" altLang="zh-CN" dirty="0" smtClean="0">
                <a:latin typeface="Consolas" panose="020B0609020204030204" pitchFamily="49" charset="0"/>
              </a:rPr>
              <a:t>Call</a:t>
            </a:r>
            <a:endParaRPr lang="zh-CN" altLang="en-US" dirty="0">
              <a:latin typeface="Consolas" panose="020B0609020204030204" pitchFamily="49" charset="0"/>
            </a:endParaRPr>
          </a:p>
        </p:txBody>
      </p:sp>
      <p:sp>
        <p:nvSpPr>
          <p:cNvPr id="24" name="文本框 23"/>
          <p:cNvSpPr txBox="1"/>
          <p:nvPr/>
        </p:nvSpPr>
        <p:spPr>
          <a:xfrm>
            <a:off x="2187391" y="3961801"/>
            <a:ext cx="864096" cy="338554"/>
          </a:xfrm>
          <a:prstGeom prst="rect">
            <a:avLst/>
          </a:prstGeom>
          <a:noFill/>
        </p:spPr>
        <p:txBody>
          <a:bodyPr wrap="square" rtlCol="0">
            <a:spAutoFit/>
          </a:bodyPr>
          <a:lstStyle/>
          <a:p>
            <a:r>
              <a:rPr lang="en-US" altLang="zh-CN" dirty="0" smtClean="0">
                <a:latin typeface="Consolas" panose="020B0609020204030204" pitchFamily="49" charset="0"/>
              </a:rPr>
              <a:t>Call</a:t>
            </a:r>
            <a:endParaRPr lang="zh-CN" altLang="en-US" dirty="0">
              <a:latin typeface="Consolas" panose="020B0609020204030204" pitchFamily="49" charset="0"/>
            </a:endParaRPr>
          </a:p>
        </p:txBody>
      </p:sp>
      <p:sp>
        <p:nvSpPr>
          <p:cNvPr id="25" name="椭圆 24"/>
          <p:cNvSpPr/>
          <p:nvPr/>
        </p:nvSpPr>
        <p:spPr bwMode="auto">
          <a:xfrm>
            <a:off x="6372200" y="5373216"/>
            <a:ext cx="2088232" cy="648072"/>
          </a:xfrm>
          <a:prstGeom prst="ellipse">
            <a:avLst/>
          </a:prstGeom>
          <a:no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产生异常</a:t>
            </a:r>
            <a:r>
              <a:rPr lang="zh-CN" altLang="en-US" dirty="0" smtClean="0">
                <a:latin typeface="华文细黑" panose="02010600040101010101" pitchFamily="2" charset="-122"/>
                <a:ea typeface="华文细黑" panose="02010600040101010101" pitchFamily="2" charset="-122"/>
              </a:rPr>
              <a:t>，</a:t>
            </a:r>
            <a:endParaRPr lang="en-US" altLang="zh-CN" dirty="0" smtClean="0">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smtClean="0">
                <a:latin typeface="华文细黑" panose="02010600040101010101" pitchFamily="2" charset="-122"/>
                <a:ea typeface="华文细黑" panose="02010600040101010101" pitchFamily="2" charset="-122"/>
              </a:rPr>
              <a:t>自己不处理</a:t>
            </a:r>
            <a:endPar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p:txBody>
      </p:sp>
      <p:cxnSp>
        <p:nvCxnSpPr>
          <p:cNvPr id="27" name="直接箭头连接符 26"/>
          <p:cNvCxnSpPr>
            <a:stCxn id="8" idx="2"/>
            <a:endCxn id="25" idx="0"/>
          </p:cNvCxnSpPr>
          <p:nvPr/>
        </p:nvCxnSpPr>
        <p:spPr bwMode="auto">
          <a:xfrm>
            <a:off x="7416316" y="4725144"/>
            <a:ext cx="0" cy="648072"/>
          </a:xfrm>
          <a:prstGeom prst="straightConnector1">
            <a:avLst/>
          </a:prstGeom>
          <a:noFill/>
          <a:ln w="28575" cap="flat" cmpd="sng" algn="ctr">
            <a:solidFill>
              <a:srgbClr val="0000FF"/>
            </a:solidFill>
            <a:prstDash val="sysDot"/>
            <a:round/>
            <a:headEnd type="none" w="med" len="med"/>
            <a:tailEnd type="arrow"/>
          </a:ln>
          <a:effectLst/>
        </p:spPr>
      </p:cxnSp>
      <p:sp>
        <p:nvSpPr>
          <p:cNvPr id="16" name="弧形 15"/>
          <p:cNvSpPr/>
          <p:nvPr/>
        </p:nvSpPr>
        <p:spPr bwMode="auto">
          <a:xfrm rot="7584194">
            <a:off x="5568091" y="3408659"/>
            <a:ext cx="1387757" cy="1748682"/>
          </a:xfrm>
          <a:prstGeom prst="arc">
            <a:avLst/>
          </a:prstGeom>
          <a:noFill/>
          <a:ln w="28575" cap="flat" cmpd="sng" algn="ctr">
            <a:solidFill>
              <a:srgbClr val="0000FF"/>
            </a:solidFill>
            <a:prstDash val="solid"/>
            <a:round/>
            <a:headEnd type="none" w="med" len="med"/>
            <a:tailEnd type="arrow"/>
          </a:ln>
          <a:effectLst/>
        </p:spPr>
        <p:txBody>
          <a:bodyPr rtlCol="0" anchor="ctr"/>
          <a:lstStyle/>
          <a:p>
            <a:pPr algn="ctr"/>
            <a:endParaRPr lang="zh-CN" altLang="en-US"/>
          </a:p>
        </p:txBody>
      </p:sp>
      <p:sp>
        <p:nvSpPr>
          <p:cNvPr id="22" name="文本框 21"/>
          <p:cNvSpPr txBox="1"/>
          <p:nvPr/>
        </p:nvSpPr>
        <p:spPr>
          <a:xfrm>
            <a:off x="5922150" y="5106670"/>
            <a:ext cx="1098122" cy="338554"/>
          </a:xfrm>
          <a:prstGeom prst="rect">
            <a:avLst/>
          </a:prstGeom>
          <a:noFill/>
        </p:spPr>
        <p:txBody>
          <a:bodyPr wrap="square" rtlCol="0">
            <a:spAutoFit/>
          </a:bodyPr>
          <a:lstStyle/>
          <a:p>
            <a:r>
              <a:rPr lang="en-US" altLang="zh-CN" dirty="0" smtClean="0">
                <a:latin typeface="Consolas" panose="020B0609020204030204" pitchFamily="49" charset="0"/>
              </a:rPr>
              <a:t>throws</a:t>
            </a:r>
            <a:endParaRPr lang="zh-CN" altLang="en-US" dirty="0">
              <a:latin typeface="Consolas" panose="020B0609020204030204" pitchFamily="49" charset="0"/>
            </a:endParaRPr>
          </a:p>
        </p:txBody>
      </p:sp>
      <p:cxnSp>
        <p:nvCxnSpPr>
          <p:cNvPr id="28" name="直接箭头连接符 27"/>
          <p:cNvCxnSpPr>
            <a:stCxn id="7" idx="2"/>
            <a:endCxn id="29" idx="0"/>
          </p:cNvCxnSpPr>
          <p:nvPr/>
        </p:nvCxnSpPr>
        <p:spPr bwMode="auto">
          <a:xfrm flipH="1">
            <a:off x="4810267" y="4725144"/>
            <a:ext cx="559129" cy="599375"/>
          </a:xfrm>
          <a:prstGeom prst="straightConnector1">
            <a:avLst/>
          </a:prstGeom>
          <a:noFill/>
          <a:ln w="28575" cap="flat" cmpd="sng" algn="ctr">
            <a:solidFill>
              <a:srgbClr val="0000FF"/>
            </a:solidFill>
            <a:prstDash val="sysDot"/>
            <a:round/>
            <a:headEnd type="none" w="med" len="med"/>
            <a:tailEnd type="arrow"/>
          </a:ln>
          <a:effectLst/>
        </p:spPr>
      </p:cxnSp>
      <p:sp>
        <p:nvSpPr>
          <p:cNvPr id="29" name="椭圆 28"/>
          <p:cNvSpPr/>
          <p:nvPr/>
        </p:nvSpPr>
        <p:spPr bwMode="auto">
          <a:xfrm>
            <a:off x="3301487" y="5324519"/>
            <a:ext cx="3017560" cy="750109"/>
          </a:xfrm>
          <a:prstGeom prst="ellipse">
            <a:avLst/>
          </a:prstGeom>
          <a:noFill/>
          <a:ln w="9525" cap="flat" cmpd="sng" algn="ctr">
            <a:solidFill>
              <a:srgbClr val="0000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捕获</a:t>
            </a:r>
            <a:r>
              <a:rPr lang="en-US" altLang="zh-CN" dirty="0">
                <a:latin typeface="Consolas" panose="020B0609020204030204" pitchFamily="49" charset="0"/>
                <a:ea typeface="华文细黑" pitchFamily="2" charset="-122"/>
              </a:rPr>
              <a:t>throws</a:t>
            </a:r>
            <a:r>
              <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过来的</a:t>
            </a:r>
            <a:endParaRPr kumimoji="0" lang="en-US" altLang="zh-CN"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异常，并进行</a:t>
            </a:r>
            <a:r>
              <a:rPr lang="en-US" altLang="zh-CN" dirty="0">
                <a:latin typeface="Consolas" panose="020B0609020204030204" pitchFamily="49" charset="0"/>
                <a:ea typeface="华文细黑" pitchFamily="2" charset="-122"/>
              </a:rPr>
              <a:t>try…catch</a:t>
            </a:r>
            <a:endParaRPr lang="zh-CN" altLang="en-US" sz="2800" dirty="0">
              <a:latin typeface="Consolas" panose="020B0609020204030204" pitchFamily="49" charset="0"/>
              <a:ea typeface="华文细黑" pitchFamily="2" charset="-122"/>
            </a:endParaRPr>
          </a:p>
        </p:txBody>
      </p:sp>
    </p:spTree>
    <p:extLst>
      <p:ext uri="{BB962C8B-B14F-4D97-AF65-F5344CB8AC3E}">
        <p14:creationId xmlns:p14="http://schemas.microsoft.com/office/powerpoint/2010/main" val="719337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par>
                                <p:cTn id="22" presetID="14"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par>
                                <p:cTn id="25" presetID="14"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par>
                                <p:cTn id="28" presetID="14" presetClass="entr" presetSubtype="1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randombar(horizontal)">
                                      <p:cBhvr>
                                        <p:cTn id="33" dur="500"/>
                                        <p:tgtEl>
                                          <p:spTgt spid="17"/>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randombar(horizontal)">
                                      <p:cBhvr>
                                        <p:cTn id="36" dur="500"/>
                                        <p:tgtEl>
                                          <p:spTgt spid="23"/>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randombar(horizontal)">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randombar(horizontal)">
                                      <p:cBhvr>
                                        <p:cTn id="44" dur="500"/>
                                        <p:tgtEl>
                                          <p:spTgt spid="27"/>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randombar(horizont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randombar(horizontal)">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randombar(horizontal)">
                                      <p:cBhvr>
                                        <p:cTn id="60" dur="500"/>
                                        <p:tgtEl>
                                          <p:spTgt spid="28"/>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randombar(horizontal)">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p:bldP spid="23" grpId="0"/>
      <p:bldP spid="24" grpId="0"/>
      <p:bldP spid="25" grpId="0" animBg="1"/>
      <p:bldP spid="16" grpId="0" animBg="1"/>
      <p:bldP spid="22" grpId="0"/>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throws</a:t>
            </a:r>
            <a:r>
              <a:rPr lang="zh-CN" altLang="en-US" dirty="0"/>
              <a:t>的方式处理</a:t>
            </a:r>
            <a:r>
              <a:rPr lang="zh-CN" altLang="en-US" dirty="0" smtClean="0"/>
              <a:t>异常</a:t>
            </a:r>
            <a:endParaRPr lang="zh-CN" altLang="en-US" dirty="0"/>
          </a:p>
        </p:txBody>
      </p:sp>
      <p:sp>
        <p:nvSpPr>
          <p:cNvPr id="3" name="内容占位符 2"/>
          <p:cNvSpPr>
            <a:spLocks noGrp="1"/>
          </p:cNvSpPr>
          <p:nvPr>
            <p:ph idx="1"/>
          </p:nvPr>
        </p:nvSpPr>
        <p:spPr/>
        <p:txBody>
          <a:bodyPr/>
          <a:lstStyle/>
          <a:p>
            <a:r>
              <a:rPr lang="zh-CN" altLang="en-US" dirty="0"/>
              <a:t>如果一个方法可以引发异常，而它本身并不对该异常进行处理，那么该方法必须将这个异常抛给调用者可以使程序能够继续执行下去，这时候就要用到</a:t>
            </a:r>
            <a:r>
              <a:rPr lang="en-US" altLang="zh-CN" dirty="0">
                <a:latin typeface="Consolas" panose="020B0609020204030204" pitchFamily="49" charset="0"/>
              </a:rPr>
              <a:t>throws</a:t>
            </a:r>
            <a:r>
              <a:rPr lang="zh-CN" altLang="en-US" dirty="0"/>
              <a:t>语句</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33</a:t>
            </a:fld>
            <a:endParaRPr lang="en-US" altLang="zh-CN"/>
          </a:p>
        </p:txBody>
      </p:sp>
      <p:sp>
        <p:nvSpPr>
          <p:cNvPr id="5" name="矩形 4"/>
          <p:cNvSpPr/>
          <p:nvPr/>
        </p:nvSpPr>
        <p:spPr bwMode="auto">
          <a:xfrm>
            <a:off x="1043608"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Method1</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sp>
        <p:nvSpPr>
          <p:cNvPr id="6" name="矩形 5"/>
          <p:cNvSpPr/>
          <p:nvPr/>
        </p:nvSpPr>
        <p:spPr bwMode="auto">
          <a:xfrm>
            <a:off x="2915816"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Method2</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sp>
        <p:nvSpPr>
          <p:cNvPr id="7" name="矩形 6"/>
          <p:cNvSpPr/>
          <p:nvPr/>
        </p:nvSpPr>
        <p:spPr bwMode="auto">
          <a:xfrm>
            <a:off x="4788024"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Method3</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sp>
        <p:nvSpPr>
          <p:cNvPr id="8" name="矩形 7"/>
          <p:cNvSpPr/>
          <p:nvPr/>
        </p:nvSpPr>
        <p:spPr bwMode="auto">
          <a:xfrm>
            <a:off x="6660232" y="3933056"/>
            <a:ext cx="1512168"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smtClean="0">
                <a:ln>
                  <a:noFill/>
                </a:ln>
                <a:solidFill>
                  <a:schemeClr val="tx1"/>
                </a:solidFill>
                <a:effectLst/>
                <a:latin typeface="Consolas" panose="020B0609020204030204" pitchFamily="49" charset="0"/>
              </a:rPr>
              <a:t>Read-file</a:t>
            </a:r>
            <a:endParaRPr kumimoji="0" lang="zh-CN" altLang="en-US" sz="2000" b="0" i="0" u="none" strike="noStrike" cap="none" normalizeH="0" baseline="0" dirty="0" smtClean="0">
              <a:ln>
                <a:noFill/>
              </a:ln>
              <a:solidFill>
                <a:schemeClr val="tx1"/>
              </a:solidFill>
              <a:effectLst/>
              <a:latin typeface="Consolas" panose="020B0609020204030204" pitchFamily="49" charset="0"/>
            </a:endParaRPr>
          </a:p>
        </p:txBody>
      </p:sp>
      <p:cxnSp>
        <p:nvCxnSpPr>
          <p:cNvPr id="10" name="直接箭头连接符 9"/>
          <p:cNvCxnSpPr>
            <a:stCxn id="5" idx="3"/>
            <a:endCxn id="6" idx="1"/>
          </p:cNvCxnSpPr>
          <p:nvPr/>
        </p:nvCxnSpPr>
        <p:spPr bwMode="auto">
          <a:xfrm>
            <a:off x="2206352" y="4329100"/>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1" name="直接箭头连接符 10"/>
          <p:cNvCxnSpPr>
            <a:stCxn id="6" idx="3"/>
            <a:endCxn id="7" idx="1"/>
          </p:cNvCxnSpPr>
          <p:nvPr/>
        </p:nvCxnSpPr>
        <p:spPr bwMode="auto">
          <a:xfrm>
            <a:off x="4078560" y="4329100"/>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4" name="直接箭头连接符 13"/>
          <p:cNvCxnSpPr>
            <a:stCxn id="7" idx="3"/>
            <a:endCxn id="8" idx="1"/>
          </p:cNvCxnSpPr>
          <p:nvPr/>
        </p:nvCxnSpPr>
        <p:spPr bwMode="auto">
          <a:xfrm>
            <a:off x="5950768" y="4329100"/>
            <a:ext cx="709464" cy="0"/>
          </a:xfrm>
          <a:prstGeom prst="straightConnector1">
            <a:avLst/>
          </a:prstGeom>
          <a:noFill/>
          <a:ln w="28575" cap="flat" cmpd="sng" algn="ctr">
            <a:solidFill>
              <a:srgbClr val="0000FF"/>
            </a:solidFill>
            <a:prstDash val="solid"/>
            <a:round/>
            <a:headEnd type="none" w="med" len="med"/>
            <a:tailEnd type="arrow"/>
          </a:ln>
          <a:effectLst/>
        </p:spPr>
      </p:cxnSp>
      <p:sp>
        <p:nvSpPr>
          <p:cNvPr id="17" name="文本框 16"/>
          <p:cNvSpPr txBox="1"/>
          <p:nvPr/>
        </p:nvSpPr>
        <p:spPr>
          <a:xfrm>
            <a:off x="5950768" y="3961801"/>
            <a:ext cx="864096" cy="338554"/>
          </a:xfrm>
          <a:prstGeom prst="rect">
            <a:avLst/>
          </a:prstGeom>
          <a:noFill/>
        </p:spPr>
        <p:txBody>
          <a:bodyPr wrap="square" rtlCol="0">
            <a:spAutoFit/>
          </a:bodyPr>
          <a:lstStyle/>
          <a:p>
            <a:r>
              <a:rPr lang="en-US" altLang="zh-CN" dirty="0" smtClean="0">
                <a:latin typeface="Consolas" panose="020B0609020204030204" pitchFamily="49" charset="0"/>
              </a:rPr>
              <a:t>Call</a:t>
            </a:r>
            <a:endParaRPr lang="zh-CN" altLang="en-US" dirty="0">
              <a:latin typeface="Consolas" panose="020B0609020204030204" pitchFamily="49" charset="0"/>
            </a:endParaRPr>
          </a:p>
        </p:txBody>
      </p:sp>
      <p:sp>
        <p:nvSpPr>
          <p:cNvPr id="23" name="文本框 22"/>
          <p:cNvSpPr txBox="1"/>
          <p:nvPr/>
        </p:nvSpPr>
        <p:spPr>
          <a:xfrm>
            <a:off x="4078560" y="3961801"/>
            <a:ext cx="864096" cy="338554"/>
          </a:xfrm>
          <a:prstGeom prst="rect">
            <a:avLst/>
          </a:prstGeom>
          <a:noFill/>
        </p:spPr>
        <p:txBody>
          <a:bodyPr wrap="square" rtlCol="0">
            <a:spAutoFit/>
          </a:bodyPr>
          <a:lstStyle/>
          <a:p>
            <a:r>
              <a:rPr lang="en-US" altLang="zh-CN" dirty="0" smtClean="0">
                <a:latin typeface="Consolas" panose="020B0609020204030204" pitchFamily="49" charset="0"/>
              </a:rPr>
              <a:t>Call</a:t>
            </a:r>
            <a:endParaRPr lang="zh-CN" altLang="en-US" dirty="0">
              <a:latin typeface="Consolas" panose="020B0609020204030204" pitchFamily="49" charset="0"/>
            </a:endParaRPr>
          </a:p>
        </p:txBody>
      </p:sp>
      <p:sp>
        <p:nvSpPr>
          <p:cNvPr id="24" name="文本框 23"/>
          <p:cNvSpPr txBox="1"/>
          <p:nvPr/>
        </p:nvSpPr>
        <p:spPr>
          <a:xfrm>
            <a:off x="2187391" y="3961801"/>
            <a:ext cx="864096" cy="338554"/>
          </a:xfrm>
          <a:prstGeom prst="rect">
            <a:avLst/>
          </a:prstGeom>
          <a:noFill/>
        </p:spPr>
        <p:txBody>
          <a:bodyPr wrap="square" rtlCol="0">
            <a:spAutoFit/>
          </a:bodyPr>
          <a:lstStyle/>
          <a:p>
            <a:r>
              <a:rPr lang="en-US" altLang="zh-CN" dirty="0" smtClean="0">
                <a:latin typeface="Consolas" panose="020B0609020204030204" pitchFamily="49" charset="0"/>
              </a:rPr>
              <a:t>Call</a:t>
            </a:r>
            <a:endParaRPr lang="zh-CN" altLang="en-US" dirty="0">
              <a:latin typeface="Consolas" panose="020B0609020204030204" pitchFamily="49" charset="0"/>
            </a:endParaRPr>
          </a:p>
        </p:txBody>
      </p:sp>
      <p:sp>
        <p:nvSpPr>
          <p:cNvPr id="25" name="椭圆 24"/>
          <p:cNvSpPr/>
          <p:nvPr/>
        </p:nvSpPr>
        <p:spPr bwMode="auto">
          <a:xfrm>
            <a:off x="6372200" y="5373216"/>
            <a:ext cx="2088232" cy="648072"/>
          </a:xfrm>
          <a:prstGeom prst="ellipse">
            <a:avLst/>
          </a:prstGeom>
          <a:no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产生异常</a:t>
            </a:r>
            <a:r>
              <a:rPr lang="zh-CN" altLang="en-US" dirty="0" smtClean="0">
                <a:latin typeface="华文细黑" panose="02010600040101010101" pitchFamily="2" charset="-122"/>
                <a:ea typeface="华文细黑" panose="02010600040101010101" pitchFamily="2" charset="-122"/>
              </a:rPr>
              <a:t>，</a:t>
            </a:r>
            <a:endParaRPr lang="en-US" altLang="zh-CN" dirty="0" smtClean="0">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smtClean="0">
                <a:latin typeface="华文细黑" panose="02010600040101010101" pitchFamily="2" charset="-122"/>
                <a:ea typeface="华文细黑" panose="02010600040101010101" pitchFamily="2" charset="-122"/>
              </a:rPr>
              <a:t>自己不处理</a:t>
            </a:r>
            <a:endPar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p:txBody>
      </p:sp>
      <p:cxnSp>
        <p:nvCxnSpPr>
          <p:cNvPr id="27" name="直接箭头连接符 26"/>
          <p:cNvCxnSpPr>
            <a:stCxn id="8" idx="2"/>
            <a:endCxn id="25" idx="0"/>
          </p:cNvCxnSpPr>
          <p:nvPr/>
        </p:nvCxnSpPr>
        <p:spPr bwMode="auto">
          <a:xfrm>
            <a:off x="7416316" y="4725144"/>
            <a:ext cx="0" cy="648072"/>
          </a:xfrm>
          <a:prstGeom prst="straightConnector1">
            <a:avLst/>
          </a:prstGeom>
          <a:noFill/>
          <a:ln w="28575" cap="flat" cmpd="sng" algn="ctr">
            <a:solidFill>
              <a:srgbClr val="0000FF"/>
            </a:solidFill>
            <a:prstDash val="sysDot"/>
            <a:round/>
            <a:headEnd type="none" w="med" len="med"/>
            <a:tailEnd type="arrow"/>
          </a:ln>
          <a:effectLst/>
        </p:spPr>
      </p:cxnSp>
      <p:sp>
        <p:nvSpPr>
          <p:cNvPr id="16" name="弧形 15"/>
          <p:cNvSpPr/>
          <p:nvPr/>
        </p:nvSpPr>
        <p:spPr bwMode="auto">
          <a:xfrm rot="7584194">
            <a:off x="5568091" y="3408659"/>
            <a:ext cx="1387757" cy="1748682"/>
          </a:xfrm>
          <a:prstGeom prst="arc">
            <a:avLst/>
          </a:prstGeom>
          <a:noFill/>
          <a:ln w="28575" cap="flat" cmpd="sng" algn="ctr">
            <a:solidFill>
              <a:srgbClr val="0000FF"/>
            </a:solidFill>
            <a:prstDash val="solid"/>
            <a:round/>
            <a:headEnd type="none" w="med" len="med"/>
            <a:tailEnd type="arrow"/>
          </a:ln>
          <a:effectLst/>
        </p:spPr>
        <p:txBody>
          <a:bodyPr rtlCol="0" anchor="ctr"/>
          <a:lstStyle/>
          <a:p>
            <a:pPr algn="ctr"/>
            <a:endParaRPr lang="zh-CN" altLang="en-US"/>
          </a:p>
        </p:txBody>
      </p:sp>
      <p:sp>
        <p:nvSpPr>
          <p:cNvPr id="22" name="文本框 21"/>
          <p:cNvSpPr txBox="1"/>
          <p:nvPr/>
        </p:nvSpPr>
        <p:spPr>
          <a:xfrm>
            <a:off x="5922150" y="5106670"/>
            <a:ext cx="1098122" cy="338554"/>
          </a:xfrm>
          <a:prstGeom prst="rect">
            <a:avLst/>
          </a:prstGeom>
          <a:noFill/>
        </p:spPr>
        <p:txBody>
          <a:bodyPr wrap="square" rtlCol="0">
            <a:spAutoFit/>
          </a:bodyPr>
          <a:lstStyle/>
          <a:p>
            <a:r>
              <a:rPr lang="en-US" altLang="zh-CN" dirty="0" smtClean="0">
                <a:latin typeface="Consolas" panose="020B0609020204030204" pitchFamily="49" charset="0"/>
              </a:rPr>
              <a:t>throws</a:t>
            </a:r>
            <a:endParaRPr lang="zh-CN" altLang="en-US" dirty="0">
              <a:latin typeface="Consolas" panose="020B0609020204030204" pitchFamily="49" charset="0"/>
            </a:endParaRPr>
          </a:p>
        </p:txBody>
      </p:sp>
      <p:sp>
        <p:nvSpPr>
          <p:cNvPr id="21" name="弧形 20"/>
          <p:cNvSpPr/>
          <p:nvPr/>
        </p:nvSpPr>
        <p:spPr bwMode="auto">
          <a:xfrm rot="7584194">
            <a:off x="3563093" y="3408659"/>
            <a:ext cx="1387757" cy="1748682"/>
          </a:xfrm>
          <a:prstGeom prst="arc">
            <a:avLst/>
          </a:prstGeom>
          <a:noFill/>
          <a:ln w="28575" cap="flat" cmpd="sng" algn="ctr">
            <a:solidFill>
              <a:srgbClr val="0000FF"/>
            </a:solidFill>
            <a:prstDash val="solid"/>
            <a:round/>
            <a:headEnd type="none" w="med" len="med"/>
            <a:tailEnd type="arrow"/>
          </a:ln>
          <a:effectLst/>
        </p:spPr>
        <p:txBody>
          <a:bodyPr rtlCol="0" anchor="ctr"/>
          <a:lstStyle/>
          <a:p>
            <a:pPr algn="ctr"/>
            <a:endParaRPr lang="zh-CN" altLang="en-US"/>
          </a:p>
        </p:txBody>
      </p:sp>
      <p:sp>
        <p:nvSpPr>
          <p:cNvPr id="29" name="文本框 28"/>
          <p:cNvSpPr txBox="1"/>
          <p:nvPr/>
        </p:nvSpPr>
        <p:spPr>
          <a:xfrm>
            <a:off x="3917152" y="5106670"/>
            <a:ext cx="1098122" cy="338554"/>
          </a:xfrm>
          <a:prstGeom prst="rect">
            <a:avLst/>
          </a:prstGeom>
          <a:noFill/>
        </p:spPr>
        <p:txBody>
          <a:bodyPr wrap="square" rtlCol="0">
            <a:spAutoFit/>
          </a:bodyPr>
          <a:lstStyle/>
          <a:p>
            <a:r>
              <a:rPr lang="en-US" altLang="zh-CN" dirty="0" smtClean="0">
                <a:latin typeface="Consolas" panose="020B0609020204030204" pitchFamily="49" charset="0"/>
              </a:rPr>
              <a:t>throws</a:t>
            </a:r>
            <a:endParaRPr lang="zh-CN" altLang="en-US" dirty="0">
              <a:latin typeface="Consolas" panose="020B0609020204030204" pitchFamily="49" charset="0"/>
            </a:endParaRPr>
          </a:p>
        </p:txBody>
      </p:sp>
      <p:sp>
        <p:nvSpPr>
          <p:cNvPr id="30" name="椭圆 29"/>
          <p:cNvSpPr/>
          <p:nvPr/>
        </p:nvSpPr>
        <p:spPr bwMode="auto">
          <a:xfrm>
            <a:off x="697572" y="5524746"/>
            <a:ext cx="3017560" cy="750109"/>
          </a:xfrm>
          <a:prstGeom prst="ellipse">
            <a:avLst/>
          </a:prstGeom>
          <a:noFill/>
          <a:ln w="9525" cap="flat" cmpd="sng" algn="ctr">
            <a:solidFill>
              <a:srgbClr val="0000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捕获</a:t>
            </a:r>
            <a:r>
              <a:rPr kumimoji="0" lang="en-US" altLang="zh-CN" sz="2000" b="0" i="0" u="none" strike="noStrike" cap="none" normalizeH="0" baseline="0" dirty="0" smtClean="0">
                <a:ln>
                  <a:noFill/>
                </a:ln>
                <a:solidFill>
                  <a:schemeClr val="tx1"/>
                </a:solidFill>
                <a:effectLst/>
                <a:latin typeface="Consolas" panose="020B0609020204030204" pitchFamily="49" charset="0"/>
                <a:ea typeface="华文细黑" panose="02010600040101010101" pitchFamily="2" charset="-122"/>
              </a:rPr>
              <a:t>throws</a:t>
            </a:r>
            <a:r>
              <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过来的</a:t>
            </a:r>
            <a:endParaRPr kumimoji="0" lang="en-US" altLang="zh-CN"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异常，并进行</a:t>
            </a:r>
            <a:r>
              <a:rPr lang="en-US" altLang="zh-CN" dirty="0">
                <a:latin typeface="Consolas" panose="020B0609020204030204" pitchFamily="49" charset="0"/>
                <a:ea typeface="华文细黑" panose="02010600040101010101" pitchFamily="2" charset="-122"/>
              </a:rPr>
              <a:t>try…catch</a:t>
            </a:r>
            <a:endParaRPr lang="zh-CN" altLang="en-US" dirty="0">
              <a:latin typeface="Consolas" panose="020B0609020204030204" pitchFamily="49" charset="0"/>
              <a:ea typeface="华文细黑" panose="02010600040101010101" pitchFamily="2" charset="-122"/>
            </a:endParaRPr>
          </a:p>
        </p:txBody>
      </p:sp>
      <p:cxnSp>
        <p:nvCxnSpPr>
          <p:cNvPr id="31" name="直接箭头连接符 30"/>
          <p:cNvCxnSpPr>
            <a:stCxn id="5" idx="2"/>
          </p:cNvCxnSpPr>
          <p:nvPr/>
        </p:nvCxnSpPr>
        <p:spPr bwMode="auto">
          <a:xfrm>
            <a:off x="1624980" y="4725144"/>
            <a:ext cx="0" cy="754788"/>
          </a:xfrm>
          <a:prstGeom prst="straightConnector1">
            <a:avLst/>
          </a:prstGeom>
          <a:noFill/>
          <a:ln w="28575" cap="flat" cmpd="sng" algn="ctr">
            <a:solidFill>
              <a:srgbClr val="0000FF"/>
            </a:solidFill>
            <a:prstDash val="sysDot"/>
            <a:round/>
            <a:headEnd type="none" w="med" len="med"/>
            <a:tailEnd type="arrow"/>
          </a:ln>
          <a:effectLst/>
        </p:spPr>
      </p:cxnSp>
      <p:sp>
        <p:nvSpPr>
          <p:cNvPr id="32" name="弧形 31"/>
          <p:cNvSpPr/>
          <p:nvPr/>
        </p:nvSpPr>
        <p:spPr bwMode="auto">
          <a:xfrm rot="7584194">
            <a:off x="1654321" y="3426013"/>
            <a:ext cx="1387757" cy="1748682"/>
          </a:xfrm>
          <a:prstGeom prst="arc">
            <a:avLst/>
          </a:prstGeom>
          <a:noFill/>
          <a:ln w="28575" cap="flat" cmpd="sng" algn="ctr">
            <a:solidFill>
              <a:srgbClr val="0000FF"/>
            </a:solidFill>
            <a:prstDash val="solid"/>
            <a:round/>
            <a:headEnd type="none" w="med" len="med"/>
            <a:tailEnd type="arrow"/>
          </a:ln>
          <a:effectLst/>
        </p:spPr>
        <p:txBody>
          <a:bodyPr rtlCol="0" anchor="ctr"/>
          <a:lstStyle/>
          <a:p>
            <a:pPr algn="ctr"/>
            <a:endParaRPr lang="zh-CN" altLang="en-US"/>
          </a:p>
        </p:txBody>
      </p:sp>
      <p:sp>
        <p:nvSpPr>
          <p:cNvPr id="33" name="文本框 32"/>
          <p:cNvSpPr txBox="1"/>
          <p:nvPr/>
        </p:nvSpPr>
        <p:spPr>
          <a:xfrm>
            <a:off x="2008380" y="5124024"/>
            <a:ext cx="1098122" cy="338554"/>
          </a:xfrm>
          <a:prstGeom prst="rect">
            <a:avLst/>
          </a:prstGeom>
          <a:noFill/>
        </p:spPr>
        <p:txBody>
          <a:bodyPr wrap="square" rtlCol="0">
            <a:spAutoFit/>
          </a:bodyPr>
          <a:lstStyle/>
          <a:p>
            <a:r>
              <a:rPr lang="en-US" altLang="zh-CN" dirty="0" smtClean="0">
                <a:latin typeface="Consolas" panose="020B0609020204030204" pitchFamily="49" charset="0"/>
              </a:rPr>
              <a:t>throws</a:t>
            </a:r>
            <a:endParaRPr lang="zh-CN" altLang="en-US" dirty="0">
              <a:latin typeface="Consolas" panose="020B0609020204030204" pitchFamily="49" charset="0"/>
            </a:endParaRPr>
          </a:p>
        </p:txBody>
      </p:sp>
      <p:sp>
        <p:nvSpPr>
          <p:cNvPr id="9" name="矩形 8"/>
          <p:cNvSpPr/>
          <p:nvPr/>
        </p:nvSpPr>
        <p:spPr>
          <a:xfrm>
            <a:off x="4929211" y="4887245"/>
            <a:ext cx="954107" cy="338554"/>
          </a:xfrm>
          <a:prstGeom prst="rect">
            <a:avLst/>
          </a:prstGeom>
        </p:spPr>
        <p:txBody>
          <a:bodyPr wrap="none">
            <a:spAutoFit/>
          </a:bodyPr>
          <a:lstStyle/>
          <a:p>
            <a:pPr marL="342900" lvl="0" indent="-342900" algn="ctr">
              <a:buClr>
                <a:srgbClr val="3333CC"/>
              </a:buClr>
            </a:pPr>
            <a:r>
              <a:rPr lang="zh-CN" altLang="en-US" dirty="0">
                <a:solidFill>
                  <a:srgbClr val="008000"/>
                </a:solidFill>
                <a:latin typeface="华文细黑" panose="02010600040101010101" pitchFamily="2" charset="-122"/>
                <a:ea typeface="华文细黑" panose="02010600040101010101" pitchFamily="2" charset="-122"/>
              </a:rPr>
              <a:t>不处理</a:t>
            </a:r>
          </a:p>
        </p:txBody>
      </p:sp>
      <p:sp>
        <p:nvSpPr>
          <p:cNvPr id="26" name="矩形 25"/>
          <p:cNvSpPr/>
          <p:nvPr/>
        </p:nvSpPr>
        <p:spPr>
          <a:xfrm>
            <a:off x="3020134" y="4914986"/>
            <a:ext cx="954107" cy="338554"/>
          </a:xfrm>
          <a:prstGeom prst="rect">
            <a:avLst/>
          </a:prstGeom>
        </p:spPr>
        <p:txBody>
          <a:bodyPr wrap="none">
            <a:spAutoFit/>
          </a:bodyPr>
          <a:lstStyle/>
          <a:p>
            <a:pPr marL="342900" lvl="0" indent="-342900" algn="ctr">
              <a:buClr>
                <a:srgbClr val="3333CC"/>
              </a:buClr>
            </a:pPr>
            <a:r>
              <a:rPr lang="zh-CN" altLang="en-US" dirty="0">
                <a:solidFill>
                  <a:srgbClr val="008000"/>
                </a:solidFill>
                <a:latin typeface="华文细黑" panose="02010600040101010101" pitchFamily="2" charset="-122"/>
                <a:ea typeface="华文细黑" panose="02010600040101010101" pitchFamily="2" charset="-122"/>
              </a:rPr>
              <a:t>不处理</a:t>
            </a:r>
          </a:p>
        </p:txBody>
      </p:sp>
    </p:spTree>
    <p:extLst>
      <p:ext uri="{BB962C8B-B14F-4D97-AF65-F5344CB8AC3E}">
        <p14:creationId xmlns:p14="http://schemas.microsoft.com/office/powerpoint/2010/main" val="1112545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500"/>
                                        <p:tgtEl>
                                          <p:spTgt spid="17"/>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randombar(horizontal)">
                                      <p:cBhvr>
                                        <p:cTn id="31" dur="500"/>
                                        <p:tgtEl>
                                          <p:spTgt spid="2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randombar(horizontal)">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randombar(horizontal)">
                                      <p:cBhvr>
                                        <p:cTn id="39" dur="500"/>
                                        <p:tgtEl>
                                          <p:spTgt spid="2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randombar(horizontal)">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randombar(horizontal)">
                                      <p:cBhvr>
                                        <p:cTn id="47" dur="500"/>
                                        <p:tgtEl>
                                          <p:spTgt spid="16"/>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randombar(horizontal)">
                                      <p:cBhvr>
                                        <p:cTn id="50" dur="500"/>
                                        <p:tgtEl>
                                          <p:spTgt spid="22"/>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randombar(horizont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randombar(horizontal)">
                                      <p:cBhvr>
                                        <p:cTn id="61" dur="500"/>
                                        <p:tgtEl>
                                          <p:spTgt spid="29"/>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randombar(horizontal)">
                                      <p:cBhvr>
                                        <p:cTn id="66" dur="500"/>
                                        <p:tgtEl>
                                          <p:spTgt spid="32"/>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randombar(horizontal)">
                                      <p:cBhvr>
                                        <p:cTn id="69" dur="500"/>
                                        <p:tgtEl>
                                          <p:spTgt spid="33"/>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randombar(horizontal)">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randombar(horizontal)">
                                      <p:cBhvr>
                                        <p:cTn id="77" dur="500"/>
                                        <p:tgtEl>
                                          <p:spTgt spid="31"/>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randombar(horizontal)">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p:bldP spid="23" grpId="0"/>
      <p:bldP spid="24" grpId="0"/>
      <p:bldP spid="25" grpId="0" animBg="1"/>
      <p:bldP spid="16" grpId="0" animBg="1"/>
      <p:bldP spid="22" grpId="0"/>
      <p:bldP spid="21" grpId="0" animBg="1"/>
      <p:bldP spid="29" grpId="0"/>
      <p:bldP spid="30" grpId="0" animBg="1"/>
      <p:bldP spid="32" grpId="0" animBg="1"/>
      <p:bldP spid="33" grpId="0"/>
      <p:bldP spid="9"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throws</a:t>
            </a:r>
            <a:r>
              <a:rPr lang="zh-CN" altLang="en-US" dirty="0"/>
              <a:t>的方式处理异常</a:t>
            </a:r>
          </a:p>
        </p:txBody>
      </p:sp>
      <p:sp>
        <p:nvSpPr>
          <p:cNvPr id="3" name="内容占位符 2"/>
          <p:cNvSpPr>
            <a:spLocks noGrp="1"/>
          </p:cNvSpPr>
          <p:nvPr>
            <p:ph idx="1"/>
          </p:nvPr>
        </p:nvSpPr>
        <p:spPr/>
        <p:txBody>
          <a:bodyPr/>
          <a:lstStyle/>
          <a:p>
            <a:pPr marL="0" indent="0">
              <a:spcAft>
                <a:spcPts val="0"/>
              </a:spcAft>
              <a:buNone/>
            </a:pP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MyMath</a:t>
            </a: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b="1" dirty="0" smtClean="0">
                <a:solidFill>
                  <a:srgbClr val="7F0055"/>
                </a:solidFill>
                <a:latin typeface="Consolas"/>
                <a:ea typeface="宋体"/>
                <a:cs typeface="Times New Roman"/>
              </a:rPr>
              <a:t>public</a:t>
            </a:r>
            <a:r>
              <a:rPr lang="en-US" altLang="zh-CN" sz="1800" dirty="0" smtClean="0">
                <a:solidFill>
                  <a:srgbClr val="000000"/>
                </a:solidFill>
                <a:latin typeface="Consolas"/>
                <a:ea typeface="宋体"/>
                <a:cs typeface="Times New Roman"/>
              </a:rPr>
              <a:t> </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div(</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j) </a:t>
            </a:r>
            <a:r>
              <a:rPr lang="en-US" altLang="zh-CN" sz="1800" b="1" dirty="0">
                <a:solidFill>
                  <a:srgbClr val="7F0055"/>
                </a:solidFill>
                <a:latin typeface="Consolas"/>
                <a:ea typeface="宋体"/>
                <a:cs typeface="Times New Roman"/>
              </a:rPr>
              <a:t>throws</a:t>
            </a:r>
            <a:r>
              <a:rPr lang="en-US" altLang="zh-CN" sz="1800" dirty="0">
                <a:solidFill>
                  <a:srgbClr val="000000"/>
                </a:solidFill>
                <a:latin typeface="Consolas"/>
                <a:ea typeface="宋体"/>
                <a:cs typeface="Times New Roman"/>
              </a:rPr>
              <a:t> </a:t>
            </a:r>
            <a:r>
              <a:rPr lang="en-US" altLang="zh-CN" sz="1800" b="1" dirty="0">
                <a:solidFill>
                  <a:srgbClr val="008000"/>
                </a:solidFill>
                <a:latin typeface="Consolas"/>
                <a:ea typeface="宋体"/>
                <a:cs typeface="Times New Roman"/>
              </a:rPr>
              <a:t>Exception</a:t>
            </a:r>
            <a:r>
              <a:rPr lang="en-US" altLang="zh-CN" sz="1800" dirty="0">
                <a:solidFill>
                  <a:srgbClr val="008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dirty="0" smtClean="0">
                <a:solidFill>
                  <a:srgbClr val="008000"/>
                </a:solidFill>
                <a:cs typeface="Times New Roman"/>
              </a:rPr>
              <a:t>//</a:t>
            </a:r>
            <a:r>
              <a:rPr lang="zh-CN" altLang="en-US" sz="1800" dirty="0" smtClean="0">
                <a:solidFill>
                  <a:srgbClr val="008000"/>
                </a:solidFill>
                <a:cs typeface="Times New Roman"/>
              </a:rPr>
              <a:t>抛出</a:t>
            </a:r>
            <a:endParaRPr lang="zh-CN" altLang="zh-CN" sz="1800" kern="100" dirty="0">
              <a:solidFill>
                <a:srgbClr val="008000"/>
              </a:solidFill>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r>
              <a:rPr lang="en-US" altLang="zh-CN" sz="1800" b="1" dirty="0" smtClean="0">
                <a:solidFill>
                  <a:srgbClr val="7F0055"/>
                </a:solidFill>
                <a:latin typeface="Consolas"/>
                <a:ea typeface="宋体"/>
                <a:cs typeface="Times New Roman"/>
              </a:rPr>
              <a:t>return</a:t>
            </a:r>
            <a:r>
              <a:rPr lang="en-US" altLang="zh-CN" sz="1800" dirty="0" smtClean="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 j;</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public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ExpDemo07 {</a:t>
            </a:r>
            <a:endParaRPr lang="zh-CN" altLang="zh-CN" sz="1800" kern="100" dirty="0">
              <a:latin typeface="Calibri"/>
              <a:ea typeface="宋体"/>
              <a:cs typeface="Times New Roman"/>
            </a:endParaRPr>
          </a:p>
          <a:p>
            <a:pPr marL="0" indent="0">
              <a:spcAft>
                <a:spcPts val="0"/>
              </a:spcAft>
              <a:buNone/>
            </a:pPr>
            <a:r>
              <a:rPr lang="en-US" altLang="zh-CN" sz="1800" b="1" dirty="0" smtClean="0">
                <a:solidFill>
                  <a:srgbClr val="7F0055"/>
                </a:solidFill>
                <a:latin typeface="Consolas"/>
                <a:ea typeface="宋体"/>
                <a:cs typeface="Times New Roman"/>
              </a:rPr>
              <a:t>   public</a:t>
            </a:r>
            <a:r>
              <a:rPr lang="en-US" altLang="zh-CN" sz="1800" dirty="0" smtClean="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static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void</a:t>
            </a:r>
            <a:r>
              <a:rPr lang="en-US" altLang="zh-CN" sz="1800" dirty="0">
                <a:solidFill>
                  <a:srgbClr val="000000"/>
                </a:solidFill>
                <a:latin typeface="Consolas"/>
                <a:ea typeface="宋体"/>
                <a:cs typeface="Times New Roman"/>
              </a:rPr>
              <a:t> main(String </a:t>
            </a:r>
            <a:r>
              <a:rPr lang="en-US" altLang="zh-CN" sz="1800" dirty="0" err="1">
                <a:solidFill>
                  <a:srgbClr val="000000"/>
                </a:solidFill>
                <a:latin typeface="Consolas"/>
                <a:ea typeface="宋体"/>
                <a:cs typeface="Times New Roman"/>
              </a:rPr>
              <a:t>args</a:t>
            </a: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r>
              <a:rPr lang="en-US" altLang="zh-CN" sz="1800" b="1" dirty="0" smtClean="0">
                <a:solidFill>
                  <a:srgbClr val="7F0055"/>
                </a:solidFill>
                <a:latin typeface="Consolas"/>
                <a:ea typeface="宋体"/>
                <a:cs typeface="Times New Roman"/>
              </a:rPr>
              <a:t>try</a:t>
            </a:r>
            <a:r>
              <a:rPr lang="en-US" altLang="zh-CN" sz="1800" dirty="0" smtClean="0">
                <a:solidFill>
                  <a:srgbClr val="000000"/>
                </a:solidFill>
                <a:latin typeface="Consolas"/>
                <a:ea typeface="宋体"/>
                <a:cs typeface="Times New Roman"/>
              </a:rPr>
              <a:t> </a:t>
            </a: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r>
              <a:rPr lang="en-US" altLang="zh-CN" sz="1800" dirty="0" err="1" smtClean="0">
                <a:solidFill>
                  <a:srgbClr val="000000"/>
                </a:solidFill>
                <a:latin typeface="Consolas"/>
                <a:ea typeface="宋体"/>
                <a:cs typeface="Times New Roman"/>
              </a:rPr>
              <a:t>System.</a:t>
            </a:r>
            <a:r>
              <a:rPr lang="en-US" altLang="zh-CN" sz="1800" i="1" dirty="0" err="1" smtClean="0">
                <a:solidFill>
                  <a:srgbClr val="0000C0"/>
                </a:solidFill>
                <a:latin typeface="Consolas"/>
                <a:ea typeface="宋体"/>
                <a:cs typeface="Times New Roman"/>
              </a:rPr>
              <a:t>out</a:t>
            </a:r>
            <a:r>
              <a:rPr lang="en-US" altLang="zh-CN" sz="1800" dirty="0" err="1" smtClean="0">
                <a:solidFill>
                  <a:srgbClr val="000000"/>
                </a:solidFill>
                <a:latin typeface="Consolas"/>
                <a:ea typeface="宋体"/>
                <a:cs typeface="Times New Roman"/>
              </a:rPr>
              <a:t>.println</a:t>
            </a:r>
            <a:r>
              <a:rPr lang="en-US" altLang="zh-CN" sz="1800" dirty="0" smtClean="0">
                <a:solidFill>
                  <a:srgbClr val="000000"/>
                </a:solidFill>
                <a:latin typeface="Consolas"/>
                <a:ea typeface="宋体"/>
                <a:cs typeface="Times New Roman"/>
              </a:rPr>
              <a:t>(</a:t>
            </a:r>
            <a:r>
              <a:rPr lang="en-US" altLang="zh-CN" sz="1800" b="1" dirty="0" smtClean="0">
                <a:solidFill>
                  <a:srgbClr val="7F0055"/>
                </a:solidFill>
                <a:latin typeface="Consolas"/>
                <a:ea typeface="宋体"/>
                <a:cs typeface="Times New Roman"/>
              </a:rPr>
              <a:t>new</a:t>
            </a:r>
            <a:r>
              <a:rPr lang="en-US" altLang="zh-CN" sz="1800" dirty="0" smtClean="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MyMath</a:t>
            </a:r>
            <a:r>
              <a:rPr lang="en-US" altLang="zh-CN" sz="1800" dirty="0">
                <a:solidFill>
                  <a:srgbClr val="000000"/>
                </a:solidFill>
                <a:latin typeface="Consolas"/>
                <a:ea typeface="宋体"/>
                <a:cs typeface="Times New Roman"/>
              </a:rPr>
              <a:t>().div(10, 0));</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 </a:t>
            </a:r>
            <a:r>
              <a:rPr lang="en-US" altLang="zh-CN" sz="1800" b="1" dirty="0">
                <a:solidFill>
                  <a:srgbClr val="7F0055"/>
                </a:solidFill>
                <a:latin typeface="Consolas"/>
                <a:ea typeface="宋体"/>
                <a:cs typeface="Times New Roman"/>
              </a:rPr>
              <a:t>catch</a:t>
            </a:r>
            <a:r>
              <a:rPr lang="en-US" altLang="zh-CN" sz="1800" dirty="0">
                <a:solidFill>
                  <a:srgbClr val="000000"/>
                </a:solidFill>
                <a:latin typeface="Consolas"/>
                <a:ea typeface="宋体"/>
                <a:cs typeface="Times New Roman"/>
              </a:rPr>
              <a:t> (Exception e)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dirty="0" err="1" smtClean="0">
                <a:solidFill>
                  <a:srgbClr val="000000"/>
                </a:solidFill>
                <a:latin typeface="Consolas"/>
                <a:ea typeface="宋体"/>
                <a:cs typeface="Times New Roman"/>
              </a:rPr>
              <a:t>e.printStackTrace</a:t>
            </a: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buNone/>
            </a:pPr>
            <a:r>
              <a:rPr lang="en-US" altLang="zh-CN" sz="1800" dirty="0">
                <a:solidFill>
                  <a:srgbClr val="000000"/>
                </a:solidFill>
                <a:latin typeface="Consolas"/>
                <a:ea typeface="宋体"/>
              </a:rPr>
              <a:t>}</a:t>
            </a:r>
            <a:endParaRPr lang="zh-CN" altLang="en-US" sz="1800"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34</a:t>
            </a:fld>
            <a:endParaRPr lang="en-US" altLang="zh-CN"/>
          </a:p>
        </p:txBody>
      </p:sp>
      <p:pic>
        <p:nvPicPr>
          <p:cNvPr id="6" name="图片 5"/>
          <p:cNvPicPr>
            <a:picLocks noChangeAspect="1"/>
          </p:cNvPicPr>
          <p:nvPr/>
        </p:nvPicPr>
        <p:blipFill>
          <a:blip r:embed="rId3"/>
          <a:stretch>
            <a:fillRect/>
          </a:stretch>
        </p:blipFill>
        <p:spPr>
          <a:xfrm>
            <a:off x="1835696" y="5373216"/>
            <a:ext cx="6038850" cy="742950"/>
          </a:xfrm>
          <a:prstGeom prst="rect">
            <a:avLst/>
          </a:prstGeom>
        </p:spPr>
      </p:pic>
    </p:spTree>
    <p:extLst>
      <p:ext uri="{BB962C8B-B14F-4D97-AF65-F5344CB8AC3E}">
        <p14:creationId xmlns:p14="http://schemas.microsoft.com/office/powerpoint/2010/main" val="948750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3" dur="500"/>
                                        <p:tgtEl>
                                          <p:spTgt spid="3">
                                            <p:txEl>
                                              <p:pRg st="8" end="8"/>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6" dur="500"/>
                                        <p:tgtEl>
                                          <p:spTgt spid="3">
                                            <p:txEl>
                                              <p:pRg st="9" end="9"/>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9" dur="500"/>
                                        <p:tgtEl>
                                          <p:spTgt spid="3">
                                            <p:txEl>
                                              <p:pRg st="10" end="10"/>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2" dur="500"/>
                                        <p:tgtEl>
                                          <p:spTgt spid="3">
                                            <p:txEl>
                                              <p:pRg st="11" end="11"/>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5" dur="500"/>
                                        <p:tgtEl>
                                          <p:spTgt spid="3">
                                            <p:txEl>
                                              <p:pRg st="12" end="12"/>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2" presetClass="emph" presetSubtype="0" fill="hold" nodeType="clickEffect">
                                  <p:stCondLst>
                                    <p:cond delay="0"/>
                                  </p:stCondLst>
                                  <p:childTnLst>
                                    <p:animRot by="120000">
                                      <p:cBhvr>
                                        <p:cTn id="52" dur="100" fill="hold">
                                          <p:stCondLst>
                                            <p:cond delay="0"/>
                                          </p:stCondLst>
                                        </p:cTn>
                                        <p:tgtEl>
                                          <p:spTgt spid="3">
                                            <p:txEl>
                                              <p:pRg st="1" end="1"/>
                                            </p:txEl>
                                          </p:spTgt>
                                        </p:tgtEl>
                                        <p:attrNameLst>
                                          <p:attrName>r</p:attrName>
                                        </p:attrNameLst>
                                      </p:cBhvr>
                                    </p:animRot>
                                    <p:animRot by="-240000">
                                      <p:cBhvr>
                                        <p:cTn id="53" dur="200" fill="hold">
                                          <p:stCondLst>
                                            <p:cond delay="200"/>
                                          </p:stCondLst>
                                        </p:cTn>
                                        <p:tgtEl>
                                          <p:spTgt spid="3">
                                            <p:txEl>
                                              <p:pRg st="1" end="1"/>
                                            </p:txEl>
                                          </p:spTgt>
                                        </p:tgtEl>
                                        <p:attrNameLst>
                                          <p:attrName>r</p:attrName>
                                        </p:attrNameLst>
                                      </p:cBhvr>
                                    </p:animRot>
                                    <p:animRot by="240000">
                                      <p:cBhvr>
                                        <p:cTn id="54" dur="200" fill="hold">
                                          <p:stCondLst>
                                            <p:cond delay="400"/>
                                          </p:stCondLst>
                                        </p:cTn>
                                        <p:tgtEl>
                                          <p:spTgt spid="3">
                                            <p:txEl>
                                              <p:pRg st="1" end="1"/>
                                            </p:txEl>
                                          </p:spTgt>
                                        </p:tgtEl>
                                        <p:attrNameLst>
                                          <p:attrName>r</p:attrName>
                                        </p:attrNameLst>
                                      </p:cBhvr>
                                    </p:animRot>
                                    <p:animRot by="-240000">
                                      <p:cBhvr>
                                        <p:cTn id="55" dur="200" fill="hold">
                                          <p:stCondLst>
                                            <p:cond delay="600"/>
                                          </p:stCondLst>
                                        </p:cTn>
                                        <p:tgtEl>
                                          <p:spTgt spid="3">
                                            <p:txEl>
                                              <p:pRg st="1" end="1"/>
                                            </p:txEl>
                                          </p:spTgt>
                                        </p:tgtEl>
                                        <p:attrNameLst>
                                          <p:attrName>r</p:attrName>
                                        </p:attrNameLst>
                                      </p:cBhvr>
                                    </p:animRot>
                                    <p:animRot by="120000">
                                      <p:cBhvr>
                                        <p:cTn id="56" dur="200" fill="hold">
                                          <p:stCondLst>
                                            <p:cond delay="800"/>
                                          </p:stCondLst>
                                        </p:cTn>
                                        <p:tgtEl>
                                          <p:spTgt spid="3">
                                            <p:txEl>
                                              <p:pRg st="1" end="1"/>
                                            </p:txEl>
                                          </p:spTgt>
                                        </p:tgtEl>
                                        <p:attrNameLst>
                                          <p:attrName>r</p:attrName>
                                        </p:attrNameLst>
                                      </p:cBhvr>
                                    </p:animRo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randombar(horizontal)">
                                      <p:cBhvr>
                                        <p:cTn id="6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细黑"/>
                <a:cs typeface="Times New Roman"/>
              </a:rPr>
              <a:t>throws</a:t>
            </a:r>
            <a:r>
              <a:rPr lang="zh-CN" altLang="en-US" dirty="0">
                <a:latin typeface="华文细黑"/>
                <a:cs typeface="Times New Roman"/>
              </a:rPr>
              <a:t>的方式处理异常</a:t>
            </a:r>
            <a:endParaRPr lang="zh-CN" altLang="en-US" dirty="0"/>
          </a:p>
        </p:txBody>
      </p:sp>
      <p:sp>
        <p:nvSpPr>
          <p:cNvPr id="3" name="内容占位符 2"/>
          <p:cNvSpPr>
            <a:spLocks noGrp="1"/>
          </p:cNvSpPr>
          <p:nvPr>
            <p:ph idx="1"/>
          </p:nvPr>
        </p:nvSpPr>
        <p:spPr/>
        <p:txBody>
          <a:bodyPr/>
          <a:lstStyle/>
          <a:p>
            <a:r>
              <a:rPr lang="en-US" altLang="zh-CN" dirty="0">
                <a:latin typeface="Consolas" panose="020B0609020204030204" pitchFamily="49" charset="0"/>
              </a:rPr>
              <a:t>throws</a:t>
            </a:r>
            <a:r>
              <a:rPr lang="zh-CN" altLang="zh-CN" dirty="0"/>
              <a:t>关键字主要是用在方法的声明上，表示一个方法</a:t>
            </a:r>
            <a:r>
              <a:rPr lang="zh-CN" altLang="en-US" dirty="0"/>
              <a:t>并</a:t>
            </a:r>
            <a:r>
              <a:rPr lang="zh-CN" altLang="zh-CN" dirty="0"/>
              <a:t>不处理异常，而交给</a:t>
            </a:r>
            <a:r>
              <a:rPr lang="zh-CN" altLang="en-US" dirty="0"/>
              <a:t>“方法的</a:t>
            </a:r>
            <a:r>
              <a:rPr lang="zh-CN" altLang="zh-CN" dirty="0"/>
              <a:t>调用处</a:t>
            </a:r>
            <a:r>
              <a:rPr lang="zh-CN" altLang="en-US" dirty="0"/>
              <a:t>”</a:t>
            </a:r>
            <a:r>
              <a:rPr lang="zh-CN" altLang="zh-CN" dirty="0"/>
              <a:t>进行处理</a:t>
            </a:r>
            <a:r>
              <a:rPr lang="zh-CN" altLang="zh-CN" dirty="0" smtClean="0"/>
              <a:t>。</a:t>
            </a:r>
            <a:endParaRPr lang="en-US" altLang="zh-CN" dirty="0" smtClean="0"/>
          </a:p>
          <a:p>
            <a:r>
              <a:rPr lang="en-US" altLang="zh-CN" dirty="0">
                <a:latin typeface="Consolas" panose="020B0609020204030204" pitchFamily="49" charset="0"/>
              </a:rPr>
              <a:t>throws</a:t>
            </a:r>
            <a:r>
              <a:rPr lang="zh-CN" altLang="zh-CN" dirty="0" smtClean="0"/>
              <a:t>关键字</a:t>
            </a:r>
            <a:r>
              <a:rPr lang="zh-CN" altLang="en-US" dirty="0" smtClean="0"/>
              <a:t>除了</a:t>
            </a:r>
            <a:r>
              <a:rPr lang="zh-CN" altLang="zh-CN" dirty="0" smtClean="0"/>
              <a:t>在</a:t>
            </a:r>
            <a:r>
              <a:rPr lang="zh-CN" altLang="zh-CN" dirty="0"/>
              <a:t>普通的方法上</a:t>
            </a:r>
            <a:r>
              <a:rPr lang="zh-CN" altLang="zh-CN" dirty="0" smtClean="0"/>
              <a:t>使用</a:t>
            </a:r>
            <a:r>
              <a:rPr lang="zh-CN" altLang="en-US" dirty="0" smtClean="0"/>
              <a:t>之外，还可以在</a:t>
            </a:r>
            <a:r>
              <a:rPr lang="zh-CN" altLang="zh-CN" dirty="0" smtClean="0"/>
              <a:t>主</a:t>
            </a:r>
            <a:r>
              <a:rPr lang="zh-CN" altLang="zh-CN" dirty="0"/>
              <a:t>方法</a:t>
            </a:r>
            <a:r>
              <a:rPr lang="zh-CN" altLang="zh-CN" dirty="0" smtClean="0"/>
              <a:t>上</a:t>
            </a:r>
            <a:r>
              <a:rPr lang="zh-CN" altLang="en-US" dirty="0" smtClean="0"/>
              <a:t>。</a:t>
            </a:r>
            <a:r>
              <a:rPr lang="zh-CN" altLang="zh-CN" dirty="0" smtClean="0"/>
              <a:t>如果</a:t>
            </a:r>
            <a:r>
              <a:rPr lang="zh-CN" altLang="zh-CN" dirty="0"/>
              <a:t>在主方法</a:t>
            </a:r>
            <a:r>
              <a:rPr lang="zh-CN" altLang="zh-CN" dirty="0" smtClean="0"/>
              <a:t>上就</a:t>
            </a:r>
            <a:r>
              <a:rPr lang="zh-CN" altLang="zh-CN" dirty="0"/>
              <a:t>表示一旦出现了异常之后，继续向上抛</a:t>
            </a:r>
            <a:r>
              <a:rPr lang="zh-CN" altLang="zh-CN" dirty="0" smtClean="0"/>
              <a:t>，由</a:t>
            </a:r>
            <a:r>
              <a:rPr lang="en-US" altLang="zh-CN" dirty="0">
                <a:latin typeface="Consolas" panose="020B0609020204030204" pitchFamily="49" charset="0"/>
              </a:rPr>
              <a:t>JVM</a:t>
            </a:r>
            <a:r>
              <a:rPr lang="zh-CN" altLang="zh-CN" dirty="0"/>
              <a:t>进行</a:t>
            </a:r>
            <a:r>
              <a:rPr lang="zh-CN" altLang="zh-CN" dirty="0" smtClean="0"/>
              <a:t>处理。</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35</a:t>
            </a:fld>
            <a:endParaRPr lang="en-US" altLang="zh-CN"/>
          </a:p>
        </p:txBody>
      </p:sp>
    </p:spTree>
    <p:extLst>
      <p:ext uri="{BB962C8B-B14F-4D97-AF65-F5344CB8AC3E}">
        <p14:creationId xmlns:p14="http://schemas.microsoft.com/office/powerpoint/2010/main" val="1669662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细黑"/>
                <a:cs typeface="Times New Roman"/>
              </a:rPr>
              <a:t>throws</a:t>
            </a:r>
            <a:r>
              <a:rPr lang="zh-CN" altLang="en-US" dirty="0">
                <a:latin typeface="华文细黑"/>
                <a:cs typeface="Times New Roman"/>
              </a:rPr>
              <a:t>的方式处理异常</a:t>
            </a:r>
            <a:endParaRPr lang="zh-CN" altLang="en-US" dirty="0"/>
          </a:p>
        </p:txBody>
      </p:sp>
      <p:sp>
        <p:nvSpPr>
          <p:cNvPr id="3" name="内容占位符 2"/>
          <p:cNvSpPr>
            <a:spLocks noGrp="1"/>
          </p:cNvSpPr>
          <p:nvPr>
            <p:ph idx="1"/>
          </p:nvPr>
        </p:nvSpPr>
        <p:spPr/>
        <p:txBody>
          <a:bodyPr/>
          <a:lstStyle/>
          <a:p>
            <a:pPr marL="0" indent="0">
              <a:spcAft>
                <a:spcPts val="0"/>
              </a:spcAft>
              <a:buNone/>
            </a:pP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a:t>
            </a:r>
            <a:r>
              <a:rPr lang="en-US" altLang="zh-CN" sz="1800" u="sng" dirty="0" err="1">
                <a:solidFill>
                  <a:srgbClr val="000000"/>
                </a:solidFill>
                <a:latin typeface="Consolas"/>
                <a:ea typeface="宋体"/>
                <a:cs typeface="Times New Roman"/>
              </a:rPr>
              <a:t>MyMath</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r>
              <a:rPr lang="en-US" altLang="zh-CN" sz="1800" b="1" dirty="0" smtClean="0">
                <a:solidFill>
                  <a:srgbClr val="7F0055"/>
                </a:solidFill>
                <a:latin typeface="Consolas"/>
                <a:ea typeface="宋体"/>
                <a:cs typeface="Times New Roman"/>
              </a:rPr>
              <a:t>public</a:t>
            </a:r>
            <a:r>
              <a:rPr lang="en-US" altLang="zh-CN" sz="1800" dirty="0" smtClean="0">
                <a:solidFill>
                  <a:srgbClr val="000000"/>
                </a:solidFill>
                <a:latin typeface="Consolas"/>
                <a:ea typeface="宋体"/>
                <a:cs typeface="Times New Roman"/>
              </a:rPr>
              <a:t> </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div(</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j) </a:t>
            </a:r>
            <a:r>
              <a:rPr lang="en-US" altLang="zh-CN" sz="1800" b="1" dirty="0">
                <a:solidFill>
                  <a:srgbClr val="7F0055"/>
                </a:solidFill>
                <a:latin typeface="Consolas"/>
                <a:ea typeface="宋体"/>
                <a:cs typeface="Times New Roman"/>
              </a:rPr>
              <a:t>throws</a:t>
            </a:r>
            <a:r>
              <a:rPr lang="en-US" altLang="zh-CN" sz="1800" dirty="0">
                <a:solidFill>
                  <a:srgbClr val="000000"/>
                </a:solidFill>
                <a:latin typeface="Consolas"/>
                <a:ea typeface="宋体"/>
                <a:cs typeface="Times New Roman"/>
              </a:rPr>
              <a:t> </a:t>
            </a:r>
            <a:r>
              <a:rPr lang="en-US" altLang="zh-CN" sz="1800" b="1" dirty="0">
                <a:solidFill>
                  <a:srgbClr val="008000"/>
                </a:solidFill>
                <a:latin typeface="Consolas"/>
                <a:ea typeface="宋体"/>
                <a:cs typeface="Times New Roman"/>
              </a:rPr>
              <a:t>Exception</a:t>
            </a:r>
            <a:r>
              <a:rPr lang="en-US" altLang="zh-CN" sz="1800" dirty="0">
                <a:solidFill>
                  <a:srgbClr val="008000"/>
                </a:solidFill>
                <a:latin typeface="Consolas"/>
                <a:ea typeface="宋体"/>
                <a:cs typeface="Times New Roman"/>
              </a:rPr>
              <a:t> </a:t>
            </a:r>
            <a:r>
              <a:rPr lang="en-US" altLang="zh-CN" sz="18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smtClean="0">
                <a:solidFill>
                  <a:srgbClr val="7F0055"/>
                </a:solidFill>
                <a:latin typeface="Consolas"/>
                <a:ea typeface="宋体"/>
                <a:cs typeface="Times New Roman"/>
              </a:rPr>
              <a:t>return</a:t>
            </a:r>
            <a:r>
              <a:rPr lang="en-US" altLang="zh-CN" sz="1800" dirty="0" smtClean="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 j;</a:t>
            </a:r>
            <a:endParaRPr lang="zh-CN" altLang="zh-CN" sz="20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public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ExpDemo08 </a:t>
            </a:r>
            <a:r>
              <a:rPr lang="en-US" altLang="zh-CN" sz="1800" dirty="0" smtClean="0">
                <a:solidFill>
                  <a:srgbClr val="000000"/>
                </a:solidFill>
                <a:latin typeface="Consolas"/>
                <a:ea typeface="宋体"/>
                <a:cs typeface="Times New Roman"/>
              </a:rPr>
              <a:t>{ </a:t>
            </a:r>
            <a:r>
              <a:rPr lang="en-US" altLang="zh-CN" sz="1800" dirty="0" smtClean="0">
                <a:solidFill>
                  <a:srgbClr val="008000"/>
                </a:solidFill>
                <a:latin typeface="Consolas"/>
                <a:ea typeface="宋体"/>
                <a:cs typeface="Times New Roman"/>
              </a:rPr>
              <a:t>//</a:t>
            </a:r>
            <a:r>
              <a:rPr lang="zh-CN" altLang="en-US" sz="1800" dirty="0" smtClean="0">
                <a:solidFill>
                  <a:srgbClr val="008000"/>
                </a:solidFill>
                <a:latin typeface="Consolas"/>
                <a:ea typeface="宋体"/>
                <a:cs typeface="Times New Roman"/>
              </a:rPr>
              <a:t>异常抛给了</a:t>
            </a:r>
            <a:r>
              <a:rPr lang="en-US" altLang="zh-CN" sz="1800" dirty="0" smtClean="0">
                <a:solidFill>
                  <a:srgbClr val="008000"/>
                </a:solidFill>
                <a:latin typeface="Consolas"/>
                <a:ea typeface="宋体"/>
                <a:cs typeface="Times New Roman"/>
              </a:rPr>
              <a:t>JVM</a:t>
            </a:r>
            <a:r>
              <a:rPr lang="zh-CN" altLang="en-US" sz="1800" dirty="0" smtClean="0">
                <a:solidFill>
                  <a:srgbClr val="008000"/>
                </a:solidFill>
                <a:latin typeface="Consolas"/>
                <a:ea typeface="宋体"/>
                <a:cs typeface="Times New Roman"/>
              </a:rPr>
              <a:t>，</a:t>
            </a:r>
            <a:r>
              <a:rPr lang="en-US" altLang="zh-CN" sz="1800" dirty="0" smtClean="0">
                <a:solidFill>
                  <a:srgbClr val="008000"/>
                </a:solidFill>
                <a:latin typeface="Consolas"/>
                <a:ea typeface="宋体"/>
                <a:cs typeface="Times New Roman"/>
              </a:rPr>
              <a:t>JVM</a:t>
            </a:r>
            <a:r>
              <a:rPr lang="zh-CN" altLang="en-US" sz="1800" dirty="0" smtClean="0">
                <a:solidFill>
                  <a:srgbClr val="008000"/>
                </a:solidFill>
                <a:latin typeface="Consolas"/>
                <a:ea typeface="宋体"/>
                <a:cs typeface="Times New Roman"/>
              </a:rPr>
              <a:t>用默认方式处理</a:t>
            </a:r>
            <a:endParaRPr lang="zh-CN" altLang="zh-CN" sz="2000" kern="100" dirty="0">
              <a:solidFill>
                <a:srgbClr val="008000"/>
              </a:solidFill>
              <a:latin typeface="Calibri"/>
              <a:ea typeface="宋体"/>
              <a:cs typeface="Times New Roman"/>
            </a:endParaRPr>
          </a:p>
          <a:p>
            <a:pPr marL="0" indent="0">
              <a:spcAft>
                <a:spcPts val="0"/>
              </a:spcAft>
              <a:buNone/>
            </a:pPr>
            <a:r>
              <a:rPr lang="en-US" altLang="zh-CN" sz="1800" b="1" dirty="0" smtClean="0">
                <a:solidFill>
                  <a:srgbClr val="7F0055"/>
                </a:solidFill>
                <a:latin typeface="Consolas"/>
                <a:ea typeface="宋体"/>
                <a:cs typeface="Times New Roman"/>
              </a:rPr>
              <a:t>   public</a:t>
            </a:r>
            <a:r>
              <a:rPr lang="en-US" altLang="zh-CN" sz="1800" dirty="0" smtClean="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static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void</a:t>
            </a:r>
            <a:r>
              <a:rPr lang="en-US" altLang="zh-CN" sz="1800" dirty="0">
                <a:solidFill>
                  <a:srgbClr val="000000"/>
                </a:solidFill>
                <a:latin typeface="Consolas"/>
                <a:ea typeface="宋体"/>
                <a:cs typeface="Times New Roman"/>
              </a:rPr>
              <a:t> main(String </a:t>
            </a:r>
            <a:r>
              <a:rPr lang="en-US" altLang="zh-CN" sz="1800" dirty="0" err="1">
                <a:solidFill>
                  <a:srgbClr val="000000"/>
                </a:solidFill>
                <a:latin typeface="Consolas"/>
                <a:ea typeface="宋体"/>
                <a:cs typeface="Times New Roman"/>
              </a:rPr>
              <a:t>args</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throws</a:t>
            </a:r>
            <a:r>
              <a:rPr lang="en-US" altLang="zh-CN" sz="1800" dirty="0">
                <a:solidFill>
                  <a:srgbClr val="000000"/>
                </a:solidFill>
                <a:latin typeface="Consolas"/>
                <a:ea typeface="宋体"/>
                <a:cs typeface="Times New Roman"/>
              </a:rPr>
              <a:t> </a:t>
            </a:r>
            <a:r>
              <a:rPr lang="en-US" altLang="zh-CN" sz="1800" b="1" dirty="0">
                <a:solidFill>
                  <a:srgbClr val="008000"/>
                </a:solidFill>
                <a:latin typeface="Consolas"/>
                <a:ea typeface="宋体"/>
                <a:cs typeface="Times New Roman"/>
              </a:rPr>
              <a:t>Exception</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System.</a:t>
            </a:r>
            <a:r>
              <a:rPr lang="en-US" altLang="zh-CN" sz="1800" i="1" dirty="0" err="1">
                <a:solidFill>
                  <a:srgbClr val="0000C0"/>
                </a:solidFill>
                <a:latin typeface="Consolas"/>
                <a:ea typeface="宋体"/>
                <a:cs typeface="Times New Roman"/>
              </a:rPr>
              <a:t>out</a:t>
            </a:r>
            <a:r>
              <a:rPr lang="en-US" altLang="zh-CN" sz="1800" dirty="0" err="1">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b="1" dirty="0">
                <a:solidFill>
                  <a:srgbClr val="7F0055"/>
                </a:solidFill>
                <a:latin typeface="Consolas"/>
                <a:ea typeface="宋体"/>
                <a:cs typeface="Times New Roman"/>
              </a:rPr>
              <a:t>new</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MyMath</a:t>
            </a:r>
            <a:r>
              <a:rPr lang="en-US" altLang="zh-CN" sz="1800" dirty="0">
                <a:solidFill>
                  <a:srgbClr val="000000"/>
                </a:solidFill>
                <a:latin typeface="Consolas"/>
                <a:ea typeface="宋体"/>
                <a:cs typeface="Times New Roman"/>
              </a:rPr>
              <a:t>().div(10, 0));</a:t>
            </a:r>
            <a:endParaRPr lang="zh-CN" altLang="zh-CN" sz="20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buNone/>
            </a:pPr>
            <a:r>
              <a:rPr lang="en-US" altLang="zh-CN" sz="1800" dirty="0">
                <a:solidFill>
                  <a:srgbClr val="000000"/>
                </a:solidFill>
                <a:latin typeface="Consolas"/>
                <a:ea typeface="宋体"/>
              </a:rPr>
              <a:t>}</a:t>
            </a:r>
            <a:endParaRPr lang="zh-CN" altLang="en-US" sz="1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36</a:t>
            </a:fld>
            <a:endParaRPr lang="en-US" altLang="zh-CN"/>
          </a:p>
        </p:txBody>
      </p:sp>
      <p:pic>
        <p:nvPicPr>
          <p:cNvPr id="5" name="图片 4"/>
          <p:cNvPicPr>
            <a:picLocks noChangeAspect="1"/>
          </p:cNvPicPr>
          <p:nvPr/>
        </p:nvPicPr>
        <p:blipFill>
          <a:blip r:embed="rId2"/>
          <a:stretch>
            <a:fillRect/>
          </a:stretch>
        </p:blipFill>
        <p:spPr>
          <a:xfrm>
            <a:off x="683568" y="5085184"/>
            <a:ext cx="7705725" cy="733425"/>
          </a:xfrm>
          <a:prstGeom prst="rect">
            <a:avLst/>
          </a:prstGeom>
        </p:spPr>
      </p:pic>
    </p:spTree>
    <p:extLst>
      <p:ext uri="{BB962C8B-B14F-4D97-AF65-F5344CB8AC3E}">
        <p14:creationId xmlns:p14="http://schemas.microsoft.com/office/powerpoint/2010/main" val="337508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3" dur="500"/>
                                        <p:tgtEl>
                                          <p:spTgt spid="3">
                                            <p:txEl>
                                              <p:pRg st="7" end="7"/>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6" dur="500"/>
                                        <p:tgtEl>
                                          <p:spTgt spid="3">
                                            <p:txEl>
                                              <p:pRg st="8" end="8"/>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nodeType="clickEffect">
                                  <p:stCondLst>
                                    <p:cond delay="0"/>
                                  </p:stCondLst>
                                  <p:childTnLst>
                                    <p:animRot by="120000">
                                      <p:cBhvr>
                                        <p:cTn id="23" dur="100" fill="hold">
                                          <p:stCondLst>
                                            <p:cond delay="0"/>
                                          </p:stCondLst>
                                        </p:cTn>
                                        <p:tgtEl>
                                          <p:spTgt spid="3">
                                            <p:txEl>
                                              <p:pRg st="6" end="6"/>
                                            </p:txEl>
                                          </p:spTgt>
                                        </p:tgtEl>
                                        <p:attrNameLst>
                                          <p:attrName>r</p:attrName>
                                        </p:attrNameLst>
                                      </p:cBhvr>
                                    </p:animRot>
                                    <p:animRot by="-240000">
                                      <p:cBhvr>
                                        <p:cTn id="24" dur="200" fill="hold">
                                          <p:stCondLst>
                                            <p:cond delay="200"/>
                                          </p:stCondLst>
                                        </p:cTn>
                                        <p:tgtEl>
                                          <p:spTgt spid="3">
                                            <p:txEl>
                                              <p:pRg st="6" end="6"/>
                                            </p:txEl>
                                          </p:spTgt>
                                        </p:tgtEl>
                                        <p:attrNameLst>
                                          <p:attrName>r</p:attrName>
                                        </p:attrNameLst>
                                      </p:cBhvr>
                                    </p:animRot>
                                    <p:animRot by="240000">
                                      <p:cBhvr>
                                        <p:cTn id="25" dur="200" fill="hold">
                                          <p:stCondLst>
                                            <p:cond delay="400"/>
                                          </p:stCondLst>
                                        </p:cTn>
                                        <p:tgtEl>
                                          <p:spTgt spid="3">
                                            <p:txEl>
                                              <p:pRg st="6" end="6"/>
                                            </p:txEl>
                                          </p:spTgt>
                                        </p:tgtEl>
                                        <p:attrNameLst>
                                          <p:attrName>r</p:attrName>
                                        </p:attrNameLst>
                                      </p:cBhvr>
                                    </p:animRot>
                                    <p:animRot by="-240000">
                                      <p:cBhvr>
                                        <p:cTn id="26" dur="200" fill="hold">
                                          <p:stCondLst>
                                            <p:cond delay="600"/>
                                          </p:stCondLst>
                                        </p:cTn>
                                        <p:tgtEl>
                                          <p:spTgt spid="3">
                                            <p:txEl>
                                              <p:pRg st="6" end="6"/>
                                            </p:txEl>
                                          </p:spTgt>
                                        </p:tgtEl>
                                        <p:attrNameLst>
                                          <p:attrName>r</p:attrName>
                                        </p:attrNameLst>
                                      </p:cBhvr>
                                    </p:animRot>
                                    <p:animRot by="120000">
                                      <p:cBhvr>
                                        <p:cTn id="27" dur="200" fill="hold">
                                          <p:stCondLst>
                                            <p:cond delay="800"/>
                                          </p:stCondLst>
                                        </p:cTn>
                                        <p:tgtEl>
                                          <p:spTgt spid="3">
                                            <p:txEl>
                                              <p:pRg st="6" end="6"/>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throw</a:t>
            </a:r>
            <a:r>
              <a:rPr lang="zh-CN" altLang="en-US" dirty="0" smtClean="0"/>
              <a:t>和</a:t>
            </a:r>
            <a:r>
              <a:rPr lang="en-US" altLang="zh-CN" dirty="0"/>
              <a:t>throws</a:t>
            </a:r>
            <a:r>
              <a:rPr lang="zh-CN" altLang="en-US" dirty="0"/>
              <a:t>的区别</a:t>
            </a:r>
          </a:p>
        </p:txBody>
      </p:sp>
      <p:sp>
        <p:nvSpPr>
          <p:cNvPr id="3" name="内容占位符 2"/>
          <p:cNvSpPr>
            <a:spLocks noGrp="1"/>
          </p:cNvSpPr>
          <p:nvPr>
            <p:ph idx="1"/>
          </p:nvPr>
        </p:nvSpPr>
        <p:spPr>
          <a:xfrm>
            <a:off x="533400" y="1600200"/>
            <a:ext cx="7772400" cy="1036712"/>
          </a:xfrm>
        </p:spPr>
        <p:txBody>
          <a:bodyPr/>
          <a:lstStyle/>
          <a:p>
            <a:r>
              <a:rPr lang="zh-CN" altLang="en-US" dirty="0" smtClean="0"/>
              <a:t>与</a:t>
            </a:r>
            <a:r>
              <a:rPr lang="en-US" altLang="zh-CN" dirty="0">
                <a:latin typeface="Consolas" panose="020B0609020204030204" pitchFamily="49" charset="0"/>
              </a:rPr>
              <a:t>throw</a:t>
            </a:r>
            <a:r>
              <a:rPr lang="en-US" altLang="zh-CN" dirty="0">
                <a:solidFill>
                  <a:srgbClr val="0000FF"/>
                </a:solidFill>
                <a:latin typeface="Consolas" panose="020B0609020204030204" pitchFamily="49" charset="0"/>
              </a:rPr>
              <a:t>s</a:t>
            </a:r>
            <a:r>
              <a:rPr lang="zh-CN" altLang="en-US" dirty="0" smtClean="0"/>
              <a:t>不同，</a:t>
            </a:r>
            <a:r>
              <a:rPr lang="en-US" altLang="zh-CN" dirty="0">
                <a:latin typeface="Consolas" panose="020B0609020204030204" pitchFamily="49" charset="0"/>
              </a:rPr>
              <a:t>throw</a:t>
            </a:r>
            <a:r>
              <a:rPr lang="zh-CN" altLang="zh-CN" dirty="0"/>
              <a:t>关键字是在程序中人为的抛出一个异常对象</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37</a:t>
            </a:fld>
            <a:endParaRPr lang="en-US" altLang="zh-CN"/>
          </a:p>
        </p:txBody>
      </p:sp>
      <p:sp>
        <p:nvSpPr>
          <p:cNvPr id="5" name="矩形 4"/>
          <p:cNvSpPr/>
          <p:nvPr/>
        </p:nvSpPr>
        <p:spPr>
          <a:xfrm>
            <a:off x="971600" y="2636241"/>
            <a:ext cx="6984776" cy="3354765"/>
          </a:xfrm>
          <a:prstGeom prst="rect">
            <a:avLst/>
          </a:prstGeom>
        </p:spPr>
        <p:txBody>
          <a:bodyPr wrap="square">
            <a:spAutoFit/>
          </a:bodyPr>
          <a:lstStyle/>
          <a:p>
            <a:pPr indent="-57150">
              <a:lnSpc>
                <a:spcPct val="100000"/>
              </a:lnSpc>
              <a:spcAft>
                <a:spcPts val="0"/>
              </a:spcAft>
              <a:buClr>
                <a:srgbClr val="3333CC"/>
              </a:buClr>
              <a:buSzPct val="75000"/>
            </a:pPr>
            <a:r>
              <a:rPr lang="en-US" altLang="zh-CN" b="1"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class</a:t>
            </a:r>
            <a:r>
              <a:rPr lang="en-US" altLang="zh-CN" kern="0" dirty="0">
                <a:solidFill>
                  <a:srgbClr val="000000"/>
                </a:solidFill>
                <a:latin typeface="Consolas"/>
                <a:ea typeface="宋体"/>
                <a:cs typeface="Times New Roman"/>
              </a:rPr>
              <a:t> ExpDemo09 {</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smtClean="0">
                <a:solidFill>
                  <a:srgbClr val="000000"/>
                </a:solidFill>
                <a:latin typeface="Consolas"/>
                <a:ea typeface="宋体"/>
                <a:cs typeface="Times New Roman"/>
              </a:rPr>
              <a:t>   </a:t>
            </a:r>
            <a:r>
              <a:rPr lang="en-US" altLang="zh-CN" b="1" kern="0" dirty="0" smtClean="0">
                <a:solidFill>
                  <a:srgbClr val="7F0055"/>
                </a:solidFill>
                <a:latin typeface="Consolas"/>
                <a:ea typeface="宋体"/>
                <a:cs typeface="Times New Roman"/>
              </a:rPr>
              <a:t>public</a:t>
            </a:r>
            <a:r>
              <a:rPr lang="en-US" altLang="zh-CN" kern="0" dirty="0" smtClean="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static</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void</a:t>
            </a:r>
            <a:r>
              <a:rPr lang="en-US" altLang="zh-CN" kern="0" dirty="0">
                <a:solidFill>
                  <a:srgbClr val="000000"/>
                </a:solidFill>
                <a:latin typeface="Consolas"/>
                <a:ea typeface="宋体"/>
                <a:cs typeface="Times New Roman"/>
              </a:rPr>
              <a:t> main(String </a:t>
            </a:r>
            <a:r>
              <a:rPr lang="en-US" altLang="zh-CN" kern="0" dirty="0" err="1">
                <a:solidFill>
                  <a:srgbClr val="000000"/>
                </a:solidFill>
                <a:latin typeface="Consolas"/>
                <a:ea typeface="宋体"/>
                <a:cs typeface="Times New Roman"/>
              </a:rPr>
              <a:t>args</a:t>
            </a:r>
            <a:r>
              <a:rPr lang="en-US" altLang="zh-CN" kern="0" dirty="0">
                <a:solidFill>
                  <a:srgbClr val="000000"/>
                </a:solidFill>
                <a:latin typeface="Consolas"/>
                <a:ea typeface="宋体"/>
                <a:cs typeface="Times New Roman"/>
              </a:rPr>
              <a:t>[]) {</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smtClean="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try</a:t>
            </a:r>
            <a:r>
              <a:rPr lang="en-US" altLang="zh-CN" kern="0" dirty="0">
                <a:solidFill>
                  <a:srgbClr val="000000"/>
                </a:solidFill>
                <a:latin typeface="Consolas"/>
                <a:ea typeface="宋体"/>
                <a:cs typeface="Times New Roman"/>
              </a:rPr>
              <a:t> {</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b="1" kern="0" dirty="0" smtClean="0">
                <a:solidFill>
                  <a:srgbClr val="7F0055"/>
                </a:solidFill>
                <a:latin typeface="Consolas"/>
                <a:ea typeface="宋体"/>
                <a:cs typeface="Times New Roman"/>
              </a:rPr>
              <a:t>         throw</a:t>
            </a:r>
            <a:r>
              <a:rPr lang="en-US" altLang="zh-CN" kern="0" dirty="0" smtClean="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new</a:t>
            </a:r>
            <a:r>
              <a:rPr lang="en-US" altLang="zh-CN" kern="0" dirty="0">
                <a:solidFill>
                  <a:srgbClr val="000000"/>
                </a:solidFill>
                <a:latin typeface="Consolas"/>
                <a:ea typeface="宋体"/>
                <a:cs typeface="Times New Roman"/>
              </a:rPr>
              <a:t> Exception</a:t>
            </a:r>
            <a:r>
              <a:rPr lang="en-US" altLang="zh-CN" kern="0" dirty="0" smtClean="0">
                <a:solidFill>
                  <a:srgbClr val="000000"/>
                </a:solidFill>
                <a:latin typeface="Consolas"/>
                <a:ea typeface="宋体"/>
                <a:cs typeface="Times New Roman"/>
              </a:rPr>
              <a:t>(</a:t>
            </a:r>
            <a:r>
              <a:rPr lang="en-US" altLang="zh-CN" kern="0" dirty="0" smtClean="0">
                <a:solidFill>
                  <a:srgbClr val="0000FF"/>
                </a:solidFill>
                <a:latin typeface="Consolas"/>
                <a:ea typeface="宋体"/>
                <a:cs typeface="Times New Roman"/>
              </a:rPr>
              <a:t>“</a:t>
            </a:r>
            <a:r>
              <a:rPr lang="zh-CN" altLang="en-US" kern="0" dirty="0" smtClean="0">
                <a:solidFill>
                  <a:srgbClr val="2A00FF"/>
                </a:solidFill>
                <a:latin typeface="Consolas"/>
                <a:ea typeface="宋体"/>
                <a:cs typeface="Consolas"/>
              </a:rPr>
              <a:t>抛</a:t>
            </a:r>
            <a:r>
              <a:rPr lang="zh-CN" altLang="en-US" kern="0" dirty="0">
                <a:solidFill>
                  <a:srgbClr val="2A00FF"/>
                </a:solidFill>
                <a:latin typeface="Consolas"/>
                <a:ea typeface="宋体"/>
                <a:cs typeface="Consolas"/>
              </a:rPr>
              <a:t>出异常</a:t>
            </a:r>
            <a:r>
              <a:rPr lang="zh-CN" altLang="zh-CN" kern="0" dirty="0" smtClean="0">
                <a:solidFill>
                  <a:srgbClr val="2A00FF"/>
                </a:solidFill>
                <a:latin typeface="Consolas"/>
                <a:ea typeface="宋体"/>
                <a:cs typeface="Consolas"/>
              </a:rPr>
              <a:t>！</a:t>
            </a:r>
            <a:r>
              <a:rPr lang="en-US" altLang="zh-CN" kern="0" dirty="0" smtClean="0">
                <a:solidFill>
                  <a:srgbClr val="2A00FF"/>
                </a:solidFill>
                <a:latin typeface="Consolas"/>
                <a:ea typeface="宋体"/>
                <a:cs typeface="Times New Roman"/>
              </a:rPr>
              <a:t>”</a:t>
            </a:r>
            <a:r>
              <a:rPr lang="en-US" altLang="zh-CN" kern="0" dirty="0" smtClean="0">
                <a:solidFill>
                  <a:srgbClr val="000000"/>
                </a:solidFill>
                <a:latin typeface="Consolas"/>
                <a:ea typeface="宋体"/>
                <a:cs typeface="Times New Roman"/>
              </a:rPr>
              <a:t>);</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smtClean="0">
                <a:solidFill>
                  <a:srgbClr val="000000"/>
                </a:solidFill>
                <a:latin typeface="Consolas"/>
                <a:ea typeface="宋体"/>
                <a:cs typeface="Times New Roman"/>
              </a:rPr>
              <a:t>      } </a:t>
            </a:r>
            <a:r>
              <a:rPr lang="en-US" altLang="zh-CN" b="1" kern="0" dirty="0">
                <a:solidFill>
                  <a:srgbClr val="7F0055"/>
                </a:solidFill>
                <a:latin typeface="Consolas"/>
                <a:ea typeface="宋体"/>
                <a:cs typeface="Times New Roman"/>
              </a:rPr>
              <a:t>catch</a:t>
            </a:r>
            <a:r>
              <a:rPr lang="en-US" altLang="zh-CN" kern="0" dirty="0">
                <a:solidFill>
                  <a:srgbClr val="000000"/>
                </a:solidFill>
                <a:latin typeface="Consolas"/>
                <a:ea typeface="宋体"/>
                <a:cs typeface="Times New Roman"/>
              </a:rPr>
              <a:t> (Exception e) {</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a:solidFill>
                  <a:srgbClr val="000000"/>
                </a:solidFill>
                <a:latin typeface="Consolas"/>
                <a:ea typeface="宋体"/>
                <a:cs typeface="Times New Roman"/>
              </a:rPr>
              <a:t>	</a:t>
            </a:r>
            <a:r>
              <a:rPr lang="en-US" altLang="zh-CN" kern="0" dirty="0" smtClean="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e.printStackTrace</a:t>
            </a:r>
            <a:r>
              <a:rPr lang="en-US" altLang="zh-CN" kern="0" dirty="0">
                <a:solidFill>
                  <a:srgbClr val="000000"/>
                </a:solidFill>
                <a:latin typeface="Consolas"/>
                <a:ea typeface="宋体"/>
                <a:cs typeface="Times New Roman"/>
              </a:rPr>
              <a:t>();</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smtClean="0">
                <a:solidFill>
                  <a:srgbClr val="000000"/>
                </a:solidFill>
                <a:latin typeface="Consolas"/>
                <a:ea typeface="宋体"/>
                <a:cs typeface="Times New Roman"/>
              </a:rPr>
              <a:t>      }</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smtClean="0">
                <a:solidFill>
                  <a:srgbClr val="000000"/>
                </a:solidFill>
                <a:latin typeface="Consolas"/>
                <a:ea typeface="宋体"/>
                <a:cs typeface="Times New Roman"/>
              </a:rPr>
              <a:t>   }</a:t>
            </a:r>
            <a:endParaRPr lang="zh-CN" altLang="zh-CN" sz="2800" kern="100" dirty="0">
              <a:solidFill>
                <a:srgbClr val="000000"/>
              </a:solidFill>
              <a:latin typeface="Calibri"/>
              <a:ea typeface="宋体"/>
              <a:cs typeface="Times New Roman"/>
            </a:endParaRPr>
          </a:p>
          <a:p>
            <a:pPr indent="-57150">
              <a:lnSpc>
                <a:spcPct val="100000"/>
              </a:lnSpc>
              <a:buClr>
                <a:srgbClr val="3333CC"/>
              </a:buClr>
              <a:buSzPct val="75000"/>
            </a:pPr>
            <a:r>
              <a:rPr lang="en-US" altLang="zh-CN" kern="0" dirty="0">
                <a:solidFill>
                  <a:srgbClr val="000000"/>
                </a:solidFill>
                <a:latin typeface="Consolas"/>
                <a:ea typeface="宋体"/>
              </a:rPr>
              <a:t>}</a:t>
            </a:r>
            <a:endParaRPr lang="zh-CN" altLang="en-US" kern="0" dirty="0">
              <a:solidFill>
                <a:srgbClr val="000000"/>
              </a:solidFill>
              <a:latin typeface="华文细黑" pitchFamily="2" charset="-122"/>
              <a:ea typeface="华文细黑" pitchFamily="2" charset="-122"/>
            </a:endParaRPr>
          </a:p>
        </p:txBody>
      </p:sp>
    </p:spTree>
    <p:extLst>
      <p:ext uri="{BB962C8B-B14F-4D97-AF65-F5344CB8AC3E}">
        <p14:creationId xmlns:p14="http://schemas.microsoft.com/office/powerpoint/2010/main" val="77996109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a:t>
            </a:r>
            <a:r>
              <a:rPr lang="zh-CN" altLang="en-US" dirty="0"/>
              <a:t>和</a:t>
            </a:r>
            <a:r>
              <a:rPr lang="en-US" altLang="zh-CN" dirty="0"/>
              <a:t>throws</a:t>
            </a:r>
            <a:r>
              <a:rPr lang="zh-CN" altLang="en-US" dirty="0"/>
              <a:t>的区别</a:t>
            </a:r>
          </a:p>
        </p:txBody>
      </p:sp>
      <p:sp>
        <p:nvSpPr>
          <p:cNvPr id="3" name="内容占位符 2"/>
          <p:cNvSpPr>
            <a:spLocks noGrp="1"/>
          </p:cNvSpPr>
          <p:nvPr>
            <p:ph idx="1"/>
          </p:nvPr>
        </p:nvSpPr>
        <p:spPr/>
        <p:txBody>
          <a:bodyPr/>
          <a:lstStyle/>
          <a:p>
            <a:r>
              <a:rPr lang="zh-CN" altLang="en-US" dirty="0" smtClean="0"/>
              <a:t>可以发现：</a:t>
            </a:r>
            <a:r>
              <a:rPr lang="en-US" altLang="zh-CN" dirty="0" smtClean="0">
                <a:solidFill>
                  <a:srgbClr val="0000FF"/>
                </a:solidFill>
                <a:latin typeface="Consolas" panose="020B0609020204030204" pitchFamily="49" charset="0"/>
              </a:rPr>
              <a:t>throw</a:t>
            </a:r>
            <a:r>
              <a:rPr lang="zh-CN" altLang="en-US" dirty="0" smtClean="0"/>
              <a:t>直接</a:t>
            </a:r>
            <a:r>
              <a:rPr lang="zh-CN" altLang="en-US" dirty="0"/>
              <a:t>抛出异常类的实例化</a:t>
            </a:r>
            <a:r>
              <a:rPr lang="zh-CN" altLang="en-US" dirty="0" smtClean="0"/>
              <a:t>对象。</a:t>
            </a:r>
            <a:endParaRPr lang="zh-CN" altLang="en-US" dirty="0"/>
          </a:p>
          <a:p>
            <a:r>
              <a:rPr lang="zh-CN" altLang="en-US" dirty="0" smtClean="0"/>
              <a:t>一般</a:t>
            </a:r>
            <a:r>
              <a:rPr lang="zh-CN" altLang="en-US" dirty="0"/>
              <a:t>情况下，用户都在避免异常的产生，所以不会手工抛出一个新的异常，而往往会抛出程序中已经产生的异常实例。</a:t>
            </a:r>
            <a:endParaRPr lang="en-US" altLang="zh-CN" dirty="0"/>
          </a:p>
          <a:p>
            <a:r>
              <a:rPr lang="zh-CN" altLang="en-US" dirty="0" smtClean="0"/>
              <a:t>所以，</a:t>
            </a:r>
            <a:r>
              <a:rPr lang="en-US" altLang="zh-CN" dirty="0">
                <a:latin typeface="Consolas" panose="020B0609020204030204" pitchFamily="49" charset="0"/>
              </a:rPr>
              <a:t>throw</a:t>
            </a:r>
            <a:r>
              <a:rPr lang="zh-CN" altLang="en-US" dirty="0" smtClean="0"/>
              <a:t>一般和</a:t>
            </a:r>
            <a:r>
              <a:rPr lang="en-US" altLang="zh-CN" dirty="0">
                <a:latin typeface="Consolas" panose="020B0609020204030204" pitchFamily="49" charset="0"/>
              </a:rPr>
              <a:t>throws</a:t>
            </a:r>
            <a:r>
              <a:rPr lang="zh-CN" altLang="en-US" dirty="0" smtClean="0"/>
              <a:t>联合使用</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38</a:t>
            </a:fld>
            <a:endParaRPr lang="en-US" altLang="zh-CN"/>
          </a:p>
        </p:txBody>
      </p:sp>
    </p:spTree>
    <p:extLst>
      <p:ext uri="{BB962C8B-B14F-4D97-AF65-F5344CB8AC3E}">
        <p14:creationId xmlns:p14="http://schemas.microsoft.com/office/powerpoint/2010/main" val="4197610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a:t>
            </a:r>
            <a:r>
              <a:rPr lang="zh-CN" altLang="en-US" dirty="0"/>
              <a:t>和</a:t>
            </a:r>
            <a:r>
              <a:rPr lang="en-US" altLang="zh-CN" dirty="0"/>
              <a:t>throws</a:t>
            </a:r>
            <a:r>
              <a:rPr lang="zh-CN" altLang="en-US" dirty="0"/>
              <a:t>的区别</a:t>
            </a:r>
          </a:p>
        </p:txBody>
      </p:sp>
      <p:sp>
        <p:nvSpPr>
          <p:cNvPr id="3" name="内容占位符 2"/>
          <p:cNvSpPr>
            <a:spLocks noGrp="1"/>
          </p:cNvSpPr>
          <p:nvPr>
            <p:ph idx="1"/>
          </p:nvPr>
        </p:nvSpPr>
        <p:spPr/>
        <p:txBody>
          <a:bodyPr/>
          <a:lstStyle/>
          <a:p>
            <a:pPr marL="0" indent="0">
              <a:spcAft>
                <a:spcPts val="0"/>
              </a:spcAft>
              <a:buNone/>
            </a:pPr>
            <a:r>
              <a:rPr lang="en-US" altLang="zh-CN" sz="1800" b="1" dirty="0" smtClean="0">
                <a:solidFill>
                  <a:srgbClr val="7F0055"/>
                </a:solidFill>
                <a:latin typeface="Consolas"/>
                <a:ea typeface="宋体"/>
                <a:cs typeface="Times New Roman"/>
              </a:rPr>
              <a:t>public class</a:t>
            </a:r>
            <a:r>
              <a:rPr lang="en-US" altLang="zh-CN" sz="1800" dirty="0" smtClean="0">
                <a:solidFill>
                  <a:srgbClr val="000000"/>
                </a:solidFill>
                <a:latin typeface="Consolas"/>
                <a:ea typeface="宋体"/>
                <a:cs typeface="Times New Roman"/>
              </a:rPr>
              <a:t> </a:t>
            </a:r>
            <a:r>
              <a:rPr lang="en-US" altLang="zh-CN" sz="1800" dirty="0">
                <a:solidFill>
                  <a:srgbClr val="000000"/>
                </a:solidFill>
                <a:latin typeface="Consolas"/>
                <a:ea typeface="宋体"/>
                <a:cs typeface="Times New Roman"/>
              </a:rPr>
              <a:t>Math {</a:t>
            </a:r>
            <a:endParaRPr lang="zh-CN" altLang="zh-CN" sz="1800" kern="100" dirty="0">
              <a:latin typeface="Calibri"/>
              <a:ea typeface="宋体"/>
              <a:cs typeface="Times New Roman"/>
            </a:endParaRPr>
          </a:p>
          <a:p>
            <a:pPr marL="0" indent="0">
              <a:spcAft>
                <a:spcPts val="0"/>
              </a:spcAft>
              <a:buNone/>
            </a:pPr>
            <a:r>
              <a:rPr lang="en-US" altLang="zh-CN" sz="1800" b="1" dirty="0" smtClean="0">
                <a:solidFill>
                  <a:srgbClr val="7F0055"/>
                </a:solidFill>
                <a:latin typeface="Consolas"/>
                <a:ea typeface="宋体"/>
                <a:cs typeface="Times New Roman"/>
              </a:rPr>
              <a:t>   public</a:t>
            </a:r>
            <a:r>
              <a:rPr lang="en-US" altLang="zh-CN" sz="1800" dirty="0" smtClean="0">
                <a:solidFill>
                  <a:srgbClr val="000000"/>
                </a:solidFill>
                <a:latin typeface="Consolas"/>
                <a:ea typeface="宋体"/>
                <a:cs typeface="Times New Roman"/>
              </a:rPr>
              <a:t> </a:t>
            </a:r>
            <a:r>
              <a:rPr lang="en-US" altLang="zh-CN" sz="1800" b="1" dirty="0" err="1">
                <a:solidFill>
                  <a:srgbClr val="7F0055"/>
                </a:solidFill>
                <a:highlight>
                  <a:srgbClr val="C0C0C0"/>
                </a:highlight>
                <a:latin typeface="Consolas"/>
                <a:ea typeface="宋体"/>
                <a:cs typeface="Times New Roman"/>
              </a:rPr>
              <a:t>int</a:t>
            </a:r>
            <a:r>
              <a:rPr lang="en-US" altLang="zh-CN" sz="1800" dirty="0">
                <a:solidFill>
                  <a:srgbClr val="000000"/>
                </a:solidFill>
                <a:latin typeface="Consolas"/>
                <a:ea typeface="宋体"/>
                <a:cs typeface="Times New Roman"/>
              </a:rPr>
              <a:t> div(</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j) </a:t>
            </a:r>
            <a:r>
              <a:rPr lang="en-US" altLang="zh-CN" sz="1800" b="1" dirty="0">
                <a:solidFill>
                  <a:srgbClr val="7F0055"/>
                </a:solidFill>
                <a:latin typeface="Consolas"/>
                <a:ea typeface="宋体"/>
                <a:cs typeface="Times New Roman"/>
              </a:rPr>
              <a:t>throws</a:t>
            </a:r>
            <a:r>
              <a:rPr lang="en-US" altLang="zh-CN" sz="1800" dirty="0">
                <a:solidFill>
                  <a:srgbClr val="000000"/>
                </a:solidFill>
                <a:latin typeface="Consolas"/>
                <a:ea typeface="宋体"/>
                <a:cs typeface="Times New Roman"/>
              </a:rPr>
              <a:t> Exception {</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r>
              <a:rPr lang="en-US" altLang="zh-CN" sz="1800" b="1" dirty="0" smtClean="0">
                <a:solidFill>
                  <a:srgbClr val="008000"/>
                </a:solidFill>
                <a:latin typeface="Consolas"/>
                <a:ea typeface="宋体"/>
                <a:cs typeface="Times New Roman"/>
              </a:rPr>
              <a:t>// </a:t>
            </a:r>
            <a:r>
              <a:rPr lang="zh-CN" altLang="zh-CN" sz="1800" b="1" dirty="0">
                <a:solidFill>
                  <a:srgbClr val="008000"/>
                </a:solidFill>
                <a:latin typeface="Consolas"/>
                <a:ea typeface="宋体"/>
                <a:cs typeface="Consolas"/>
              </a:rPr>
              <a:t>定义除法操作，如果有异常，则交给被调用处处理</a:t>
            </a:r>
            <a:endParaRPr lang="zh-CN" altLang="zh-CN" sz="1800" b="1" kern="100" dirty="0">
              <a:solidFill>
                <a:srgbClr val="008000"/>
              </a:solidFill>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dirty="0" err="1" smtClean="0">
                <a:solidFill>
                  <a:srgbClr val="000000"/>
                </a:solidFill>
                <a:latin typeface="Consolas"/>
                <a:ea typeface="宋体"/>
                <a:cs typeface="Times New Roman"/>
              </a:rPr>
              <a:t>System.</a:t>
            </a:r>
            <a:r>
              <a:rPr lang="en-US" altLang="zh-CN" sz="1800" i="1" dirty="0" err="1" smtClean="0">
                <a:solidFill>
                  <a:srgbClr val="0000C0"/>
                </a:solidFill>
                <a:latin typeface="Consolas"/>
                <a:ea typeface="宋体"/>
                <a:cs typeface="Times New Roman"/>
              </a:rPr>
              <a:t>out</a:t>
            </a:r>
            <a:r>
              <a:rPr lang="en-US" altLang="zh-CN" sz="1800" dirty="0" err="1" smtClean="0">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dirty="0">
                <a:solidFill>
                  <a:srgbClr val="2A00FF"/>
                </a:solidFill>
                <a:latin typeface="Consolas"/>
                <a:ea typeface="宋体"/>
                <a:cs typeface="Times New Roman"/>
              </a:rPr>
              <a:t>"***** </a:t>
            </a:r>
            <a:r>
              <a:rPr lang="zh-CN" altLang="zh-CN" sz="1800" dirty="0">
                <a:solidFill>
                  <a:srgbClr val="2A00FF"/>
                </a:solidFill>
                <a:latin typeface="Consolas"/>
                <a:ea typeface="宋体"/>
                <a:cs typeface="Consolas"/>
              </a:rPr>
              <a:t>计算开始</a:t>
            </a:r>
            <a:r>
              <a:rPr lang="en-US" altLang="zh-CN" sz="1800" dirty="0">
                <a:solidFill>
                  <a:srgbClr val="2A00FF"/>
                </a:solidFill>
                <a:latin typeface="Consolas"/>
                <a:ea typeface="宋体"/>
                <a:cs typeface="Times New Roman"/>
              </a:rPr>
              <a:t> *****"</a:t>
            </a: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800" b="1" dirty="0" smtClean="0">
                <a:solidFill>
                  <a:srgbClr val="7F0055"/>
                </a:solidFill>
                <a:latin typeface="Consolas"/>
                <a:ea typeface="宋体"/>
                <a:cs typeface="Times New Roman"/>
              </a:rPr>
              <a:t>      </a:t>
            </a:r>
            <a:r>
              <a:rPr lang="en-US" altLang="zh-CN" sz="1800" b="1" dirty="0" err="1" smtClean="0">
                <a:solidFill>
                  <a:srgbClr val="7F0055"/>
                </a:solidFill>
                <a:latin typeface="Consolas"/>
                <a:ea typeface="宋体"/>
                <a:cs typeface="Times New Roman"/>
              </a:rPr>
              <a:t>int</a:t>
            </a:r>
            <a:r>
              <a:rPr lang="en-US" altLang="zh-CN" sz="1800" dirty="0" smtClean="0">
                <a:solidFill>
                  <a:srgbClr val="000000"/>
                </a:solidFill>
                <a:latin typeface="Consolas"/>
                <a:ea typeface="宋体"/>
                <a:cs typeface="Times New Roman"/>
              </a:rPr>
              <a:t> </a:t>
            </a:r>
            <a:r>
              <a:rPr lang="en-US" altLang="zh-CN" sz="1800" dirty="0">
                <a:solidFill>
                  <a:srgbClr val="000000"/>
                </a:solidFill>
                <a:latin typeface="Consolas"/>
                <a:ea typeface="宋体"/>
                <a:cs typeface="Times New Roman"/>
              </a:rPr>
              <a:t>temp = 0; </a:t>
            </a:r>
            <a:endParaRPr lang="en-US" altLang="zh-CN" sz="1800" dirty="0" smtClean="0">
              <a:solidFill>
                <a:srgbClr val="000000"/>
              </a:solidFill>
              <a:latin typeface="Consolas"/>
              <a:ea typeface="宋体"/>
              <a:cs typeface="Times New Roman"/>
            </a:endParaRPr>
          </a:p>
          <a:p>
            <a:pPr marL="0" indent="0">
              <a:spcAft>
                <a:spcPts val="0"/>
              </a:spcAft>
              <a:buNone/>
            </a:pPr>
            <a:r>
              <a:rPr lang="en-US" altLang="zh-CN" sz="1800" b="1" dirty="0" smtClean="0">
                <a:solidFill>
                  <a:srgbClr val="7F0055"/>
                </a:solidFill>
                <a:latin typeface="Consolas"/>
                <a:ea typeface="宋体"/>
                <a:cs typeface="Times New Roman"/>
              </a:rPr>
              <a:t>      try</a:t>
            </a:r>
            <a:r>
              <a:rPr lang="en-US" altLang="zh-CN" sz="1800" dirty="0" smtClean="0">
                <a:solidFill>
                  <a:srgbClr val="000000"/>
                </a:solidFill>
                <a:latin typeface="Consolas"/>
                <a:ea typeface="宋体"/>
                <a:cs typeface="Times New Roman"/>
              </a:rPr>
              <a:t> </a:t>
            </a: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temp </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 j; </a:t>
            </a:r>
            <a:r>
              <a:rPr lang="en-US" altLang="zh-CN" sz="1800" dirty="0">
                <a:solidFill>
                  <a:srgbClr val="3F7F5F"/>
                </a:solidFill>
                <a:latin typeface="Consolas"/>
                <a:ea typeface="宋体"/>
                <a:cs typeface="Times New Roman"/>
              </a:rPr>
              <a:t>// </a:t>
            </a:r>
            <a:r>
              <a:rPr lang="zh-CN" altLang="zh-CN" sz="1800" dirty="0">
                <a:solidFill>
                  <a:srgbClr val="3F7F5F"/>
                </a:solidFill>
                <a:latin typeface="Consolas"/>
                <a:ea typeface="宋体"/>
                <a:cs typeface="Consolas"/>
              </a:rPr>
              <a:t>计算，但是此处有可能出现异常</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 </a:t>
            </a:r>
            <a:r>
              <a:rPr lang="en-US" altLang="zh-CN" sz="1800" b="1" dirty="0">
                <a:solidFill>
                  <a:srgbClr val="7F0055"/>
                </a:solidFill>
                <a:latin typeface="Consolas"/>
                <a:ea typeface="宋体"/>
                <a:cs typeface="Times New Roman"/>
              </a:rPr>
              <a:t>catch</a:t>
            </a:r>
            <a:r>
              <a:rPr lang="en-US" altLang="zh-CN" sz="1800" dirty="0">
                <a:solidFill>
                  <a:srgbClr val="000000"/>
                </a:solidFill>
                <a:latin typeface="Consolas"/>
                <a:ea typeface="宋体"/>
                <a:cs typeface="Times New Roman"/>
              </a:rPr>
              <a:t> (Exception e)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smtClean="0">
                <a:solidFill>
                  <a:srgbClr val="008000"/>
                </a:solidFill>
                <a:latin typeface="Consolas"/>
                <a:ea typeface="宋体"/>
                <a:cs typeface="Times New Roman"/>
              </a:rPr>
              <a:t>   </a:t>
            </a:r>
            <a:r>
              <a:rPr lang="en-US" altLang="zh-CN" sz="1800" b="1" dirty="0" smtClean="0">
                <a:solidFill>
                  <a:srgbClr val="0000FF"/>
                </a:solidFill>
                <a:highlight>
                  <a:srgbClr val="C0C0C0"/>
                </a:highlight>
                <a:latin typeface="Consolas"/>
                <a:ea typeface="宋体"/>
                <a:cs typeface="Times New Roman"/>
              </a:rPr>
              <a:t>throw</a:t>
            </a:r>
            <a:r>
              <a:rPr lang="en-US" altLang="zh-CN" sz="1800" b="1" dirty="0" smtClean="0">
                <a:solidFill>
                  <a:srgbClr val="0000FF"/>
                </a:solidFill>
                <a:latin typeface="Consolas"/>
                <a:ea typeface="宋体"/>
                <a:cs typeface="Times New Roman"/>
              </a:rPr>
              <a:t> </a:t>
            </a:r>
            <a:r>
              <a:rPr lang="en-US" altLang="zh-CN" sz="1800" b="1" dirty="0">
                <a:solidFill>
                  <a:srgbClr val="0000FF"/>
                </a:solidFill>
                <a:latin typeface="Consolas"/>
                <a:ea typeface="宋体"/>
                <a:cs typeface="Times New Roman"/>
              </a:rPr>
              <a:t>e</a:t>
            </a:r>
            <a:r>
              <a:rPr lang="en-US" altLang="zh-CN" sz="1800" b="1" dirty="0" smtClean="0">
                <a:solidFill>
                  <a:srgbClr val="0000FF"/>
                </a:solidFill>
                <a:latin typeface="Consolas"/>
                <a:ea typeface="宋体"/>
                <a:cs typeface="Times New Roman"/>
              </a:rPr>
              <a:t>;   </a:t>
            </a:r>
            <a:r>
              <a:rPr lang="en-US" altLang="zh-CN" sz="1800" b="1" dirty="0" smtClean="0">
                <a:solidFill>
                  <a:srgbClr val="008000"/>
                </a:solidFill>
                <a:latin typeface="Consolas"/>
                <a:ea typeface="宋体"/>
                <a:cs typeface="Times New Roman"/>
              </a:rPr>
              <a:t>//</a:t>
            </a:r>
            <a:r>
              <a:rPr lang="zh-CN" altLang="en-US" sz="1800" b="1" dirty="0" smtClean="0">
                <a:solidFill>
                  <a:srgbClr val="008000"/>
                </a:solidFill>
                <a:latin typeface="Consolas"/>
                <a:ea typeface="宋体"/>
                <a:cs typeface="Times New Roman"/>
              </a:rPr>
              <a:t>注意此处人为的</a:t>
            </a:r>
            <a:r>
              <a:rPr lang="en-US" altLang="zh-CN" sz="1800" b="1" dirty="0" smtClean="0">
                <a:solidFill>
                  <a:srgbClr val="008000"/>
                </a:solidFill>
                <a:latin typeface="Consolas"/>
                <a:ea typeface="宋体"/>
                <a:cs typeface="Times New Roman"/>
              </a:rPr>
              <a:t>throw</a:t>
            </a:r>
            <a:endParaRPr lang="zh-CN" altLang="zh-CN" sz="1800" b="1" kern="100" dirty="0">
              <a:solidFill>
                <a:srgbClr val="008000"/>
              </a:solidFill>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 </a:t>
            </a:r>
            <a:r>
              <a:rPr lang="en-US" altLang="zh-CN" sz="1800" b="1" dirty="0">
                <a:solidFill>
                  <a:srgbClr val="7F0055"/>
                </a:solidFill>
                <a:latin typeface="Consolas"/>
                <a:ea typeface="宋体"/>
                <a:cs typeface="Times New Roman"/>
              </a:rPr>
              <a:t>finally</a:t>
            </a:r>
            <a:r>
              <a:rPr lang="en-US" altLang="zh-CN" sz="1800" dirty="0">
                <a:solidFill>
                  <a:srgbClr val="000000"/>
                </a:solidFill>
                <a:latin typeface="Consolas"/>
                <a:ea typeface="宋体"/>
                <a:cs typeface="Times New Roman"/>
              </a:rPr>
              <a:t> {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dirty="0" err="1" smtClean="0">
                <a:solidFill>
                  <a:srgbClr val="000000"/>
                </a:solidFill>
                <a:latin typeface="Consolas"/>
                <a:ea typeface="宋体"/>
                <a:cs typeface="Times New Roman"/>
              </a:rPr>
              <a:t>System.</a:t>
            </a:r>
            <a:r>
              <a:rPr lang="en-US" altLang="zh-CN" sz="1800" i="1" dirty="0" err="1" smtClean="0">
                <a:solidFill>
                  <a:srgbClr val="0000C0"/>
                </a:solidFill>
                <a:latin typeface="Consolas"/>
                <a:ea typeface="宋体"/>
                <a:cs typeface="Times New Roman"/>
              </a:rPr>
              <a:t>out</a:t>
            </a:r>
            <a:r>
              <a:rPr lang="en-US" altLang="zh-CN" sz="1800" dirty="0" err="1" smtClean="0">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dirty="0">
                <a:solidFill>
                  <a:srgbClr val="2A00FF"/>
                </a:solidFill>
                <a:latin typeface="Consolas"/>
                <a:ea typeface="宋体"/>
                <a:cs typeface="Times New Roman"/>
              </a:rPr>
              <a:t>"***** </a:t>
            </a:r>
            <a:r>
              <a:rPr lang="zh-CN" altLang="zh-CN" sz="1800" dirty="0">
                <a:solidFill>
                  <a:srgbClr val="2A00FF"/>
                </a:solidFill>
                <a:latin typeface="Consolas"/>
                <a:ea typeface="宋体"/>
                <a:cs typeface="Consolas"/>
              </a:rPr>
              <a:t>计算结束</a:t>
            </a:r>
            <a:r>
              <a:rPr lang="en-US" altLang="zh-CN" sz="1800" dirty="0">
                <a:solidFill>
                  <a:srgbClr val="2A00FF"/>
                </a:solidFill>
                <a:latin typeface="Consolas"/>
                <a:ea typeface="宋体"/>
                <a:cs typeface="Times New Roman"/>
              </a:rPr>
              <a:t> *****"</a:t>
            </a: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b="1" dirty="0" smtClean="0">
                <a:solidFill>
                  <a:srgbClr val="7F0055"/>
                </a:solidFill>
                <a:highlight>
                  <a:srgbClr val="C0C0C0"/>
                </a:highlight>
                <a:latin typeface="Consolas"/>
                <a:ea typeface="宋体"/>
                <a:cs typeface="Times New Roman"/>
              </a:rPr>
              <a:t>return</a:t>
            </a:r>
            <a:r>
              <a:rPr lang="en-US" altLang="zh-CN" sz="1800" dirty="0" smtClean="0">
                <a:solidFill>
                  <a:srgbClr val="000000"/>
                </a:solidFill>
                <a:highlight>
                  <a:srgbClr val="C0C0C0"/>
                </a:highlight>
                <a:latin typeface="Consolas"/>
                <a:ea typeface="宋体"/>
                <a:cs typeface="Times New Roman"/>
              </a:rPr>
              <a:t> </a:t>
            </a:r>
            <a:r>
              <a:rPr lang="en-US" altLang="zh-CN" sz="1800" dirty="0">
                <a:solidFill>
                  <a:srgbClr val="000000"/>
                </a:solidFill>
                <a:highlight>
                  <a:srgbClr val="C0C0C0"/>
                </a:highlight>
                <a:latin typeface="Consolas"/>
                <a:ea typeface="宋体"/>
                <a:cs typeface="Times New Roman"/>
              </a:rPr>
              <a:t>temp;</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400" dirty="0">
                <a:latin typeface="Consolas"/>
                <a:ea typeface="宋体"/>
                <a:cs typeface="Times New Roman"/>
              </a:rPr>
              <a:t> </a:t>
            </a:r>
            <a:endParaRPr lang="zh-CN" altLang="zh-CN" sz="1400" kern="100" dirty="0">
              <a:latin typeface="Calibri"/>
              <a:ea typeface="宋体"/>
              <a:cs typeface="Times New Roman"/>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39</a:t>
            </a:fld>
            <a:endParaRPr lang="en-US" altLang="zh-CN"/>
          </a:p>
        </p:txBody>
      </p:sp>
    </p:spTree>
    <p:extLst>
      <p:ext uri="{BB962C8B-B14F-4D97-AF65-F5344CB8AC3E}">
        <p14:creationId xmlns:p14="http://schemas.microsoft.com/office/powerpoint/2010/main" val="25729051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3">
                                            <p:txEl>
                                              <p:pRg st="8" end="8"/>
                                            </p:txEl>
                                          </p:spTgt>
                                        </p:tgtEl>
                                        <p:attrNameLst>
                                          <p:attrName>style.color</p:attrName>
                                        </p:attrNameLst>
                                      </p:cBhvr>
                                      <p:to>
                                        <a:schemeClr val="bg1"/>
                                      </p:to>
                                    </p:animClr>
                                    <p:animClr clrSpc="rgb" dir="cw">
                                      <p:cBhvr>
                                        <p:cTn id="7" dur="250" autoRev="1" fill="remove"/>
                                        <p:tgtEl>
                                          <p:spTgt spid="3">
                                            <p:txEl>
                                              <p:pRg st="8" end="8"/>
                                            </p:txEl>
                                          </p:spTgt>
                                        </p:tgtEl>
                                        <p:attrNameLst>
                                          <p:attrName>fillcolor</p:attrName>
                                        </p:attrNameLst>
                                      </p:cBhvr>
                                      <p:to>
                                        <a:schemeClr val="bg1"/>
                                      </p:to>
                                    </p:animClr>
                                    <p:set>
                                      <p:cBhvr>
                                        <p:cTn id="8" dur="250" autoRev="1" fill="remove"/>
                                        <p:tgtEl>
                                          <p:spTgt spid="3">
                                            <p:txEl>
                                              <p:pRg st="8" end="8"/>
                                            </p:txEl>
                                          </p:spTgt>
                                        </p:tgtEl>
                                        <p:attrNameLst>
                                          <p:attrName>fill.type</p:attrName>
                                        </p:attrNameLst>
                                      </p:cBhvr>
                                      <p:to>
                                        <p:strVal val="solid"/>
                                      </p:to>
                                    </p:set>
                                    <p:set>
                                      <p:cBhvr>
                                        <p:cTn id="9" dur="250" autoRev="1" fill="remove"/>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3" name="内容占位符 2"/>
          <p:cNvSpPr>
            <a:spLocks noGrp="1"/>
          </p:cNvSpPr>
          <p:nvPr>
            <p:ph idx="1"/>
          </p:nvPr>
        </p:nvSpPr>
        <p:spPr/>
        <p:txBody>
          <a:bodyPr/>
          <a:lstStyle/>
          <a:p>
            <a:r>
              <a:rPr lang="zh-CN" altLang="en-US" sz="3600" dirty="0" smtClean="0"/>
              <a:t>可以发现：</a:t>
            </a:r>
            <a:endParaRPr lang="en-US" altLang="zh-CN" sz="3600" dirty="0" smtClean="0"/>
          </a:p>
          <a:p>
            <a:pPr lvl="1"/>
            <a:r>
              <a:rPr lang="zh-CN" altLang="en-US" sz="2800" dirty="0" smtClean="0"/>
              <a:t>程序中断，在中断发生语句之后的代码不再执行，程序直接退出</a:t>
            </a:r>
            <a:endParaRPr lang="en-US" altLang="zh-CN" sz="2800" dirty="0" smtClean="0"/>
          </a:p>
          <a:p>
            <a:r>
              <a:rPr lang="zh-CN" altLang="en-US" sz="3200" dirty="0"/>
              <a:t>在</a:t>
            </a:r>
            <a:r>
              <a:rPr lang="en-US" altLang="zh-CN" sz="3200" dirty="0">
                <a:latin typeface="Consolas" panose="020B0609020204030204" pitchFamily="49" charset="0"/>
              </a:rPr>
              <a:t>java</a:t>
            </a:r>
            <a:r>
              <a:rPr lang="zh-CN" altLang="en-US" sz="3200" dirty="0" smtClean="0"/>
              <a:t>中，把</a:t>
            </a:r>
            <a:r>
              <a:rPr lang="zh-CN" altLang="en-US" sz="3200" dirty="0"/>
              <a:t>导致程序中断运行的情况分为两种，一</a:t>
            </a:r>
            <a:r>
              <a:rPr lang="zh-CN" altLang="en-US" sz="3200" dirty="0" smtClean="0"/>
              <a:t>种是异常</a:t>
            </a:r>
            <a:r>
              <a:rPr lang="en-US" altLang="zh-CN" sz="3200" dirty="0">
                <a:latin typeface="Consolas" panose="020B0609020204030204" pitchFamily="49" charset="0"/>
              </a:rPr>
              <a:t>Exception</a:t>
            </a:r>
            <a:r>
              <a:rPr lang="zh-CN" altLang="en-US" sz="3200" dirty="0" smtClean="0"/>
              <a:t>，</a:t>
            </a:r>
            <a:r>
              <a:rPr lang="zh-CN" altLang="en-US" sz="3200" dirty="0"/>
              <a:t>而另外一种叫做</a:t>
            </a:r>
            <a:r>
              <a:rPr lang="zh-CN" altLang="en-US" sz="3200" dirty="0" smtClean="0"/>
              <a:t>错误</a:t>
            </a:r>
            <a:r>
              <a:rPr lang="en-US" altLang="zh-CN" sz="3200" dirty="0">
                <a:latin typeface="Consolas" panose="020B0609020204030204" pitchFamily="49" charset="0"/>
              </a:rPr>
              <a:t>error</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a:t>
            </a:fld>
            <a:endParaRPr lang="en-US" altLang="zh-CN"/>
          </a:p>
        </p:txBody>
      </p:sp>
    </p:spTree>
    <p:extLst>
      <p:ext uri="{BB962C8B-B14F-4D97-AF65-F5344CB8AC3E}">
        <p14:creationId xmlns:p14="http://schemas.microsoft.com/office/powerpoint/2010/main" val="2926874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xit" presetSubtype="10" fill="hold" nodeType="withEffect">
                                  <p:stCondLst>
                                    <p:cond delay="0"/>
                                  </p:stCondLst>
                                  <p:childTnLst>
                                    <p:animEffect transition="out" filter="randombar(horizontal)">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a:t>
            </a:r>
            <a:r>
              <a:rPr lang="zh-CN" altLang="en-US" dirty="0"/>
              <a:t>和</a:t>
            </a:r>
            <a:r>
              <a:rPr lang="en-US" altLang="zh-CN" dirty="0"/>
              <a:t>throws</a:t>
            </a:r>
            <a:r>
              <a:rPr lang="zh-CN" altLang="en-US" dirty="0"/>
              <a:t>的区别</a:t>
            </a:r>
          </a:p>
        </p:txBody>
      </p:sp>
      <p:sp>
        <p:nvSpPr>
          <p:cNvPr id="3" name="内容占位符 2"/>
          <p:cNvSpPr>
            <a:spLocks noGrp="1"/>
          </p:cNvSpPr>
          <p:nvPr>
            <p:ph idx="1"/>
          </p:nvPr>
        </p:nvSpPr>
        <p:spPr/>
        <p:txBody>
          <a:bodyPr/>
          <a:lstStyle/>
          <a:p>
            <a:pPr marL="0" indent="0">
              <a:spcAft>
                <a:spcPts val="0"/>
              </a:spcAft>
              <a:buNone/>
            </a:pPr>
            <a:r>
              <a:rPr lang="en-US" altLang="zh-CN" sz="1800" b="1" dirty="0" smtClean="0">
                <a:solidFill>
                  <a:srgbClr val="7F0055"/>
                </a:solidFill>
                <a:latin typeface="Consolas"/>
                <a:ea typeface="宋体"/>
                <a:cs typeface="Times New Roman"/>
              </a:rPr>
              <a:t>public</a:t>
            </a:r>
            <a:r>
              <a:rPr lang="en-US" altLang="zh-CN" sz="1800" dirty="0" smtClean="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ThrowDemo02 {</a:t>
            </a:r>
            <a:endParaRPr lang="zh-CN" altLang="zh-CN" sz="1800" kern="100" dirty="0">
              <a:latin typeface="Calibri"/>
              <a:ea typeface="宋体"/>
              <a:cs typeface="Times New Roman"/>
            </a:endParaRPr>
          </a:p>
          <a:p>
            <a:pPr marL="0" indent="0">
              <a:spcAft>
                <a:spcPts val="0"/>
              </a:spcAft>
              <a:buNone/>
            </a:pPr>
            <a:r>
              <a:rPr lang="en-US" altLang="zh-CN" sz="1800" b="1" dirty="0" smtClean="0">
                <a:solidFill>
                  <a:srgbClr val="7F0055"/>
                </a:solidFill>
                <a:latin typeface="Consolas"/>
                <a:ea typeface="宋体"/>
                <a:cs typeface="Times New Roman"/>
              </a:rPr>
              <a:t>   public</a:t>
            </a:r>
            <a:r>
              <a:rPr lang="en-US" altLang="zh-CN" sz="1800" dirty="0" smtClean="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static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void</a:t>
            </a:r>
            <a:r>
              <a:rPr lang="en-US" altLang="zh-CN" sz="1800" dirty="0">
                <a:solidFill>
                  <a:srgbClr val="000000"/>
                </a:solidFill>
                <a:latin typeface="Consolas"/>
                <a:ea typeface="宋体"/>
                <a:cs typeface="Times New Roman"/>
              </a:rPr>
              <a:t> main(String </a:t>
            </a:r>
            <a:r>
              <a:rPr lang="en-US" altLang="zh-CN" sz="1800" dirty="0" err="1">
                <a:solidFill>
                  <a:srgbClr val="000000"/>
                </a:solidFill>
                <a:latin typeface="Consolas"/>
                <a:ea typeface="宋体"/>
                <a:cs typeface="Times New Roman"/>
              </a:rPr>
              <a:t>args</a:t>
            </a: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Math </a:t>
            </a:r>
            <a:r>
              <a:rPr lang="en-US" altLang="zh-CN" sz="1800" dirty="0">
                <a:solidFill>
                  <a:srgbClr val="000000"/>
                </a:solidFill>
                <a:latin typeface="Consolas"/>
                <a:ea typeface="宋体"/>
                <a:cs typeface="Times New Roman"/>
              </a:rPr>
              <a:t>m = </a:t>
            </a:r>
            <a:r>
              <a:rPr lang="en-US" altLang="zh-CN" sz="1800" b="1" dirty="0">
                <a:solidFill>
                  <a:srgbClr val="7F0055"/>
                </a:solidFill>
                <a:latin typeface="Consolas"/>
                <a:ea typeface="宋体"/>
                <a:cs typeface="Times New Roman"/>
              </a:rPr>
              <a:t>new</a:t>
            </a:r>
            <a:r>
              <a:rPr lang="en-US" altLang="zh-CN" sz="1800" dirty="0">
                <a:solidFill>
                  <a:srgbClr val="000000"/>
                </a:solidFill>
                <a:latin typeface="Consolas"/>
                <a:ea typeface="宋体"/>
                <a:cs typeface="Times New Roman"/>
              </a:rPr>
              <a:t> Math();</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b="1" dirty="0" smtClean="0">
                <a:solidFill>
                  <a:srgbClr val="7F0055"/>
                </a:solidFill>
                <a:latin typeface="Consolas"/>
                <a:ea typeface="宋体"/>
                <a:cs typeface="Times New Roman"/>
              </a:rPr>
              <a:t>try</a:t>
            </a:r>
            <a:r>
              <a:rPr lang="en-US" altLang="zh-CN" sz="1800" dirty="0" smtClean="0">
                <a:solidFill>
                  <a:srgbClr val="000000"/>
                </a:solidFill>
                <a:latin typeface="Consolas"/>
                <a:ea typeface="宋体"/>
                <a:cs typeface="Times New Roman"/>
              </a:rPr>
              <a:t> </a:t>
            </a: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dirty="0" err="1" smtClean="0">
                <a:solidFill>
                  <a:srgbClr val="000000"/>
                </a:solidFill>
                <a:latin typeface="Consolas"/>
                <a:ea typeface="宋体"/>
                <a:cs typeface="Times New Roman"/>
              </a:rPr>
              <a:t>System.</a:t>
            </a:r>
            <a:r>
              <a:rPr lang="en-US" altLang="zh-CN" sz="1800" i="1" dirty="0" err="1" smtClean="0">
                <a:solidFill>
                  <a:srgbClr val="0000C0"/>
                </a:solidFill>
                <a:latin typeface="Consolas"/>
                <a:ea typeface="宋体"/>
                <a:cs typeface="Times New Roman"/>
              </a:rPr>
              <a:t>out</a:t>
            </a:r>
            <a:r>
              <a:rPr lang="en-US" altLang="zh-CN" sz="1800" dirty="0" err="1" smtClean="0">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dirty="0">
                <a:solidFill>
                  <a:srgbClr val="2A00FF"/>
                </a:solidFill>
                <a:latin typeface="Consolas"/>
                <a:ea typeface="宋体"/>
                <a:cs typeface="Times New Roman"/>
              </a:rPr>
              <a:t>"</a:t>
            </a:r>
            <a:r>
              <a:rPr lang="zh-CN" altLang="zh-CN" sz="1800" dirty="0">
                <a:solidFill>
                  <a:srgbClr val="2A00FF"/>
                </a:solidFill>
                <a:latin typeface="Consolas"/>
                <a:ea typeface="宋体"/>
                <a:cs typeface="Consolas"/>
              </a:rPr>
              <a:t>除法操作：</a:t>
            </a:r>
            <a:r>
              <a:rPr lang="en-US" altLang="zh-CN" sz="1800" dirty="0">
                <a:solidFill>
                  <a:srgbClr val="2A00FF"/>
                </a:solidFill>
                <a:latin typeface="Consolas"/>
                <a:ea typeface="宋体"/>
                <a:cs typeface="Times New Roman"/>
              </a:rPr>
              <a:t>"</a:t>
            </a:r>
            <a:r>
              <a:rPr lang="en-US" altLang="zh-CN" sz="1800" dirty="0">
                <a:solidFill>
                  <a:srgbClr val="000000"/>
                </a:solidFill>
                <a:latin typeface="Consolas"/>
                <a:ea typeface="宋体"/>
                <a:cs typeface="Times New Roman"/>
              </a:rPr>
              <a:t> + </a:t>
            </a:r>
            <a:r>
              <a:rPr lang="en-US" altLang="zh-CN" sz="1800" dirty="0" err="1">
                <a:solidFill>
                  <a:srgbClr val="000000"/>
                </a:solidFill>
                <a:latin typeface="Consolas"/>
                <a:ea typeface="宋体"/>
                <a:cs typeface="Times New Roman"/>
              </a:rPr>
              <a:t>m.div</a:t>
            </a:r>
            <a:r>
              <a:rPr lang="en-US" altLang="zh-CN" sz="1800" dirty="0">
                <a:solidFill>
                  <a:srgbClr val="000000"/>
                </a:solidFill>
                <a:latin typeface="Consolas"/>
                <a:ea typeface="宋体"/>
                <a:cs typeface="Times New Roman"/>
              </a:rPr>
              <a:t>(10, 0));</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 </a:t>
            </a:r>
            <a:r>
              <a:rPr lang="en-US" altLang="zh-CN" sz="1800" b="1" dirty="0">
                <a:solidFill>
                  <a:srgbClr val="7F0055"/>
                </a:solidFill>
                <a:latin typeface="Consolas"/>
                <a:ea typeface="宋体"/>
                <a:cs typeface="Times New Roman"/>
              </a:rPr>
              <a:t>catch</a:t>
            </a:r>
            <a:r>
              <a:rPr lang="en-US" altLang="zh-CN" sz="1800" dirty="0">
                <a:solidFill>
                  <a:srgbClr val="000000"/>
                </a:solidFill>
                <a:latin typeface="Consolas"/>
                <a:ea typeface="宋体"/>
                <a:cs typeface="Times New Roman"/>
              </a:rPr>
              <a:t> (</a:t>
            </a:r>
            <a:r>
              <a:rPr lang="en-US" altLang="zh-CN" sz="1800" b="1" dirty="0">
                <a:solidFill>
                  <a:srgbClr val="0000FF"/>
                </a:solidFill>
                <a:latin typeface="Consolas"/>
                <a:ea typeface="宋体"/>
                <a:cs typeface="Times New Roman"/>
              </a:rPr>
              <a:t>Exception e</a:t>
            </a: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dirty="0" err="1" smtClean="0">
                <a:solidFill>
                  <a:srgbClr val="000000"/>
                </a:solidFill>
                <a:latin typeface="Consolas"/>
                <a:ea typeface="宋体"/>
                <a:cs typeface="Times New Roman"/>
              </a:rPr>
              <a:t>System.</a:t>
            </a:r>
            <a:r>
              <a:rPr lang="en-US" altLang="zh-CN" sz="1800" i="1" dirty="0" err="1" smtClean="0">
                <a:solidFill>
                  <a:srgbClr val="0000C0"/>
                </a:solidFill>
                <a:latin typeface="Consolas"/>
                <a:ea typeface="宋体"/>
                <a:cs typeface="Times New Roman"/>
              </a:rPr>
              <a:t>out</a:t>
            </a:r>
            <a:r>
              <a:rPr lang="en-US" altLang="zh-CN" sz="1800" dirty="0" err="1" smtClean="0">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dirty="0">
                <a:solidFill>
                  <a:srgbClr val="2A00FF"/>
                </a:solidFill>
                <a:latin typeface="Consolas"/>
                <a:ea typeface="宋体"/>
                <a:cs typeface="Times New Roman"/>
              </a:rPr>
              <a:t>"</a:t>
            </a:r>
            <a:r>
              <a:rPr lang="zh-CN" altLang="zh-CN" sz="1800" dirty="0">
                <a:solidFill>
                  <a:srgbClr val="2A00FF"/>
                </a:solidFill>
                <a:latin typeface="Consolas"/>
                <a:ea typeface="宋体"/>
                <a:cs typeface="Consolas"/>
              </a:rPr>
              <a:t>异常产生：</a:t>
            </a:r>
            <a:r>
              <a:rPr lang="en-US" altLang="zh-CN" sz="1800" dirty="0">
                <a:solidFill>
                  <a:srgbClr val="2A00FF"/>
                </a:solidFill>
                <a:latin typeface="Consolas"/>
                <a:ea typeface="宋体"/>
                <a:cs typeface="Times New Roman"/>
              </a:rPr>
              <a:t>"</a:t>
            </a:r>
            <a:r>
              <a:rPr lang="en-US" altLang="zh-CN" sz="1800" dirty="0">
                <a:solidFill>
                  <a:srgbClr val="000000"/>
                </a:solidFill>
                <a:latin typeface="Consolas"/>
                <a:ea typeface="宋体"/>
                <a:cs typeface="Times New Roman"/>
              </a:rPr>
              <a:t> + e);</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a:t>
            </a:r>
          </a:p>
          <a:p>
            <a:r>
              <a:rPr lang="zh-CN" altLang="en-US" sz="2400" dirty="0"/>
              <a:t>在</a:t>
            </a:r>
            <a:r>
              <a:rPr lang="en-US" altLang="zh-CN" sz="2400" dirty="0">
                <a:latin typeface="Consolas" panose="020B0609020204030204" pitchFamily="49" charset="0"/>
              </a:rPr>
              <a:t>Math</a:t>
            </a:r>
            <a:r>
              <a:rPr lang="zh-CN" altLang="en-US" sz="2400" dirty="0"/>
              <a:t>类</a:t>
            </a:r>
            <a:r>
              <a:rPr lang="en-US" altLang="zh-CN" sz="2400" dirty="0">
                <a:latin typeface="Consolas" panose="020B0609020204030204" pitchFamily="49" charset="0"/>
              </a:rPr>
              <a:t>div</a:t>
            </a:r>
            <a:r>
              <a:rPr lang="zh-CN" altLang="en-US" sz="2400" dirty="0" smtClean="0"/>
              <a:t>方法</a:t>
            </a:r>
            <a:r>
              <a:rPr lang="zh-CN" altLang="en-US" sz="2400" dirty="0"/>
              <a:t>调用</a:t>
            </a:r>
            <a:r>
              <a:rPr lang="zh-CN" altLang="en-US" sz="2400" dirty="0" smtClean="0"/>
              <a:t>中</a:t>
            </a:r>
            <a:r>
              <a:rPr lang="zh-CN" altLang="en-US" sz="2400" dirty="0"/>
              <a:t>，捕捉到异常后，并没有处理，而是用</a:t>
            </a:r>
            <a:r>
              <a:rPr lang="en-US" altLang="zh-CN" sz="2400" dirty="0">
                <a:latin typeface="Consolas" panose="020B0609020204030204" pitchFamily="49" charset="0"/>
              </a:rPr>
              <a:t>throw</a:t>
            </a:r>
            <a:r>
              <a:rPr lang="zh-CN" altLang="en-US" sz="2400" dirty="0"/>
              <a:t>抛出，让调用它的方法进行</a:t>
            </a:r>
            <a:r>
              <a:rPr lang="zh-CN" altLang="en-US" sz="2400" dirty="0" smtClean="0"/>
              <a:t>处理，此处是</a:t>
            </a:r>
            <a:r>
              <a:rPr lang="en-US" altLang="zh-CN" sz="2400" dirty="0">
                <a:latin typeface="Consolas" panose="020B0609020204030204" pitchFamily="49" charset="0"/>
              </a:rPr>
              <a:t>main</a:t>
            </a:r>
            <a:r>
              <a:rPr lang="zh-CN" altLang="en-US" sz="2400" dirty="0" smtClean="0"/>
              <a:t>方法中进行了异常处理。</a:t>
            </a:r>
            <a:endParaRPr lang="en-US" altLang="zh-CN"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40</a:t>
            </a:fld>
            <a:endParaRPr lang="en-US" altLang="zh-CN"/>
          </a:p>
        </p:txBody>
      </p:sp>
    </p:spTree>
    <p:extLst>
      <p:ext uri="{BB962C8B-B14F-4D97-AF65-F5344CB8AC3E}">
        <p14:creationId xmlns:p14="http://schemas.microsoft.com/office/powerpoint/2010/main" val="649527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自定义异常类</a:t>
            </a:r>
          </a:p>
        </p:txBody>
      </p:sp>
      <p:sp>
        <p:nvSpPr>
          <p:cNvPr id="3" name="内容占位符 2"/>
          <p:cNvSpPr>
            <a:spLocks noGrp="1"/>
          </p:cNvSpPr>
          <p:nvPr>
            <p:ph idx="1"/>
          </p:nvPr>
        </p:nvSpPr>
        <p:spPr>
          <a:xfrm>
            <a:off x="533400" y="1600200"/>
            <a:ext cx="7772400" cy="964704"/>
          </a:xfrm>
        </p:spPr>
        <p:txBody>
          <a:bodyPr/>
          <a:lstStyle/>
          <a:p>
            <a:r>
              <a:rPr lang="zh-CN" altLang="en-US" dirty="0"/>
              <a:t>在</a:t>
            </a:r>
            <a:r>
              <a:rPr lang="en-US" altLang="zh-CN" dirty="0">
                <a:latin typeface="Consolas" panose="020B0609020204030204" pitchFamily="49" charset="0"/>
              </a:rPr>
              <a:t>java</a:t>
            </a:r>
            <a:r>
              <a:rPr lang="zh-CN" altLang="en-US" dirty="0"/>
              <a:t>中已经提供了大量</a:t>
            </a:r>
            <a:r>
              <a:rPr lang="zh-CN" altLang="en-US" dirty="0" smtClean="0"/>
              <a:t>的异常</a:t>
            </a:r>
            <a:r>
              <a:rPr lang="zh-CN" altLang="en-US" dirty="0"/>
              <a:t>类，但是这些异常类有些时候也很难满足开发者的</a:t>
            </a:r>
            <a:r>
              <a:rPr lang="zh-CN" altLang="en-US" dirty="0" smtClean="0"/>
              <a:t>要求，</a:t>
            </a:r>
            <a:r>
              <a:rPr lang="zh-CN" altLang="en-US" dirty="0"/>
              <a:t>此时用户可以根据需要定义异常类</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41</a:t>
            </a:fld>
            <a:endParaRPr lang="en-US" altLang="zh-CN"/>
          </a:p>
        </p:txBody>
      </p:sp>
      <p:pic>
        <p:nvPicPr>
          <p:cNvPr id="5" name="图片 4"/>
          <p:cNvPicPr>
            <a:picLocks noChangeAspect="1"/>
          </p:cNvPicPr>
          <p:nvPr/>
        </p:nvPicPr>
        <p:blipFill>
          <a:blip r:embed="rId2"/>
          <a:stretch>
            <a:fillRect/>
          </a:stretch>
        </p:blipFill>
        <p:spPr>
          <a:xfrm>
            <a:off x="1619672" y="3009275"/>
            <a:ext cx="5922881" cy="2879602"/>
          </a:xfrm>
          <a:prstGeom prst="rect">
            <a:avLst/>
          </a:prstGeom>
        </p:spPr>
      </p:pic>
      <p:sp>
        <p:nvSpPr>
          <p:cNvPr id="6" name="矩形 5"/>
          <p:cNvSpPr/>
          <p:nvPr/>
        </p:nvSpPr>
        <p:spPr>
          <a:xfrm>
            <a:off x="639180" y="5888877"/>
            <a:ext cx="7560840" cy="523220"/>
          </a:xfrm>
          <a:prstGeom prst="rect">
            <a:avLst/>
          </a:prstGeom>
        </p:spPr>
        <p:txBody>
          <a:bodyPr wrap="square">
            <a:spAutoFit/>
          </a:bodyPr>
          <a:lstStyle/>
          <a:p>
            <a:pPr marL="342900" lvl="0" indent="-342900">
              <a:lnSpc>
                <a:spcPct val="100000"/>
              </a:lnSpc>
              <a:buFont typeface="ZapfDingbats" pitchFamily="82" charset="2"/>
              <a:buChar char="r"/>
            </a:pPr>
            <a:r>
              <a:rPr lang="zh-CN" altLang="en-US" sz="2800" dirty="0" smtClean="0">
                <a:latin typeface="华文细黑" pitchFamily="2" charset="-122"/>
                <a:ea typeface="华文细黑" pitchFamily="2" charset="-122"/>
              </a:rPr>
              <a:t>自定义</a:t>
            </a:r>
            <a:r>
              <a:rPr lang="zh-CN" altLang="en-US" sz="2800" dirty="0">
                <a:latin typeface="华文细黑" pitchFamily="2" charset="-122"/>
                <a:ea typeface="华文细黑" pitchFamily="2" charset="-122"/>
              </a:rPr>
              <a:t>异常类只需要继承</a:t>
            </a:r>
            <a:r>
              <a:rPr lang="en-US" altLang="zh-CN" sz="2800" dirty="0">
                <a:latin typeface="Consolas" panose="020B0609020204030204" pitchFamily="49" charset="0"/>
                <a:ea typeface="华文细黑" pitchFamily="2" charset="-122"/>
              </a:rPr>
              <a:t>Exception</a:t>
            </a:r>
            <a:r>
              <a:rPr lang="zh-CN" altLang="en-US" sz="2800" dirty="0">
                <a:latin typeface="华文细黑" pitchFamily="2" charset="-122"/>
                <a:ea typeface="华文细黑" pitchFamily="2" charset="-122"/>
              </a:rPr>
              <a:t>类即可</a:t>
            </a:r>
          </a:p>
        </p:txBody>
      </p:sp>
    </p:spTree>
    <p:extLst>
      <p:ext uri="{BB962C8B-B14F-4D97-AF65-F5344CB8AC3E}">
        <p14:creationId xmlns:p14="http://schemas.microsoft.com/office/powerpoint/2010/main" val="300787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自定义异常类</a:t>
            </a:r>
          </a:p>
        </p:txBody>
      </p:sp>
      <p:sp>
        <p:nvSpPr>
          <p:cNvPr id="3" name="内容占位符 2"/>
          <p:cNvSpPr>
            <a:spLocks noGrp="1"/>
          </p:cNvSpPr>
          <p:nvPr>
            <p:ph idx="1"/>
          </p:nvPr>
        </p:nvSpPr>
        <p:spPr/>
        <p:txBody>
          <a:bodyPr/>
          <a:lstStyle/>
          <a:p>
            <a:pPr marL="0" indent="0">
              <a:spcAft>
                <a:spcPts val="0"/>
              </a:spcAft>
              <a:buNone/>
            </a:pP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a:t>
            </a:r>
            <a:r>
              <a:rPr lang="en-US" altLang="zh-CN" sz="1800" u="sng" dirty="0" err="1">
                <a:solidFill>
                  <a:srgbClr val="000000"/>
                </a:solidFill>
                <a:latin typeface="Consolas"/>
                <a:ea typeface="宋体"/>
                <a:cs typeface="Times New Roman"/>
              </a:rPr>
              <a:t>MyException</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extends</a:t>
            </a:r>
            <a:r>
              <a:rPr lang="en-US" altLang="zh-CN" sz="1800" dirty="0">
                <a:solidFill>
                  <a:srgbClr val="000000"/>
                </a:solidFill>
                <a:latin typeface="Consolas"/>
                <a:ea typeface="宋体"/>
                <a:cs typeface="Times New Roman"/>
              </a:rPr>
              <a:t> Exception { </a:t>
            </a:r>
            <a:r>
              <a:rPr lang="en-US" altLang="zh-CN" sz="1800" b="1" dirty="0">
                <a:solidFill>
                  <a:srgbClr val="008000"/>
                </a:solidFill>
                <a:latin typeface="Consolas"/>
                <a:ea typeface="宋体"/>
                <a:cs typeface="Times New Roman"/>
              </a:rPr>
              <a:t>// </a:t>
            </a:r>
            <a:r>
              <a:rPr lang="zh-CN" altLang="zh-CN" sz="1800" b="1" dirty="0">
                <a:solidFill>
                  <a:srgbClr val="008000"/>
                </a:solidFill>
                <a:latin typeface="Consolas"/>
                <a:ea typeface="宋体"/>
                <a:cs typeface="Consolas"/>
              </a:rPr>
              <a:t>自定义异常</a:t>
            </a:r>
            <a:r>
              <a:rPr lang="zh-CN" altLang="zh-CN" sz="1800" b="1" dirty="0" smtClean="0">
                <a:solidFill>
                  <a:srgbClr val="008000"/>
                </a:solidFill>
                <a:latin typeface="Consolas"/>
                <a:ea typeface="宋体"/>
                <a:cs typeface="Consolas"/>
              </a:rPr>
              <a:t>类</a:t>
            </a:r>
            <a:endParaRPr lang="zh-CN" altLang="zh-CN" sz="2000" b="1" kern="100" dirty="0">
              <a:solidFill>
                <a:srgbClr val="008000"/>
              </a:solidFill>
              <a:latin typeface="Calibri"/>
              <a:ea typeface="宋体"/>
              <a:cs typeface="Times New Roman"/>
            </a:endParaRPr>
          </a:p>
          <a:p>
            <a:pPr marL="0" indent="0">
              <a:spcAft>
                <a:spcPts val="0"/>
              </a:spcAft>
              <a:buNone/>
            </a:pPr>
            <a:r>
              <a:rPr lang="en-US" altLang="zh-CN" sz="1800" b="1" dirty="0" smtClean="0">
                <a:solidFill>
                  <a:srgbClr val="7F0055"/>
                </a:solidFill>
                <a:latin typeface="Consolas"/>
                <a:ea typeface="宋体"/>
                <a:cs typeface="Times New Roman"/>
              </a:rPr>
              <a:t>    public</a:t>
            </a:r>
            <a:r>
              <a:rPr lang="en-US" altLang="zh-CN" sz="1800" dirty="0" smtClean="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MyException</a:t>
            </a:r>
            <a:r>
              <a:rPr lang="en-US" altLang="zh-CN" sz="1800" dirty="0">
                <a:solidFill>
                  <a:srgbClr val="000000"/>
                </a:solidFill>
                <a:latin typeface="Consolas"/>
                <a:ea typeface="宋体"/>
                <a:cs typeface="Times New Roman"/>
              </a:rPr>
              <a:t>(String </a:t>
            </a:r>
            <a:r>
              <a:rPr lang="en-US" altLang="zh-CN" sz="1800" dirty="0" err="1">
                <a:solidFill>
                  <a:srgbClr val="000000"/>
                </a:solidFill>
                <a:latin typeface="Consolas"/>
                <a:ea typeface="宋体"/>
                <a:cs typeface="Times New Roman"/>
              </a:rPr>
              <a:t>msg</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b="1" dirty="0" smtClean="0">
                <a:solidFill>
                  <a:srgbClr val="7F0055"/>
                </a:solidFill>
                <a:latin typeface="Consolas"/>
                <a:ea typeface="宋体"/>
                <a:cs typeface="Times New Roman"/>
              </a:rPr>
              <a:t>        super</a:t>
            </a:r>
            <a:r>
              <a:rPr lang="en-US" altLang="zh-CN" sz="1800" dirty="0" smtClean="0">
                <a:solidFill>
                  <a:srgbClr val="000000"/>
                </a:solidFill>
                <a:latin typeface="Consolas"/>
                <a:ea typeface="宋体"/>
                <a:cs typeface="Times New Roman"/>
              </a:rPr>
              <a:t>(</a:t>
            </a:r>
            <a:r>
              <a:rPr lang="en-US" altLang="zh-CN" sz="1800" dirty="0" err="1" smtClean="0">
                <a:solidFill>
                  <a:srgbClr val="000000"/>
                </a:solidFill>
                <a:latin typeface="Consolas"/>
                <a:ea typeface="宋体"/>
                <a:cs typeface="Times New Roman"/>
              </a:rPr>
              <a:t>msg</a:t>
            </a:r>
            <a:r>
              <a:rPr lang="en-US" altLang="zh-CN" sz="1800" dirty="0">
                <a:solidFill>
                  <a:srgbClr val="000000"/>
                </a:solidFill>
                <a:latin typeface="Consolas"/>
                <a:ea typeface="宋体"/>
                <a:cs typeface="Times New Roman"/>
              </a:rPr>
              <a:t>); </a:t>
            </a:r>
            <a:r>
              <a:rPr lang="en-US" altLang="zh-CN" sz="1800" b="1" dirty="0">
                <a:solidFill>
                  <a:srgbClr val="008000"/>
                </a:solidFill>
                <a:latin typeface="Consolas"/>
                <a:ea typeface="宋体"/>
                <a:cs typeface="Times New Roman"/>
              </a:rPr>
              <a:t>// </a:t>
            </a:r>
            <a:r>
              <a:rPr lang="zh-CN" altLang="zh-CN" sz="1800" b="1" dirty="0" smtClean="0">
                <a:solidFill>
                  <a:srgbClr val="008000"/>
                </a:solidFill>
                <a:latin typeface="Consolas"/>
                <a:ea typeface="宋体"/>
                <a:cs typeface="Consolas"/>
              </a:rPr>
              <a:t>调用</a:t>
            </a:r>
            <a:r>
              <a:rPr lang="zh-CN" altLang="en-US" sz="1800" b="1" dirty="0" smtClean="0">
                <a:solidFill>
                  <a:srgbClr val="008000"/>
                </a:solidFill>
                <a:latin typeface="Consolas"/>
                <a:ea typeface="宋体"/>
                <a:cs typeface="Consolas"/>
              </a:rPr>
              <a:t>超</a:t>
            </a:r>
            <a:r>
              <a:rPr lang="zh-CN" altLang="zh-CN" sz="1800" b="1" dirty="0" smtClean="0">
                <a:solidFill>
                  <a:srgbClr val="008000"/>
                </a:solidFill>
                <a:latin typeface="Consolas"/>
                <a:ea typeface="宋体"/>
                <a:cs typeface="Consolas"/>
              </a:rPr>
              <a:t>类中构造</a:t>
            </a:r>
            <a:r>
              <a:rPr lang="zh-CN" altLang="zh-CN" sz="1800" b="1" dirty="0">
                <a:solidFill>
                  <a:srgbClr val="008000"/>
                </a:solidFill>
                <a:latin typeface="Consolas"/>
                <a:ea typeface="宋体"/>
                <a:cs typeface="Consolas"/>
              </a:rPr>
              <a:t>方法，传递错误信息</a:t>
            </a:r>
            <a:endParaRPr lang="zh-CN" altLang="zh-CN" sz="2000" b="1" kern="100" dirty="0">
              <a:solidFill>
                <a:srgbClr val="008000"/>
              </a:solidFill>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a:t>
            </a:r>
            <a:endParaRPr lang="zh-CN" altLang="zh-CN" sz="2000" kern="100" dirty="0" smtClean="0">
              <a:latin typeface="Calibri"/>
              <a:ea typeface="宋体"/>
              <a:cs typeface="Times New Roman"/>
            </a:endParaRPr>
          </a:p>
          <a:p>
            <a:pPr marL="0" indent="0">
              <a:spcAft>
                <a:spcPts val="0"/>
              </a:spcAft>
              <a:buNone/>
            </a:pPr>
            <a:r>
              <a:rPr lang="en-US" altLang="zh-CN" sz="1800" dirty="0" smtClean="0">
                <a:latin typeface="Consolas"/>
                <a:ea typeface="宋体"/>
                <a:cs typeface="Times New Roman"/>
              </a:rPr>
              <a:t> </a:t>
            </a:r>
            <a:endParaRPr lang="zh-CN" altLang="zh-CN" sz="2000" kern="100" dirty="0" smtClean="0">
              <a:latin typeface="Calibri"/>
              <a:ea typeface="宋体"/>
              <a:cs typeface="Times New Roman"/>
            </a:endParaRPr>
          </a:p>
          <a:p>
            <a:pPr marL="0" indent="0">
              <a:spcAft>
                <a:spcPts val="0"/>
              </a:spcAft>
              <a:buNone/>
            </a:pPr>
            <a:r>
              <a:rPr lang="en-US" altLang="zh-CN" sz="1800" b="1" dirty="0" smtClean="0">
                <a:solidFill>
                  <a:srgbClr val="7F0055"/>
                </a:solidFill>
                <a:latin typeface="Consolas"/>
                <a:ea typeface="宋体"/>
                <a:cs typeface="Times New Roman"/>
              </a:rPr>
              <a:t>public</a:t>
            </a:r>
            <a:r>
              <a:rPr lang="en-US" altLang="zh-CN" sz="1800" dirty="0" smtClean="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DefaultException</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b="1" dirty="0" smtClean="0">
                <a:solidFill>
                  <a:srgbClr val="7F0055"/>
                </a:solidFill>
                <a:latin typeface="Consolas"/>
                <a:ea typeface="宋体"/>
                <a:cs typeface="Times New Roman"/>
              </a:rPr>
              <a:t>    public</a:t>
            </a:r>
            <a:r>
              <a:rPr lang="en-US" altLang="zh-CN" sz="1800" dirty="0" smtClean="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static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void</a:t>
            </a:r>
            <a:r>
              <a:rPr lang="en-US" altLang="zh-CN" sz="1800" dirty="0">
                <a:solidFill>
                  <a:srgbClr val="000000"/>
                </a:solidFill>
                <a:latin typeface="Consolas"/>
                <a:ea typeface="宋体"/>
                <a:cs typeface="Times New Roman"/>
              </a:rPr>
              <a:t> main(String </a:t>
            </a:r>
            <a:r>
              <a:rPr lang="en-US" altLang="zh-CN" sz="1800" dirty="0" err="1">
                <a:solidFill>
                  <a:srgbClr val="000000"/>
                </a:solidFill>
                <a:latin typeface="Consolas"/>
                <a:ea typeface="宋体"/>
                <a:cs typeface="Times New Roman"/>
              </a:rPr>
              <a:t>args</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b="1" dirty="0" smtClean="0">
                <a:solidFill>
                  <a:srgbClr val="7F0055"/>
                </a:solidFill>
                <a:latin typeface="Consolas"/>
                <a:ea typeface="宋体"/>
                <a:cs typeface="Times New Roman"/>
              </a:rPr>
              <a:t>        try</a:t>
            </a:r>
            <a:r>
              <a:rPr lang="en-US" altLang="zh-CN" sz="1800" dirty="0" smtClean="0">
                <a:solidFill>
                  <a:srgbClr val="000000"/>
                </a:solidFill>
                <a:latin typeface="Consolas"/>
                <a:ea typeface="宋体"/>
                <a:cs typeface="Times New Roman"/>
              </a:rPr>
              <a:t> </a:t>
            </a:r>
            <a:r>
              <a:rPr lang="en-US" altLang="zh-CN" sz="18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b="1" dirty="0" smtClean="0">
                <a:solidFill>
                  <a:srgbClr val="7F0055"/>
                </a:solidFill>
                <a:latin typeface="Consolas"/>
                <a:ea typeface="宋体"/>
                <a:cs typeface="Times New Roman"/>
              </a:rPr>
              <a:t>throw</a:t>
            </a:r>
            <a:r>
              <a:rPr lang="en-US" altLang="zh-CN" sz="1800" dirty="0" smtClean="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new</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MyException</a:t>
            </a:r>
            <a:r>
              <a:rPr lang="en-US" altLang="zh-CN" sz="1800" dirty="0">
                <a:solidFill>
                  <a:srgbClr val="000000"/>
                </a:solidFill>
                <a:latin typeface="Consolas"/>
                <a:ea typeface="宋体"/>
                <a:cs typeface="Times New Roman"/>
              </a:rPr>
              <a:t>(</a:t>
            </a:r>
            <a:r>
              <a:rPr lang="en-US" altLang="zh-CN" sz="1800" dirty="0">
                <a:solidFill>
                  <a:srgbClr val="2A00FF"/>
                </a:solidFill>
                <a:latin typeface="Consolas"/>
                <a:ea typeface="宋体"/>
                <a:cs typeface="Times New Roman"/>
              </a:rPr>
              <a:t>"</a:t>
            </a:r>
            <a:r>
              <a:rPr lang="zh-CN" altLang="zh-CN" sz="1800" dirty="0">
                <a:solidFill>
                  <a:srgbClr val="2A00FF"/>
                </a:solidFill>
                <a:latin typeface="Consolas"/>
                <a:ea typeface="宋体"/>
                <a:cs typeface="Consolas"/>
              </a:rPr>
              <a:t>自定义异常。</a:t>
            </a:r>
            <a:r>
              <a:rPr lang="en-US" altLang="zh-CN" sz="1800" dirty="0">
                <a:solidFill>
                  <a:srgbClr val="2A00FF"/>
                </a:solidFill>
                <a:latin typeface="Consolas"/>
                <a:ea typeface="宋体"/>
                <a:cs typeface="Times New Roman"/>
              </a:rPr>
              <a:t>"</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catch</a:t>
            </a:r>
            <a:r>
              <a:rPr lang="en-US" altLang="zh-CN" sz="1800" dirty="0">
                <a:solidFill>
                  <a:srgbClr val="000000"/>
                </a:solidFill>
                <a:latin typeface="Consolas"/>
                <a:ea typeface="宋体"/>
                <a:cs typeface="Times New Roman"/>
              </a:rPr>
              <a:t> (Exception e)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     </a:t>
            </a:r>
            <a:r>
              <a:rPr lang="en-US" altLang="zh-CN" sz="1800" dirty="0" err="1" smtClean="0">
                <a:solidFill>
                  <a:srgbClr val="000000"/>
                </a:solidFill>
                <a:latin typeface="Consolas"/>
                <a:ea typeface="宋体"/>
                <a:cs typeface="Times New Roman"/>
              </a:rPr>
              <a:t>System.</a:t>
            </a:r>
            <a:r>
              <a:rPr lang="en-US" altLang="zh-CN" sz="1800" i="1" dirty="0" err="1" smtClean="0">
                <a:solidFill>
                  <a:srgbClr val="0000C0"/>
                </a:solidFill>
                <a:latin typeface="Consolas"/>
                <a:ea typeface="宋体"/>
                <a:cs typeface="Times New Roman"/>
              </a:rPr>
              <a:t>out</a:t>
            </a:r>
            <a:r>
              <a:rPr lang="en-US" altLang="zh-CN" sz="1800" dirty="0" err="1" smtClean="0">
                <a:solidFill>
                  <a:srgbClr val="000000"/>
                </a:solidFill>
                <a:latin typeface="Consolas"/>
                <a:ea typeface="宋体"/>
                <a:cs typeface="Times New Roman"/>
              </a:rPr>
              <a:t>.println</a:t>
            </a:r>
            <a:r>
              <a:rPr lang="en-US" altLang="zh-CN" sz="1800" dirty="0" smtClean="0">
                <a:solidFill>
                  <a:srgbClr val="000000"/>
                </a:solidFill>
                <a:latin typeface="Consolas"/>
                <a:ea typeface="宋体"/>
                <a:cs typeface="Times New Roman"/>
              </a:rPr>
              <a:t>(e</a:t>
            </a:r>
            <a:r>
              <a:rPr lang="en-US" altLang="zh-CN" sz="18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smtClean="0">
                <a:solidFill>
                  <a:srgbClr val="000000"/>
                </a:solidFill>
                <a:latin typeface="Consolas"/>
                <a:ea typeface="宋体"/>
                <a:cs typeface="Times New Roman"/>
              </a:rPr>
              <a:t>}</a:t>
            </a:r>
            <a:endParaRPr lang="zh-CN" altLang="zh-CN" sz="2000" kern="100" dirty="0">
              <a:latin typeface="Calibri"/>
              <a:ea typeface="宋体"/>
              <a:cs typeface="Times New Roman"/>
            </a:endParaRPr>
          </a:p>
          <a:p>
            <a:pPr marL="0" indent="0">
              <a:spcAft>
                <a:spcPts val="0"/>
              </a:spcAft>
              <a:buNone/>
            </a:pPr>
            <a:r>
              <a:rPr lang="en-US" altLang="zh-CN" sz="1800" dirty="0" smtClean="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buNone/>
            </a:pPr>
            <a:r>
              <a:rPr lang="en-US" altLang="zh-CN" sz="1800" dirty="0">
                <a:solidFill>
                  <a:srgbClr val="000000"/>
                </a:solidFill>
                <a:latin typeface="Consolas"/>
                <a:ea typeface="宋体"/>
              </a:rPr>
              <a:t>}</a:t>
            </a:r>
            <a:endParaRPr lang="zh-CN" altLang="en-US" sz="1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42</a:t>
            </a:fld>
            <a:endParaRPr lang="en-US" altLang="zh-CN"/>
          </a:p>
        </p:txBody>
      </p:sp>
      <p:sp>
        <p:nvSpPr>
          <p:cNvPr id="5" name="矩形 4"/>
          <p:cNvSpPr/>
          <p:nvPr/>
        </p:nvSpPr>
        <p:spPr>
          <a:xfrm>
            <a:off x="1907704" y="6062246"/>
            <a:ext cx="4685898" cy="338554"/>
          </a:xfrm>
          <a:prstGeom prst="rect">
            <a:avLst/>
          </a:prstGeom>
        </p:spPr>
        <p:txBody>
          <a:bodyPr wrap="none">
            <a:spAutoFit/>
          </a:bodyPr>
          <a:lstStyle/>
          <a:p>
            <a:r>
              <a:rPr lang="en-US" altLang="zh-CN" dirty="0" err="1">
                <a:solidFill>
                  <a:srgbClr val="0000FF"/>
                </a:solidFill>
                <a:latin typeface="Consolas" panose="020B0609020204030204" pitchFamily="49" charset="0"/>
              </a:rPr>
              <a:t>edu.hit.MyException</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自定义异常。</a:t>
            </a:r>
            <a:endParaRPr lang="zh-CN" altLang="en-US" sz="2800" dirty="0"/>
          </a:p>
        </p:txBody>
      </p:sp>
    </p:spTree>
    <p:extLst>
      <p:ext uri="{BB962C8B-B14F-4D97-AF65-F5344CB8AC3E}">
        <p14:creationId xmlns:p14="http://schemas.microsoft.com/office/powerpoint/2010/main" val="2478617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异常的注意</a:t>
            </a:r>
            <a:r>
              <a:rPr lang="zh-CN" altLang="en-US" dirty="0" smtClean="0"/>
              <a:t>事项</a:t>
            </a:r>
            <a:endParaRPr lang="zh-CN" altLang="en-US" dirty="0"/>
          </a:p>
        </p:txBody>
      </p:sp>
      <p:sp>
        <p:nvSpPr>
          <p:cNvPr id="3" name="内容占位符 2"/>
          <p:cNvSpPr>
            <a:spLocks noGrp="1"/>
          </p:cNvSpPr>
          <p:nvPr>
            <p:ph idx="1"/>
          </p:nvPr>
        </p:nvSpPr>
        <p:spPr/>
        <p:txBody>
          <a:bodyPr/>
          <a:lstStyle/>
          <a:p>
            <a:r>
              <a:rPr lang="zh-CN" altLang="en-US" dirty="0"/>
              <a:t>子类重写父类方法时，子类的方法必须抛出相同的异常或父类异常的子类。</a:t>
            </a:r>
            <a:r>
              <a:rPr lang="en-US" altLang="zh-CN" dirty="0"/>
              <a:t>(</a:t>
            </a:r>
            <a:r>
              <a:rPr lang="zh-CN" altLang="en-US" dirty="0"/>
              <a:t>父亲坏了</a:t>
            </a:r>
            <a:r>
              <a:rPr lang="en-US" altLang="zh-CN" dirty="0"/>
              <a:t>,</a:t>
            </a:r>
            <a:r>
              <a:rPr lang="zh-CN" altLang="en-US" dirty="0"/>
              <a:t>儿子</a:t>
            </a:r>
            <a:r>
              <a:rPr lang="zh-CN" altLang="en-US" dirty="0" smtClean="0"/>
              <a:t>不能</a:t>
            </a:r>
            <a:r>
              <a:rPr lang="zh-CN" altLang="en-US" dirty="0"/>
              <a:t>比父亲更坏</a:t>
            </a:r>
            <a:r>
              <a:rPr lang="en-US" altLang="zh-CN" dirty="0" smtClean="0"/>
              <a:t>)</a:t>
            </a:r>
            <a:r>
              <a:rPr lang="zh-CN" altLang="en-US" dirty="0" smtClean="0"/>
              <a:t>；</a:t>
            </a:r>
            <a:endParaRPr lang="en-US" altLang="zh-CN" dirty="0" smtClean="0"/>
          </a:p>
          <a:p>
            <a:r>
              <a:rPr lang="zh-CN" altLang="en-US" dirty="0"/>
              <a:t>如果父类抛出了多个异常</a:t>
            </a:r>
            <a:r>
              <a:rPr lang="en-US" altLang="zh-CN" dirty="0"/>
              <a:t>,</a:t>
            </a:r>
            <a:r>
              <a:rPr lang="zh-CN" altLang="en-US" dirty="0"/>
              <a:t>子类重写父</a:t>
            </a:r>
            <a:r>
              <a:rPr lang="zh-CN" altLang="en-US" dirty="0" smtClean="0"/>
              <a:t>类时，只能</a:t>
            </a:r>
            <a:r>
              <a:rPr lang="zh-CN" altLang="en-US" dirty="0"/>
              <a:t>抛出相同的异常或者是他的</a:t>
            </a:r>
            <a:r>
              <a:rPr lang="zh-CN" altLang="en-US" dirty="0" smtClean="0"/>
              <a:t>子集，子</a:t>
            </a:r>
            <a:r>
              <a:rPr lang="zh-CN" altLang="en-US" dirty="0"/>
              <a:t>类不能抛出父类没有的</a:t>
            </a:r>
            <a:r>
              <a:rPr lang="zh-CN" altLang="en-US" dirty="0" smtClean="0"/>
              <a:t>异常；</a:t>
            </a:r>
            <a:endParaRPr lang="en-US" altLang="zh-CN" dirty="0" smtClean="0"/>
          </a:p>
          <a:p>
            <a:r>
              <a:rPr lang="zh-CN" altLang="en-US" dirty="0"/>
              <a:t>如果被重写的方法没有异常抛出</a:t>
            </a:r>
            <a:r>
              <a:rPr lang="en-US" altLang="zh-CN" dirty="0"/>
              <a:t>,</a:t>
            </a:r>
            <a:r>
              <a:rPr lang="zh-CN" altLang="en-US" dirty="0"/>
              <a:t>那么子类的方法绝对不可以抛出</a:t>
            </a:r>
            <a:r>
              <a:rPr lang="zh-CN" altLang="en-US" dirty="0" smtClean="0"/>
              <a:t>异常</a:t>
            </a:r>
            <a:r>
              <a:rPr lang="zh-CN" altLang="en-US" dirty="0"/>
              <a:t>，</a:t>
            </a:r>
            <a:r>
              <a:rPr lang="zh-CN" altLang="en-US" dirty="0" smtClean="0"/>
              <a:t>如</a:t>
            </a:r>
            <a:r>
              <a:rPr lang="zh-CN" altLang="en-US" dirty="0"/>
              <a:t>果子类方法内有异常</a:t>
            </a:r>
            <a:r>
              <a:rPr lang="zh-CN" altLang="en-US" dirty="0" smtClean="0"/>
              <a:t>发生，那么</a:t>
            </a:r>
            <a:r>
              <a:rPr lang="zh-CN" altLang="en-US" dirty="0"/>
              <a:t>子类只能</a:t>
            </a:r>
            <a:r>
              <a:rPr lang="en-US" altLang="zh-CN" dirty="0" smtClean="0">
                <a:latin typeface="Consolas" panose="020B0609020204030204" pitchFamily="49" charset="0"/>
              </a:rPr>
              <a:t>try…catch…finally</a:t>
            </a:r>
            <a:r>
              <a:rPr lang="zh-CN" altLang="en-US" dirty="0" smtClean="0"/>
              <a:t>处理，不能</a:t>
            </a:r>
            <a:r>
              <a:rPr lang="en-US" altLang="zh-CN" dirty="0">
                <a:latin typeface="Consolas" panose="020B0609020204030204" pitchFamily="49" charset="0"/>
              </a:rPr>
              <a:t>throws</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43</a:t>
            </a:fld>
            <a:endParaRPr lang="en-US" altLang="zh-CN"/>
          </a:p>
        </p:txBody>
      </p:sp>
    </p:spTree>
    <p:extLst>
      <p:ext uri="{BB962C8B-B14F-4D97-AF65-F5344CB8AC3E}">
        <p14:creationId xmlns:p14="http://schemas.microsoft.com/office/powerpoint/2010/main" val="655882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异常的注意事项</a:t>
            </a:r>
          </a:p>
        </p:txBody>
      </p:sp>
      <p:sp>
        <p:nvSpPr>
          <p:cNvPr id="3" name="内容占位符 2"/>
          <p:cNvSpPr>
            <a:spLocks noGrp="1"/>
          </p:cNvSpPr>
          <p:nvPr>
            <p:ph idx="1"/>
          </p:nvPr>
        </p:nvSpPr>
        <p:spPr/>
        <p:txBody>
          <a:bodyPr/>
          <a:lstStyle/>
          <a:p>
            <a:r>
              <a:rPr lang="zh-CN" altLang="en-US" sz="3200" dirty="0"/>
              <a:t>使用</a:t>
            </a:r>
            <a:r>
              <a:rPr lang="zh-CN" altLang="en-US" sz="3200" dirty="0" smtClean="0"/>
              <a:t>异常处理的原则：</a:t>
            </a:r>
            <a:endParaRPr lang="en-US" altLang="zh-CN" sz="3200" dirty="0" smtClean="0"/>
          </a:p>
          <a:p>
            <a:pPr lvl="1"/>
            <a:r>
              <a:rPr lang="zh-CN" altLang="en-US" sz="2800" dirty="0" smtClean="0"/>
              <a:t>如果</a:t>
            </a:r>
            <a:r>
              <a:rPr lang="zh-CN" altLang="en-US" sz="2800" dirty="0"/>
              <a:t>该功能内部可以将问题</a:t>
            </a:r>
            <a:r>
              <a:rPr lang="zh-CN" altLang="en-US" sz="2800" dirty="0" smtClean="0"/>
              <a:t>处理</a:t>
            </a:r>
            <a:r>
              <a:rPr lang="zh-CN" altLang="en-US" sz="2800" dirty="0"/>
              <a:t>，</a:t>
            </a:r>
            <a:r>
              <a:rPr lang="zh-CN" altLang="en-US" sz="2800" dirty="0" smtClean="0"/>
              <a:t>用</a:t>
            </a:r>
            <a:r>
              <a:rPr lang="en-US" altLang="zh-CN" sz="2800" dirty="0" smtClean="0">
                <a:latin typeface="Consolas" panose="020B0609020204030204" pitchFamily="49" charset="0"/>
              </a:rPr>
              <a:t>try…catch…finally</a:t>
            </a:r>
            <a:r>
              <a:rPr lang="en-US" altLang="zh-CN" sz="2800" dirty="0" smtClean="0"/>
              <a:t> </a:t>
            </a:r>
            <a:r>
              <a:rPr lang="zh-CN" altLang="en-US" sz="2800" dirty="0" smtClean="0"/>
              <a:t>进行处理</a:t>
            </a:r>
            <a:endParaRPr lang="en-US" altLang="zh-CN" sz="2800" dirty="0" smtClean="0"/>
          </a:p>
          <a:p>
            <a:pPr lvl="1"/>
            <a:r>
              <a:rPr lang="zh-CN" altLang="en-US" sz="2800" dirty="0" smtClean="0"/>
              <a:t>如果</a:t>
            </a:r>
            <a:r>
              <a:rPr lang="zh-CN" altLang="en-US" sz="2800" dirty="0"/>
              <a:t>处理</a:t>
            </a:r>
            <a:r>
              <a:rPr lang="zh-CN" altLang="en-US" sz="2800" dirty="0" smtClean="0"/>
              <a:t>不了，即用</a:t>
            </a:r>
            <a:r>
              <a:rPr lang="en-US" altLang="zh-CN" sz="2800" dirty="0">
                <a:latin typeface="Consolas" panose="020B0609020204030204" pitchFamily="49" charset="0"/>
              </a:rPr>
              <a:t>throws</a:t>
            </a:r>
            <a:r>
              <a:rPr lang="zh-CN" altLang="en-US" sz="2800" dirty="0" smtClean="0"/>
              <a:t>抛出，</a:t>
            </a:r>
            <a:r>
              <a:rPr lang="zh-CN" altLang="en-US" sz="2800" dirty="0"/>
              <a:t>交由调用者</a:t>
            </a:r>
            <a:r>
              <a:rPr lang="zh-CN" altLang="en-US" sz="2800" dirty="0" smtClean="0"/>
              <a:t>处理。</a:t>
            </a:r>
            <a:endParaRPr lang="en-US" altLang="zh-CN"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44</a:t>
            </a:fld>
            <a:endParaRPr lang="en-US" altLang="zh-CN"/>
          </a:p>
        </p:txBody>
      </p:sp>
    </p:spTree>
    <p:extLst>
      <p:ext uri="{BB962C8B-B14F-4D97-AF65-F5344CB8AC3E}">
        <p14:creationId xmlns:p14="http://schemas.microsoft.com/office/powerpoint/2010/main" val="741425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zh-CN" altLang="en-US" dirty="0" smtClean="0">
                <a:ea typeface="宋体" pitchFamily="2" charset="-122"/>
              </a:rPr>
              <a:t>异常的继承结构和分类</a:t>
            </a:r>
            <a:endParaRPr lang="en-US" altLang="zh-CN" dirty="0" smtClean="0">
              <a:ea typeface="宋体" pitchFamily="2" charset="-122"/>
            </a:endParaRPr>
          </a:p>
          <a:p>
            <a:r>
              <a:rPr lang="zh-CN" altLang="en-US" dirty="0" smtClean="0">
                <a:ea typeface="宋体" pitchFamily="2" charset="-122"/>
              </a:rPr>
              <a:t>异常处理</a:t>
            </a:r>
            <a:r>
              <a:rPr lang="zh-CN" altLang="en-US" dirty="0">
                <a:ea typeface="宋体" pitchFamily="2" charset="-122"/>
              </a:rPr>
              <a:t>结构、异常的处理</a:t>
            </a:r>
            <a:r>
              <a:rPr lang="zh-CN" altLang="en-US" dirty="0" smtClean="0">
                <a:ea typeface="宋体" pitchFamily="2" charset="-122"/>
              </a:rPr>
              <a:t>流程</a:t>
            </a:r>
            <a:endParaRPr lang="en-US" altLang="zh-CN" dirty="0" smtClean="0">
              <a:ea typeface="宋体" pitchFamily="2" charset="-122"/>
            </a:endParaRPr>
          </a:p>
          <a:p>
            <a:r>
              <a:rPr lang="zh-CN" altLang="en-US" dirty="0" smtClean="0">
                <a:ea typeface="宋体" pitchFamily="2" charset="-122"/>
              </a:rPr>
              <a:t>利用</a:t>
            </a:r>
            <a:r>
              <a:rPr lang="en-US" altLang="zh-CN" dirty="0">
                <a:latin typeface="Consolas" panose="020B0609020204030204" pitchFamily="49" charset="0"/>
              </a:rPr>
              <a:t>Exception</a:t>
            </a:r>
            <a:r>
              <a:rPr lang="zh-CN" altLang="en-US" dirty="0" smtClean="0">
                <a:ea typeface="宋体" pitchFamily="2" charset="-122"/>
              </a:rPr>
              <a:t>对象进行异常接收</a:t>
            </a:r>
            <a:endParaRPr lang="en-US" altLang="zh-CN" dirty="0">
              <a:ea typeface="宋体" pitchFamily="2" charset="-122"/>
            </a:endParaRPr>
          </a:p>
          <a:p>
            <a:r>
              <a:rPr lang="en-US" altLang="zh-CN" dirty="0">
                <a:latin typeface="Consolas" panose="020B0609020204030204" pitchFamily="49" charset="0"/>
              </a:rPr>
              <a:t>throws</a:t>
            </a:r>
            <a:r>
              <a:rPr lang="zh-CN" altLang="en-US" dirty="0" smtClean="0">
                <a:ea typeface="宋体" pitchFamily="2" charset="-122"/>
              </a:rPr>
              <a:t>和</a:t>
            </a:r>
            <a:r>
              <a:rPr lang="en-US" altLang="zh-CN" dirty="0">
                <a:latin typeface="Consolas" panose="020B0609020204030204" pitchFamily="49" charset="0"/>
              </a:rPr>
              <a:t>throw</a:t>
            </a:r>
            <a:r>
              <a:rPr lang="zh-CN" altLang="en-US" dirty="0" smtClean="0">
                <a:ea typeface="宋体" pitchFamily="2" charset="-122"/>
              </a:rPr>
              <a:t>关键字的区别</a:t>
            </a:r>
            <a:endParaRPr lang="en-US" altLang="zh-CN" dirty="0">
              <a:ea typeface="宋体" pitchFamily="2" charset="-122"/>
            </a:endParaRPr>
          </a:p>
          <a:p>
            <a:r>
              <a:rPr lang="zh-CN" altLang="en-US" dirty="0" smtClean="0">
                <a:ea typeface="宋体" pitchFamily="2" charset="-122"/>
              </a:rPr>
              <a:t>自定义</a:t>
            </a:r>
            <a:r>
              <a:rPr lang="zh-CN" altLang="en-US" dirty="0">
                <a:ea typeface="宋体" pitchFamily="2" charset="-122"/>
              </a:rPr>
              <a:t>异常</a:t>
            </a:r>
            <a:endParaRPr lang="en-US" altLang="zh-CN" dirty="0">
              <a:ea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45</a:t>
            </a:fld>
            <a:endParaRPr lang="en-US" altLang="zh-CN"/>
          </a:p>
        </p:txBody>
      </p:sp>
    </p:spTree>
    <p:extLst>
      <p:ext uri="{BB962C8B-B14F-4D97-AF65-F5344CB8AC3E}">
        <p14:creationId xmlns:p14="http://schemas.microsoft.com/office/powerpoint/2010/main" val="176278355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5" name="内容占位符 4"/>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a:t>
            </a:fld>
            <a:endParaRPr lang="en-US" altLang="zh-CN"/>
          </a:p>
        </p:txBody>
      </p:sp>
      <p:pic>
        <p:nvPicPr>
          <p:cNvPr id="6" name="图片 5"/>
          <p:cNvPicPr>
            <a:picLocks noChangeAspect="1"/>
          </p:cNvPicPr>
          <p:nvPr/>
        </p:nvPicPr>
        <p:blipFill>
          <a:blip r:embed="rId3"/>
          <a:stretch>
            <a:fillRect/>
          </a:stretch>
        </p:blipFill>
        <p:spPr>
          <a:xfrm>
            <a:off x="467544" y="1600200"/>
            <a:ext cx="8352928" cy="4061048"/>
          </a:xfrm>
          <a:prstGeom prst="rect">
            <a:avLst/>
          </a:prstGeom>
        </p:spPr>
      </p:pic>
      <p:sp>
        <p:nvSpPr>
          <p:cNvPr id="7" name="矩形 6"/>
          <p:cNvSpPr/>
          <p:nvPr/>
        </p:nvSpPr>
        <p:spPr>
          <a:xfrm>
            <a:off x="683568" y="1802959"/>
            <a:ext cx="2793232" cy="1200329"/>
          </a:xfrm>
          <a:prstGeom prst="rect">
            <a:avLst/>
          </a:prstGeom>
        </p:spPr>
        <p:txBody>
          <a:bodyPr wrap="square">
            <a:spAutoFit/>
          </a:bodyPr>
          <a:lstStyle/>
          <a:p>
            <a:pPr lvl="0">
              <a:lnSpc>
                <a:spcPct val="100000"/>
              </a:lnSpc>
              <a:buClr>
                <a:srgbClr val="3333CC"/>
              </a:buClr>
            </a:pPr>
            <a:r>
              <a:rPr lang="en-US" altLang="zh-CN" sz="2400" kern="0" dirty="0">
                <a:solidFill>
                  <a:srgbClr val="000000"/>
                </a:solidFill>
                <a:latin typeface="Consolas" panose="020B0609020204030204" pitchFamily="49" charset="0"/>
                <a:ea typeface="华文细黑" pitchFamily="2" charset="-122"/>
              </a:rPr>
              <a:t>Error</a:t>
            </a:r>
            <a:r>
              <a:rPr lang="zh-CN" altLang="zh-CN" sz="2400" kern="0" dirty="0">
                <a:solidFill>
                  <a:srgbClr val="000000"/>
                </a:solidFill>
                <a:latin typeface="华文细黑" pitchFamily="2" charset="-122"/>
                <a:ea typeface="华文细黑" pitchFamily="2" charset="-122"/>
              </a:rPr>
              <a:t>：</a:t>
            </a:r>
            <a:r>
              <a:rPr lang="en-US" altLang="zh-CN" sz="2400" kern="0" dirty="0">
                <a:solidFill>
                  <a:srgbClr val="000000"/>
                </a:solidFill>
                <a:latin typeface="Consolas" panose="020B0609020204030204" pitchFamily="49" charset="0"/>
                <a:ea typeface="华文细黑" pitchFamily="2" charset="-122"/>
              </a:rPr>
              <a:t>JVM</a:t>
            </a:r>
            <a:r>
              <a:rPr lang="zh-CN" altLang="en-US" sz="2400" kern="0" dirty="0">
                <a:solidFill>
                  <a:srgbClr val="000000"/>
                </a:solidFill>
                <a:latin typeface="华文细黑" pitchFamily="2" charset="-122"/>
                <a:ea typeface="华文细黑" pitchFamily="2" charset="-122"/>
              </a:rPr>
              <a:t>错误，服务器宕</a:t>
            </a:r>
            <a:r>
              <a:rPr lang="zh-CN" altLang="en-US" sz="2400" kern="0" dirty="0" smtClean="0">
                <a:solidFill>
                  <a:srgbClr val="000000"/>
                </a:solidFill>
                <a:latin typeface="华文细黑" pitchFamily="2" charset="-122"/>
                <a:ea typeface="华文细黑" pitchFamily="2" charset="-122"/>
              </a:rPr>
              <a:t>机等，</a:t>
            </a:r>
            <a:r>
              <a:rPr lang="zh-CN" altLang="en-US" sz="2400" kern="0" dirty="0" smtClean="0">
                <a:solidFill>
                  <a:srgbClr val="0000FF"/>
                </a:solidFill>
                <a:latin typeface="华文细黑" pitchFamily="2" charset="-122"/>
                <a:ea typeface="华文细黑" pitchFamily="2" charset="-122"/>
              </a:rPr>
              <a:t>程序无法</a:t>
            </a:r>
            <a:r>
              <a:rPr lang="zh-CN" altLang="en-US" sz="2400" kern="0" dirty="0">
                <a:solidFill>
                  <a:srgbClr val="0000FF"/>
                </a:solidFill>
                <a:latin typeface="华文细黑" pitchFamily="2" charset="-122"/>
                <a:ea typeface="华文细黑" pitchFamily="2" charset="-122"/>
              </a:rPr>
              <a:t>处理</a:t>
            </a:r>
            <a:r>
              <a:rPr lang="zh-CN" altLang="en-US" sz="2400" kern="0" dirty="0">
                <a:solidFill>
                  <a:srgbClr val="000000"/>
                </a:solidFill>
                <a:latin typeface="华文细黑" pitchFamily="2" charset="-122"/>
                <a:ea typeface="华文细黑" pitchFamily="2" charset="-122"/>
              </a:rPr>
              <a:t>。</a:t>
            </a:r>
            <a:endParaRPr lang="zh-CN" altLang="zh-CN" sz="2400" kern="0" dirty="0">
              <a:solidFill>
                <a:srgbClr val="000000"/>
              </a:solidFill>
              <a:latin typeface="华文细黑" pitchFamily="2" charset="-122"/>
              <a:ea typeface="华文细黑" pitchFamily="2" charset="-122"/>
            </a:endParaRPr>
          </a:p>
        </p:txBody>
      </p:sp>
      <p:sp>
        <p:nvSpPr>
          <p:cNvPr id="8" name="矩形 7"/>
          <p:cNvSpPr/>
          <p:nvPr/>
        </p:nvSpPr>
        <p:spPr>
          <a:xfrm>
            <a:off x="5453361" y="1802959"/>
            <a:ext cx="2736801" cy="980846"/>
          </a:xfrm>
          <a:prstGeom prst="rect">
            <a:avLst/>
          </a:prstGeom>
        </p:spPr>
        <p:txBody>
          <a:bodyPr wrap="square">
            <a:spAutoFit/>
          </a:bodyPr>
          <a:lstStyle/>
          <a:p>
            <a:r>
              <a:rPr lang="en-US" altLang="zh-CN" sz="2400" kern="0" dirty="0">
                <a:solidFill>
                  <a:srgbClr val="000000"/>
                </a:solidFill>
                <a:latin typeface="Consolas" panose="020B0609020204030204" pitchFamily="49" charset="0"/>
                <a:ea typeface="华文细黑" pitchFamily="2" charset="-122"/>
              </a:rPr>
              <a:t>Exception</a:t>
            </a:r>
            <a:r>
              <a:rPr lang="zh-CN" altLang="zh-CN" sz="2400" kern="0" dirty="0">
                <a:solidFill>
                  <a:srgbClr val="000000"/>
                </a:solidFill>
                <a:latin typeface="华文细黑" pitchFamily="2" charset="-122"/>
                <a:ea typeface="华文细黑" pitchFamily="2" charset="-122"/>
              </a:rPr>
              <a:t>：程序</a:t>
            </a:r>
            <a:r>
              <a:rPr lang="zh-CN" altLang="en-US" sz="2400" kern="0" dirty="0">
                <a:solidFill>
                  <a:srgbClr val="000000"/>
                </a:solidFill>
                <a:latin typeface="华文细黑" pitchFamily="2" charset="-122"/>
                <a:ea typeface="华文细黑" pitchFamily="2" charset="-122"/>
              </a:rPr>
              <a:t>本身</a:t>
            </a:r>
            <a:r>
              <a:rPr lang="zh-CN" altLang="zh-CN" sz="2400" kern="0" dirty="0">
                <a:solidFill>
                  <a:srgbClr val="000000"/>
                </a:solidFill>
                <a:latin typeface="华文细黑" pitchFamily="2" charset="-122"/>
                <a:ea typeface="华文细黑" pitchFamily="2" charset="-122"/>
              </a:rPr>
              <a:t>发生的异常，</a:t>
            </a:r>
            <a:r>
              <a:rPr lang="zh-CN" altLang="zh-CN" sz="2400" kern="0" dirty="0">
                <a:solidFill>
                  <a:srgbClr val="0000FF"/>
                </a:solidFill>
                <a:latin typeface="华文细黑" pitchFamily="2" charset="-122"/>
                <a:ea typeface="华文细黑" pitchFamily="2" charset="-122"/>
              </a:rPr>
              <a:t>需要进行处理</a:t>
            </a:r>
            <a:endParaRPr lang="zh-CN" altLang="en-US" sz="1600" dirty="0">
              <a:solidFill>
                <a:srgbClr val="0000FF"/>
              </a:solidFill>
            </a:endParaRPr>
          </a:p>
        </p:txBody>
      </p:sp>
      <p:sp>
        <p:nvSpPr>
          <p:cNvPr id="9" name="矩形 8"/>
          <p:cNvSpPr/>
          <p:nvPr/>
        </p:nvSpPr>
        <p:spPr>
          <a:xfrm>
            <a:off x="5453361" y="5629637"/>
            <a:ext cx="3168352" cy="1015663"/>
          </a:xfrm>
          <a:prstGeom prst="rect">
            <a:avLst/>
          </a:prstGeom>
        </p:spPr>
        <p:txBody>
          <a:bodyPr wrap="square">
            <a:spAutoFit/>
          </a:bodyPr>
          <a:lstStyle/>
          <a:p>
            <a:pPr>
              <a:lnSpc>
                <a:spcPct val="100000"/>
              </a:lnSpc>
              <a:buClr>
                <a:srgbClr val="3333CC"/>
              </a:buClr>
              <a:buSzPct val="75000"/>
            </a:pPr>
            <a:r>
              <a:rPr lang="en-US" altLang="zh-CN" kern="0" dirty="0">
                <a:solidFill>
                  <a:srgbClr val="000000"/>
                </a:solidFill>
                <a:latin typeface="Consolas" panose="020B0609020204030204" pitchFamily="49" charset="0"/>
                <a:ea typeface="华文细黑" pitchFamily="2" charset="-122"/>
              </a:rPr>
              <a:t>RuntimeException</a:t>
            </a:r>
            <a:r>
              <a:rPr lang="zh-CN" altLang="en-US" kern="0" dirty="0" smtClean="0">
                <a:solidFill>
                  <a:srgbClr val="000000"/>
                </a:solidFill>
                <a:latin typeface="华文细黑" pitchFamily="2" charset="-122"/>
                <a:ea typeface="华文细黑" pitchFamily="2" charset="-122"/>
              </a:rPr>
              <a:t>：在运行期间发生</a:t>
            </a:r>
            <a:r>
              <a:rPr lang="zh-CN" altLang="en-US" kern="0" dirty="0">
                <a:solidFill>
                  <a:srgbClr val="000000"/>
                </a:solidFill>
                <a:latin typeface="华文细黑" pitchFamily="2" charset="-122"/>
                <a:ea typeface="华文细黑" pitchFamily="2" charset="-122"/>
              </a:rPr>
              <a:t>的</a:t>
            </a:r>
            <a:r>
              <a:rPr lang="zh-CN" altLang="en-US" kern="0" dirty="0" smtClean="0">
                <a:solidFill>
                  <a:srgbClr val="000000"/>
                </a:solidFill>
                <a:latin typeface="华文细黑" pitchFamily="2" charset="-122"/>
                <a:ea typeface="华文细黑" pitchFamily="2" charset="-122"/>
              </a:rPr>
              <a:t>异常，编译能通过，运行可能出错</a:t>
            </a:r>
            <a:endParaRPr lang="en-US" altLang="zh-CN" kern="0" dirty="0">
              <a:solidFill>
                <a:srgbClr val="000000"/>
              </a:solidFill>
              <a:latin typeface="华文细黑" pitchFamily="2" charset="-122"/>
              <a:ea typeface="华文细黑" pitchFamily="2" charset="-122"/>
            </a:endParaRPr>
          </a:p>
        </p:txBody>
      </p:sp>
      <p:sp>
        <p:nvSpPr>
          <p:cNvPr id="15" name="矩形 14"/>
          <p:cNvSpPr/>
          <p:nvPr/>
        </p:nvSpPr>
        <p:spPr>
          <a:xfrm>
            <a:off x="560462" y="5661248"/>
            <a:ext cx="4576986" cy="1015663"/>
          </a:xfrm>
          <a:prstGeom prst="rect">
            <a:avLst/>
          </a:prstGeom>
        </p:spPr>
        <p:txBody>
          <a:bodyPr wrap="square">
            <a:spAutoFit/>
          </a:bodyPr>
          <a:lstStyle/>
          <a:p>
            <a:pPr>
              <a:lnSpc>
                <a:spcPct val="100000"/>
              </a:lnSpc>
              <a:buClr>
                <a:srgbClr val="3333CC"/>
              </a:buClr>
              <a:buSzPct val="75000"/>
            </a:pPr>
            <a:r>
              <a:rPr lang="en-US" altLang="zh-CN" kern="0" dirty="0">
                <a:solidFill>
                  <a:srgbClr val="000000"/>
                </a:solidFill>
                <a:latin typeface="Consolas" panose="020B0609020204030204" pitchFamily="49" charset="0"/>
                <a:ea typeface="华文细黑" pitchFamily="2" charset="-122"/>
              </a:rPr>
              <a:t>Exception</a:t>
            </a:r>
            <a:r>
              <a:rPr lang="zh-CN" altLang="en-US" kern="0" dirty="0">
                <a:solidFill>
                  <a:srgbClr val="000000"/>
                </a:solidFill>
                <a:latin typeface="华文细黑" pitchFamily="2" charset="-122"/>
                <a:ea typeface="华文细黑" pitchFamily="2" charset="-122"/>
              </a:rPr>
              <a:t>类</a:t>
            </a:r>
            <a:r>
              <a:rPr lang="zh-CN" altLang="en-US" kern="0" dirty="0" smtClean="0">
                <a:solidFill>
                  <a:srgbClr val="000000"/>
                </a:solidFill>
                <a:latin typeface="华文细黑" pitchFamily="2" charset="-122"/>
                <a:ea typeface="华文细黑" pitchFamily="2" charset="-122"/>
              </a:rPr>
              <a:t>除</a:t>
            </a:r>
            <a:r>
              <a:rPr lang="en-US" altLang="zh-CN" kern="0" dirty="0" smtClean="0">
                <a:solidFill>
                  <a:srgbClr val="000000"/>
                </a:solidFill>
                <a:latin typeface="Consolas" panose="020B0609020204030204" pitchFamily="49" charset="0"/>
                <a:ea typeface="华文细黑" pitchFamily="2" charset="-122"/>
              </a:rPr>
              <a:t>RuntimeException</a:t>
            </a:r>
            <a:r>
              <a:rPr lang="zh-CN" altLang="en-US" kern="0" dirty="0">
                <a:solidFill>
                  <a:srgbClr val="000000"/>
                </a:solidFill>
                <a:latin typeface="华文细黑" pitchFamily="2" charset="-122"/>
                <a:ea typeface="华文细黑" pitchFamily="2" charset="-122"/>
              </a:rPr>
              <a:t>子类之外，其他子类为</a:t>
            </a:r>
            <a:r>
              <a:rPr lang="zh-CN" altLang="en-US" kern="0" dirty="0" smtClean="0">
                <a:solidFill>
                  <a:srgbClr val="000000"/>
                </a:solidFill>
                <a:latin typeface="华文细黑" pitchFamily="2" charset="-122"/>
                <a:ea typeface="华文细黑" pitchFamily="2" charset="-122"/>
              </a:rPr>
              <a:t>编译期间异常；必须处理，否则编译不能通过</a:t>
            </a:r>
            <a:endParaRPr lang="zh-CN" altLang="zh-CN" kern="0" dirty="0">
              <a:solidFill>
                <a:srgbClr val="000000"/>
              </a:solidFill>
              <a:latin typeface="华文细黑" pitchFamily="2" charset="-122"/>
              <a:ea typeface="华文细黑" pitchFamily="2" charset="-122"/>
            </a:endParaRPr>
          </a:p>
        </p:txBody>
      </p:sp>
    </p:spTree>
    <p:extLst>
      <p:ext uri="{BB962C8B-B14F-4D97-AF65-F5344CB8AC3E}">
        <p14:creationId xmlns:p14="http://schemas.microsoft.com/office/powerpoint/2010/main" val="3189106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3" name="内容占位符 2"/>
          <p:cNvSpPr>
            <a:spLocks noGrp="1"/>
          </p:cNvSpPr>
          <p:nvPr>
            <p:ph idx="1"/>
          </p:nvPr>
        </p:nvSpPr>
        <p:spPr/>
        <p:txBody>
          <a:bodyPr/>
          <a:lstStyle/>
          <a:p>
            <a:r>
              <a:rPr lang="zh-CN" altLang="en-US" dirty="0"/>
              <a:t>所有异常的基类是</a:t>
            </a:r>
            <a:r>
              <a:rPr lang="en-US" altLang="zh-CN" sz="3200" dirty="0">
                <a:latin typeface="Consolas" panose="020B0609020204030204" pitchFamily="49" charset="0"/>
              </a:rPr>
              <a:t>Exception</a:t>
            </a:r>
            <a:r>
              <a:rPr lang="zh-CN" altLang="en-US" dirty="0"/>
              <a:t>，错误的基类是</a:t>
            </a:r>
            <a:r>
              <a:rPr lang="en-US" altLang="zh-CN" sz="3200" dirty="0">
                <a:latin typeface="Consolas" panose="020B0609020204030204" pitchFamily="49" charset="0"/>
              </a:rPr>
              <a:t>Error</a:t>
            </a:r>
            <a:r>
              <a:rPr lang="zh-CN" altLang="en-US" dirty="0" smtClean="0"/>
              <a:t>。</a:t>
            </a:r>
            <a:endParaRPr lang="en-US" altLang="zh-CN" dirty="0" smtClean="0"/>
          </a:p>
          <a:p>
            <a:pPr lvl="1"/>
            <a:r>
              <a:rPr lang="en-US" altLang="zh-CN" dirty="0">
                <a:latin typeface="Consolas" panose="020B0609020204030204" pitchFamily="49" charset="0"/>
                <a:cs typeface="+mn-cs"/>
              </a:rPr>
              <a:t>Exception</a:t>
            </a:r>
            <a:r>
              <a:rPr lang="zh-CN" altLang="en-US" dirty="0"/>
              <a:t>是在</a:t>
            </a:r>
            <a:r>
              <a:rPr lang="en-US" altLang="zh-CN" dirty="0">
                <a:latin typeface="Consolas" panose="020B0609020204030204" pitchFamily="49" charset="0"/>
                <a:cs typeface="+mn-cs"/>
              </a:rPr>
              <a:t>java</a:t>
            </a:r>
            <a:r>
              <a:rPr lang="zh-CN" altLang="en-US" dirty="0"/>
              <a:t>程序中可以编码进行控制的，具有可编程</a:t>
            </a:r>
            <a:r>
              <a:rPr lang="zh-CN" altLang="en-US" dirty="0" smtClean="0"/>
              <a:t>性</a:t>
            </a:r>
            <a:endParaRPr lang="en-US" altLang="zh-CN" dirty="0" smtClean="0"/>
          </a:p>
          <a:p>
            <a:pPr lvl="1"/>
            <a:r>
              <a:rPr lang="zh-CN" altLang="en-US" dirty="0" smtClean="0"/>
              <a:t>而</a:t>
            </a:r>
            <a:r>
              <a:rPr lang="en-US" altLang="zh-CN" dirty="0">
                <a:latin typeface="Consolas" panose="020B0609020204030204" pitchFamily="49" charset="0"/>
                <a:cs typeface="+mn-cs"/>
              </a:rPr>
              <a:t>Error</a:t>
            </a:r>
            <a:r>
              <a:rPr lang="zh-CN" altLang="en-US" dirty="0"/>
              <a:t>是指</a:t>
            </a:r>
            <a:r>
              <a:rPr lang="en-US" altLang="zh-CN" dirty="0">
                <a:latin typeface="Consolas" panose="020B0609020204030204" pitchFamily="49" charset="0"/>
                <a:cs typeface="+mn-cs"/>
              </a:rPr>
              <a:t>Java</a:t>
            </a:r>
            <a:r>
              <a:rPr lang="zh-CN" altLang="en-US" dirty="0"/>
              <a:t>运行</a:t>
            </a:r>
            <a:r>
              <a:rPr lang="zh-CN" altLang="en-US" dirty="0" smtClean="0"/>
              <a:t>时与系统</a:t>
            </a:r>
            <a:r>
              <a:rPr lang="zh-CN" altLang="en-US" dirty="0"/>
              <a:t>本身有关的错误，</a:t>
            </a:r>
            <a:r>
              <a:rPr lang="en-US" altLang="zh-CN" dirty="0">
                <a:latin typeface="Consolas" panose="020B0609020204030204" pitchFamily="49" charset="0"/>
                <a:cs typeface="+mn-cs"/>
              </a:rPr>
              <a:t>Error</a:t>
            </a:r>
            <a:r>
              <a:rPr lang="zh-CN" altLang="en-US" dirty="0"/>
              <a:t>对于</a:t>
            </a:r>
            <a:r>
              <a:rPr lang="zh-CN" altLang="en-US" dirty="0" smtClean="0"/>
              <a:t>程序员是</a:t>
            </a:r>
            <a:r>
              <a:rPr lang="zh-CN" altLang="en-US" dirty="0"/>
              <a:t>灾难性的，程序无法控制</a:t>
            </a:r>
            <a:r>
              <a:rPr lang="zh-CN" altLang="en-US" dirty="0" smtClean="0"/>
              <a:t>，例如</a:t>
            </a:r>
            <a:r>
              <a:rPr lang="en-US" altLang="zh-CN" dirty="0" err="1">
                <a:latin typeface="Consolas" panose="020B0609020204030204" pitchFamily="49" charset="0"/>
                <a:cs typeface="+mn-cs"/>
              </a:rPr>
              <a:t>jvm</a:t>
            </a:r>
            <a:r>
              <a:rPr lang="zh-CN" altLang="en-US" dirty="0"/>
              <a:t>堆栈溢出错误，操作系统分配内存错误等</a:t>
            </a:r>
            <a:r>
              <a:rPr lang="zh-CN" altLang="en-US" dirty="0" smtClean="0"/>
              <a:t>。</a:t>
            </a:r>
            <a:endParaRPr lang="en-US" altLang="zh-CN" dirty="0" smtClean="0"/>
          </a:p>
          <a:p>
            <a:r>
              <a:rPr lang="zh-CN" altLang="en-US" dirty="0" smtClean="0"/>
              <a:t>无论</a:t>
            </a:r>
            <a:r>
              <a:rPr lang="en-US" altLang="zh-CN" sz="3200" dirty="0" smtClean="0">
                <a:latin typeface="Consolas" panose="020B0609020204030204" pitchFamily="49" charset="0"/>
              </a:rPr>
              <a:t>Exception</a:t>
            </a:r>
            <a:r>
              <a:rPr lang="zh-CN" altLang="en-US" dirty="0"/>
              <a:t>还是</a:t>
            </a:r>
            <a:r>
              <a:rPr lang="en-US" altLang="zh-CN" sz="3200" dirty="0">
                <a:latin typeface="Consolas" panose="020B0609020204030204" pitchFamily="49" charset="0"/>
              </a:rPr>
              <a:t>Error</a:t>
            </a:r>
            <a:r>
              <a:rPr lang="zh-CN" altLang="en-US" dirty="0"/>
              <a:t>，他们的共同父类是</a:t>
            </a:r>
            <a:r>
              <a:rPr lang="en-US" altLang="zh-CN" sz="3200" dirty="0" err="1" smtClean="0">
                <a:latin typeface="Consolas" panose="020B0609020204030204" pitchFamily="49" charset="0"/>
              </a:rPr>
              <a:t>java.lang.Throwable</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a:t>
            </a:fld>
            <a:endParaRPr lang="en-US" altLang="zh-CN"/>
          </a:p>
        </p:txBody>
      </p:sp>
    </p:spTree>
    <p:extLst>
      <p:ext uri="{BB962C8B-B14F-4D97-AF65-F5344CB8AC3E}">
        <p14:creationId xmlns:p14="http://schemas.microsoft.com/office/powerpoint/2010/main" val="3852303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xit" presetSubtype="10" fill="hold" nodeType="withEffect">
                                  <p:stCondLst>
                                    <p:cond delay="0"/>
                                  </p:stCondLst>
                                  <p:childTnLst>
                                    <p:animEffect transition="out" filter="randombar(horizontal)">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xit" presetSubtype="10" fill="hold" nodeType="withEffect">
                                  <p:stCondLst>
                                    <p:cond delay="0"/>
                                  </p:stCondLst>
                                  <p:childTnLst>
                                    <p:animEffect transition="out" filter="randombar(horizontal)">
                                      <p:cBhvr>
                                        <p:cTn id="27" dur="500"/>
                                        <p:tgtEl>
                                          <p:spTgt spid="3">
                                            <p:txEl>
                                              <p:pRg st="2" end="2"/>
                                            </p:txEl>
                                          </p:spTgt>
                                        </p:tgtEl>
                                      </p:cBhvr>
                                    </p:animEffect>
                                    <p:set>
                                      <p:cBhvr>
                                        <p:cTn id="28"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a:t>
            </a:r>
            <a:r>
              <a:rPr lang="zh-CN" altLang="en-US" dirty="0" smtClean="0"/>
              <a:t>分类</a:t>
            </a:r>
            <a:endParaRPr lang="zh-CN" altLang="en-US" dirty="0"/>
          </a:p>
        </p:txBody>
      </p:sp>
      <p:sp>
        <p:nvSpPr>
          <p:cNvPr id="3" name="内容占位符 2"/>
          <p:cNvSpPr>
            <a:spLocks noGrp="1"/>
          </p:cNvSpPr>
          <p:nvPr>
            <p:ph idx="1"/>
          </p:nvPr>
        </p:nvSpPr>
        <p:spPr/>
        <p:txBody>
          <a:bodyPr/>
          <a:lstStyle/>
          <a:p>
            <a:r>
              <a:rPr lang="en-US" altLang="zh-CN" sz="3200" dirty="0" err="1" smtClean="0">
                <a:latin typeface="Consolas" panose="020B0609020204030204" pitchFamily="49" charset="0"/>
              </a:rPr>
              <a:t>RuntimeException</a:t>
            </a:r>
            <a:r>
              <a:rPr lang="zh-CN" altLang="en-US" sz="3200" dirty="0"/>
              <a:t>类及其子类的实例被称为运行时异常，其他的异常就是编译时</a:t>
            </a:r>
            <a:r>
              <a:rPr lang="zh-CN" altLang="en-US" sz="3200" dirty="0" smtClean="0"/>
              <a:t>异常</a:t>
            </a:r>
            <a:endParaRPr lang="en-US" altLang="zh-CN" sz="3200" dirty="0" smtClean="0"/>
          </a:p>
          <a:p>
            <a:pPr lvl="1"/>
            <a:r>
              <a:rPr lang="zh-CN" altLang="en-US" sz="2800" dirty="0" smtClean="0"/>
              <a:t>编译</a:t>
            </a:r>
            <a:r>
              <a:rPr lang="zh-CN" altLang="en-US" sz="2800" dirty="0"/>
              <a:t>时</a:t>
            </a:r>
            <a:r>
              <a:rPr lang="zh-CN" altLang="en-US" sz="2800" dirty="0" smtClean="0"/>
              <a:t>异常：</a:t>
            </a:r>
            <a:r>
              <a:rPr lang="en-US" altLang="zh-CN" sz="2800" dirty="0">
                <a:latin typeface="Consolas" panose="020B0609020204030204" pitchFamily="49" charset="0"/>
                <a:cs typeface="+mn-cs"/>
              </a:rPr>
              <a:t>Java</a:t>
            </a:r>
            <a:r>
              <a:rPr lang="zh-CN" altLang="en-US" sz="2800" dirty="0"/>
              <a:t>程序</a:t>
            </a:r>
            <a:r>
              <a:rPr lang="zh-CN" altLang="en-US" sz="2800" dirty="0" smtClean="0"/>
              <a:t>必须显式处理</a:t>
            </a:r>
            <a:r>
              <a:rPr lang="zh-CN" altLang="en-US" sz="2800" dirty="0"/>
              <a:t>，否则程序就会发生错误，无法通过编译</a:t>
            </a:r>
          </a:p>
          <a:p>
            <a:pPr lvl="1"/>
            <a:r>
              <a:rPr lang="zh-CN" altLang="en-US" sz="2800" dirty="0" smtClean="0"/>
              <a:t>运行</a:t>
            </a:r>
            <a:r>
              <a:rPr lang="zh-CN" altLang="en-US" sz="2800" dirty="0"/>
              <a:t>时异常</a:t>
            </a:r>
            <a:r>
              <a:rPr lang="zh-CN" altLang="en-US" sz="2800" dirty="0" smtClean="0"/>
              <a:t>：</a:t>
            </a:r>
            <a:r>
              <a:rPr lang="zh-CN" altLang="en-US" sz="2800" dirty="0">
                <a:solidFill>
                  <a:srgbClr val="000000"/>
                </a:solidFill>
              </a:rPr>
              <a:t>在运行期间发生的异常，编译能通过，运行可能</a:t>
            </a:r>
            <a:r>
              <a:rPr lang="zh-CN" altLang="en-US" sz="2800" dirty="0" smtClean="0">
                <a:solidFill>
                  <a:srgbClr val="000000"/>
                </a:solidFill>
              </a:rPr>
              <a:t>出错。可以发现，运行时异常都</a:t>
            </a:r>
            <a:r>
              <a:rPr lang="zh-CN" altLang="en-US" sz="2800" dirty="0" smtClean="0"/>
              <a:t>是</a:t>
            </a:r>
            <a:r>
              <a:rPr lang="zh-CN" altLang="en-US" sz="2800" dirty="0"/>
              <a:t>程序员所</a:t>
            </a:r>
            <a:r>
              <a:rPr lang="zh-CN" altLang="en-US" sz="2800" dirty="0" smtClean="0"/>
              <a:t>犯的错误，出现异常后，需要返回源代码进行修改</a:t>
            </a:r>
            <a:endParaRPr lang="zh-CN" altLang="en-US"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a:t>
            </a:fld>
            <a:endParaRPr lang="en-US" altLang="zh-CN"/>
          </a:p>
        </p:txBody>
      </p:sp>
    </p:spTree>
    <p:extLst>
      <p:ext uri="{BB962C8B-B14F-4D97-AF65-F5344CB8AC3E}">
        <p14:creationId xmlns:p14="http://schemas.microsoft.com/office/powerpoint/2010/main" val="524512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par>
                                <p:cTn id="16" presetID="14" presetClass="exit" presetSubtype="10" fill="hold" nodeType="withEffect">
                                  <p:stCondLst>
                                    <p:cond delay="0"/>
                                  </p:stCondLst>
                                  <p:childTnLst>
                                    <p:animEffect transition="out" filter="randombar(horizontal)">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3" name="内容占位符 2"/>
          <p:cNvSpPr>
            <a:spLocks noGrp="1"/>
          </p:cNvSpPr>
          <p:nvPr>
            <p:ph idx="1"/>
          </p:nvPr>
        </p:nvSpPr>
        <p:spPr/>
        <p:txBody>
          <a:bodyPr/>
          <a:lstStyle/>
          <a:p>
            <a:r>
              <a:rPr lang="zh-CN" altLang="en-US" sz="3200" dirty="0" smtClean="0"/>
              <a:t>编译时异常</a:t>
            </a:r>
            <a:r>
              <a:rPr lang="zh-CN" altLang="en-US" sz="3200" dirty="0"/>
              <a:t>和</a:t>
            </a:r>
            <a:r>
              <a:rPr lang="zh-CN" altLang="en-US" sz="3200" dirty="0" smtClean="0"/>
              <a:t>运行时异常</a:t>
            </a:r>
            <a:r>
              <a:rPr lang="zh-CN" altLang="en-US" sz="3200" dirty="0"/>
              <a:t>的</a:t>
            </a:r>
            <a:r>
              <a:rPr lang="zh-CN" altLang="en-US" sz="3200" dirty="0" smtClean="0"/>
              <a:t>区别</a:t>
            </a:r>
            <a:endParaRPr lang="zh-CN" altLang="en-US"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a:t>
            </a:fld>
            <a:endParaRPr lang="en-US" altLang="zh-CN"/>
          </a:p>
        </p:txBody>
      </p:sp>
      <p:sp>
        <p:nvSpPr>
          <p:cNvPr id="5" name="矩形 4"/>
          <p:cNvSpPr/>
          <p:nvPr/>
        </p:nvSpPr>
        <p:spPr>
          <a:xfrm>
            <a:off x="971600" y="2348880"/>
            <a:ext cx="7772400" cy="3434786"/>
          </a:xfrm>
          <a:prstGeom prst="rect">
            <a:avLst/>
          </a:prstGeom>
        </p:spPr>
        <p:txBody>
          <a:bodyPr wrap="square">
            <a:spAutoFit/>
          </a:bodyPr>
          <a:lstStyle/>
          <a:p>
            <a:pPr lvl="0">
              <a:lnSpc>
                <a:spcPct val="100000"/>
              </a:lnSpc>
              <a:spcAft>
                <a:spcPts val="0"/>
              </a:spcAft>
              <a:buClr>
                <a:srgbClr val="3333CC"/>
              </a:buClr>
            </a:pPr>
            <a:r>
              <a:rPr lang="en-US" altLang="zh-CN" sz="1800" b="1" kern="0"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kern="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java.io.FileInputStream</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Demo2_Exception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kern="0"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kern="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smtClean="0">
                <a:solidFill>
                  <a:srgbClr val="3F7F5F"/>
                </a:solidFill>
                <a:latin typeface="Consolas" panose="020B0609020204030204" pitchFamily="49" charset="0"/>
                <a:ea typeface="等线" panose="02010600030101010101" pitchFamily="2" charset="-122"/>
                <a:cs typeface="Consolas" panose="020B0609020204030204" pitchFamily="49" charset="0"/>
              </a:rPr>
              <a:t>      // </a:t>
            </a:r>
            <a:r>
              <a:rPr lang="zh-CN" altLang="zh-CN" sz="1800" kern="0" dirty="0">
                <a:solidFill>
                  <a:srgbClr val="3F7F5F"/>
                </a:solidFill>
                <a:latin typeface="Consolas" panose="020B0609020204030204" pitchFamily="49" charset="0"/>
                <a:ea typeface="等线" panose="02010600030101010101" pitchFamily="2" charset="-122"/>
                <a:cs typeface="Consolas" panose="020B0609020204030204" pitchFamily="49" charset="0"/>
              </a:rPr>
              <a:t>运行时异常：</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b="1" kern="0" dirty="0" smtClean="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kern="0" dirty="0" err="1" smtClea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 11, 22, 33, 44, 55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kern="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kern="0" dirty="0" err="1" smtClean="0">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kern="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kern="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kern="0" dirty="0" err="1" smtClean="0">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kern="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[10</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800" kern="0" dirty="0">
                <a:solidFill>
                  <a:srgbClr val="3F7F5F"/>
                </a:solidFill>
                <a:latin typeface="Consolas" panose="020B0609020204030204" pitchFamily="49" charset="0"/>
                <a:ea typeface="等线" panose="02010600030101010101" pitchFamily="2" charset="-122"/>
                <a:cs typeface="Consolas" panose="020B0609020204030204" pitchFamily="49" charset="0"/>
              </a:rPr>
              <a:t>数组索引越界异常</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kern="0" dirty="0" smtClean="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kern="0" dirty="0">
                <a:solidFill>
                  <a:srgbClr val="3F7F5F"/>
                </a:solidFill>
                <a:latin typeface="Consolas" panose="020B0609020204030204" pitchFamily="49" charset="0"/>
                <a:ea typeface="等线" panose="02010600030101010101" pitchFamily="2" charset="-122"/>
                <a:cs typeface="Consolas" panose="020B0609020204030204" pitchFamily="49" charset="0"/>
              </a:rPr>
              <a:t>编译时异常</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kern="0" dirty="0" err="1" smtClean="0">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kern="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u="sng"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u="sng"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u="sng"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u="sng"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u="sng"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u="sng" kern="0" dirty="0">
                <a:solidFill>
                  <a:srgbClr val="2A00FF"/>
                </a:solidFill>
                <a:latin typeface="Consolas" panose="020B0609020204030204" pitchFamily="49" charset="0"/>
                <a:ea typeface="等线" panose="02010600030101010101" pitchFamily="2" charset="-122"/>
                <a:cs typeface="Consolas" panose="020B0609020204030204" pitchFamily="49" charset="0"/>
              </a:rPr>
              <a:t>"xxx.txt"</a:t>
            </a:r>
            <a:r>
              <a:rPr lang="en-US" altLang="zh-CN" sz="1800" u="sng"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smtClea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gn="just">
              <a:lnSpc>
                <a:spcPct val="100000"/>
              </a:lnSpc>
              <a:spcAft>
                <a:spcPts val="0"/>
              </a:spcAft>
              <a:buClr>
                <a:srgbClr val="3333CC"/>
              </a:buClr>
            </a:pP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200600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3" name="内容占位符 2"/>
          <p:cNvSpPr>
            <a:spLocks noGrp="1"/>
          </p:cNvSpPr>
          <p:nvPr>
            <p:ph idx="1"/>
          </p:nvPr>
        </p:nvSpPr>
        <p:spPr/>
        <p:txBody>
          <a:bodyPr/>
          <a:lstStyle/>
          <a:p>
            <a:r>
              <a:rPr lang="zh-CN" altLang="en-US" sz="3200" dirty="0" smtClean="0"/>
              <a:t>为了让程序在发生异常的情况下不至于崩溃，必须进行异常处理。</a:t>
            </a:r>
            <a:endParaRPr lang="en-US" altLang="zh-CN" sz="3200" dirty="0" smtClean="0"/>
          </a:p>
          <a:p>
            <a:r>
              <a:rPr lang="zh-CN" altLang="en-US" sz="3200" dirty="0" smtClean="0"/>
              <a:t>如何进行异常处理？</a:t>
            </a:r>
            <a:endParaRPr lang="en-US" altLang="zh-CN" sz="3200" dirty="0" smtClean="0"/>
          </a:p>
          <a:p>
            <a:pPr lvl="1"/>
            <a:r>
              <a:rPr lang="zh-CN" altLang="en-US" sz="2800" dirty="0" smtClean="0">
                <a:latin typeface="Consolas" panose="020B0609020204030204" pitchFamily="49" charset="0"/>
              </a:rPr>
              <a:t>方式一：</a:t>
            </a:r>
            <a:r>
              <a:rPr lang="en-US" altLang="zh-CN" sz="2800" dirty="0" smtClean="0">
                <a:latin typeface="Consolas" panose="020B0609020204030204" pitchFamily="49" charset="0"/>
              </a:rPr>
              <a:t>JVM</a:t>
            </a:r>
            <a:r>
              <a:rPr lang="zh-CN" altLang="en-US" sz="2800" dirty="0"/>
              <a:t>默认</a:t>
            </a:r>
            <a:r>
              <a:rPr lang="zh-CN" altLang="en-US" sz="2800" dirty="0" smtClean="0"/>
              <a:t>异常处理</a:t>
            </a:r>
            <a:endParaRPr lang="en-US" altLang="zh-CN" sz="2800" dirty="0"/>
          </a:p>
          <a:p>
            <a:pPr lvl="1"/>
            <a:r>
              <a:rPr lang="zh-CN" altLang="en-US" sz="2800" dirty="0" smtClean="0"/>
              <a:t>方式二：</a:t>
            </a:r>
            <a:r>
              <a:rPr lang="en-US" altLang="zh-CN" sz="2800" dirty="0">
                <a:latin typeface="Consolas" panose="020B0609020204030204" pitchFamily="49" charset="0"/>
              </a:rPr>
              <a:t>try…catch…finally</a:t>
            </a:r>
          </a:p>
          <a:p>
            <a:pPr lvl="1"/>
            <a:r>
              <a:rPr lang="zh-CN" altLang="en-US" sz="2800" dirty="0" smtClean="0"/>
              <a:t>方式三：</a:t>
            </a:r>
            <a:r>
              <a:rPr lang="en-US" altLang="zh-CN" sz="2800" dirty="0">
                <a:latin typeface="Consolas" panose="020B0609020204030204" pitchFamily="49" charset="0"/>
              </a:rPr>
              <a:t>throws</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9</a:t>
            </a:fld>
            <a:endParaRPr lang="en-US" altLang="zh-CN"/>
          </a:p>
        </p:txBody>
      </p:sp>
    </p:spTree>
    <p:extLst>
      <p:ext uri="{BB962C8B-B14F-4D97-AF65-F5344CB8AC3E}">
        <p14:creationId xmlns:p14="http://schemas.microsoft.com/office/powerpoint/2010/main" val="251027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apter2">
  <a:themeElements>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defRPr kumimoji="0" lang="zh-CN" altLang="en-US" sz="20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noFill/>
        <a:ln w="9525" cap="flat" cmpd="sng" algn="ctr">
          <a:solidFill>
            <a:srgbClr val="0000FF"/>
          </a:solidFill>
          <a:prstDash val="solid"/>
          <a:round/>
          <a:headEnd type="none" w="med" len="med"/>
          <a:tailEnd type="arrow"/>
        </a:ln>
        <a:effectLst/>
      </a:spPr>
      <a:bodyPr/>
      <a:lstStyle/>
    </a:lnDef>
  </a:objectDefaults>
  <a:extraClrSchemeLst>
    <a:extraClrScheme>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讲课比赛</Template>
  <TotalTime>4977</TotalTime>
  <Words>2672</Words>
  <Application>Microsoft Office PowerPoint</Application>
  <PresentationFormat>全屏显示(4:3)</PresentationFormat>
  <Paragraphs>466</Paragraphs>
  <Slides>45</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ZapfDingbats</vt:lpstr>
      <vt:lpstr>等线</vt:lpstr>
      <vt:lpstr>华文细黑</vt:lpstr>
      <vt:lpstr>宋体</vt:lpstr>
      <vt:lpstr>Arial</vt:lpstr>
      <vt:lpstr>Calibri</vt:lpstr>
      <vt:lpstr>Comic Sans MS</vt:lpstr>
      <vt:lpstr>Consolas</vt:lpstr>
      <vt:lpstr>Times New Roman</vt:lpstr>
      <vt:lpstr>chapter2</vt:lpstr>
      <vt:lpstr>异常处理 Exception Catching and Handling</vt:lpstr>
      <vt:lpstr>内容</vt:lpstr>
      <vt:lpstr>异常的概述和分类</vt:lpstr>
      <vt:lpstr>异常的概述和分类</vt:lpstr>
      <vt:lpstr>异常的概述和分类</vt:lpstr>
      <vt:lpstr>异常的概述和分类</vt:lpstr>
      <vt:lpstr>异常的概述和分类</vt:lpstr>
      <vt:lpstr>异常的概述和分类</vt:lpstr>
      <vt:lpstr>异常的概述和分类</vt:lpstr>
      <vt:lpstr>JVM默认异常处理</vt:lpstr>
      <vt:lpstr>JVM默认异常处理</vt:lpstr>
      <vt:lpstr>JVM默认异常处理</vt:lpstr>
      <vt:lpstr>try...catch方式异常处理</vt:lpstr>
      <vt:lpstr>try...catch方式异常处理</vt:lpstr>
      <vt:lpstr>try...catch方式异常处理</vt:lpstr>
      <vt:lpstr>try...catch方式异常处理</vt:lpstr>
      <vt:lpstr>try...catch方式异常处理</vt:lpstr>
      <vt:lpstr>try...catch方式异常处理</vt:lpstr>
      <vt:lpstr>try...catch方式异常处理</vt:lpstr>
      <vt:lpstr>try...catch方式异常处理</vt:lpstr>
      <vt:lpstr>finally关键字</vt:lpstr>
      <vt:lpstr>finally关键字</vt:lpstr>
      <vt:lpstr>finally关键字</vt:lpstr>
      <vt:lpstr>try…catch…finally中的return</vt:lpstr>
      <vt:lpstr>try…catch…finally中的return</vt:lpstr>
      <vt:lpstr>try…catch…finally中的return</vt:lpstr>
      <vt:lpstr>try…catch…finally小结</vt:lpstr>
      <vt:lpstr>Throwable类中的常见方法</vt:lpstr>
      <vt:lpstr>Throwable类中的常见方法</vt:lpstr>
      <vt:lpstr>Throwable类中的常见方法</vt:lpstr>
      <vt:lpstr>throws的方式处理异常</vt:lpstr>
      <vt:lpstr>throws的方式处理异常</vt:lpstr>
      <vt:lpstr>throws的方式处理异常</vt:lpstr>
      <vt:lpstr>throws的方式处理异常</vt:lpstr>
      <vt:lpstr>throws的方式处理异常</vt:lpstr>
      <vt:lpstr>throws的方式处理异常</vt:lpstr>
      <vt:lpstr>throw和throws的区别</vt:lpstr>
      <vt:lpstr>throw和throws的区别</vt:lpstr>
      <vt:lpstr>throw和throws的区别</vt:lpstr>
      <vt:lpstr>throw和throws的区别</vt:lpstr>
      <vt:lpstr>自定义异常类</vt:lpstr>
      <vt:lpstr>自定义异常类</vt:lpstr>
      <vt:lpstr>异常的注意事项</vt:lpstr>
      <vt:lpstr>异常的注意事项</vt:lpstr>
      <vt:lpstr>本章小结</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Microsoft 帐户</cp:lastModifiedBy>
  <cp:revision>1005</cp:revision>
  <dcterms:created xsi:type="dcterms:W3CDTF">2006-09-12T13:32:02Z</dcterms:created>
  <dcterms:modified xsi:type="dcterms:W3CDTF">2020-10-13T07:13:12Z</dcterms:modified>
</cp:coreProperties>
</file>