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5"/>
  </p:notesMasterIdLst>
  <p:handoutMasterIdLst>
    <p:handoutMasterId r:id="rId96"/>
  </p:handoutMasterIdLst>
  <p:sldIdLst>
    <p:sldId id="256" r:id="rId2"/>
    <p:sldId id="367" r:id="rId3"/>
    <p:sldId id="362" r:id="rId4"/>
    <p:sldId id="363" r:id="rId5"/>
    <p:sldId id="364" r:id="rId6"/>
    <p:sldId id="365" r:id="rId7"/>
    <p:sldId id="368" r:id="rId8"/>
    <p:sldId id="376" r:id="rId9"/>
    <p:sldId id="394" r:id="rId10"/>
    <p:sldId id="369" r:id="rId11"/>
    <p:sldId id="458" r:id="rId12"/>
    <p:sldId id="379" r:id="rId13"/>
    <p:sldId id="378" r:id="rId14"/>
    <p:sldId id="380" r:id="rId15"/>
    <p:sldId id="385" r:id="rId16"/>
    <p:sldId id="384" r:id="rId17"/>
    <p:sldId id="402" r:id="rId18"/>
    <p:sldId id="466" r:id="rId19"/>
    <p:sldId id="406" r:id="rId20"/>
    <p:sldId id="405" r:id="rId21"/>
    <p:sldId id="408" r:id="rId22"/>
    <p:sldId id="412" r:id="rId23"/>
    <p:sldId id="403" r:id="rId24"/>
    <p:sldId id="411" r:id="rId25"/>
    <p:sldId id="414" r:id="rId26"/>
    <p:sldId id="410" r:id="rId27"/>
    <p:sldId id="409" r:id="rId28"/>
    <p:sldId id="415" r:id="rId29"/>
    <p:sldId id="416" r:id="rId30"/>
    <p:sldId id="417" r:id="rId31"/>
    <p:sldId id="419" r:id="rId32"/>
    <p:sldId id="425" r:id="rId33"/>
    <p:sldId id="426" r:id="rId34"/>
    <p:sldId id="424" r:id="rId35"/>
    <p:sldId id="428" r:id="rId36"/>
    <p:sldId id="429" r:id="rId37"/>
    <p:sldId id="418" r:id="rId38"/>
    <p:sldId id="433" r:id="rId39"/>
    <p:sldId id="500" r:id="rId40"/>
    <p:sldId id="423" r:id="rId41"/>
    <p:sldId id="422" r:id="rId42"/>
    <p:sldId id="421" r:id="rId43"/>
    <p:sldId id="420" r:id="rId44"/>
    <p:sldId id="493" r:id="rId45"/>
    <p:sldId id="494" r:id="rId46"/>
    <p:sldId id="497" r:id="rId47"/>
    <p:sldId id="397" r:id="rId48"/>
    <p:sldId id="431" r:id="rId49"/>
    <p:sldId id="396" r:id="rId50"/>
    <p:sldId id="435" r:id="rId51"/>
    <p:sldId id="439" r:id="rId52"/>
    <p:sldId id="453" r:id="rId53"/>
    <p:sldId id="454" r:id="rId54"/>
    <p:sldId id="499" r:id="rId55"/>
    <p:sldId id="498" r:id="rId56"/>
    <p:sldId id="438" r:id="rId57"/>
    <p:sldId id="464" r:id="rId58"/>
    <p:sldId id="437" r:id="rId59"/>
    <p:sldId id="436" r:id="rId60"/>
    <p:sldId id="440" r:id="rId61"/>
    <p:sldId id="441" r:id="rId62"/>
    <p:sldId id="442" r:id="rId63"/>
    <p:sldId id="443" r:id="rId64"/>
    <p:sldId id="444" r:id="rId65"/>
    <p:sldId id="445" r:id="rId66"/>
    <p:sldId id="474" r:id="rId67"/>
    <p:sldId id="462" r:id="rId68"/>
    <p:sldId id="463" r:id="rId69"/>
    <p:sldId id="475" r:id="rId70"/>
    <p:sldId id="460" r:id="rId71"/>
    <p:sldId id="390" r:id="rId72"/>
    <p:sldId id="388" r:id="rId73"/>
    <p:sldId id="467" r:id="rId74"/>
    <p:sldId id="468" r:id="rId75"/>
    <p:sldId id="469" r:id="rId76"/>
    <p:sldId id="470" r:id="rId77"/>
    <p:sldId id="472" r:id="rId78"/>
    <p:sldId id="473" r:id="rId79"/>
    <p:sldId id="471" r:id="rId80"/>
    <p:sldId id="476" r:id="rId81"/>
    <p:sldId id="477" r:id="rId82"/>
    <p:sldId id="478" r:id="rId83"/>
    <p:sldId id="479" r:id="rId84"/>
    <p:sldId id="480" r:id="rId85"/>
    <p:sldId id="481" r:id="rId86"/>
    <p:sldId id="496" r:id="rId87"/>
    <p:sldId id="482" r:id="rId88"/>
    <p:sldId id="489" r:id="rId89"/>
    <p:sldId id="490" r:id="rId90"/>
    <p:sldId id="492" r:id="rId91"/>
    <p:sldId id="487" r:id="rId92"/>
    <p:sldId id="484" r:id="rId93"/>
    <p:sldId id="485" r:id="rId9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006600"/>
    <a:srgbClr val="00CC00"/>
    <a:srgbClr val="0099FF"/>
    <a:srgbClr val="99C8F8"/>
    <a:srgbClr val="008000"/>
    <a:srgbClr val="3364F8"/>
    <a:srgbClr val="F8C899"/>
    <a:srgbClr val="00C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4" autoAdjust="0"/>
    <p:restoredTop sz="79123" autoAdjust="0"/>
  </p:normalViewPr>
  <p:slideViewPr>
    <p:cSldViewPr>
      <p:cViewPr varScale="1">
        <p:scale>
          <a:sx n="92" d="100"/>
          <a:sy n="92" d="100"/>
        </p:scale>
        <p:origin x="17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21A5F3-1683-4F79-9A4C-56D9075C0FC9}" type="datetimeFigureOut">
              <a:rPr lang="zh-CN" altLang="en-US"/>
              <a:pPr>
                <a:defRPr/>
              </a:pPr>
              <a:t>2020/10/12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0AF1D-F239-4667-9135-653C5B4EC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3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277A674-6562-4720-96DA-206694C1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8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31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2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73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59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79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4,652,453  bytes</a:t>
            </a:r>
          </a:p>
          <a:p>
            <a:r>
              <a:rPr lang="en-US" altLang="zh-CN" dirty="0" smtClean="0"/>
              <a:t>4,644,864  bytes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66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9835-B615-4C51-81A4-8D4D79D2A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479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A287-3E96-4060-B9F6-469664519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14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CF119-8841-4BC0-92A4-AF1E64286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0571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fld id="{2D333561-7446-4AE0-ABCB-8461EC3768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17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592612"/>
            <a:ext cx="7772400" cy="1470025"/>
          </a:xfrm>
        </p:spPr>
        <p:txBody>
          <a:bodyPr/>
          <a:lstStyle/>
          <a:p>
            <a:r>
              <a:rPr lang="zh-CN" altLang="en-US" u="none" dirty="0"/>
              <a:t>文件与</a:t>
            </a:r>
            <a:r>
              <a:rPr lang="zh-CN" altLang="en-US" u="none" dirty="0">
                <a:solidFill>
                  <a:srgbClr val="0000FF"/>
                </a:solidFill>
              </a:rPr>
              <a:t>输入</a:t>
            </a:r>
            <a:r>
              <a:rPr lang="en-US" altLang="zh-CN" u="none" dirty="0">
                <a:solidFill>
                  <a:srgbClr val="0000FF"/>
                </a:solidFill>
              </a:rPr>
              <a:t>/</a:t>
            </a:r>
            <a:r>
              <a:rPr lang="zh-CN" altLang="en-US" u="none" dirty="0">
                <a:solidFill>
                  <a:srgbClr val="0000FF"/>
                </a:solidFill>
              </a:rPr>
              <a:t>输出</a:t>
            </a:r>
            <a:r>
              <a:rPr lang="en-US" altLang="zh-CN" u="none" dirty="0">
                <a:solidFill>
                  <a:srgbClr val="0000FF"/>
                </a:solidFill>
              </a:rPr>
              <a:t/>
            </a:r>
            <a:br>
              <a:rPr lang="en-US" altLang="zh-CN" u="none" dirty="0">
                <a:solidFill>
                  <a:srgbClr val="0000FF"/>
                </a:solidFill>
              </a:rPr>
            </a:br>
            <a:r>
              <a:rPr lang="en-US" altLang="zh-CN" sz="2800" u="none" dirty="0">
                <a:solidFill>
                  <a:srgbClr val="0000FF"/>
                </a:solidFill>
              </a:rPr>
              <a:t>Java </a:t>
            </a:r>
            <a:r>
              <a:rPr lang="en-US" altLang="zh-CN" sz="2800" u="none" dirty="0"/>
              <a:t>File and input / output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53" y="1478784"/>
            <a:ext cx="2618430" cy="2107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流的分类</a:t>
            </a:r>
            <a:r>
              <a:rPr lang="en-US" altLang="zh-CN" dirty="0"/>
              <a:t>-</a:t>
            </a:r>
            <a:r>
              <a:rPr lang="zh-CN" altLang="en-US" dirty="0"/>
              <a:t>按处理数据单位划分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1026" name="Picture 2" descr="https://images2015.cnblogs.com/blog/1075082/201705/1075082-20170517102530275-11554587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90653"/>
            <a:ext cx="7772400" cy="471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41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流的分类</a:t>
            </a:r>
            <a:r>
              <a:rPr lang="en-US" altLang="zh-CN" dirty="0"/>
              <a:t>-</a:t>
            </a:r>
            <a:r>
              <a:rPr lang="zh-CN" altLang="en-US" dirty="0"/>
              <a:t>按角色划分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667606" y="1988840"/>
            <a:ext cx="7649307" cy="3384376"/>
            <a:chOff x="741888" y="1838236"/>
            <a:chExt cx="7360965" cy="3102932"/>
          </a:xfrm>
        </p:grpSpPr>
        <p:sp>
          <p:nvSpPr>
            <p:cNvPr id="8" name="矩形 7"/>
            <p:cNvSpPr/>
            <p:nvPr/>
          </p:nvSpPr>
          <p:spPr bwMode="auto">
            <a:xfrm>
              <a:off x="3341845" y="1838236"/>
              <a:ext cx="1878809" cy="648072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en-US" altLang="zh-CN" sz="1800">
                  <a:latin typeface="华文细黑" panose="02010600040101010101" pitchFamily="2" charset="-122"/>
                  <a:ea typeface="华文细黑" panose="02010600040101010101" pitchFamily="2" charset="-122"/>
                </a:rPr>
                <a:t>Java IO </a:t>
              </a:r>
              <a:r>
                <a:rPr lang="zh-CN" altLang="en-US" sz="1800">
                  <a:latin typeface="华文细黑" panose="02010600040101010101" pitchFamily="2" charset="-122"/>
                  <a:ea typeface="华文细黑" panose="02010600040101010101" pitchFamily="2" charset="-122"/>
                </a:rPr>
                <a:t>流分类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15616" y="3061654"/>
              <a:ext cx="136815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按流的方向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41888" y="4212349"/>
              <a:ext cx="933643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819547" y="4212348"/>
              <a:ext cx="88024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输出流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341263" y="3061654"/>
              <a:ext cx="1878809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按处理数据单位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516216" y="3050170"/>
              <a:ext cx="1090659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按角色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787950" y="4212347"/>
              <a:ext cx="1568026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字节流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427984" y="4210913"/>
              <a:ext cx="1656185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字符流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16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56176" y="4201982"/>
              <a:ext cx="936104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节点流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4288" y="4201981"/>
              <a:ext cx="93856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处理流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2752798" y="1533202"/>
              <a:ext cx="575346" cy="2481558"/>
            </a:xfrm>
            <a:prstGeom prst="bentConnector3">
              <a:avLst>
                <a:gd name="adj1" fmla="val 4836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肘形连接符 27"/>
            <p:cNvCxnSpPr>
              <a:stCxn id="8" idx="2"/>
              <a:endCxn id="13" idx="0"/>
            </p:cNvCxnSpPr>
            <p:nvPr/>
          </p:nvCxnSpPr>
          <p:spPr bwMode="auto">
            <a:xfrm rot="5400000">
              <a:off x="3993286" y="2773690"/>
              <a:ext cx="575346" cy="58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肘形连接符 30"/>
            <p:cNvCxnSpPr>
              <a:stCxn id="8" idx="2"/>
              <a:endCxn id="14" idx="0"/>
            </p:cNvCxnSpPr>
            <p:nvPr/>
          </p:nvCxnSpPr>
          <p:spPr bwMode="auto">
            <a:xfrm rot="16200000" flipH="1">
              <a:off x="5389467" y="1378091"/>
              <a:ext cx="563862" cy="27802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肘形连接符 34"/>
            <p:cNvCxnSpPr>
              <a:stCxn id="10" idx="2"/>
              <a:endCxn id="11" idx="0"/>
            </p:cNvCxnSpPr>
            <p:nvPr/>
          </p:nvCxnSpPr>
          <p:spPr bwMode="auto">
            <a:xfrm rot="5400000">
              <a:off x="1252890" y="3665546"/>
              <a:ext cx="502623" cy="590982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肘形连接符 36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1778370" y="3731048"/>
              <a:ext cx="502622" cy="45997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肘形连接符 38"/>
            <p:cNvCxnSpPr>
              <a:stCxn id="13" idx="2"/>
              <a:endCxn id="15" idx="0"/>
            </p:cNvCxnSpPr>
            <p:nvPr/>
          </p:nvCxnSpPr>
          <p:spPr bwMode="auto">
            <a:xfrm rot="5400000">
              <a:off x="3675006" y="3606684"/>
              <a:ext cx="502621" cy="70870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肘形连接符 40"/>
            <p:cNvCxnSpPr>
              <a:stCxn id="13" idx="2"/>
              <a:endCxn id="16" idx="0"/>
            </p:cNvCxnSpPr>
            <p:nvPr/>
          </p:nvCxnSpPr>
          <p:spPr bwMode="auto">
            <a:xfrm rot="16200000" flipH="1">
              <a:off x="4517779" y="3472614"/>
              <a:ext cx="501187" cy="975409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肘形连接符 42"/>
            <p:cNvCxnSpPr>
              <a:stCxn id="14" idx="2"/>
              <a:endCxn id="17" idx="0"/>
            </p:cNvCxnSpPr>
            <p:nvPr/>
          </p:nvCxnSpPr>
          <p:spPr bwMode="auto">
            <a:xfrm rot="5400000">
              <a:off x="6591017" y="3731453"/>
              <a:ext cx="503740" cy="43731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肘形连接符 44"/>
            <p:cNvCxnSpPr>
              <a:stCxn id="14" idx="2"/>
              <a:endCxn id="18" idx="0"/>
            </p:cNvCxnSpPr>
            <p:nvPr/>
          </p:nvCxnSpPr>
          <p:spPr bwMode="auto">
            <a:xfrm rot="16200000" flipH="1">
              <a:off x="7095689" y="3664098"/>
              <a:ext cx="503739" cy="57202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9731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按角色划分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节点流：程序直接连接</a:t>
            </a:r>
            <a:r>
              <a:rPr lang="zh-CN" altLang="en-US" sz="2800" dirty="0" smtClean="0"/>
              <a:t>到数据源和数据宿，</a:t>
            </a:r>
            <a:r>
              <a:rPr lang="zh-CN" altLang="en-US" sz="2800" dirty="0"/>
              <a:t>进行</a:t>
            </a:r>
            <a:r>
              <a:rPr lang="zh-CN" altLang="en-US" sz="2800" dirty="0" smtClean="0"/>
              <a:t>读写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sz="2000" dirty="0" smtClean="0"/>
          </a:p>
          <a:p>
            <a:r>
              <a:rPr lang="zh-CN" altLang="en-US" sz="2800" dirty="0" smtClean="0"/>
              <a:t>处理</a:t>
            </a:r>
            <a:r>
              <a:rPr lang="zh-CN" altLang="en-US" sz="2800" dirty="0"/>
              <a:t>流：又称高级流或包装流，处理流对一个已存在的流进行连接，通过封装后的流来进行读写。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1259632" y="2778546"/>
            <a:ext cx="6048672" cy="675705"/>
            <a:chOff x="1259632" y="2673238"/>
            <a:chExt cx="6048672" cy="675705"/>
          </a:xfrm>
        </p:grpSpPr>
        <p:sp>
          <p:nvSpPr>
            <p:cNvPr id="5" name="圆柱形 4"/>
            <p:cNvSpPr/>
            <p:nvPr/>
          </p:nvSpPr>
          <p:spPr bwMode="auto">
            <a:xfrm>
              <a:off x="1259632" y="2708920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" name="流程图: 文档 5"/>
            <p:cNvSpPr/>
            <p:nvPr/>
          </p:nvSpPr>
          <p:spPr bwMode="auto">
            <a:xfrm>
              <a:off x="3851920" y="2675620"/>
              <a:ext cx="903176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267744" y="2866002"/>
              <a:ext cx="158417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55096" y="2855803"/>
              <a:ext cx="154509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2" name="圆柱形 11"/>
            <p:cNvSpPr/>
            <p:nvPr/>
          </p:nvSpPr>
          <p:spPr bwMode="auto">
            <a:xfrm>
              <a:off x="6300192" y="2673238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</a:t>
              </a: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宿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483768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5180992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259632" y="5229199"/>
            <a:ext cx="6048672" cy="708695"/>
            <a:chOff x="1259632" y="5229199"/>
            <a:chExt cx="6048672" cy="708695"/>
          </a:xfrm>
        </p:grpSpPr>
        <p:sp>
          <p:nvSpPr>
            <p:cNvPr id="29" name="矩形 28"/>
            <p:cNvSpPr/>
            <p:nvPr/>
          </p:nvSpPr>
          <p:spPr bwMode="auto">
            <a:xfrm>
              <a:off x="2682049" y="5396883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3266985" y="5373216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344655" y="5373216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759719" y="5349548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259632" y="5229199"/>
              <a:ext cx="6048672" cy="708695"/>
              <a:chOff x="1259632" y="5229199"/>
              <a:chExt cx="6048672" cy="708695"/>
            </a:xfrm>
          </p:grpSpPr>
          <p:sp>
            <p:nvSpPr>
              <p:cNvPr id="22" name="圆柱形 21"/>
              <p:cNvSpPr/>
              <p:nvPr/>
            </p:nvSpPr>
            <p:spPr bwMode="auto">
              <a:xfrm>
                <a:off x="1259632" y="5264882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数据源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3" name="流程图: 文档 22"/>
              <p:cNvSpPr/>
              <p:nvPr/>
            </p:nvSpPr>
            <p:spPr bwMode="auto">
              <a:xfrm>
                <a:off x="3851920" y="5229199"/>
                <a:ext cx="903176" cy="708695"/>
              </a:xfrm>
              <a:prstGeom prst="flowChartDocumen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267744" y="5454257"/>
                <a:ext cx="432048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5929590" y="5411765"/>
                <a:ext cx="370602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6" name="圆柱形 25"/>
              <p:cNvSpPr/>
              <p:nvPr/>
            </p:nvSpPr>
            <p:spPr bwMode="auto">
              <a:xfrm>
                <a:off x="6300192" y="5229200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  <a:tabLst/>
                </a:pPr>
                <a:r>
                  <a:rPr lang="zh-CN" altLang="en-US" dirty="0" smtClean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</a:t>
                </a:r>
                <a:r>
                  <a:rPr lang="zh-CN" altLang="en-US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宿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 bwMode="auto">
              <a:xfrm>
                <a:off x="2363810" y="5583400"/>
                <a:ext cx="102313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4932094" y="5536265"/>
                <a:ext cx="115207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10508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流的分类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2557"/>
            <a:ext cx="7711008" cy="46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0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94200"/>
            <a:ext cx="77724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15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71594"/>
              </p:ext>
            </p:extLst>
          </p:nvPr>
        </p:nvGraphicFramePr>
        <p:xfrm>
          <a:off x="533400" y="1556792"/>
          <a:ext cx="7772400" cy="3926832"/>
        </p:xfrm>
        <a:graphic>
          <a:graphicData uri="http://schemas.openxmlformats.org/drawingml/2006/table">
            <a:tbl>
              <a:tblPr/>
              <a:tblGrid>
                <a:gridCol w="942256"/>
                <a:gridCol w="2304256"/>
                <a:gridCol w="1656184"/>
                <a:gridCol w="2869704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用于对本机文件系统上的一个件行读写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内存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用来从内存读取数据或向内存写入数据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从内存里的某个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读字符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或字节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管道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PipedInputStream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PipedOutputStream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实现一个输入、输出管道。管道可用于一个线程的输出连接到另一个线程的输入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SequenceInputStream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将多个输入流联结成为一个输入流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对象串行化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将对象串行化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各种流的作用概述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1596" y="5877272"/>
            <a:ext cx="7742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zh-CN" altLang="en-US" kern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备注：文件，内存，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管道是节点流</a:t>
            </a:r>
            <a:endParaRPr lang="en-US" altLang="zh-CN" sz="2400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512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34045"/>
              </p:ext>
            </p:extLst>
          </p:nvPr>
        </p:nvGraphicFramePr>
        <p:xfrm>
          <a:off x="533400" y="1556792"/>
          <a:ext cx="7772400" cy="4243968"/>
        </p:xfrm>
        <a:graphic>
          <a:graphicData uri="http://schemas.openxmlformats.org/drawingml/2006/table">
            <a:tbl>
              <a:tblPr/>
              <a:tblGrid>
                <a:gridCol w="1158280"/>
                <a:gridCol w="2376264"/>
                <a:gridCol w="2016224"/>
                <a:gridCol w="2221632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数据转换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DataInputStream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DataOutputStream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以一种与机器无关的格式读写原始数据类型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计数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LineNumberInputStream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LineNumberReader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在读取时记录行数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预览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PushbackReader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带有“回推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(pushback)”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缓冲区的输入流</a:t>
                      </a:r>
                      <a:r>
                        <a:rPr 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PrintWriter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包含便捷的打印方法的流。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BufferedReader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BufferedWriter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缓冲流，用于在读写时进行数据缓冲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过滤流的抽象类接口。数据读写时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对数据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进行过滤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转换流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OutputStreamWriter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字节流和字符类间的转换桥梁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各种流的作用概述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41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各种流的作用概述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无论使用何种输入输出</a:t>
            </a:r>
            <a:r>
              <a:rPr lang="zh-CN" altLang="en-US" dirty="0"/>
              <a:t>流，其基本的</a:t>
            </a:r>
            <a:r>
              <a:rPr lang="zh-CN" altLang="en-US" dirty="0" smtClean="0"/>
              <a:t>操作是</a:t>
            </a:r>
            <a:r>
              <a:rPr lang="zh-CN" altLang="en-US" dirty="0"/>
              <a:t>一样</a:t>
            </a:r>
            <a:r>
              <a:rPr lang="zh-CN" altLang="en-US" dirty="0" smtClean="0"/>
              <a:t>的：</a:t>
            </a:r>
            <a:endParaRPr lang="zh-CN" altLang="en-US" dirty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字节流或字符流的子类进行</a:t>
            </a:r>
            <a:r>
              <a:rPr lang="zh-CN" altLang="en-US" dirty="0" smtClean="0"/>
              <a:t>对象实例化</a:t>
            </a:r>
            <a:endParaRPr lang="zh-CN" altLang="en-US" dirty="0"/>
          </a:p>
          <a:p>
            <a:pPr lvl="1"/>
            <a:r>
              <a:rPr lang="zh-CN" altLang="en-US" dirty="0"/>
              <a:t>进行读或写的</a:t>
            </a:r>
            <a:r>
              <a:rPr lang="zh-CN" altLang="en-US" dirty="0" smtClean="0"/>
              <a:t>操作（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方法）</a:t>
            </a:r>
            <a:endParaRPr lang="zh-CN" altLang="en-US" dirty="0"/>
          </a:p>
          <a:p>
            <a:pPr lvl="1"/>
            <a:r>
              <a:rPr lang="zh-CN" altLang="en-US" dirty="0"/>
              <a:t>关闭字节或</a:t>
            </a:r>
            <a:r>
              <a:rPr lang="zh-CN" altLang="en-US" dirty="0" smtClean="0"/>
              <a:t>字符流（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方法）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751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流中文件相关操作示例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2557"/>
            <a:ext cx="7711008" cy="46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73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2557"/>
            <a:ext cx="7711008" cy="46458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FileInputStream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4211960" y="1844824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22848" y="2780928"/>
            <a:ext cx="1872208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056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流的基本概念和流的分类</a:t>
            </a:r>
            <a:endParaRPr lang="en-US" altLang="zh-CN" sz="2400" dirty="0" smtClean="0"/>
          </a:p>
          <a:p>
            <a:r>
              <a:rPr lang="zh-CN" altLang="en-US" sz="2400" dirty="0" smtClean="0"/>
              <a:t>各种</a:t>
            </a:r>
            <a:r>
              <a:rPr lang="zh-CN" altLang="en-US" sz="2400" dirty="0"/>
              <a:t>流的作用</a:t>
            </a:r>
            <a:r>
              <a:rPr lang="zh-CN" altLang="en-US" sz="2400" dirty="0" smtClean="0"/>
              <a:t>概述</a:t>
            </a:r>
            <a:endParaRPr lang="en-US" altLang="zh-CN" sz="2400" dirty="0" smtClean="0"/>
          </a:p>
          <a:p>
            <a:r>
              <a:rPr lang="en-US" altLang="zh-CN" sz="2400" dirty="0" err="1" smtClean="0"/>
              <a:t>FileInputStream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FileOutputStream</a:t>
            </a:r>
            <a:endParaRPr lang="en-US" altLang="zh-CN" sz="2400" dirty="0" smtClean="0"/>
          </a:p>
          <a:p>
            <a:r>
              <a:rPr lang="zh-CN" altLang="en-US" sz="2400" dirty="0"/>
              <a:t>文件</a:t>
            </a:r>
            <a:r>
              <a:rPr lang="zh-CN" altLang="en-US" sz="2400" dirty="0" smtClean="0"/>
              <a:t>拷贝：字节拷贝，</a:t>
            </a:r>
            <a:r>
              <a:rPr lang="zh-CN" altLang="en-US" sz="2400" dirty="0"/>
              <a:t>字节数组</a:t>
            </a:r>
            <a:r>
              <a:rPr lang="zh-CN" altLang="en-US" sz="2400" dirty="0" smtClean="0"/>
              <a:t>拷贝，</a:t>
            </a:r>
            <a:r>
              <a:rPr lang="zh-CN" altLang="en-US" sz="2400" dirty="0"/>
              <a:t>小数组</a:t>
            </a:r>
            <a:r>
              <a:rPr lang="zh-CN" altLang="en-US" sz="2400" dirty="0" smtClean="0"/>
              <a:t>拷贝</a:t>
            </a:r>
            <a:endParaRPr lang="en-US" altLang="zh-CN" sz="2400" dirty="0"/>
          </a:p>
          <a:p>
            <a:r>
              <a:rPr lang="zh-CN" altLang="en-US" sz="2400" dirty="0" smtClean="0"/>
              <a:t>处理</a:t>
            </a:r>
            <a:r>
              <a:rPr lang="zh-CN" altLang="en-US" sz="2400" dirty="0"/>
              <a:t>流</a:t>
            </a:r>
            <a:r>
              <a:rPr lang="zh-CN" altLang="en-US" sz="2400" dirty="0" smtClean="0"/>
              <a:t>概述，处理流之缓冲流</a:t>
            </a:r>
            <a:endParaRPr lang="en-US" altLang="zh-CN" sz="2400" dirty="0" smtClean="0"/>
          </a:p>
          <a:p>
            <a:r>
              <a:rPr lang="zh-CN" altLang="en-US" sz="2400" dirty="0"/>
              <a:t>字节流</a:t>
            </a:r>
            <a:r>
              <a:rPr lang="zh-CN" altLang="en-US" sz="2400" dirty="0" smtClean="0"/>
              <a:t>读写中文及出现的问题</a:t>
            </a:r>
            <a:endParaRPr lang="en-US" altLang="zh-CN" sz="2400" dirty="0" smtClean="0"/>
          </a:p>
          <a:p>
            <a:r>
              <a:rPr lang="zh-CN" altLang="en-US" sz="2400" dirty="0"/>
              <a:t>字节流的标准</a:t>
            </a:r>
            <a:r>
              <a:rPr lang="zh-CN" altLang="en-US" sz="2400" dirty="0" smtClean="0"/>
              <a:t>异常处理及应用示例</a:t>
            </a:r>
            <a:endParaRPr lang="en-US" altLang="zh-CN" sz="2400" dirty="0" smtClean="0"/>
          </a:p>
          <a:p>
            <a:r>
              <a:rPr lang="en-US" altLang="zh-CN" sz="2400" dirty="0" smtClean="0"/>
              <a:t>FileReader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FileWriter</a:t>
            </a:r>
            <a:endParaRPr lang="en-US" altLang="zh-CN" sz="2400" dirty="0" smtClean="0"/>
          </a:p>
          <a:p>
            <a:r>
              <a:rPr lang="zh-CN" altLang="en-US" sz="2400" dirty="0" smtClean="0"/>
              <a:t>字符流拷贝</a:t>
            </a:r>
            <a:endParaRPr lang="en-US" altLang="zh-CN" sz="2400" dirty="0" smtClean="0"/>
          </a:p>
          <a:p>
            <a:r>
              <a:rPr lang="zh-CN" altLang="en-US" sz="2400" dirty="0" smtClean="0"/>
              <a:t>其他：序列流，对象流，打印</a:t>
            </a:r>
            <a:r>
              <a:rPr lang="zh-CN" altLang="en-US" sz="2400" dirty="0"/>
              <a:t>流，数据输入输出</a:t>
            </a:r>
            <a:r>
              <a:rPr lang="zh-CN" altLang="en-US" sz="2400" dirty="0" smtClean="0"/>
              <a:t>流等</a:t>
            </a:r>
            <a:endParaRPr lang="en-US" altLang="zh-CN" sz="2400" dirty="0" smtClean="0"/>
          </a:p>
          <a:p>
            <a:r>
              <a:rPr lang="zh-CN" altLang="en-US" sz="2400" dirty="0" smtClean="0"/>
              <a:t>文件</a:t>
            </a:r>
            <a:r>
              <a:rPr lang="en-US" altLang="zh-CN" sz="2400" dirty="0" smtClean="0"/>
              <a:t>File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83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InputStream</a:t>
            </a:r>
            <a:r>
              <a:rPr lang="zh-CN" altLang="en-US" sz="2800" dirty="0"/>
              <a:t>类的主要方法 </a:t>
            </a:r>
            <a:r>
              <a:rPr lang="zh-CN" altLang="en-US" sz="2800" dirty="0" smtClean="0"/>
              <a:t>（查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）</a:t>
            </a:r>
            <a:endParaRPr lang="zh-CN" altLang="en-US" sz="2800" dirty="0"/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abstract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read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r>
              <a:rPr lang="zh-CN" altLang="en-US" sz="2000" dirty="0">
                <a:solidFill>
                  <a:srgbClr val="0000FF"/>
                </a:solidFill>
              </a:rPr>
              <a:t>：从流中读入数据</a:t>
            </a:r>
          </a:p>
          <a:p>
            <a:pPr lvl="1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read(byte </a:t>
            </a:r>
            <a:r>
              <a:rPr lang="en-US" altLang="zh-CN" sz="2000" dirty="0"/>
              <a:t>b[ ])</a:t>
            </a:r>
            <a:r>
              <a:rPr lang="zh-CN" altLang="en-US" sz="2000" dirty="0"/>
              <a:t>：从流中读入数据，并存放到数组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</a:t>
            </a:r>
          </a:p>
          <a:p>
            <a:pPr lvl="1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read(byte </a:t>
            </a:r>
            <a:r>
              <a:rPr lang="en-US" altLang="zh-CN" sz="2000" dirty="0"/>
              <a:t>b[ 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：从流中读入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个字节，并从数组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off</a:t>
            </a:r>
            <a:r>
              <a:rPr lang="zh-CN" altLang="en-US" sz="2000" dirty="0"/>
              <a:t>位置开始存放</a:t>
            </a:r>
          </a:p>
          <a:p>
            <a:pPr lvl="1"/>
            <a:r>
              <a:rPr lang="en-US" altLang="zh-CN" sz="2000" dirty="0" smtClean="0"/>
              <a:t>long skip(long </a:t>
            </a:r>
            <a:r>
              <a:rPr lang="en-US" altLang="zh-CN" sz="2000" dirty="0"/>
              <a:t>n)</a:t>
            </a:r>
            <a:r>
              <a:rPr lang="zh-CN" altLang="en-US" sz="2000" dirty="0"/>
              <a:t>：跳过流中若干字节数</a:t>
            </a:r>
          </a:p>
          <a:p>
            <a:pPr lvl="1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available</a:t>
            </a:r>
            <a:r>
              <a:rPr lang="en-US" altLang="zh-CN" sz="2000" dirty="0"/>
              <a:t>()</a:t>
            </a:r>
            <a:r>
              <a:rPr lang="zh-CN" altLang="en-US" sz="2000" dirty="0"/>
              <a:t>：返回流中可用字节数</a:t>
            </a:r>
          </a:p>
          <a:p>
            <a:pPr lvl="1"/>
            <a:r>
              <a:rPr lang="en-US" altLang="zh-CN" sz="2000" dirty="0" smtClean="0"/>
              <a:t>void mark(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readlimit</a:t>
            </a:r>
            <a:r>
              <a:rPr lang="en-US" altLang="zh-CN" sz="2000" dirty="0"/>
              <a:t>)</a:t>
            </a:r>
            <a:r>
              <a:rPr lang="zh-CN" altLang="en-US" sz="2000" dirty="0"/>
              <a:t>：在流中标记一个位置</a:t>
            </a:r>
          </a:p>
          <a:p>
            <a:pPr lvl="1"/>
            <a:r>
              <a:rPr lang="en-US" altLang="zh-CN" sz="2000" dirty="0" smtClean="0"/>
              <a:t>void reset</a:t>
            </a:r>
            <a:r>
              <a:rPr lang="en-US" altLang="zh-CN" sz="2000" dirty="0"/>
              <a:t>()</a:t>
            </a:r>
            <a:r>
              <a:rPr lang="zh-CN" altLang="en-US" sz="2000" dirty="0"/>
              <a:t>：将流重置到标记处</a:t>
            </a:r>
          </a:p>
          <a:p>
            <a:pPr lvl="1"/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markSupport</a:t>
            </a:r>
            <a:r>
              <a:rPr lang="en-US" altLang="zh-CN" sz="2000" dirty="0"/>
              <a:t>()</a:t>
            </a:r>
            <a:r>
              <a:rPr lang="zh-CN" altLang="en-US" sz="2000" dirty="0"/>
              <a:t>：是否支持标记和复位操作</a:t>
            </a:r>
          </a:p>
          <a:p>
            <a:pPr lvl="1"/>
            <a:r>
              <a:rPr lang="en-US" altLang="zh-CN" sz="2000" dirty="0" smtClean="0"/>
              <a:t>void close</a:t>
            </a:r>
            <a:r>
              <a:rPr lang="en-US" altLang="zh-CN" sz="2000" dirty="0"/>
              <a:t>()</a:t>
            </a:r>
            <a:r>
              <a:rPr lang="zh-CN" altLang="en-US" sz="2000" dirty="0"/>
              <a:t>：关闭流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211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en-US" altLang="zh-CN" sz="2800" dirty="0" smtClean="0"/>
              <a:t>FileInputStream</a:t>
            </a:r>
            <a:r>
              <a:rPr lang="zh-CN" altLang="en-US" sz="2800" dirty="0"/>
              <a:t>类的主要方法 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988131"/>
              </p:ext>
            </p:extLst>
          </p:nvPr>
        </p:nvGraphicFramePr>
        <p:xfrm>
          <a:off x="759515" y="2276872"/>
          <a:ext cx="7772925" cy="4023360"/>
        </p:xfrm>
        <a:graphic>
          <a:graphicData uri="http://schemas.openxmlformats.org/drawingml/2006/table">
            <a:tbl>
              <a:tblPr/>
              <a:tblGrid>
                <a:gridCol w="3102496"/>
                <a:gridCol w="4670429"/>
              </a:tblGrid>
              <a:tr h="1451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available()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返回可读入的字节数。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66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close()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关闭输入流，并释放任何与该流有关的资源。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95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protected void finalize()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当读到无用信息时，关闭该流。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22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FileDescriptor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get FD()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返回与该流有关的文件描述符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即文件的完整路径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50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read()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从输入流中读取一个字节的数据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如果已到达文件末尾，则返回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0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 read(byte[ ]b)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将数据读入到一个字节数组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b[ ]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8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 read(byte[ ]b,int off,int len)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个字节的数据读入到一个字节型数组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b[ ]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中，从下标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开始存放，并返回实际读入的字节数。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72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long skip(long n)</a:t>
                      </a:r>
                    </a:p>
                  </a:txBody>
                  <a:tcPr marL="92174" marR="92174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 b="1" kern="1200">
                          <a:solidFill>
                            <a:srgbClr val="286244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跳过输入流上的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个字节。</a:t>
                      </a:r>
                    </a:p>
                  </a:txBody>
                  <a:tcPr marL="92174" marR="9217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938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FileInputStream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读取单个字节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java.io.FileInputStream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_FileInputStreamReadByte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“a.txt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从硬盘上读取一个字节</a:t>
            </a:r>
            <a:endParaRPr lang="zh-CN" altLang="zh-CN" sz="1800" kern="100" dirty="0">
              <a:solidFill>
                <a:srgbClr val="008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z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z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kern="12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      </a:t>
            </a:r>
            <a:r>
              <a:rPr lang="en-US" altLang="zh-CN" sz="1800" kern="1200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fis</a:t>
            </a:r>
            <a:r>
              <a:rPr lang="en-US" altLang="zh-CN" sz="1800" kern="12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.close</a:t>
            </a:r>
            <a:r>
              <a:rPr lang="en-US" altLang="zh-CN" sz="1800" kern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();  </a:t>
            </a:r>
            <a:r>
              <a:rPr lang="en-US" altLang="zh-CN" sz="1800" kern="1200" dirty="0">
                <a:solidFill>
                  <a:srgbClr val="0066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//</a:t>
            </a:r>
            <a:r>
              <a:rPr lang="zh-CN" altLang="en-US" sz="1800" kern="1200" dirty="0">
                <a:solidFill>
                  <a:srgbClr val="006600"/>
                </a:solidFill>
                <a:highlight>
                  <a:srgbClr val="E8F2FE"/>
                </a:highlight>
                <a:latin typeface="Consolas" panose="020B0609020204030204" pitchFamily="49" charset="0"/>
                <a:ea typeface="宋体" pitchFamily="2" charset="-122"/>
              </a:rPr>
              <a:t>关流释放资源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88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FileInputStream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5225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read()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方法读取的是一个字节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为何返回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而不是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？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* 假设序列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00010100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00100100 01000001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11111111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0000000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读到</a:t>
            </a:r>
            <a:r>
              <a:rPr lang="en-US" altLang="zh-CN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11111111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就回返回，导致后续序列不可读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10000001    byte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类型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的原码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11111110   </a:t>
            </a:r>
            <a:r>
              <a:rPr lang="en-US" altLang="zh-CN" sz="20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的反码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</a:rPr>
              <a:t>11111111    -1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</a:rPr>
              <a:t>的补码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因此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如果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碰到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就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变成如下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形式（补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）：</a:t>
            </a:r>
            <a:endParaRPr lang="en-US" altLang="zh-CN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00000000 00000000 00000000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11111111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000" u="sng" dirty="0">
                <a:solidFill>
                  <a:srgbClr val="0000FF"/>
                </a:solidFill>
                <a:latin typeface="Consolas" panose="020B0609020204030204" pitchFamily="49" charset="0"/>
              </a:rPr>
              <a:t>类型的</a:t>
            </a:r>
            <a:r>
              <a:rPr lang="en-US" altLang="zh-CN" sz="2000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read()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方法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返回的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000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000" u="sng" dirty="0">
                <a:solidFill>
                  <a:srgbClr val="0000FF"/>
                </a:solidFill>
                <a:latin typeface="Consolas" panose="020B0609020204030204" pitchFamily="49" charset="0"/>
              </a:rPr>
              <a:t>型的</a:t>
            </a:r>
            <a:r>
              <a:rPr lang="zh-CN" altLang="en-US" sz="2000" u="sn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，即</a:t>
            </a:r>
            <a:r>
              <a:rPr lang="zh-CN" altLang="en-US" sz="2000" u="sng" dirty="0">
                <a:solidFill>
                  <a:srgbClr val="0000FF"/>
                </a:solidFill>
                <a:latin typeface="Consolas" panose="020B0609020204030204" pitchFamily="49" charset="0"/>
              </a:rPr>
              <a:t>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11111111 11111111 11111111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11111111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* 需要注意，读取的每个字节都需要补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，升级为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字节，并  </a:t>
            </a:r>
            <a:endParaRPr lang="en-US" altLang="zh-CN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 非只是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-1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前面才加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altLang="zh-CN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endParaRPr lang="en-US" altLang="zh-CN" sz="2000" dirty="0" smtClean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682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FileInputStream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读取所有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java.io.FileInputStream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java.io.IOException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_FileInputStreamAllIn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“a.txt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((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关闭资源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724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en-US" altLang="zh-CN" sz="2800" dirty="0"/>
              <a:t>FileOutputStream</a:t>
            </a:r>
            <a:r>
              <a:rPr lang="zh-CN" altLang="en-US" sz="2800" dirty="0" smtClean="0">
                <a:solidFill>
                  <a:srgbClr val="000000"/>
                </a:solidFill>
              </a:rPr>
              <a:t>类定义的</a:t>
            </a:r>
            <a:r>
              <a:rPr lang="zh-CN" altLang="en-US" sz="2800" dirty="0">
                <a:solidFill>
                  <a:srgbClr val="000000"/>
                </a:solidFill>
              </a:rPr>
              <a:t>方法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US" altLang="zh-CN" sz="1400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从</a:t>
            </a:r>
            <a:r>
              <a:rPr lang="en-US" altLang="zh-CN" sz="2800" dirty="0" smtClean="0"/>
              <a:t>OutputStream</a:t>
            </a:r>
            <a:r>
              <a:rPr lang="zh-CN" altLang="en-US" sz="2800" dirty="0" smtClean="0">
                <a:solidFill>
                  <a:srgbClr val="000000"/>
                </a:solidFill>
              </a:rPr>
              <a:t>类继承的方法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47227"/>
              </p:ext>
            </p:extLst>
          </p:nvPr>
        </p:nvGraphicFramePr>
        <p:xfrm>
          <a:off x="915347" y="2145393"/>
          <a:ext cx="7367957" cy="2651760"/>
        </p:xfrm>
        <a:graphic>
          <a:graphicData uri="http://schemas.openxmlformats.org/drawingml/2006/table">
            <a:tbl>
              <a:tblPr/>
              <a:tblGrid>
                <a:gridCol w="3346125"/>
                <a:gridCol w="4021832"/>
              </a:tblGrid>
              <a:tr h="332635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112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close()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关闭此文件输出流并释放与此流有关的所有系统资源。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112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write(byte[] b)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将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b.length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个字节从指定 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byte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数组写入此文件输出流中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write(byte[] b,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off,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将指定 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byte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数组中从偏移量 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off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开始的 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个字节写入此文件输出流。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void write(</a:t>
                      </a:r>
                      <a:r>
                        <a:rPr kumimoji="0" lang="en-US" altLang="zh-CN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 b)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dirty="0" smtClean="0">
                          <a:solidFill>
                            <a:srgbClr val="0000FF"/>
                          </a:solidFill>
                        </a:rPr>
                        <a:t>将指定字节写入此文件输出流</a:t>
                      </a:r>
                      <a:endParaRPr kumimoji="0" lang="zh-CN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02165"/>
              </p:ext>
            </p:extLst>
          </p:nvPr>
        </p:nvGraphicFramePr>
        <p:xfrm>
          <a:off x="912497" y="5517232"/>
          <a:ext cx="7367957" cy="365760"/>
        </p:xfrm>
        <a:graphic>
          <a:graphicData uri="http://schemas.openxmlformats.org/drawingml/2006/table">
            <a:tbl>
              <a:tblPr/>
              <a:tblGrid>
                <a:gridCol w="3346125"/>
                <a:gridCol w="4021832"/>
              </a:tblGrid>
              <a:tr h="152081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flush()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强制将被缓冲的内容写到输出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180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27032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逐字</a:t>
            </a: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节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写出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zh-CN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在创建对象的时候是如果没有这个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文件会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自动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创建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若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有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这个文件就会先将文件清空，再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写入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；若续写，需在构造加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true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 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虽然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写出</a:t>
            </a:r>
            <a:r>
              <a:rPr lang="en-US" altLang="zh-CN" sz="1800" u="sng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但是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到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文件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时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自动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去除前三个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8</a:t>
            </a:r>
            <a:r>
              <a:rPr lang="zh-CN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位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*/</a:t>
            </a:r>
            <a:endParaRPr lang="zh-CN" altLang="zh-CN" sz="1800" kern="100" dirty="0" smtClean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_FileOutputStreamWriteByte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“b.txt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(97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查码表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(98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(99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377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文件拷贝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字节拷贝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393113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逐字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节拷贝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图像</a:t>
            </a:r>
            <a:endParaRPr lang="en-US" altLang="zh-CN" sz="1800" b="1" dirty="0" smtClean="0">
              <a:solidFill>
                <a:srgbClr val="7F0055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_CopyImage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“1.jpg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“1copy.jpg"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在不断的读取每一个字节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将每一个字节写出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关流释放资源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315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字节拷贝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393113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逐字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节拷贝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音频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Demo05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_Copymp3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"1copy.mp3"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在不断的读取每一个字节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将每一个字节写出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关流释放资源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292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字节拷贝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4" name="流程图: 文档 13"/>
          <p:cNvSpPr/>
          <p:nvPr/>
        </p:nvSpPr>
        <p:spPr bwMode="auto">
          <a:xfrm>
            <a:off x="4130984" y="3855020"/>
            <a:ext cx="862873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</a:t>
            </a:r>
            <a:endParaRPr lang="zh-CN" altLang="en-US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75987" y="4045402"/>
            <a:ext cx="1463965" cy="228600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3857" y="4035203"/>
            <a:ext cx="1522359" cy="228600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2853998" y="4159702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5139632" y="4159702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流程图: 卡片 19"/>
          <p:cNvSpPr/>
          <p:nvPr/>
        </p:nvSpPr>
        <p:spPr bwMode="auto">
          <a:xfrm>
            <a:off x="1693437" y="3642151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91680" y="1962228"/>
            <a:ext cx="5691708" cy="962716"/>
            <a:chOff x="533400" y="1759661"/>
            <a:chExt cx="7772400" cy="976892"/>
          </a:xfrm>
        </p:grpSpPr>
        <p:sp>
          <p:nvSpPr>
            <p:cNvPr id="6" name="圆柱形 5"/>
            <p:cNvSpPr/>
            <p:nvPr/>
          </p:nvSpPr>
          <p:spPr bwMode="auto">
            <a:xfrm>
              <a:off x="533400" y="2096530"/>
              <a:ext cx="1295400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  <a:endPara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流程图: 文档 6"/>
            <p:cNvSpPr/>
            <p:nvPr/>
          </p:nvSpPr>
          <p:spPr bwMode="auto">
            <a:xfrm>
              <a:off x="3864429" y="2063230"/>
              <a:ext cx="1160560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828800" y="2253612"/>
              <a:ext cx="2035629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024988" y="2243413"/>
              <a:ext cx="1985412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圆柱形 9"/>
            <p:cNvSpPr/>
            <p:nvPr/>
          </p:nvSpPr>
          <p:spPr bwMode="auto">
            <a:xfrm>
              <a:off x="7010400" y="2060848"/>
              <a:ext cx="1295400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</a:t>
              </a:r>
              <a:r>
                <a:rPr lang="zh-CN" altLang="en-US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宿</a:t>
              </a:r>
              <a:endPara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106386" y="2367912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5572255" y="2367912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矩形 21"/>
            <p:cNvSpPr/>
            <p:nvPr/>
          </p:nvSpPr>
          <p:spPr>
            <a:xfrm>
              <a:off x="2008375" y="1793345"/>
              <a:ext cx="1302896" cy="343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zh-CN" altLang="en-US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输入流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54987" y="1759661"/>
              <a:ext cx="1302896" cy="346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zh-CN" altLang="en-US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输出流</a:t>
              </a:r>
              <a:endParaRPr lang="zh-CN" alt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632173" y="3454435"/>
            <a:ext cx="186781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0744" y="3455554"/>
            <a:ext cx="19800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FileOutputStream</a:t>
            </a:r>
          </a:p>
          <a:p>
            <a:pPr>
              <a:buClr>
                <a:srgbClr val="3333CC"/>
              </a:buClr>
            </a:pP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     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fos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77416" y="3753625"/>
            <a:ext cx="1014264" cy="233738"/>
          </a:xfrm>
          <a:prstGeom prst="rect">
            <a:avLst/>
          </a:prstGeom>
          <a:solidFill>
            <a:srgbClr val="99C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00101001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77416" y="3996960"/>
            <a:ext cx="1014264" cy="246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11010110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7416" y="4248327"/>
            <a:ext cx="1014264" cy="2457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…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77416" y="4504597"/>
            <a:ext cx="1014264" cy="2337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10100010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9" name="流程图: 卡片 38"/>
          <p:cNvSpPr/>
          <p:nvPr/>
        </p:nvSpPr>
        <p:spPr bwMode="auto">
          <a:xfrm>
            <a:off x="6230920" y="3650947"/>
            <a:ext cx="1351338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1copy. mp3</a:t>
            </a:r>
            <a:endParaRPr lang="zh-CN" altLang="en-US" sz="1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右箭头 37"/>
          <p:cNvSpPr/>
          <p:nvPr/>
        </p:nvSpPr>
        <p:spPr bwMode="auto">
          <a:xfrm rot="5400000">
            <a:off x="4340452" y="2932615"/>
            <a:ext cx="429978" cy="576064"/>
          </a:xfrm>
          <a:prstGeom prst="rightArrow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865" y="1500179"/>
            <a:ext cx="71025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节点流：直接从数据源读，写到数据宿</a:t>
            </a:r>
          </a:p>
        </p:txBody>
      </p:sp>
      <p:sp>
        <p:nvSpPr>
          <p:cNvPr id="46" name="矩形 45"/>
          <p:cNvSpPr/>
          <p:nvPr/>
        </p:nvSpPr>
        <p:spPr>
          <a:xfrm>
            <a:off x="2045472" y="4746030"/>
            <a:ext cx="2085511" cy="31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fis.read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():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int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60565" y="4733979"/>
            <a:ext cx="302169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fos.write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int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b):void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00" y="5210363"/>
            <a:ext cx="3761472" cy="234861"/>
            <a:chOff x="533400" y="5210363"/>
            <a:chExt cx="3761472" cy="234861"/>
          </a:xfrm>
        </p:grpSpPr>
        <p:sp>
          <p:nvSpPr>
            <p:cNvPr id="52" name="矩形 51"/>
            <p:cNvSpPr/>
            <p:nvPr/>
          </p:nvSpPr>
          <p:spPr bwMode="auto">
            <a:xfrm>
              <a:off x="3438726" y="5210363"/>
              <a:ext cx="856146" cy="233738"/>
            </a:xfrm>
            <a:prstGeom prst="rect">
              <a:avLst/>
            </a:prstGeom>
            <a:solidFill>
              <a:srgbClr val="99C8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00101001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483768" y="5210363"/>
              <a:ext cx="956217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525188" y="5210363"/>
              <a:ext cx="956216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33400" y="5211486"/>
              <a:ext cx="991788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55441" y="5210363"/>
            <a:ext cx="3761472" cy="234861"/>
            <a:chOff x="4555441" y="5210363"/>
            <a:chExt cx="3761472" cy="234861"/>
          </a:xfrm>
        </p:grpSpPr>
        <p:sp>
          <p:nvSpPr>
            <p:cNvPr id="60" name="矩形 59"/>
            <p:cNvSpPr/>
            <p:nvPr/>
          </p:nvSpPr>
          <p:spPr bwMode="auto">
            <a:xfrm>
              <a:off x="7460767" y="5210363"/>
              <a:ext cx="856146" cy="233738"/>
            </a:xfrm>
            <a:prstGeom prst="rect">
              <a:avLst/>
            </a:prstGeom>
            <a:solidFill>
              <a:srgbClr val="99C8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00101001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5809" y="5210363"/>
              <a:ext cx="956217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547229" y="5210363"/>
              <a:ext cx="956216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555441" y="5211486"/>
              <a:ext cx="991788" cy="2337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00000000</a:t>
              </a:r>
              <a:endParaRPr lang="zh-CN" altLang="en-US" sz="12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7590184" y="3789040"/>
            <a:ext cx="1014264" cy="2337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590184" y="4032375"/>
            <a:ext cx="1014264" cy="246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590184" y="4283742"/>
            <a:ext cx="1014264" cy="2457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…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590184" y="4530585"/>
            <a:ext cx="1014264" cy="2337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68" name="曲线连接符 67"/>
          <p:cNvCxnSpPr>
            <a:stCxn id="27" idx="3"/>
          </p:cNvCxnSpPr>
          <p:nvPr/>
        </p:nvCxnSpPr>
        <p:spPr bwMode="auto">
          <a:xfrm>
            <a:off x="1691680" y="3870494"/>
            <a:ext cx="789724" cy="917764"/>
          </a:xfrm>
          <a:prstGeom prst="curvedConnector2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曲线连接符 72"/>
          <p:cNvCxnSpPr/>
          <p:nvPr/>
        </p:nvCxnSpPr>
        <p:spPr bwMode="auto">
          <a:xfrm rot="5400000">
            <a:off x="2373681" y="5114553"/>
            <a:ext cx="203534" cy="785"/>
          </a:xfrm>
          <a:prstGeom prst="curvedConnector3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曲线连接符 89"/>
          <p:cNvCxnSpPr>
            <a:stCxn id="53" idx="0"/>
            <a:endCxn id="14" idx="2"/>
          </p:cNvCxnSpPr>
          <p:nvPr/>
        </p:nvCxnSpPr>
        <p:spPr bwMode="auto">
          <a:xfrm rot="5400000" flipH="1" flipV="1">
            <a:off x="3398882" y="4046824"/>
            <a:ext cx="726534" cy="1600544"/>
          </a:xfrm>
          <a:prstGeom prst="curvedConnector3">
            <a:avLst>
              <a:gd name="adj1" fmla="val 22752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曲线连接符 92"/>
          <p:cNvCxnSpPr>
            <a:endCxn id="51" idx="0"/>
          </p:cNvCxnSpPr>
          <p:nvPr/>
        </p:nvCxnSpPr>
        <p:spPr bwMode="auto">
          <a:xfrm>
            <a:off x="4843473" y="4263803"/>
            <a:ext cx="1227938" cy="470176"/>
          </a:xfrm>
          <a:prstGeom prst="curvedConnector2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曲线连接符 94"/>
          <p:cNvCxnSpPr/>
          <p:nvPr/>
        </p:nvCxnSpPr>
        <p:spPr bwMode="auto">
          <a:xfrm rot="5400000">
            <a:off x="6047522" y="5118808"/>
            <a:ext cx="219046" cy="1736"/>
          </a:xfrm>
          <a:prstGeom prst="curvedConnector3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6712371" y="5493951"/>
            <a:ext cx="1342034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去除前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24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个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0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40995" y="5511730"/>
            <a:ext cx="62632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假设文件为：</a:t>
            </a:r>
            <a:r>
              <a:rPr lang="en-US" altLang="zh-CN" dirty="0" smtClean="0">
                <a:latin typeface="Consolas" panose="020B0609020204030204" pitchFamily="49" charset="0"/>
              </a:rPr>
              <a:t>4M </a:t>
            </a:r>
            <a:r>
              <a:rPr lang="en-US" altLang="zh-CN" dirty="0">
                <a:latin typeface="Consolas" panose="020B0609020204030204" pitchFamily="49" charset="0"/>
              </a:rPr>
              <a:t>= </a:t>
            </a:r>
            <a:r>
              <a:rPr lang="en-US" altLang="zh-CN" dirty="0" smtClean="0">
                <a:latin typeface="Consolas" panose="020B0609020204030204" pitchFamily="49" charset="0"/>
              </a:rPr>
              <a:t>4,194,304 Byte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>
              <a:buClr>
                <a:srgbClr val="3333CC"/>
              </a:buCl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整个拷贝过程需要执行</a:t>
            </a:r>
            <a:r>
              <a:rPr lang="en-US" altLang="zh-CN" dirty="0">
                <a:latin typeface="Consolas" panose="020B0609020204030204" pitchFamily="49" charset="0"/>
              </a:rPr>
              <a:t>4,194,304 </a:t>
            </a:r>
            <a:r>
              <a:rPr lang="zh-CN" altLang="en-US" dirty="0">
                <a:latin typeface="Consolas" panose="020B0609020204030204" pitchFamily="49" charset="0"/>
              </a:rPr>
              <a:t>* </a:t>
            </a:r>
            <a:r>
              <a:rPr lang="en-US" altLang="zh-CN" dirty="0">
                <a:latin typeface="Consolas" panose="020B0609020204030204" pitchFamily="49" charset="0"/>
              </a:rPr>
              <a:t>2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次，效率极低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buClr>
                <a:srgbClr val="3333CC"/>
              </a:buClr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能否一次拷贝多个字节，从而提高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效率？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3" name="曲线连接符 32"/>
          <p:cNvCxnSpPr>
            <a:stCxn id="60" idx="2"/>
            <a:endCxn id="64" idx="3"/>
          </p:cNvCxnSpPr>
          <p:nvPr/>
        </p:nvCxnSpPr>
        <p:spPr bwMode="auto">
          <a:xfrm rot="5400000" flipH="1" flipV="1">
            <a:off x="7477548" y="4317201"/>
            <a:ext cx="1538192" cy="715608"/>
          </a:xfrm>
          <a:prstGeom prst="curvedConnector4">
            <a:avLst>
              <a:gd name="adj1" fmla="val -14862"/>
              <a:gd name="adj2" fmla="val 131945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7590184" y="3798872"/>
            <a:ext cx="1014264" cy="233738"/>
          </a:xfrm>
          <a:prstGeom prst="rect">
            <a:avLst/>
          </a:prstGeom>
          <a:solidFill>
            <a:srgbClr val="99C8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00101001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31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25" grpId="0"/>
      <p:bldP spid="26" grpId="0"/>
      <p:bldP spid="27" grpId="0" animBg="1"/>
      <p:bldP spid="30" grpId="0" animBg="1"/>
      <p:bldP spid="31" grpId="0" animBg="1"/>
      <p:bldP spid="32" grpId="0" animBg="1"/>
      <p:bldP spid="39" grpId="0" animBg="1"/>
      <p:bldP spid="38" grpId="0" animBg="1"/>
      <p:bldP spid="41" grpId="0"/>
      <p:bldP spid="46" grpId="0"/>
      <p:bldP spid="51" grpId="0"/>
      <p:bldP spid="64" grpId="0" animBg="1"/>
      <p:bldP spid="65" grpId="0" animBg="1"/>
      <p:bldP spid="66" grpId="0" animBg="1"/>
      <p:bldP spid="67" grpId="0" animBg="1"/>
      <p:bldP spid="101" grpId="0"/>
      <p:bldP spid="104" grpId="0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none" dirty="0"/>
              <a:t>流的基本概念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与外部设备和其它计算机进行交流的输入输出操作</a:t>
            </a:r>
            <a:r>
              <a:rPr lang="zh-CN" altLang="en-US" sz="2800" dirty="0" smtClean="0"/>
              <a:t>，是程序</a:t>
            </a:r>
            <a:r>
              <a:rPr lang="zh-CN" altLang="en-US" sz="2800" dirty="0"/>
              <a:t>重要的功能，任何计算机语言都必须对</a:t>
            </a:r>
            <a:r>
              <a:rPr lang="zh-CN" altLang="en-US" sz="2800" dirty="0" smtClean="0"/>
              <a:t>输入输出提供支持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3707904" y="3363198"/>
            <a:ext cx="1251756" cy="864096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043608" y="3399202"/>
            <a:ext cx="1224136" cy="792088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数据源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732240" y="3435206"/>
            <a:ext cx="1296144" cy="72008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数据宿</a:t>
            </a:r>
          </a:p>
        </p:txBody>
      </p:sp>
      <p:cxnSp>
        <p:nvCxnSpPr>
          <p:cNvPr id="11" name="直接箭头连接符 10"/>
          <p:cNvCxnSpPr>
            <a:stCxn id="6" idx="3"/>
            <a:endCxn id="5" idx="2"/>
          </p:cNvCxnSpPr>
          <p:nvPr/>
        </p:nvCxnSpPr>
        <p:spPr bwMode="auto">
          <a:xfrm>
            <a:off x="2267744" y="3795246"/>
            <a:ext cx="1440160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5" idx="6"/>
            <a:endCxn id="7" idx="1"/>
          </p:cNvCxnSpPr>
          <p:nvPr/>
        </p:nvCxnSpPr>
        <p:spPr bwMode="auto">
          <a:xfrm>
            <a:off x="4959660" y="3795246"/>
            <a:ext cx="1772580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2549745" y="3230292"/>
            <a:ext cx="4924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读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74080" y="3224627"/>
            <a:ext cx="4924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写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52260" y="4065922"/>
            <a:ext cx="1034257" cy="393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</a:t>
            </a:r>
            <a:r>
              <a:rPr lang="en-US" altLang="zh-CN" sz="2400" kern="0" dirty="0" smtClean="0">
                <a:latin typeface="Consolas" panose="020B0609020204030204" pitchFamily="49" charset="0"/>
                <a:ea typeface="华文细黑" pitchFamily="2" charset="-122"/>
              </a:rPr>
              <a:t>nput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5967" y="4065922"/>
            <a:ext cx="1204176" cy="3931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O</a:t>
            </a:r>
            <a:r>
              <a:rPr lang="en-US" altLang="zh-CN" sz="2400" kern="0" dirty="0" smtClean="0">
                <a:latin typeface="Consolas" panose="020B0609020204030204" pitchFamily="49" charset="0"/>
                <a:ea typeface="华文细黑" pitchFamily="2" charset="-122"/>
              </a:rPr>
              <a:t>utput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9592" y="4725144"/>
            <a:ext cx="3750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</a:rPr>
              <a:t>数据源：提供数据的地方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磁盘文件、键盘、</a:t>
            </a:r>
            <a:r>
              <a:rPr lang="zh-CN" altLang="en-US" sz="2400" kern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网络端口、程序等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05578" y="4725144"/>
            <a:ext cx="3585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kern="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数据宿：接收数据的地方</a:t>
            </a:r>
            <a:endParaRPr lang="en-US" altLang="zh-CN" sz="2400" kern="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kern="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磁盘文件、显示器</a:t>
            </a:r>
            <a:r>
              <a:rPr lang="zh-CN" altLang="en-US" sz="2400" kern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、网络端口、打印机、程序等</a:t>
            </a:r>
            <a:endParaRPr lang="en-US" altLang="zh-CN" sz="2400" kern="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92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字节数组拷贝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mp3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采用数组拷贝，一次读入数据源所有的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字节</a:t>
            </a:r>
            <a:endParaRPr lang="en-US" altLang="zh-CN" sz="1800" b="1" dirty="0" smtClean="0">
              <a:solidFill>
                <a:srgbClr val="7F0055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_CopyMp3UseByteArray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endParaRPr lang="en-US" altLang="zh-CN" sz="18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fis.available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 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read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将文件上的字节读取</a:t>
            </a:r>
            <a:r>
              <a:rPr lang="zh-CN" altLang="zh-CN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到</a:t>
            </a:r>
            <a:r>
              <a:rPr lang="zh-CN" alt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zh-CN" alt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中</a:t>
            </a:r>
            <a:endParaRPr lang="en-US" altLang="zh-CN" sz="1800" dirty="0">
              <a:solidFill>
                <a:srgbClr val="0066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将字节数组中的字节数据写到文件上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448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字节数组拷贝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393113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mp4</a:t>
            </a:r>
            <a:r>
              <a:rPr lang="zh-CN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采用数组拷贝，一次读入数据源所有的</a:t>
            </a:r>
            <a:r>
              <a:rPr lang="zh-CN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字节</a:t>
            </a:r>
            <a:endParaRPr lang="en-US" altLang="zh-CN" sz="1800" b="1" dirty="0" smtClean="0">
              <a:solidFill>
                <a:srgbClr val="7F0055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Demo08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_CopyMp4UseByteArray {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Am.mp4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“AmCopy.mp4"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.available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()]; 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将文件上的字节读取到内存中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将字节数组中的字节数据写到文件上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/>
              <a:t>此种方式不推荐使用，极容易内存溢出。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214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小数组拷贝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68760"/>
            <a:ext cx="8071048" cy="54006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小</a:t>
            </a:r>
            <a:r>
              <a: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数组拷贝出现的问题讨论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.*; </a:t>
            </a:r>
            <a:endParaRPr lang="zh-CN" altLang="zh-CN" sz="2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Demo09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_CopyUseSmallArray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FileInputStream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“c.txt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600" u="sng" dirty="0" err="1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abc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[2];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	</a:t>
            </a:r>
            <a:r>
              <a:rPr lang="en-US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将文件上的字节读取到字节数组中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	</a:t>
            </a:r>
            <a:r>
              <a:rPr lang="en-US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读到的有效字节个数</a:t>
            </a:r>
            <a:endParaRPr lang="zh-CN" altLang="zh-CN" sz="24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: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	</a:t>
            </a:r>
            <a:r>
              <a:rPr lang="en-US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第一次获取到文件上的</a:t>
            </a:r>
            <a:r>
              <a:rPr lang="en-US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zh-CN" altLang="zh-CN" sz="1600" dirty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计算有效的字节个数</a:t>
            </a:r>
            <a:endParaRPr lang="zh-CN" altLang="zh-CN" sz="2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: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第二次出现</a:t>
            </a:r>
            <a:r>
              <a:rPr lang="en-US" altLang="zh-CN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zh-CN" altLang="en-US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en-US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6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why?</a:t>
            </a:r>
            <a:endParaRPr lang="zh-CN" altLang="zh-CN" sz="24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847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小数组拷贝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流程图: 文档 4"/>
          <p:cNvSpPr/>
          <p:nvPr/>
        </p:nvSpPr>
        <p:spPr bwMode="auto">
          <a:xfrm>
            <a:off x="7381535" y="2839097"/>
            <a:ext cx="862873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21780" y="3130874"/>
            <a:ext cx="4859753" cy="228600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491560" y="324517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流程图: 卡片 9"/>
          <p:cNvSpPr/>
          <p:nvPr/>
        </p:nvSpPr>
        <p:spPr bwMode="auto">
          <a:xfrm>
            <a:off x="1962847" y="2727623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c.txt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8802" y="2621232"/>
            <a:ext cx="242607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46826" y="2839097"/>
            <a:ext cx="1014264" cy="233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a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46826" y="3082432"/>
            <a:ext cx="1014264" cy="246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b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46826" y="3333799"/>
            <a:ext cx="1014264" cy="24570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c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0961" y="3899228"/>
            <a:ext cx="533878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byte[] </a:t>
            </a:r>
            <a:r>
              <a:rPr lang="en-US" altLang="zh-CN" sz="18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8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= new byte[2]</a:t>
            </a:r>
          </a:p>
          <a:p>
            <a:pPr>
              <a:buClr>
                <a:srgbClr val="3333CC"/>
              </a:buClr>
            </a:pP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int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a = 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fis.read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) //a = 2 </a:t>
            </a:r>
            <a:r>
              <a:rPr lang="zh-CN" altLang="en-US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可以读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2byte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81534" y="3214050"/>
            <a:ext cx="81785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[]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 bwMode="auto">
          <a:xfrm>
            <a:off x="7302152" y="3921893"/>
            <a:ext cx="1014264" cy="233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97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302152" y="4165228"/>
            <a:ext cx="1014264" cy="246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98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46" name="曲线连接符 45"/>
          <p:cNvCxnSpPr>
            <a:stCxn id="13" idx="1"/>
            <a:endCxn id="18" idx="1"/>
          </p:cNvCxnSpPr>
          <p:nvPr/>
        </p:nvCxnSpPr>
        <p:spPr bwMode="auto">
          <a:xfrm rot="10800000" flipH="1" flipV="1">
            <a:off x="946825" y="2955966"/>
            <a:ext cx="244135" cy="1238728"/>
          </a:xfrm>
          <a:prstGeom prst="curvedConnector3">
            <a:avLst>
              <a:gd name="adj1" fmla="val -93637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18" idx="3"/>
          </p:cNvCxnSpPr>
          <p:nvPr/>
        </p:nvCxnSpPr>
        <p:spPr bwMode="auto">
          <a:xfrm flipV="1">
            <a:off x="6529743" y="4194693"/>
            <a:ext cx="772409" cy="1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1190961" y="4748592"/>
            <a:ext cx="5338782" cy="31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int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c = 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fis.read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</a:t>
            </a:r>
            <a:r>
              <a:rPr lang="en-US" altLang="zh-CN" sz="18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) //c = 1 </a:t>
            </a:r>
            <a:r>
              <a:rPr lang="zh-CN" altLang="en-US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可以读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1byte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91536" y="4602500"/>
            <a:ext cx="1014264" cy="23373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99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291536" y="4845835"/>
            <a:ext cx="1014264" cy="246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98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flipV="1">
            <a:off x="6519127" y="4875300"/>
            <a:ext cx="772409" cy="1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曲线连接符 57"/>
          <p:cNvCxnSpPr>
            <a:stCxn id="15" idx="1"/>
            <a:endCxn id="50" idx="1"/>
          </p:cNvCxnSpPr>
          <p:nvPr/>
        </p:nvCxnSpPr>
        <p:spPr bwMode="auto">
          <a:xfrm rot="10800000" flipH="1" flipV="1">
            <a:off x="946825" y="3456651"/>
            <a:ext cx="244135" cy="1450254"/>
          </a:xfrm>
          <a:prstGeom prst="curvedConnector3">
            <a:avLst>
              <a:gd name="adj1" fmla="val -93637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946824" y="5394702"/>
            <a:ext cx="7369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即：第二次读到</a:t>
            </a:r>
            <a:r>
              <a:rPr lang="en-US" altLang="zh-CN" dirty="0" err="1" smtClean="0">
                <a:latin typeface="Consolas" panose="020B0609020204030204" pitchFamily="49" charset="0"/>
                <a:ea typeface="华文细黑" panose="02010600040101010101" pitchFamily="2" charset="-122"/>
              </a:rPr>
              <a:t>arr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中的数据实际上只有一个</a:t>
            </a:r>
            <a:r>
              <a:rPr lang="en-US" altLang="zh-CN" dirty="0">
                <a:latin typeface="Consolas" panose="020B0609020204030204" pitchFamily="49" charset="0"/>
                <a:ea typeface="华文细黑" panose="02010600040101010101" pitchFamily="2" charset="-122"/>
              </a:rPr>
              <a:t>byte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，值为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，写到数组的值为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99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，而第一次读到的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98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并没有被覆盖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096891" y="1611158"/>
            <a:ext cx="1014264" cy="2337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a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096891" y="1854493"/>
            <a:ext cx="1014264" cy="246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b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96891" y="2105860"/>
            <a:ext cx="1014264" cy="2457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c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85123" y="1611158"/>
            <a:ext cx="1014264" cy="2337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97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185123" y="1854493"/>
            <a:ext cx="1014264" cy="246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98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185123" y="2105860"/>
            <a:ext cx="1014264" cy="2457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</a:rPr>
              <a:t>99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79" name="直接箭头连接符 78"/>
          <p:cNvCxnSpPr>
            <a:stCxn id="74" idx="3"/>
            <a:endCxn id="77" idx="1"/>
          </p:cNvCxnSpPr>
          <p:nvPr/>
        </p:nvCxnSpPr>
        <p:spPr bwMode="auto">
          <a:xfrm>
            <a:off x="6111155" y="1977764"/>
            <a:ext cx="1073968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6202162" y="1620586"/>
            <a:ext cx="889987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ascii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34804" y="1614569"/>
            <a:ext cx="3981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假设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c.txt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文件内容为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621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/>
      <p:bldP spid="13" grpId="0" animBg="1"/>
      <p:bldP spid="14" grpId="0" animBg="1"/>
      <p:bldP spid="15" grpId="0" animBg="1"/>
      <p:bldP spid="18" grpId="0"/>
      <p:bldP spid="41" grpId="0"/>
      <p:bldP spid="43" grpId="0" animBg="1"/>
      <p:bldP spid="44" grpId="0" animBg="1"/>
      <p:bldP spid="50" grpId="0"/>
      <p:bldP spid="55" grpId="0" animBg="1"/>
      <p:bldP spid="56" grpId="0" animBg="1"/>
      <p:bldP spid="63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小数组拷贝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小数组拷贝出现的问题讨论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.*;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_CopyTxtUseSmallArray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“c.txt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“d.txt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[2];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 != -1)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 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fos.write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131840" y="5309610"/>
            <a:ext cx="2304256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//xxx.txt </a:t>
            </a:r>
            <a:r>
              <a:rPr lang="zh-CN" altLang="en-US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sz="16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5634350"/>
            <a:ext cx="2556485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//yyy.txt </a:t>
            </a:r>
            <a:r>
              <a:rPr lang="zh-CN" altLang="en-US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r>
              <a:rPr lang="en-US" altLang="zh-CN" sz="1600" dirty="0" err="1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261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修改小数组拷贝出现的问题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.*;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_CopyTxtUseSmallArrayModi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“c.txt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“e.txt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[2];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 != -1)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 </a:t>
            </a:r>
            <a:endParaRPr lang="zh-CN" altLang="zh-CN" sz="2400" kern="100" dirty="0" smtClean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fos.write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(arr,0,len);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将指定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数组中从偏移量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off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开始的</a:t>
            </a:r>
            <a:endParaRPr lang="en-US" altLang="zh-CN" sz="1800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                    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个字节写入此文件输出流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小数组拷贝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91778" y="5301208"/>
            <a:ext cx="2304256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//xxx.txt </a:t>
            </a:r>
            <a:r>
              <a:rPr lang="zh-CN" altLang="en-US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sz="16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5319" y="5622379"/>
            <a:ext cx="2556485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//yyy.txt </a:t>
            </a:r>
            <a:r>
              <a:rPr lang="zh-CN" altLang="en-US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sz="1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610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小数组拷贝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小数组拷贝标准写法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.*;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Demo12_</a:t>
            </a:r>
            <a:r>
              <a:rPr lang="en-US" altLang="zh-CN" sz="18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CopyUseSmallArrayStand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“f.txt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“g.txt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[1024 * 8];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u="sng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 != -1)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勿忘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endParaRPr lang="zh-CN" altLang="zh-CN" sz="2400" kern="100" dirty="0" smtClean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fos.write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(arr,0,len);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将指定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数组中从偏移量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off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开始的</a:t>
            </a:r>
            <a:endParaRPr lang="en-US" altLang="zh-CN" sz="1800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                    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个字节写入此文件输出流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。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391778" y="5301208"/>
            <a:ext cx="2304256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//xxx.txt </a:t>
            </a:r>
            <a:r>
              <a:rPr lang="zh-CN" altLang="en-US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sz="16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5319" y="5622379"/>
            <a:ext cx="2556485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//yyy.txt </a:t>
            </a:r>
            <a:r>
              <a:rPr lang="zh-CN" altLang="en-US" sz="16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abc</a:t>
            </a:r>
            <a:endParaRPr lang="zh-CN" altLang="en-US" sz="16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840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小数组</a:t>
            </a:r>
            <a:r>
              <a:rPr lang="zh-CN" altLang="en-US" dirty="0"/>
              <a:t>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用</a:t>
            </a:r>
            <a:r>
              <a:rPr lang="zh-CN" altLang="zh-CN" sz="16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小数组拷贝</a:t>
            </a:r>
            <a:r>
              <a:rPr lang="zh-CN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，一般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数组大小是</a:t>
            </a: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1024</a:t>
            </a:r>
            <a:r>
              <a:rPr lang="zh-CN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字节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的整数倍</a:t>
            </a:r>
            <a:endParaRPr lang="en-US" altLang="zh-CN" sz="16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Demo13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_CopyMp3UseSmallArray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FileInputStream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FileOutputStream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[1024 * 8];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 != -1) {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如果忘记加</a:t>
            </a:r>
            <a:r>
              <a:rPr lang="en-US" altLang="zh-CN" sz="1800" u="sng" dirty="0" err="1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//</a:t>
            </a:r>
            <a:r>
              <a:rPr lang="zh-CN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返回的</a:t>
            </a:r>
            <a:r>
              <a:rPr lang="zh-CN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就不是读取的字节个数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而是字节的码表值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.write(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,0,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		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656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</a:t>
            </a:r>
            <a:r>
              <a:rPr lang="en-US" altLang="zh-CN" dirty="0"/>
              <a:t>-</a:t>
            </a:r>
            <a:r>
              <a:rPr lang="zh-CN" altLang="en-US" dirty="0"/>
              <a:t>小数组拷贝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流程图: 文档 4"/>
          <p:cNvSpPr/>
          <p:nvPr/>
        </p:nvSpPr>
        <p:spPr bwMode="auto">
          <a:xfrm>
            <a:off x="3275857" y="2015738"/>
            <a:ext cx="1280664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ctr">
              <a:buClr>
                <a:srgbClr val="3333CC"/>
              </a:buClr>
            </a:pPr>
            <a:r>
              <a:rPr lang="en-US" altLang="zh-CN" sz="18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[] b</a:t>
            </a:r>
            <a:endParaRPr lang="zh-CN" altLang="en-US" sz="1800" dirty="0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86273" y="2167008"/>
            <a:ext cx="1789583" cy="267712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56521" y="2167009"/>
            <a:ext cx="2402360" cy="266132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8" name="流程图: 卡片 7"/>
          <p:cNvSpPr/>
          <p:nvPr/>
        </p:nvSpPr>
        <p:spPr bwMode="auto">
          <a:xfrm>
            <a:off x="472008" y="1828352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7766" y="1699992"/>
            <a:ext cx="1872645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0953" y="1704843"/>
            <a:ext cx="1980029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fos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1" name="流程图: 卡片 10"/>
          <p:cNvSpPr/>
          <p:nvPr/>
        </p:nvSpPr>
        <p:spPr bwMode="auto">
          <a:xfrm>
            <a:off x="6962343" y="1828352"/>
            <a:ext cx="1473786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1copy. 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1981896" y="2320420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5230688" y="2320420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3654152" y="2853412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654152" y="3075648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54152" y="3520120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654152" y="3742356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" name="左大括号 21"/>
          <p:cNvSpPr/>
          <p:nvPr/>
        </p:nvSpPr>
        <p:spPr bwMode="auto">
          <a:xfrm>
            <a:off x="3305647" y="2863103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18" idx="0"/>
          </p:cNvCxnSpPr>
          <p:nvPr/>
        </p:nvCxnSpPr>
        <p:spPr bwMode="auto">
          <a:xfrm flipH="1">
            <a:off x="4014192" y="2679527"/>
            <a:ext cx="2285" cy="17388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3654152" y="3297884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8" name="曲线连接符 37"/>
          <p:cNvCxnSpPr>
            <a:stCxn id="8" idx="2"/>
          </p:cNvCxnSpPr>
          <p:nvPr/>
        </p:nvCxnSpPr>
        <p:spPr bwMode="auto">
          <a:xfrm rot="16200000" flipH="1">
            <a:off x="1932838" y="1843747"/>
            <a:ext cx="394677" cy="2291359"/>
          </a:xfrm>
          <a:prstGeom prst="curvedConnector2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曲线连接符 39"/>
          <p:cNvCxnSpPr>
            <a:endCxn id="11" idx="2"/>
          </p:cNvCxnSpPr>
          <p:nvPr/>
        </p:nvCxnSpPr>
        <p:spPr bwMode="auto">
          <a:xfrm flipV="1">
            <a:off x="4716016" y="2792089"/>
            <a:ext cx="2983220" cy="505796"/>
          </a:xfrm>
          <a:prstGeom prst="curvedConnector2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33400" y="4268700"/>
            <a:ext cx="37753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[] </a:t>
            </a:r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= new byte[1024 * 8];</a:t>
            </a:r>
          </a:p>
          <a:p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len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 = </a:t>
            </a:r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fis.read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(</a:t>
            </a:r>
            <a:r>
              <a:rPr lang="en-US" altLang="zh-CN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arr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)</a:t>
            </a:r>
            <a:endParaRPr lang="zh-CN" altLang="en-US" sz="1600" kern="0" dirty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19705" y="4261621"/>
            <a:ext cx="3816424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每次写入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len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个</a:t>
            </a:r>
            <a:endParaRPr lang="en-US" altLang="zh-CN" dirty="0"/>
          </a:p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fos.write(arr,0,len);</a:t>
            </a:r>
          </a:p>
          <a:p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只有最后一次写入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len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可能不足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1024* 8</a:t>
            </a:r>
            <a:endParaRPr lang="en-US" altLang="zh-CN" sz="1600" kern="0" dirty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9295" y="3448018"/>
            <a:ext cx="257634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假设缓冲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byte[1024 </a:t>
            </a:r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* 8</a:t>
            </a: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]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33400" y="5435193"/>
            <a:ext cx="7816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一般在程序中设置的缓冲区大小为</a:t>
            </a:r>
            <a:r>
              <a:rPr lang="en-US" altLang="zh-CN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1024</a:t>
            </a:r>
            <a:r>
              <a:rPr lang="zh-CN" altLang="en-US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的偶数倍，工程上以</a:t>
            </a:r>
            <a:r>
              <a:rPr lang="en-US" altLang="zh-CN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4K</a:t>
            </a:r>
            <a:r>
              <a:rPr lang="zh-CN" altLang="en-US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，</a:t>
            </a:r>
            <a:r>
              <a:rPr lang="en-US" altLang="zh-CN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8K</a:t>
            </a:r>
            <a:r>
              <a:rPr lang="zh-CN" altLang="en-US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，</a:t>
            </a:r>
            <a:r>
              <a:rPr lang="en-US" altLang="zh-CN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16K</a:t>
            </a:r>
            <a:r>
              <a:rPr lang="zh-CN" altLang="en-US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等</a:t>
            </a:r>
            <a:r>
              <a:rPr lang="en-US" altLang="zh-CN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4</a:t>
            </a:r>
            <a:r>
              <a:rPr lang="zh-CN" altLang="en-US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的倍数为缓冲区小数组的大小。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27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42" grpId="0"/>
      <p:bldP spid="43" grpId="0"/>
      <p:bldP spid="44" grpId="0"/>
      <p:bldP spid="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流的基本概念和流的分类</a:t>
            </a:r>
            <a:endParaRPr lang="en-US" altLang="zh-CN" sz="2400" dirty="0" smtClean="0"/>
          </a:p>
          <a:p>
            <a:r>
              <a:rPr lang="zh-CN" altLang="en-US" sz="2400" dirty="0" smtClean="0"/>
              <a:t>各种</a:t>
            </a:r>
            <a:r>
              <a:rPr lang="zh-CN" altLang="en-US" sz="2400" dirty="0"/>
              <a:t>流的作用</a:t>
            </a:r>
            <a:r>
              <a:rPr lang="zh-CN" altLang="en-US" sz="2400" dirty="0" smtClean="0"/>
              <a:t>概述</a:t>
            </a:r>
            <a:endParaRPr lang="en-US" altLang="zh-CN" sz="2400" dirty="0" smtClean="0"/>
          </a:p>
          <a:p>
            <a:r>
              <a:rPr lang="en-US" altLang="zh-CN" sz="2400" dirty="0" err="1" smtClean="0"/>
              <a:t>FileInputStream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FileOutputStream</a:t>
            </a:r>
            <a:endParaRPr lang="en-US" altLang="zh-CN" sz="2400" dirty="0" smtClean="0"/>
          </a:p>
          <a:p>
            <a:r>
              <a:rPr lang="zh-CN" altLang="en-US" sz="2400" dirty="0"/>
              <a:t>文件</a:t>
            </a:r>
            <a:r>
              <a:rPr lang="zh-CN" altLang="en-US" sz="2400" dirty="0" smtClean="0"/>
              <a:t>拷贝：字节拷贝，</a:t>
            </a:r>
            <a:r>
              <a:rPr lang="zh-CN" altLang="en-US" sz="2400" dirty="0"/>
              <a:t>字节数组</a:t>
            </a:r>
            <a:r>
              <a:rPr lang="zh-CN" altLang="en-US" sz="2400" dirty="0" smtClean="0"/>
              <a:t>拷贝，</a:t>
            </a:r>
            <a:r>
              <a:rPr lang="zh-CN" altLang="en-US" sz="2400" dirty="0"/>
              <a:t>小数组</a:t>
            </a:r>
            <a:r>
              <a:rPr lang="zh-CN" altLang="en-US" sz="2400" dirty="0" smtClean="0"/>
              <a:t>拷贝</a:t>
            </a:r>
            <a:endParaRPr lang="en-US" altLang="zh-CN" sz="2400" dirty="0"/>
          </a:p>
          <a:p>
            <a:r>
              <a:rPr lang="zh-CN" altLang="en-US" sz="2400" dirty="0" smtClean="0"/>
              <a:t>处理</a:t>
            </a:r>
            <a:r>
              <a:rPr lang="zh-CN" altLang="en-US" sz="2400" dirty="0"/>
              <a:t>流</a:t>
            </a:r>
            <a:r>
              <a:rPr lang="zh-CN" altLang="en-US" sz="2400" dirty="0" smtClean="0"/>
              <a:t>概述，处理流之缓冲流</a:t>
            </a:r>
            <a:endParaRPr lang="en-US" altLang="zh-CN" sz="2400" dirty="0" smtClean="0"/>
          </a:p>
          <a:p>
            <a:r>
              <a:rPr lang="zh-CN" altLang="en-US" sz="2400" dirty="0"/>
              <a:t>字节流</a:t>
            </a:r>
            <a:r>
              <a:rPr lang="zh-CN" altLang="en-US" sz="2400" dirty="0" smtClean="0"/>
              <a:t>读写中文及出现的问题</a:t>
            </a:r>
            <a:endParaRPr lang="en-US" altLang="zh-CN" sz="2400" dirty="0" smtClean="0"/>
          </a:p>
          <a:p>
            <a:r>
              <a:rPr lang="zh-CN" altLang="en-US" sz="2400" dirty="0"/>
              <a:t>字节流的标准</a:t>
            </a:r>
            <a:r>
              <a:rPr lang="zh-CN" altLang="en-US" sz="2400" dirty="0" smtClean="0"/>
              <a:t>异常处理及应用示例</a:t>
            </a:r>
            <a:endParaRPr lang="en-US" altLang="zh-CN" sz="2400" dirty="0" smtClean="0"/>
          </a:p>
          <a:p>
            <a:r>
              <a:rPr lang="en-US" altLang="zh-CN" sz="2400" dirty="0" smtClean="0"/>
              <a:t>FileReader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FileWriter</a:t>
            </a:r>
            <a:endParaRPr lang="en-US" altLang="zh-CN" sz="2400" dirty="0" smtClean="0"/>
          </a:p>
          <a:p>
            <a:r>
              <a:rPr lang="zh-CN" altLang="en-US" sz="2400" dirty="0" smtClean="0"/>
              <a:t>字符流拷贝</a:t>
            </a:r>
            <a:endParaRPr lang="en-US" altLang="zh-CN" sz="2400" dirty="0" smtClean="0"/>
          </a:p>
          <a:p>
            <a:r>
              <a:rPr lang="zh-CN" altLang="en-US" sz="2400" dirty="0" smtClean="0"/>
              <a:t>其他：序列流，对象流，打印</a:t>
            </a:r>
            <a:r>
              <a:rPr lang="zh-CN" altLang="en-US" sz="2400" dirty="0"/>
              <a:t>流，数据输入输出</a:t>
            </a:r>
            <a:r>
              <a:rPr lang="zh-CN" altLang="en-US" sz="2400" dirty="0" smtClean="0"/>
              <a:t>流等</a:t>
            </a:r>
            <a:endParaRPr lang="en-US" altLang="zh-CN" sz="2400" dirty="0" smtClean="0"/>
          </a:p>
          <a:p>
            <a:r>
              <a:rPr lang="zh-CN" altLang="en-US" sz="2400" dirty="0" smtClean="0"/>
              <a:t>文件</a:t>
            </a:r>
            <a:r>
              <a:rPr lang="en-US" altLang="zh-CN" sz="2400" dirty="0" smtClean="0"/>
              <a:t>File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4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为了解决</a:t>
            </a:r>
            <a:r>
              <a:rPr lang="zh-CN" altLang="en-US" sz="2800" dirty="0"/>
              <a:t>数据源、数据宿多样性</a:t>
            </a:r>
            <a:r>
              <a:rPr lang="zh-CN" altLang="en-US" sz="2800" dirty="0" smtClean="0"/>
              <a:t>带来输入</a:t>
            </a:r>
            <a:r>
              <a:rPr lang="zh-CN" altLang="en-US" sz="2800" dirty="0"/>
              <a:t>、输出操作的复杂性，</a:t>
            </a:r>
            <a:r>
              <a:rPr lang="en-US" altLang="zh-CN" sz="2800" dirty="0" smtClean="0"/>
              <a:t>Java</a:t>
            </a:r>
            <a:r>
              <a:rPr lang="zh-CN" altLang="en-US" sz="2800" dirty="0"/>
              <a:t>将不同类型的</a:t>
            </a:r>
            <a:r>
              <a:rPr lang="en-US" altLang="zh-CN" sz="2800" dirty="0">
                <a:latin typeface="Consolas" panose="020B0609020204030204" pitchFamily="49" charset="0"/>
              </a:rPr>
              <a:t>I/O</a:t>
            </a:r>
            <a:r>
              <a:rPr lang="zh-CN" altLang="en-US" sz="2800" dirty="0"/>
              <a:t>抽象</a:t>
            </a:r>
            <a:r>
              <a:rPr lang="zh-CN" altLang="en-US" sz="2800" dirty="0" smtClean="0"/>
              <a:t>为 </a:t>
            </a:r>
            <a:r>
              <a:rPr lang="zh-CN" altLang="en-US" sz="2800" dirty="0" smtClean="0">
                <a:solidFill>
                  <a:srgbClr val="0000FF"/>
                </a:solidFill>
              </a:rPr>
              <a:t>“流</a:t>
            </a:r>
            <a:r>
              <a:rPr lang="zh-CN" altLang="en-US" sz="2800" dirty="0">
                <a:solidFill>
                  <a:srgbClr val="0000FF"/>
                </a:solidFill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stream</a:t>
            </a:r>
            <a:r>
              <a:rPr lang="zh-CN" altLang="en-US" sz="2800" dirty="0">
                <a:solidFill>
                  <a:srgbClr val="0000FF"/>
                </a:solidFill>
              </a:rPr>
              <a:t>）</a:t>
            </a:r>
            <a:r>
              <a:rPr lang="zh-CN" altLang="en-US" sz="2800" dirty="0" smtClean="0">
                <a:solidFill>
                  <a:srgbClr val="0000FF"/>
                </a:solidFill>
              </a:rPr>
              <a:t>”</a:t>
            </a:r>
            <a:r>
              <a:rPr lang="zh-CN" altLang="en-US" sz="2800" dirty="0" smtClean="0"/>
              <a:t> 。</a:t>
            </a:r>
            <a:endParaRPr lang="en-US" altLang="zh-CN" sz="2800" dirty="0" smtClean="0"/>
          </a:p>
          <a:p>
            <a:r>
              <a:rPr lang="zh-CN" altLang="en-US" sz="2800" dirty="0" smtClean="0"/>
              <a:t>流：可以看成是连接程序</a:t>
            </a:r>
            <a:r>
              <a:rPr lang="zh-CN" altLang="en-US" sz="2800" dirty="0"/>
              <a:t>和数据源、数据宿的“管道”。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波形 4"/>
          <p:cNvSpPr/>
          <p:nvPr/>
        </p:nvSpPr>
        <p:spPr bwMode="auto">
          <a:xfrm>
            <a:off x="5004048" y="4732104"/>
            <a:ext cx="1656184" cy="227257"/>
          </a:xfrm>
          <a:prstGeom prst="wav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816752" y="4413684"/>
            <a:ext cx="1222465" cy="864096"/>
          </a:xfrm>
          <a:prstGeom prst="ellips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71600" y="4449688"/>
            <a:ext cx="1224136" cy="792088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数据源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660232" y="4485692"/>
            <a:ext cx="1296144" cy="72008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/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数据宿</a:t>
            </a:r>
          </a:p>
        </p:txBody>
      </p:sp>
      <p:sp>
        <p:nvSpPr>
          <p:cNvPr id="9" name="矩形 8"/>
          <p:cNvSpPr/>
          <p:nvPr/>
        </p:nvSpPr>
        <p:spPr>
          <a:xfrm>
            <a:off x="2359332" y="4320353"/>
            <a:ext cx="1107996" cy="391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输入流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2812" y="4286669"/>
            <a:ext cx="1107996" cy="391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输出流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波形 10"/>
          <p:cNvSpPr/>
          <p:nvPr/>
        </p:nvSpPr>
        <p:spPr bwMode="auto">
          <a:xfrm>
            <a:off x="2195735" y="4732104"/>
            <a:ext cx="1621015" cy="227257"/>
          </a:xfrm>
          <a:prstGeom prst="wav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>
            <a:endCxn id="6" idx="2"/>
          </p:cNvCxnSpPr>
          <p:nvPr/>
        </p:nvCxnSpPr>
        <p:spPr bwMode="auto">
          <a:xfrm>
            <a:off x="2195736" y="4845732"/>
            <a:ext cx="1621016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6" idx="6"/>
            <a:endCxn id="8" idx="1"/>
          </p:cNvCxnSpPr>
          <p:nvPr/>
        </p:nvCxnSpPr>
        <p:spPr bwMode="auto">
          <a:xfrm>
            <a:off x="5039217" y="4845732"/>
            <a:ext cx="1621015" cy="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5669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zh-CN" altLang="en-US" dirty="0" smtClean="0"/>
              <a:t>流概述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字节</a:t>
            </a:r>
            <a:r>
              <a:rPr lang="zh-CN" altLang="en-US" dirty="0"/>
              <a:t>流一次读写一个数组的速度明显比一次读写一个字节的速度快很多</a:t>
            </a:r>
            <a:r>
              <a:rPr lang="zh-CN" altLang="en-US" dirty="0" smtClean="0"/>
              <a:t>，这是程序中加入</a:t>
            </a:r>
            <a:r>
              <a:rPr lang="zh-CN" altLang="en-US" dirty="0"/>
              <a:t>了数组这样的缓冲区</a:t>
            </a:r>
            <a:r>
              <a:rPr lang="zh-CN" altLang="en-US" dirty="0" smtClean="0"/>
              <a:t>效果。</a:t>
            </a:r>
            <a:endParaRPr lang="en-US" altLang="zh-CN" dirty="0" smtClean="0"/>
          </a:p>
          <a:p>
            <a:r>
              <a:rPr lang="en-US" altLang="zh-CN" dirty="0" smtClean="0">
                <a:latin typeface="Consolas" panose="020B0609020204030204" pitchFamily="49" charset="0"/>
              </a:rPr>
              <a:t>java</a:t>
            </a:r>
            <a:r>
              <a:rPr lang="zh-CN" altLang="en-US" dirty="0"/>
              <a:t>本身在设计的时候</a:t>
            </a:r>
            <a:r>
              <a:rPr lang="zh-CN" altLang="en-US" dirty="0" smtClean="0"/>
              <a:t>，也</a:t>
            </a:r>
            <a:r>
              <a:rPr lang="zh-CN" altLang="en-US" dirty="0"/>
              <a:t>考虑到了这样的设计</a:t>
            </a:r>
            <a:r>
              <a:rPr lang="zh-CN" altLang="en-US" dirty="0" smtClean="0"/>
              <a:t>思想。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799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719121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采用处理流包装基本文件输入流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Demo14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_BufferCopy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BufferedInputStream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“1copy.mp3"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en-US" altLang="zh-CN" sz="16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100" dirty="0">
                <a:solidFill>
                  <a:srgbClr val="7F005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smtClean="0">
                <a:solidFill>
                  <a:srgbClr val="7F005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发现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copy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速度很快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952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5940"/>
            <a:ext cx="7772400" cy="44767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584" y="2132856"/>
            <a:ext cx="266429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咖啡计费系统框架</a:t>
            </a:r>
            <a:endParaRPr lang="zh-CN" altLang="en-US" sz="2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400" y="6139986"/>
            <a:ext cx="6768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Beverage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beverage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new </a:t>
            </a:r>
            <a:r>
              <a:rPr lang="en-US" altLang="zh-CN" dirty="0" smtClean="0">
                <a:solidFill>
                  <a:srgbClr val="339933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Mocha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DarkRoast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49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3696"/>
            <a:ext cx="7873560" cy="425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71600" y="1844824"/>
            <a:ext cx="331236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zh-CN" altLang="en-US" sz="24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输入流框架，</a:t>
            </a:r>
            <a:r>
              <a:rPr lang="zh-CN" altLang="en-US" sz="24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发现其设计与</a:t>
            </a:r>
            <a:r>
              <a:rPr lang="zh-CN" altLang="zh-CN" sz="24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咖啡馆计费系统案例</a:t>
            </a:r>
            <a:r>
              <a:rPr lang="zh-CN" altLang="en-US" sz="24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完全一致</a:t>
            </a:r>
          </a:p>
        </p:txBody>
      </p:sp>
      <p:sp>
        <p:nvSpPr>
          <p:cNvPr id="8" name="矩形 7"/>
          <p:cNvSpPr/>
          <p:nvPr/>
        </p:nvSpPr>
        <p:spPr>
          <a:xfrm>
            <a:off x="258028" y="5720339"/>
            <a:ext cx="885698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 </a:t>
            </a:r>
            <a:r>
              <a:rPr lang="en-US" altLang="zh-CN" sz="14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339933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 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("1.mp3")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 smtClean="0">
                <a:solidFill>
                  <a:srgbClr val="339933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4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(“1copy.mp3")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1721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4" y="1428428"/>
            <a:ext cx="7873560" cy="425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11560" y="1844824"/>
            <a:ext cx="3960440" cy="597814"/>
            <a:chOff x="1259632" y="2673238"/>
            <a:chExt cx="6048672" cy="675705"/>
          </a:xfrm>
        </p:grpSpPr>
        <p:sp>
          <p:nvSpPr>
            <p:cNvPr id="10" name="圆柱形 9"/>
            <p:cNvSpPr/>
            <p:nvPr/>
          </p:nvSpPr>
          <p:spPr bwMode="auto">
            <a:xfrm>
              <a:off x="1259632" y="2708920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r>
                <a:rPr lang="zh-CN" altLang="en-US" sz="1200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  <a:endParaRPr lang="zh-CN" altLang="en-US" sz="1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流程图: 文档 10"/>
            <p:cNvSpPr/>
            <p:nvPr/>
          </p:nvSpPr>
          <p:spPr bwMode="auto">
            <a:xfrm>
              <a:off x="3851920" y="2675620"/>
              <a:ext cx="903176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267744" y="2866002"/>
              <a:ext cx="158417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755096" y="2855803"/>
              <a:ext cx="154509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圆柱形 13"/>
            <p:cNvSpPr/>
            <p:nvPr/>
          </p:nvSpPr>
          <p:spPr bwMode="auto">
            <a:xfrm>
              <a:off x="6300192" y="2673238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</a:t>
              </a:r>
              <a:r>
                <a:rPr lang="zh-CN" altLang="en-US" sz="1200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宿</a:t>
              </a:r>
              <a:endParaRPr lang="zh-CN" altLang="en-US" sz="1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2483768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180992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" name="直接箭头连接符 5"/>
          <p:cNvCxnSpPr/>
          <p:nvPr/>
        </p:nvCxnSpPr>
        <p:spPr bwMode="auto">
          <a:xfrm flipV="1">
            <a:off x="1984877" y="2217615"/>
            <a:ext cx="0" cy="643855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2004443" y="5849968"/>
            <a:ext cx="6048672" cy="708695"/>
            <a:chOff x="1259632" y="5229199"/>
            <a:chExt cx="6048672" cy="708695"/>
          </a:xfrm>
        </p:grpSpPr>
        <p:sp>
          <p:nvSpPr>
            <p:cNvPr id="18" name="矩形 17"/>
            <p:cNvSpPr/>
            <p:nvPr/>
          </p:nvSpPr>
          <p:spPr bwMode="auto">
            <a:xfrm>
              <a:off x="2682049" y="5396883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266985" y="5373216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344655" y="5373216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759719" y="5349548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59632" y="5229199"/>
              <a:ext cx="6048672" cy="708695"/>
              <a:chOff x="1259632" y="5229199"/>
              <a:chExt cx="6048672" cy="708695"/>
            </a:xfrm>
          </p:grpSpPr>
          <p:sp>
            <p:nvSpPr>
              <p:cNvPr id="23" name="圆柱形 22"/>
              <p:cNvSpPr/>
              <p:nvPr/>
            </p:nvSpPr>
            <p:spPr bwMode="auto">
              <a:xfrm>
                <a:off x="1259632" y="5264882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r>
                  <a:rPr lang="zh-CN" altLang="en-US" dirty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数据源</a:t>
                </a:r>
                <a:endParaRPr lang="zh-CN" altLang="en-US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4" name="流程图: 文档 23"/>
              <p:cNvSpPr/>
              <p:nvPr/>
            </p:nvSpPr>
            <p:spPr bwMode="auto">
              <a:xfrm>
                <a:off x="3851920" y="5229199"/>
                <a:ext cx="903176" cy="708695"/>
              </a:xfrm>
              <a:prstGeom prst="flowChartDocumen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 algn="ctr">
                  <a:buClr>
                    <a:srgbClr val="3333CC"/>
                  </a:buClr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2267744" y="5454257"/>
                <a:ext cx="432048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5929590" y="5411765"/>
                <a:ext cx="370602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圆柱形 26"/>
              <p:cNvSpPr/>
              <p:nvPr/>
            </p:nvSpPr>
            <p:spPr bwMode="auto">
              <a:xfrm>
                <a:off x="6300192" y="5229200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</a:t>
                </a:r>
                <a:r>
                  <a:rPr lang="zh-CN" altLang="en-US" dirty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宿</a:t>
                </a:r>
                <a:endParaRPr lang="zh-CN" altLang="en-US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2363810" y="5583400"/>
                <a:ext cx="102313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直接箭头连接符 28"/>
              <p:cNvCxnSpPr/>
              <p:nvPr/>
            </p:nvCxnSpPr>
            <p:spPr bwMode="auto">
              <a:xfrm>
                <a:off x="4932094" y="5536265"/>
                <a:ext cx="115207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31" name="左大括号 30"/>
          <p:cNvSpPr/>
          <p:nvPr/>
        </p:nvSpPr>
        <p:spPr bwMode="auto">
          <a:xfrm rot="16200000">
            <a:off x="5330322" y="3071246"/>
            <a:ext cx="252077" cy="5000034"/>
          </a:xfrm>
          <a:prstGeom prst="leftBrace">
            <a:avLst>
              <a:gd name="adj1" fmla="val 8333"/>
              <a:gd name="adj2" fmla="val 23804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>
              <a:buClr>
                <a:srgbClr val="3333CC"/>
              </a:buClr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142146" y="5671119"/>
            <a:ext cx="0" cy="322866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6228184" y="5589240"/>
            <a:ext cx="0" cy="381077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左大括号 34"/>
          <p:cNvSpPr/>
          <p:nvPr/>
        </p:nvSpPr>
        <p:spPr bwMode="auto">
          <a:xfrm rot="5400000">
            <a:off x="2747294" y="1387858"/>
            <a:ext cx="418098" cy="3060222"/>
          </a:xfrm>
          <a:prstGeom prst="leftBrace">
            <a:avLst>
              <a:gd name="adj1" fmla="val 8333"/>
              <a:gd name="adj2" fmla="val 32293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>
              <a:buClr>
                <a:srgbClr val="3333CC"/>
              </a:buClr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491880" y="2217614"/>
            <a:ext cx="0" cy="643855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7159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67" y="2774007"/>
            <a:ext cx="5392357" cy="257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5690088"/>
            <a:ext cx="8754796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 </a:t>
            </a:r>
            <a:r>
              <a:rPr lang="en-US" altLang="zh-CN" sz="14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BufferedInputStream(</a:t>
            </a:r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4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4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4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</a:t>
            </a:r>
            <a:r>
              <a:rPr lang="en-US" altLang="zh-CN" sz="14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3128" y="2264281"/>
            <a:ext cx="678184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</a:t>
            </a:r>
            <a:r>
              <a:rPr lang="en-US" altLang="zh-CN" sz="16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1.mp3"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 </a:t>
            </a:r>
            <a:endParaRPr lang="en-US" altLang="zh-CN" sz="1600" kern="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</a:t>
            </a:r>
            <a:r>
              <a:rPr lang="en-US" altLang="zh-CN" sz="16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1copy.mp3"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627784" y="2793353"/>
            <a:ext cx="0" cy="851672"/>
          </a:xfrm>
          <a:prstGeom prst="straightConnector1">
            <a:avLst/>
          </a:prstGeom>
          <a:noFill/>
          <a:ln w="349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962170" y="1700808"/>
            <a:ext cx="6740217" cy="466129"/>
            <a:chOff x="1259632" y="2673238"/>
            <a:chExt cx="6048672" cy="675705"/>
          </a:xfrm>
        </p:grpSpPr>
        <p:sp>
          <p:nvSpPr>
            <p:cNvPr id="12" name="圆柱形 11"/>
            <p:cNvSpPr/>
            <p:nvPr/>
          </p:nvSpPr>
          <p:spPr bwMode="auto">
            <a:xfrm>
              <a:off x="1259632" y="2708920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r>
                <a:rPr lang="zh-CN" altLang="en-US" sz="1800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  <a:endParaRPr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流程图: 文档 12"/>
            <p:cNvSpPr/>
            <p:nvPr/>
          </p:nvSpPr>
          <p:spPr bwMode="auto">
            <a:xfrm>
              <a:off x="3851920" y="2675620"/>
              <a:ext cx="903176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267744" y="2866002"/>
              <a:ext cx="158417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755096" y="2855803"/>
              <a:ext cx="154509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圆柱形 15"/>
            <p:cNvSpPr/>
            <p:nvPr/>
          </p:nvSpPr>
          <p:spPr bwMode="auto">
            <a:xfrm>
              <a:off x="6300192" y="2673238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r>
                <a:rPr lang="zh-CN" altLang="en-US" sz="18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</a:t>
              </a:r>
              <a:r>
                <a:rPr lang="zh-CN" altLang="en-US" sz="1800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宿</a:t>
              </a:r>
              <a:endParaRPr lang="zh-CN" altLang="en-US" sz="18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2483768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5180992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组合 19"/>
          <p:cNvGrpSpPr/>
          <p:nvPr/>
        </p:nvGrpSpPr>
        <p:grpSpPr>
          <a:xfrm>
            <a:off x="962170" y="5228159"/>
            <a:ext cx="6048672" cy="534191"/>
            <a:chOff x="1259632" y="5229199"/>
            <a:chExt cx="6048672" cy="708695"/>
          </a:xfrm>
        </p:grpSpPr>
        <p:sp>
          <p:nvSpPr>
            <p:cNvPr id="21" name="矩形 20"/>
            <p:cNvSpPr/>
            <p:nvPr/>
          </p:nvSpPr>
          <p:spPr bwMode="auto">
            <a:xfrm>
              <a:off x="2682049" y="5396883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266985" y="5373216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344655" y="5373216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759719" y="5349548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259632" y="5229199"/>
              <a:ext cx="6048672" cy="708695"/>
              <a:chOff x="1259632" y="5229199"/>
              <a:chExt cx="6048672" cy="708695"/>
            </a:xfrm>
          </p:grpSpPr>
          <p:sp>
            <p:nvSpPr>
              <p:cNvPr id="26" name="圆柱形 25"/>
              <p:cNvSpPr/>
              <p:nvPr/>
            </p:nvSpPr>
            <p:spPr bwMode="auto">
              <a:xfrm>
                <a:off x="1259632" y="5264882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数据源</a:t>
                </a:r>
                <a:endParaRPr lang="zh-CN" altLang="en-US" sz="18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7" name="流程图: 文档 26"/>
              <p:cNvSpPr/>
              <p:nvPr/>
            </p:nvSpPr>
            <p:spPr bwMode="auto">
              <a:xfrm>
                <a:off x="3851920" y="5229199"/>
                <a:ext cx="903176" cy="708695"/>
              </a:xfrm>
              <a:prstGeom prst="flowChartDocumen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 algn="ctr">
                  <a:buClr>
                    <a:srgbClr val="3333CC"/>
                  </a:buClr>
                </a:pPr>
                <a:r>
                  <a:rPr lang="zh-CN" altLang="en-US" sz="1800" dirty="0" smtClean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2267744" y="5454257"/>
                <a:ext cx="432048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5929590" y="5411765"/>
                <a:ext cx="370602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圆柱形 29"/>
              <p:cNvSpPr/>
              <p:nvPr/>
            </p:nvSpPr>
            <p:spPr bwMode="auto">
              <a:xfrm>
                <a:off x="6300192" y="5229200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r>
                  <a:rPr lang="zh-CN" altLang="en-US" sz="1800" dirty="0" smtClean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宿</a:t>
                </a:r>
                <a:endParaRPr lang="zh-CN" altLang="en-US" sz="18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>
                <a:off x="2363810" y="5583400"/>
                <a:ext cx="102313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直接箭头连接符 31"/>
              <p:cNvCxnSpPr/>
              <p:nvPr/>
            </p:nvCxnSpPr>
            <p:spPr bwMode="auto">
              <a:xfrm>
                <a:off x="4932094" y="5536265"/>
                <a:ext cx="115207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376573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zh-CN" altLang="en-US" dirty="0" smtClean="0"/>
              <a:t>缓冲流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流程图: 文档 4"/>
          <p:cNvSpPr/>
          <p:nvPr/>
        </p:nvSpPr>
        <p:spPr bwMode="auto">
          <a:xfrm>
            <a:off x="3766152" y="2268072"/>
            <a:ext cx="862873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ctr">
              <a:buClr>
                <a:srgbClr val="3333CC"/>
              </a:buClr>
            </a:pPr>
            <a:r>
              <a:rPr lang="en-US" altLang="zh-CN" sz="18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</a:t>
            </a:r>
            <a:endParaRPr lang="zh-CN" altLang="en-US" sz="1800" dirty="0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58778" y="2458454"/>
            <a:ext cx="2207374" cy="231418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636924" y="2428794"/>
            <a:ext cx="2394462" cy="250352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0" name="流程图: 卡片 9"/>
          <p:cNvSpPr/>
          <p:nvPr/>
        </p:nvSpPr>
        <p:spPr bwMode="auto">
          <a:xfrm>
            <a:off x="544513" y="2080686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5471" y="1628800"/>
            <a:ext cx="1872645" cy="29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1370" y="1634272"/>
            <a:ext cx="1980029" cy="292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7" name="流程图: 卡片 16"/>
          <p:cNvSpPr/>
          <p:nvPr/>
        </p:nvSpPr>
        <p:spPr bwMode="auto">
          <a:xfrm>
            <a:off x="7034848" y="2080686"/>
            <a:ext cx="1282065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1copy. mp3</a:t>
            </a:r>
            <a:endParaRPr lang="zh-CN" altLang="en-US" sz="1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73319" y="2401079"/>
            <a:ext cx="1384934" cy="343349"/>
          </a:xfrm>
          <a:prstGeom prst="rect">
            <a:avLst/>
          </a:prstGeom>
          <a:solidFill>
            <a:srgbClr val="99C8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629025" y="2401079"/>
            <a:ext cx="1332593" cy="343349"/>
          </a:xfrm>
          <a:prstGeom prst="rect">
            <a:avLst/>
          </a:prstGeom>
          <a:solidFill>
            <a:srgbClr val="99C8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054401" y="257275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5303193" y="257275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053302" y="1880606"/>
            <a:ext cx="2316660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BufferedInputStream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bis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56667" y="1899395"/>
            <a:ext cx="2428870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BufferedOutputStream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bos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825376" y="2941395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825376" y="3163631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825376" y="3608103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825376" y="3830339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5" name="左大括号 64"/>
          <p:cNvSpPr/>
          <p:nvPr/>
        </p:nvSpPr>
        <p:spPr bwMode="auto">
          <a:xfrm>
            <a:off x="2476871" y="2951086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66550" y="3369356"/>
            <a:ext cx="1306768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byte[8192]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endCxn id="60" idx="0"/>
          </p:cNvCxnSpPr>
          <p:nvPr/>
        </p:nvCxnSpPr>
        <p:spPr bwMode="auto">
          <a:xfrm flipH="1">
            <a:off x="3185416" y="2767510"/>
            <a:ext cx="2285" cy="17388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2825376" y="3385867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3" name="曲线连接符 72"/>
          <p:cNvCxnSpPr>
            <a:stCxn id="60" idx="3"/>
            <a:endCxn id="5" idx="2"/>
          </p:cNvCxnSpPr>
          <p:nvPr/>
        </p:nvCxnSpPr>
        <p:spPr bwMode="auto">
          <a:xfrm flipV="1">
            <a:off x="3545456" y="2896881"/>
            <a:ext cx="652133" cy="155632"/>
          </a:xfrm>
          <a:prstGeom prst="curvedConnector2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3453375" y="3018976"/>
            <a:ext cx="10438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8192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次读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 bwMode="auto">
          <a:xfrm>
            <a:off x="5087169" y="2907711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087169" y="3129947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087169" y="3574419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087169" y="3796655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087169" y="3352183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曲线连接符 80"/>
          <p:cNvCxnSpPr>
            <a:endCxn id="75" idx="1"/>
          </p:cNvCxnSpPr>
          <p:nvPr/>
        </p:nvCxnSpPr>
        <p:spPr bwMode="auto">
          <a:xfrm>
            <a:off x="4430713" y="2842911"/>
            <a:ext cx="656456" cy="175918"/>
          </a:xfrm>
          <a:prstGeom prst="curvedConnector3">
            <a:avLst>
              <a:gd name="adj1" fmla="val -1727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4043293" y="3384257"/>
            <a:ext cx="10438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8192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次写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167719" y="3362021"/>
            <a:ext cx="1306768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byte[8192]</a:t>
            </a:r>
            <a:endParaRPr lang="zh-CN" altLang="en-US" dirty="0"/>
          </a:p>
        </p:txBody>
      </p:sp>
      <p:sp>
        <p:nvSpPr>
          <p:cNvPr id="115" name="左大括号 114"/>
          <p:cNvSpPr/>
          <p:nvPr/>
        </p:nvSpPr>
        <p:spPr bwMode="auto">
          <a:xfrm rot="10800000">
            <a:off x="5897056" y="2951086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内容占位符 2"/>
          <p:cNvSpPr>
            <a:spLocks noGrp="1"/>
          </p:cNvSpPr>
          <p:nvPr>
            <p:ph idx="1"/>
          </p:nvPr>
        </p:nvSpPr>
        <p:spPr>
          <a:xfrm>
            <a:off x="533400" y="4259584"/>
            <a:ext cx="7999040" cy="1988815"/>
          </a:xfrm>
        </p:spPr>
        <p:txBody>
          <a:bodyPr/>
          <a:lstStyle/>
          <a:p>
            <a:r>
              <a:rPr lang="zh-CN" altLang="en-US" sz="2400" dirty="0" smtClean="0"/>
              <a:t>程序读数据时，</a:t>
            </a:r>
            <a:r>
              <a:rPr lang="en-US" altLang="zh-CN" sz="2400" dirty="0" smtClean="0">
                <a:latin typeface="Consolas" panose="020B0609020204030204" pitchFamily="49" charset="0"/>
              </a:rPr>
              <a:t>BufferedInputStream</a:t>
            </a:r>
            <a:r>
              <a:rPr lang="zh-CN" altLang="en-US" sz="2400" dirty="0"/>
              <a:t>一次性从文件中读取</a:t>
            </a:r>
            <a:r>
              <a:rPr lang="en-US" altLang="zh-CN" sz="2400" dirty="0">
                <a:latin typeface="Consolas" panose="020B0609020204030204" pitchFamily="49" charset="0"/>
              </a:rPr>
              <a:t>8192</a:t>
            </a:r>
            <a:r>
              <a:rPr lang="zh-CN" altLang="en-US" sz="2400" dirty="0"/>
              <a:t>个</a:t>
            </a:r>
            <a:r>
              <a:rPr lang="en-US" altLang="zh-CN" sz="2400" dirty="0">
                <a:latin typeface="Consolas" panose="020B0609020204030204" pitchFamily="49" charset="0"/>
              </a:rPr>
              <a:t>byte</a:t>
            </a:r>
            <a:r>
              <a:rPr lang="en-US" altLang="zh-CN" sz="2400" dirty="0"/>
              <a:t>, </a:t>
            </a:r>
            <a:r>
              <a:rPr lang="zh-CN" altLang="en-US" sz="2400" dirty="0"/>
              <a:t>存在</a:t>
            </a:r>
            <a:r>
              <a:rPr lang="zh-CN" altLang="en-US" sz="2400" dirty="0" smtClean="0"/>
              <a:t>缓冲区中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返给</a:t>
            </a:r>
            <a:r>
              <a:rPr lang="zh-CN" altLang="en-US" sz="2400" dirty="0"/>
              <a:t>程序一个</a:t>
            </a:r>
            <a:r>
              <a:rPr lang="en-US" altLang="zh-CN" sz="2400" dirty="0" smtClean="0">
                <a:latin typeface="Consolas" panose="020B0609020204030204" pitchFamily="49" charset="0"/>
              </a:rPr>
              <a:t>byte</a:t>
            </a:r>
            <a:r>
              <a:rPr lang="zh-CN" altLang="en-US" sz="2400" dirty="0" smtClean="0">
                <a:latin typeface="Consolas" panose="020B0609020204030204" pitchFamily="49" charset="0"/>
              </a:rPr>
              <a:t>；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zh-CN" altLang="en-US" sz="2400" dirty="0" smtClean="0"/>
              <a:t>程序</a:t>
            </a:r>
            <a:r>
              <a:rPr lang="zh-CN" altLang="en-US" sz="2400" dirty="0"/>
              <a:t>再次读取时，直接从缓冲区中获取，直到缓冲区中所有</a:t>
            </a:r>
            <a:r>
              <a:rPr lang="zh-CN" altLang="en-US" sz="2400" dirty="0" smtClean="0"/>
              <a:t>的内容读完</a:t>
            </a:r>
            <a:r>
              <a:rPr lang="en-US" altLang="zh-CN" sz="2400" dirty="0" smtClean="0"/>
              <a:t>, </a:t>
            </a:r>
            <a:r>
              <a:rPr lang="zh-CN" altLang="en-US" sz="2400" dirty="0"/>
              <a:t>才重新从文件中读取</a:t>
            </a:r>
            <a:r>
              <a:rPr lang="en-US" altLang="zh-CN" sz="2400" dirty="0">
                <a:latin typeface="Consolas" panose="020B0609020204030204" pitchFamily="49" charset="0"/>
              </a:rPr>
              <a:t>8192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字节；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8666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/>
      <p:bldP spid="12" grpId="0"/>
      <p:bldP spid="17" grpId="0" animBg="1"/>
      <p:bldP spid="55" grpId="0" animBg="1"/>
      <p:bldP spid="56" grpId="0" animBg="1"/>
      <p:bldP spid="57" grpId="0"/>
      <p:bldP spid="58" grpId="0"/>
      <p:bldP spid="60" grpId="0" animBg="1"/>
      <p:bldP spid="61" grpId="0" animBg="1"/>
      <p:bldP spid="62" grpId="0" animBg="1"/>
      <p:bldP spid="63" grpId="0" animBg="1"/>
      <p:bldP spid="65" grpId="0" animBg="1"/>
      <p:bldP spid="66" grpId="0"/>
      <p:bldP spid="71" grpId="0"/>
      <p:bldP spid="74" grpId="0"/>
      <p:bldP spid="75" grpId="0" animBg="1"/>
      <p:bldP spid="76" grpId="0" animBg="1"/>
      <p:bldP spid="77" grpId="0" animBg="1"/>
      <p:bldP spid="78" grpId="0" animBg="1"/>
      <p:bldP spid="79" grpId="0"/>
      <p:bldP spid="83" grpId="0"/>
      <p:bldP spid="114" grpId="0"/>
      <p:bldP spid="1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zh-CN" altLang="en-US" dirty="0" smtClean="0"/>
              <a:t>缓冲流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流程图: 文档 4"/>
          <p:cNvSpPr/>
          <p:nvPr/>
        </p:nvSpPr>
        <p:spPr bwMode="auto">
          <a:xfrm>
            <a:off x="3766152" y="2268072"/>
            <a:ext cx="862873" cy="673323"/>
          </a:xfrm>
          <a:prstGeom prst="flowChartDocumen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</a:t>
            </a:r>
            <a:endParaRPr lang="en-US" altLang="zh-CN" sz="1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 algn="ctr">
              <a:buClr>
                <a:srgbClr val="3333CC"/>
              </a:buClr>
            </a:pPr>
            <a:r>
              <a:rPr lang="en-US" altLang="zh-CN" sz="1800" dirty="0" err="1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</a:t>
            </a:r>
            <a:endParaRPr lang="zh-CN" altLang="en-US" sz="1800" dirty="0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58778" y="2458454"/>
            <a:ext cx="2207374" cy="231418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636924" y="2428794"/>
            <a:ext cx="2394462" cy="250352"/>
          </a:xfrm>
          <a:prstGeom prst="rect">
            <a:avLst/>
          </a:prstGeom>
          <a:solidFill>
            <a:srgbClr val="F8C8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10" name="流程图: 卡片 9"/>
          <p:cNvSpPr/>
          <p:nvPr/>
        </p:nvSpPr>
        <p:spPr bwMode="auto">
          <a:xfrm>
            <a:off x="544513" y="2080686"/>
            <a:ext cx="1024977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1.mp3</a:t>
            </a:r>
            <a:endParaRPr lang="zh-CN" altLang="en-US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5471" y="1628800"/>
            <a:ext cx="1872645" cy="29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FileInputStream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1370" y="1634272"/>
            <a:ext cx="1980029" cy="292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FileOutputStream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17" name="流程图: 卡片 16"/>
          <p:cNvSpPr/>
          <p:nvPr/>
        </p:nvSpPr>
        <p:spPr bwMode="auto">
          <a:xfrm>
            <a:off x="7034848" y="2080686"/>
            <a:ext cx="1282065" cy="963737"/>
          </a:xfrm>
          <a:prstGeom prst="flowChartPunchedCard">
            <a:avLst/>
          </a:prstGeom>
          <a:solidFill>
            <a:srgbClr val="00C7F8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>
              <a:buClr>
                <a:srgbClr val="3333CC"/>
              </a:buClr>
            </a:pPr>
            <a:r>
              <a:rPr lang="en-US" altLang="zh-CN" sz="1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1copy. mp3</a:t>
            </a:r>
            <a:endParaRPr lang="zh-CN" altLang="en-US" sz="14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373319" y="2401079"/>
            <a:ext cx="1384934" cy="343349"/>
          </a:xfrm>
          <a:prstGeom prst="rect">
            <a:avLst/>
          </a:prstGeom>
          <a:solidFill>
            <a:srgbClr val="99C8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629025" y="2401079"/>
            <a:ext cx="1332593" cy="343349"/>
          </a:xfrm>
          <a:prstGeom prst="rect">
            <a:avLst/>
          </a:prstGeom>
          <a:solidFill>
            <a:srgbClr val="99C8F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rgbClr val="3333CC"/>
              </a:buClr>
            </a:pPr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054401" y="257275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5303193" y="2572754"/>
            <a:ext cx="1160560" cy="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053302" y="1880606"/>
            <a:ext cx="2316660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BufferedInputStream</a:t>
            </a: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bis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56667" y="1899395"/>
            <a:ext cx="2428870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BufferedOutputStream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  <a:p>
            <a:pPr algn="ctr">
              <a:buClr>
                <a:srgbClr val="3333CC"/>
              </a:buClr>
            </a:pPr>
            <a:r>
              <a:rPr lang="en-US" altLang="zh-CN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bos</a:t>
            </a:r>
            <a:endParaRPr lang="en-US" altLang="zh-CN" sz="1600" kern="0" dirty="0" smtClean="0">
              <a:solidFill>
                <a:srgbClr val="0000FF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825376" y="2941395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825376" y="3163631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825376" y="3608103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825376" y="3830339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5" name="左大括号 64"/>
          <p:cNvSpPr/>
          <p:nvPr/>
        </p:nvSpPr>
        <p:spPr bwMode="auto">
          <a:xfrm>
            <a:off x="2476871" y="2951086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66550" y="3369356"/>
            <a:ext cx="1306768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byte[8192]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endCxn id="60" idx="0"/>
          </p:cNvCxnSpPr>
          <p:nvPr/>
        </p:nvCxnSpPr>
        <p:spPr bwMode="auto">
          <a:xfrm flipH="1">
            <a:off x="3185416" y="2767510"/>
            <a:ext cx="2285" cy="173885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2825376" y="3385867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3" name="曲线连接符 72"/>
          <p:cNvCxnSpPr>
            <a:stCxn id="60" idx="3"/>
            <a:endCxn id="5" idx="2"/>
          </p:cNvCxnSpPr>
          <p:nvPr/>
        </p:nvCxnSpPr>
        <p:spPr bwMode="auto">
          <a:xfrm flipV="1">
            <a:off x="3545456" y="2896881"/>
            <a:ext cx="652133" cy="155632"/>
          </a:xfrm>
          <a:prstGeom prst="curvedConnector2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3453375" y="3018976"/>
            <a:ext cx="10438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8192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次读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 bwMode="auto">
          <a:xfrm>
            <a:off x="5087169" y="2907711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087169" y="3129947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087169" y="3574419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5087169" y="3796655"/>
            <a:ext cx="720080" cy="2222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087169" y="3352183"/>
            <a:ext cx="720080" cy="2222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曲线连接符 80"/>
          <p:cNvCxnSpPr>
            <a:endCxn id="75" idx="1"/>
          </p:cNvCxnSpPr>
          <p:nvPr/>
        </p:nvCxnSpPr>
        <p:spPr bwMode="auto">
          <a:xfrm>
            <a:off x="4430713" y="2842911"/>
            <a:ext cx="656456" cy="175918"/>
          </a:xfrm>
          <a:prstGeom prst="curvedConnector3">
            <a:avLst>
              <a:gd name="adj1" fmla="val -1727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4043293" y="3384257"/>
            <a:ext cx="1043876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8192</a:t>
            </a:r>
            <a:r>
              <a:rPr lang="zh-CN" altLang="en-US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次写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167719" y="3362021"/>
            <a:ext cx="1306768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rPr>
              <a:t>byte[8192]</a:t>
            </a:r>
            <a:endParaRPr lang="zh-CN" altLang="en-US" dirty="0"/>
          </a:p>
        </p:txBody>
      </p:sp>
      <p:sp>
        <p:nvSpPr>
          <p:cNvPr id="115" name="左大括号 114"/>
          <p:cNvSpPr/>
          <p:nvPr/>
        </p:nvSpPr>
        <p:spPr bwMode="auto">
          <a:xfrm rot="10800000">
            <a:off x="5897056" y="2951086"/>
            <a:ext cx="283816" cy="1111180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内容占位符 2"/>
          <p:cNvSpPr>
            <a:spLocks noGrp="1"/>
          </p:cNvSpPr>
          <p:nvPr>
            <p:ph idx="1"/>
          </p:nvPr>
        </p:nvSpPr>
        <p:spPr>
          <a:xfrm>
            <a:off x="533400" y="4259584"/>
            <a:ext cx="7999040" cy="1988815"/>
          </a:xfrm>
        </p:spPr>
        <p:txBody>
          <a:bodyPr/>
          <a:lstStyle/>
          <a:p>
            <a:r>
              <a:rPr lang="en-US" altLang="zh-CN" sz="2400" dirty="0" err="1" smtClean="0">
                <a:latin typeface="Consolas" panose="020B0609020204030204" pitchFamily="49" charset="0"/>
              </a:rPr>
              <a:t>BufferedOutputStream</a:t>
            </a:r>
            <a:r>
              <a:rPr lang="zh-CN" altLang="en-US" sz="2400" dirty="0"/>
              <a:t>也内置了一个缓冲区</a:t>
            </a:r>
            <a:r>
              <a:rPr lang="en-US" altLang="zh-CN" sz="2400" dirty="0"/>
              <a:t>(</a:t>
            </a:r>
            <a:r>
              <a:rPr lang="zh-CN" altLang="en-US" sz="2400" dirty="0"/>
              <a:t>数组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程序向流中写出字节时</a:t>
            </a:r>
            <a:r>
              <a:rPr lang="en-US" altLang="zh-CN" sz="2400" dirty="0"/>
              <a:t>, </a:t>
            </a:r>
            <a:r>
              <a:rPr lang="zh-CN" altLang="en-US" sz="2400" dirty="0"/>
              <a:t>不会直接写到文件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而是先</a:t>
            </a:r>
            <a:r>
              <a:rPr lang="zh-CN" altLang="en-US" sz="2400" dirty="0"/>
              <a:t>写到缓冲区</a:t>
            </a:r>
            <a:r>
              <a:rPr lang="zh-CN" altLang="en-US" sz="2400" dirty="0" smtClean="0"/>
              <a:t>中， </a:t>
            </a:r>
            <a:r>
              <a:rPr lang="zh-CN" altLang="en-US" sz="2400" dirty="0"/>
              <a:t>直到缓冲区写</a:t>
            </a:r>
            <a:r>
              <a:rPr lang="zh-CN" altLang="en-US" sz="2400" dirty="0" smtClean="0"/>
              <a:t>满，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BufferedOutputStream</a:t>
            </a:r>
            <a:r>
              <a:rPr lang="zh-CN" altLang="en-US" sz="2400" dirty="0"/>
              <a:t>才会把缓冲区中的数据一次性写到文件里</a:t>
            </a:r>
          </a:p>
        </p:txBody>
      </p:sp>
    </p:spTree>
    <p:extLst>
      <p:ext uri="{BB962C8B-B14F-4D97-AF65-F5344CB8AC3E}">
        <p14:creationId xmlns:p14="http://schemas.microsoft.com/office/powerpoint/2010/main" val="3194413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/>
      <p:bldP spid="12" grpId="0"/>
      <p:bldP spid="17" grpId="0" animBg="1"/>
      <p:bldP spid="55" grpId="0" animBg="1"/>
      <p:bldP spid="56" grpId="0" animBg="1"/>
      <p:bldP spid="57" grpId="0"/>
      <p:bldP spid="58" grpId="0"/>
      <p:bldP spid="60" grpId="0" animBg="1"/>
      <p:bldP spid="61" grpId="0" animBg="1"/>
      <p:bldP spid="62" grpId="0" animBg="1"/>
      <p:bldP spid="63" grpId="0" animBg="1"/>
      <p:bldP spid="65" grpId="0" animBg="1"/>
      <p:bldP spid="66" grpId="0"/>
      <p:bldP spid="71" grpId="0"/>
      <p:bldP spid="74" grpId="0"/>
      <p:bldP spid="75" grpId="0" animBg="1"/>
      <p:bldP spid="76" grpId="0" animBg="1"/>
      <p:bldP spid="77" grpId="0" animBg="1"/>
      <p:bldP spid="78" grpId="0" animBg="1"/>
      <p:bldP spid="79" grpId="0"/>
      <p:bldP spid="83" grpId="0"/>
      <p:bldP spid="114" grpId="0"/>
      <p:bldP spid="1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缓冲流与小数组对比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533594" y="1628800"/>
            <a:ext cx="7789615" cy="2034932"/>
            <a:chOff x="680903" y="1481541"/>
            <a:chExt cx="7772400" cy="2274291"/>
          </a:xfrm>
        </p:grpSpPr>
        <p:sp>
          <p:nvSpPr>
            <p:cNvPr id="6" name="流程图: 文档 5"/>
            <p:cNvSpPr/>
            <p:nvPr/>
          </p:nvSpPr>
          <p:spPr bwMode="auto">
            <a:xfrm>
              <a:off x="3484752" y="1797287"/>
              <a:ext cx="1280664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[] b</a:t>
              </a:r>
              <a:endParaRPr lang="zh-CN" altLang="en-US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695168" y="1948557"/>
              <a:ext cx="1789583" cy="267712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765416" y="1948558"/>
              <a:ext cx="2402360" cy="266132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流程图: 卡片 8"/>
            <p:cNvSpPr/>
            <p:nvPr/>
          </p:nvSpPr>
          <p:spPr bwMode="auto">
            <a:xfrm>
              <a:off x="680903" y="1609901"/>
              <a:ext cx="1024977" cy="963737"/>
            </a:xfrm>
            <a:prstGeom prst="flowChartPunchedCard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1.mp3</a:t>
              </a:r>
              <a:endPara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66661" y="1481541"/>
              <a:ext cx="1872645" cy="539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FileInputStream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  <a:p>
              <a:pPr algn="ctr"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fis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29848" y="1486392"/>
              <a:ext cx="1980029" cy="539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FileOutputStream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  <a:p>
              <a:pPr algn="ctr"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fos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12" name="流程图: 卡片 11"/>
            <p:cNvSpPr/>
            <p:nvPr/>
          </p:nvSpPr>
          <p:spPr bwMode="auto">
            <a:xfrm>
              <a:off x="7009877" y="1609901"/>
              <a:ext cx="1443426" cy="963737"/>
            </a:xfrm>
            <a:prstGeom prst="flowChartPunchedCard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1copy. mp3</a:t>
              </a:r>
              <a:endPara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2190791" y="2101969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5439583" y="2101969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矩形 14"/>
            <p:cNvSpPr/>
            <p:nvPr/>
          </p:nvSpPr>
          <p:spPr bwMode="auto">
            <a:xfrm>
              <a:off x="3863047" y="2634961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863047" y="2857197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863047" y="3301669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863047" y="3523905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9" name="左大括号 18"/>
            <p:cNvSpPr/>
            <p:nvPr/>
          </p:nvSpPr>
          <p:spPr bwMode="auto">
            <a:xfrm>
              <a:off x="3514542" y="2644652"/>
              <a:ext cx="283816" cy="1111180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endCxn id="15" idx="0"/>
            </p:cNvCxnSpPr>
            <p:nvPr/>
          </p:nvCxnSpPr>
          <p:spPr bwMode="auto">
            <a:xfrm flipH="1">
              <a:off x="4223087" y="2461076"/>
              <a:ext cx="2285" cy="173885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 bwMode="auto">
            <a:xfrm>
              <a:off x="3863047" y="3079433"/>
              <a:ext cx="720080" cy="222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en-US" altLang="zh-CN" sz="2400" dirty="0" smtClean="0"/>
                <a:t>…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" name="曲线连接符 21"/>
            <p:cNvCxnSpPr>
              <a:stCxn id="9" idx="2"/>
            </p:cNvCxnSpPr>
            <p:nvPr/>
          </p:nvCxnSpPr>
          <p:spPr bwMode="auto">
            <a:xfrm rot="16200000" flipH="1">
              <a:off x="2141733" y="1625296"/>
              <a:ext cx="394677" cy="2291359"/>
            </a:xfrm>
            <a:prstGeom prst="curvedConnector2">
              <a:avLst/>
            </a:prstGeom>
            <a:noFill/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曲线连接符 22"/>
            <p:cNvCxnSpPr>
              <a:endCxn id="12" idx="2"/>
            </p:cNvCxnSpPr>
            <p:nvPr/>
          </p:nvCxnSpPr>
          <p:spPr bwMode="auto">
            <a:xfrm flipV="1">
              <a:off x="4924911" y="2573638"/>
              <a:ext cx="2806680" cy="505796"/>
            </a:xfrm>
            <a:prstGeom prst="curvedConnector2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 23"/>
            <p:cNvSpPr/>
            <p:nvPr/>
          </p:nvSpPr>
          <p:spPr>
            <a:xfrm>
              <a:off x="698190" y="3229567"/>
              <a:ext cx="2887346" cy="32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假设小数组 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byte[1024 </a:t>
              </a:r>
              <a:r>
                <a:rPr lang="en-US" altLang="zh-CN" sz="1600" kern="0" dirty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* 8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]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8261" y="4365104"/>
            <a:ext cx="7772400" cy="2164906"/>
            <a:chOff x="472008" y="4005064"/>
            <a:chExt cx="7772400" cy="2433466"/>
          </a:xfrm>
        </p:grpSpPr>
        <p:sp>
          <p:nvSpPr>
            <p:cNvPr id="26" name="流程图: 文档 25"/>
            <p:cNvSpPr/>
            <p:nvPr/>
          </p:nvSpPr>
          <p:spPr bwMode="auto">
            <a:xfrm>
              <a:off x="3693647" y="4644336"/>
              <a:ext cx="862873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lang="en-US" altLang="zh-CN" sz="1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b</a:t>
              </a:r>
              <a:endParaRPr lang="zh-CN" altLang="en-US" sz="1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486273" y="4834718"/>
              <a:ext cx="1080119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436521" y="4824519"/>
              <a:ext cx="1522359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流程图: 卡片 28"/>
            <p:cNvSpPr/>
            <p:nvPr/>
          </p:nvSpPr>
          <p:spPr bwMode="auto">
            <a:xfrm>
              <a:off x="472008" y="4456950"/>
              <a:ext cx="1024977" cy="963737"/>
            </a:xfrm>
            <a:prstGeom prst="flowChartPunchedCard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1.mp3</a:t>
              </a:r>
              <a:endPara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52966" y="4005064"/>
              <a:ext cx="1872645" cy="292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FileInputStream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968865" y="4010536"/>
              <a:ext cx="1980029" cy="2928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FileOutputStream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32" name="流程图: 卡片 31"/>
            <p:cNvSpPr/>
            <p:nvPr/>
          </p:nvSpPr>
          <p:spPr bwMode="auto">
            <a:xfrm>
              <a:off x="6790333" y="4456950"/>
              <a:ext cx="1454075" cy="963737"/>
            </a:xfrm>
            <a:prstGeom prst="flowChartPunchedCard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1copy. mp3</a:t>
              </a:r>
              <a:endPara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300814" y="4777343"/>
              <a:ext cx="1384934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556520" y="4777343"/>
              <a:ext cx="1332593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1981896" y="4949018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230688" y="4949018"/>
              <a:ext cx="1160560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矩形 36"/>
            <p:cNvSpPr/>
            <p:nvPr/>
          </p:nvSpPr>
          <p:spPr>
            <a:xfrm>
              <a:off x="1980797" y="4256870"/>
              <a:ext cx="2316660" cy="539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BufferedInputStream</a:t>
              </a:r>
            </a:p>
            <a:p>
              <a:pPr algn="ctr"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bis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84162" y="4275659"/>
              <a:ext cx="2428870" cy="539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BufferedOutputStream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  <a:p>
              <a:pPr algn="ctr">
                <a:buClr>
                  <a:srgbClr val="3333CC"/>
                </a:buClr>
              </a:pPr>
              <a:r>
                <a:rPr lang="en-US" altLang="zh-CN" sz="1600" kern="0" dirty="0" err="1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bos</a:t>
              </a:r>
              <a:endParaRPr lang="en-US" altLang="zh-CN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华文细黑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752871" y="5317659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2752871" y="5539895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752871" y="5984367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752871" y="6206603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43" name="左大括号 42"/>
            <p:cNvSpPr/>
            <p:nvPr/>
          </p:nvSpPr>
          <p:spPr bwMode="auto">
            <a:xfrm>
              <a:off x="2404366" y="5327350"/>
              <a:ext cx="283816" cy="1111180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1143" y="5710649"/>
              <a:ext cx="1922321" cy="325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缓冲为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byte[8192</a:t>
              </a:r>
              <a:r>
                <a:rPr lang="en-US" altLang="zh-CN" sz="1600" kern="0" dirty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]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endCxn id="39" idx="0"/>
            </p:cNvCxnSpPr>
            <p:nvPr/>
          </p:nvCxnSpPr>
          <p:spPr bwMode="auto">
            <a:xfrm flipH="1">
              <a:off x="3112911" y="5143774"/>
              <a:ext cx="2285" cy="173885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矩形 45"/>
            <p:cNvSpPr/>
            <p:nvPr/>
          </p:nvSpPr>
          <p:spPr bwMode="auto">
            <a:xfrm>
              <a:off x="2752871" y="5762131"/>
              <a:ext cx="720080" cy="222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en-US" altLang="zh-CN" sz="2400" dirty="0" smtClean="0"/>
                <a:t>…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7" name="曲线连接符 46"/>
            <p:cNvCxnSpPr>
              <a:stCxn id="39" idx="3"/>
              <a:endCxn id="26" idx="2"/>
            </p:cNvCxnSpPr>
            <p:nvPr/>
          </p:nvCxnSpPr>
          <p:spPr bwMode="auto">
            <a:xfrm flipV="1">
              <a:off x="3472951" y="5273145"/>
              <a:ext cx="652133" cy="155632"/>
            </a:xfrm>
            <a:prstGeom prst="curvedConnector2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矩形 47"/>
            <p:cNvSpPr/>
            <p:nvPr/>
          </p:nvSpPr>
          <p:spPr>
            <a:xfrm>
              <a:off x="3380870" y="5395240"/>
              <a:ext cx="1043876" cy="2893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8192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次读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5014664" y="5283975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014664" y="5506211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014664" y="5950683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014664" y="6172919"/>
              <a:ext cx="720080" cy="2222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5014664" y="5728447"/>
              <a:ext cx="720080" cy="222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en-US" altLang="zh-CN" sz="2400" dirty="0" smtClean="0"/>
                <a:t>…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4" name="曲线连接符 53"/>
            <p:cNvCxnSpPr>
              <a:endCxn id="49" idx="1"/>
            </p:cNvCxnSpPr>
            <p:nvPr/>
          </p:nvCxnSpPr>
          <p:spPr bwMode="auto">
            <a:xfrm>
              <a:off x="4358208" y="5219175"/>
              <a:ext cx="656456" cy="175918"/>
            </a:xfrm>
            <a:prstGeom prst="curvedConnector3">
              <a:avLst>
                <a:gd name="adj1" fmla="val -1727"/>
              </a:avLst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矩形 54"/>
            <p:cNvSpPr/>
            <p:nvPr/>
          </p:nvSpPr>
          <p:spPr>
            <a:xfrm>
              <a:off x="3970788" y="5760521"/>
              <a:ext cx="1043876" cy="2893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8192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次写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095214" y="5738285"/>
              <a:ext cx="1306768" cy="2893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0" dirty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byte[8192]</a:t>
              </a:r>
              <a:endParaRPr lang="zh-CN" altLang="en-US" dirty="0"/>
            </a:p>
          </p:txBody>
        </p:sp>
        <p:sp>
          <p:nvSpPr>
            <p:cNvPr id="57" name="左大括号 56"/>
            <p:cNvSpPr/>
            <p:nvPr/>
          </p:nvSpPr>
          <p:spPr bwMode="auto">
            <a:xfrm rot="10800000">
              <a:off x="5824551" y="5327350"/>
              <a:ext cx="283816" cy="1111180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550178" y="3789040"/>
            <a:ext cx="775562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00"/>
                </a:solidFill>
              </a:rPr>
              <a:t>------------------------VS------------------------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14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</a:t>
            </a:r>
            <a:r>
              <a:rPr lang="zh-CN" altLang="en-US" dirty="0"/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小数组和</a:t>
            </a:r>
            <a:r>
              <a:rPr lang="zh-CN" altLang="en-US" dirty="0"/>
              <a:t>缓冲</a:t>
            </a:r>
            <a:r>
              <a:rPr lang="zh-CN" altLang="en-US" dirty="0" smtClean="0"/>
              <a:t>流比较（定义小数组大小为</a:t>
            </a:r>
            <a:r>
              <a:rPr lang="en-US" altLang="zh-CN" dirty="0" smtClean="0">
                <a:latin typeface="Consolas" panose="020B0609020204030204" pitchFamily="49" charset="0"/>
              </a:rPr>
              <a:t>8192</a:t>
            </a:r>
            <a:r>
              <a:rPr lang="zh-CN" altLang="en-US" dirty="0"/>
              <a:t>个</a:t>
            </a:r>
            <a:r>
              <a:rPr lang="zh-CN" altLang="en-US" dirty="0" smtClean="0"/>
              <a:t>字节，与缓冲流默认缓冲大小一致）：</a:t>
            </a:r>
            <a:endParaRPr lang="en-US" altLang="zh-CN" dirty="0" smtClean="0"/>
          </a:p>
          <a:p>
            <a:pPr lvl="1"/>
            <a:r>
              <a:rPr lang="zh-CN" altLang="en-US" dirty="0"/>
              <a:t>小数组</a:t>
            </a:r>
            <a:r>
              <a:rPr lang="zh-CN" altLang="en-US" dirty="0" smtClean="0">
                <a:solidFill>
                  <a:srgbClr val="000000"/>
                </a:solidFill>
              </a:rPr>
              <a:t>是</a:t>
            </a:r>
            <a:r>
              <a:rPr lang="zh-CN" altLang="en-US" dirty="0">
                <a:solidFill>
                  <a:srgbClr val="000000"/>
                </a:solidFill>
              </a:rPr>
              <a:t>在程序</a:t>
            </a:r>
            <a:r>
              <a:rPr lang="zh-CN" altLang="en-US" dirty="0" smtClean="0">
                <a:solidFill>
                  <a:srgbClr val="000000"/>
                </a:solidFill>
              </a:rPr>
              <a:t>内部设置一个缓冲，</a:t>
            </a:r>
            <a:r>
              <a:rPr lang="zh-CN" altLang="en-US" dirty="0"/>
              <a:t>缓冲</a:t>
            </a:r>
            <a:r>
              <a:rPr lang="zh-CN" altLang="en-US" dirty="0" smtClean="0"/>
              <a:t>流</a:t>
            </a:r>
            <a:r>
              <a:rPr lang="zh-CN" altLang="en-US" dirty="0"/>
              <a:t>是</a:t>
            </a:r>
            <a:r>
              <a:rPr lang="zh-CN" altLang="en-US" dirty="0" smtClean="0"/>
              <a:t>在输入输出流上分别设置缓冲，即两个缓冲。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性能上，定义</a:t>
            </a:r>
            <a:r>
              <a:rPr lang="zh-CN" altLang="en-US" dirty="0"/>
              <a:t>小数组会</a:t>
            </a:r>
            <a:r>
              <a:rPr lang="zh-CN" altLang="en-US" dirty="0" smtClean="0"/>
              <a:t>略胜一筹</a:t>
            </a:r>
            <a:r>
              <a:rPr lang="zh-CN" altLang="en-US" dirty="0"/>
              <a:t>，</a:t>
            </a:r>
            <a:r>
              <a:rPr lang="zh-CN" altLang="en-US" dirty="0" smtClean="0"/>
              <a:t>因为</a:t>
            </a:r>
            <a:r>
              <a:rPr lang="zh-CN" altLang="en-US" dirty="0"/>
              <a:t>读和写操作的是同一个</a:t>
            </a:r>
            <a:r>
              <a:rPr lang="zh-CN" altLang="en-US" dirty="0" smtClean="0"/>
              <a:t>数组，而</a:t>
            </a:r>
            <a:r>
              <a:rPr lang="zh-CN" altLang="en-US" dirty="0"/>
              <a:t>缓冲流</a:t>
            </a:r>
            <a:r>
              <a:rPr lang="zh-CN" altLang="en-US" dirty="0" smtClean="0"/>
              <a:t>操作</a:t>
            </a:r>
            <a:r>
              <a:rPr lang="zh-CN" altLang="en-US" dirty="0"/>
              <a:t>的是两个</a:t>
            </a:r>
            <a:r>
              <a:rPr lang="zh-CN" altLang="en-US" dirty="0" smtClean="0"/>
              <a:t>数组，尤其是文件较大时，小数组优势明显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703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945766"/>
            <a:ext cx="7772400" cy="3302634"/>
          </a:xfrm>
        </p:spPr>
        <p:txBody>
          <a:bodyPr/>
          <a:lstStyle/>
          <a:p>
            <a:r>
              <a:rPr lang="zh-CN" altLang="en-US" sz="2800" dirty="0" smtClean="0"/>
              <a:t>输入流</a:t>
            </a:r>
            <a:endParaRPr lang="zh-CN" altLang="en-US" sz="2800" dirty="0"/>
          </a:p>
          <a:p>
            <a:pPr lvl="1"/>
            <a:r>
              <a:rPr lang="zh-CN" altLang="en-US" sz="2400" dirty="0"/>
              <a:t>从外设流入计算机的数据</a:t>
            </a:r>
            <a:r>
              <a:rPr lang="zh-CN" altLang="en-US" sz="2400" dirty="0" smtClean="0"/>
              <a:t>序列，通过</a:t>
            </a:r>
            <a:r>
              <a:rPr lang="zh-CN" altLang="en-US" sz="2400" dirty="0"/>
              <a:t>打开一个到</a:t>
            </a:r>
            <a:r>
              <a:rPr lang="zh-CN" altLang="en-US" sz="2400" dirty="0" smtClean="0"/>
              <a:t>数据源的</a:t>
            </a:r>
            <a:r>
              <a:rPr lang="zh-CN" altLang="en-US" sz="2400" dirty="0"/>
              <a:t>输入流，程序可以从数据源上</a:t>
            </a:r>
            <a:r>
              <a:rPr lang="zh-CN" altLang="en-US" sz="2400" dirty="0">
                <a:solidFill>
                  <a:srgbClr val="0000FF"/>
                </a:solidFill>
              </a:rPr>
              <a:t>顺序读取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r>
              <a:rPr lang="zh-CN" altLang="en-US" sz="2800" dirty="0"/>
              <a:t>输出</a:t>
            </a:r>
            <a:r>
              <a:rPr lang="zh-CN" altLang="en-US" sz="2800" dirty="0" smtClean="0"/>
              <a:t>流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从计算机流向外设的数据序列，通过打开一个到目标的输出流，程序可以向外部目标</a:t>
            </a:r>
            <a:r>
              <a:rPr lang="zh-CN" altLang="en-US" sz="2400" dirty="0" smtClean="0">
                <a:solidFill>
                  <a:srgbClr val="0000FF"/>
                </a:solidFill>
              </a:rPr>
              <a:t>顺序写数据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31" name="组合 30"/>
          <p:cNvGrpSpPr/>
          <p:nvPr/>
        </p:nvGrpSpPr>
        <p:grpSpPr>
          <a:xfrm>
            <a:off x="611560" y="1745928"/>
            <a:ext cx="7416824" cy="1035000"/>
            <a:chOff x="1043608" y="1932546"/>
            <a:chExt cx="6984776" cy="968970"/>
          </a:xfrm>
        </p:grpSpPr>
        <p:sp>
          <p:nvSpPr>
            <p:cNvPr id="24" name="波形 23"/>
            <p:cNvSpPr/>
            <p:nvPr/>
          </p:nvSpPr>
          <p:spPr bwMode="auto">
            <a:xfrm>
              <a:off x="5076056" y="2355840"/>
              <a:ext cx="1656184" cy="227257"/>
            </a:xfrm>
            <a:prstGeom prst="wav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888760" y="2037420"/>
              <a:ext cx="1222465" cy="864096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043608" y="2073424"/>
              <a:ext cx="1224136" cy="792088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/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6732240" y="2109428"/>
              <a:ext cx="1296144" cy="72008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/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数据宿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97792" y="1932546"/>
              <a:ext cx="1043453" cy="36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输入流</a:t>
              </a:r>
              <a:endPara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48036" y="1932641"/>
              <a:ext cx="1043453" cy="36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输出流</a:t>
              </a:r>
              <a:endPara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波形 19"/>
            <p:cNvSpPr/>
            <p:nvPr/>
          </p:nvSpPr>
          <p:spPr bwMode="auto">
            <a:xfrm>
              <a:off x="2267743" y="2355840"/>
              <a:ext cx="1621015" cy="227257"/>
            </a:xfrm>
            <a:prstGeom prst="wav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2606323" y="2699274"/>
              <a:ext cx="1014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383663" y="2699274"/>
              <a:ext cx="94169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0642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</a:t>
            </a:r>
            <a:r>
              <a:rPr lang="zh-CN" altLang="en-US" dirty="0"/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缓冲流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的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close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方法与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flush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endParaRPr lang="en-US" altLang="zh-CN" sz="16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.*;</a:t>
            </a: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Demo15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_BufferFlush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BufferedInputStream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如果忘记关流，会出现信息丢失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116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字节流</a:t>
            </a:r>
            <a:r>
              <a:rPr lang="zh-CN" altLang="en-US" dirty="0" smtClean="0"/>
              <a:t>读中文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* 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字节流在读中文的时候有可能会读到半个中文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造成乱码</a:t>
            </a:r>
            <a:r>
              <a:rPr lang="zh-CN" altLang="zh-CN" sz="1800" dirty="0">
                <a:solidFill>
                  <a:srgbClr val="0000FF"/>
                </a:solidFill>
                <a:latin typeface="等线" panose="02010600030101010101" pitchFamily="2" charset="-122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*/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Demo16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_ByteStreamReadChinese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"chinese.txt"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[] </a:t>
            </a:r>
            <a:r>
              <a:rPr lang="en-US" altLang="zh-CN" sz="1800" u="sng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new byte[3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];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 != -1)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String(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,0,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319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流写</a:t>
            </a:r>
            <a:r>
              <a:rPr lang="zh-CN" altLang="en-US" dirty="0"/>
              <a:t>中文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1800" kern="1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* </a:t>
            </a:r>
            <a:r>
              <a:rPr lang="zh-CN" altLang="en-US" sz="1800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字节流直接操作的字节</a:t>
            </a:r>
            <a:r>
              <a:rPr lang="en-US" altLang="zh-CN" sz="1800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所以写出中文必须将字符串转换成字节数组 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1800" kern="1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* </a:t>
            </a:r>
            <a:r>
              <a:rPr lang="zh-CN" altLang="en-US" sz="1800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写出回车换行 </a:t>
            </a:r>
            <a:r>
              <a:rPr lang="en-US" altLang="zh-CN" sz="1800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write("\r\n".</a:t>
            </a:r>
            <a:r>
              <a:rPr lang="en-US" altLang="zh-CN" sz="1800" kern="100" dirty="0" err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getBytes</a:t>
            </a:r>
            <a:r>
              <a:rPr lang="en-US" altLang="zh-CN" sz="1800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()); </a:t>
            </a:r>
            <a:endParaRPr lang="en-US" altLang="zh-CN" sz="1800" kern="100" dirty="0" smtClean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0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 可以发现字节流处理中文比较麻烦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*/</a:t>
            </a:r>
            <a:endParaRPr lang="en-US" altLang="zh-CN" sz="18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java.io.*;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_ByteStreamWriteChinese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“g.txt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</a:t>
            </a:r>
            <a:r>
              <a:rPr lang="zh-CN" altLang="en-US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哈尔滨工业大学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getBytes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());</a:t>
            </a:r>
            <a:r>
              <a:rPr lang="en-US" altLang="zh-CN" sz="18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to byte[]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//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“\r\n”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getBytes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());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to byte[]</a:t>
            </a:r>
            <a:endParaRPr lang="zh-CN" altLang="zh-CN" sz="1800" kern="100" dirty="0">
              <a:solidFill>
                <a:srgbClr val="0066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826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流的标准异常处理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393113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字节流异常处理过程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V0.5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Demo19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_ExceptionHandle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try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“h.txt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“i.txt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finally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也可能出现关闭不了的情况，此处必须进行处理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998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流的标准异常处理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196752"/>
            <a:ext cx="8393113" cy="547260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1.6</a:t>
            </a:r>
            <a:r>
              <a:rPr lang="zh-CN" alt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版本及以前</a:t>
            </a:r>
            <a:r>
              <a:rPr lang="en-US" altLang="zh-CN" sz="14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</a:t>
            </a:r>
            <a:r>
              <a:rPr lang="zh-CN" altLang="zh-CN" sz="14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流标准异常写法</a:t>
            </a:r>
            <a:endParaRPr lang="zh-CN" altLang="zh-CN" sz="1400" b="1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Demo19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_StandExceptionHandle 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try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“h.txt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“i.txt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finally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try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 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!=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400" u="sng" dirty="0" err="1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zh-CN" altLang="zh-CN" sz="14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有可能没有创建成功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也可能出现异常</a:t>
            </a:r>
            <a:endParaRPr lang="zh-CN" altLang="zh-CN" sz="1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finally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try </a:t>
            </a:r>
            <a:r>
              <a:rPr lang="en-US" altLang="zh-CN" sz="1400" u="sng" dirty="0" err="1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fianlly</a:t>
            </a:r>
            <a:r>
              <a:rPr lang="zh-CN" altLang="zh-CN" sz="140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的嵌套目的是能关一个尽量关一个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!=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928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流的标准异常处理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8610601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jdk1.7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以后的异常</a:t>
            </a:r>
            <a:r>
              <a:rPr lang="zh-CN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写法</a:t>
            </a:r>
            <a:endParaRPr lang="zh-CN" altLang="zh-CN" sz="1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实现了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AutoCloseable</a:t>
            </a:r>
            <a:endParaRPr lang="zh-CN" altLang="zh-CN" sz="1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*/</a:t>
            </a:r>
            <a:endParaRPr lang="zh-CN" altLang="zh-CN" sz="14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Demo20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_StandExceptionHandleNew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try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( //</a:t>
            </a:r>
            <a:r>
              <a:rPr lang="zh-CN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括号内的类需要实现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AutoCloseable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827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流应用示例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加密解密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42108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将写出的字节异或一个数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这个数就是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秘钥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解密的时候再次异或就可以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了</a:t>
            </a:r>
            <a:endParaRPr lang="en-US" altLang="zh-CN" sz="1600" b="1" dirty="0" smtClean="0">
              <a:solidFill>
                <a:srgbClr val="7F0055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Demo21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_ByteStremEncrypt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“1.jpg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“1copy.jpg"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^ 123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//123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即为秘钥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192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字符流中文件</a:t>
            </a:r>
            <a:r>
              <a:rPr lang="zh-CN" altLang="en-US" dirty="0"/>
              <a:t>相关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94200"/>
            <a:ext cx="77724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5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字符流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字符</a:t>
            </a:r>
            <a:r>
              <a:rPr lang="zh-CN" altLang="en-US" dirty="0" smtClean="0">
                <a:solidFill>
                  <a:srgbClr val="000000"/>
                </a:solidFill>
              </a:rPr>
              <a:t>流</a:t>
            </a:r>
            <a:r>
              <a:rPr lang="zh-CN" altLang="en-US" dirty="0">
                <a:solidFill>
                  <a:srgbClr val="000000"/>
                </a:solidFill>
              </a:rPr>
              <a:t>中数据以</a:t>
            </a:r>
            <a:r>
              <a:rPr lang="zh-CN" altLang="en-US" dirty="0">
                <a:solidFill>
                  <a:srgbClr val="0000FF"/>
                </a:solidFill>
              </a:rPr>
              <a:t>字符</a:t>
            </a:r>
            <a:r>
              <a:rPr lang="zh-CN" altLang="en-US" dirty="0">
                <a:solidFill>
                  <a:srgbClr val="000000"/>
                </a:solidFill>
              </a:rPr>
              <a:t>为基本处理单位（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dirty="0">
                <a:solidFill>
                  <a:srgbClr val="000000"/>
                </a:solidFill>
              </a:rPr>
              <a:t>码</a:t>
            </a:r>
            <a:r>
              <a:rPr lang="zh-CN" altLang="en-US" dirty="0" smtClean="0">
                <a:solidFill>
                  <a:srgbClr val="000000"/>
                </a:solidFill>
              </a:rPr>
              <a:t>）；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字符流可以</a:t>
            </a:r>
            <a:r>
              <a:rPr lang="zh-CN" altLang="en-US" dirty="0">
                <a:solidFill>
                  <a:srgbClr val="000000"/>
                </a:solidFill>
              </a:rPr>
              <a:t>直接读写</a:t>
            </a:r>
            <a:r>
              <a:rPr lang="zh-CN" altLang="en-US" dirty="0" smtClean="0">
                <a:solidFill>
                  <a:srgbClr val="000000"/>
                </a:solidFill>
              </a:rPr>
              <a:t>字符；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字符流</a:t>
            </a:r>
            <a:r>
              <a:rPr lang="zh-CN" altLang="en-US" dirty="0">
                <a:solidFill>
                  <a:srgbClr val="000000"/>
                </a:solidFill>
              </a:rPr>
              <a:t>读取</a:t>
            </a:r>
            <a:r>
              <a:rPr lang="zh-CN" altLang="en-US" dirty="0" smtClean="0">
                <a:solidFill>
                  <a:srgbClr val="000000"/>
                </a:solidFill>
              </a:rPr>
              <a:t>字符的过程是：先</a:t>
            </a:r>
            <a:r>
              <a:rPr lang="zh-CN" altLang="en-US" dirty="0">
                <a:solidFill>
                  <a:srgbClr val="000000"/>
                </a:solidFill>
              </a:rPr>
              <a:t>读取到字节</a:t>
            </a:r>
            <a:r>
              <a:rPr lang="zh-CN" altLang="en-US" dirty="0" smtClean="0">
                <a:solidFill>
                  <a:srgbClr val="000000"/>
                </a:solidFill>
              </a:rPr>
              <a:t>数据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</a:rPr>
              <a:t>然后</a:t>
            </a:r>
            <a:r>
              <a:rPr lang="zh-CN" altLang="en-US" dirty="0">
                <a:solidFill>
                  <a:srgbClr val="000000"/>
                </a:solidFill>
              </a:rPr>
              <a:t>转为</a:t>
            </a:r>
            <a:r>
              <a:rPr lang="zh-CN" altLang="en-US" dirty="0" smtClean="0">
                <a:solidFill>
                  <a:srgbClr val="000000"/>
                </a:solidFill>
              </a:rPr>
              <a:t>字符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</a:rPr>
              <a:t>如果</a:t>
            </a:r>
            <a:r>
              <a:rPr lang="zh-CN" altLang="en-US" dirty="0">
                <a:solidFill>
                  <a:srgbClr val="000000"/>
                </a:solidFill>
              </a:rPr>
              <a:t>要写出</a:t>
            </a:r>
            <a:r>
              <a:rPr lang="zh-CN" altLang="en-US" dirty="0" smtClean="0">
                <a:solidFill>
                  <a:srgbClr val="000000"/>
                </a:solidFill>
              </a:rPr>
              <a:t>字符，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需要把字符转为字节再</a:t>
            </a:r>
            <a:r>
              <a:rPr lang="zh-CN" altLang="en-US" dirty="0" smtClean="0">
                <a:solidFill>
                  <a:srgbClr val="000000"/>
                </a:solidFill>
              </a:rPr>
              <a:t>写出。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459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字符文件读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java.io.*;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Demo22_FileReader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FileReader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FileReader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“j.txt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读入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型，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int4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byte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，字符只有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2byte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while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char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-&gt; char</a:t>
            </a:r>
            <a:endParaRPr lang="zh-CN" altLang="zh-CN" sz="2000" kern="100" dirty="0" smtClean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20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554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流式输入输出的特点</a:t>
            </a:r>
          </a:p>
          <a:p>
            <a:pPr lvl="1"/>
            <a:r>
              <a:rPr lang="zh-CN" altLang="en-US" dirty="0"/>
              <a:t>每个数据都必须等待排在它前面的数据读入或送出之后才能被读写；</a:t>
            </a:r>
          </a:p>
          <a:p>
            <a:pPr lvl="1"/>
            <a:r>
              <a:rPr lang="zh-CN" altLang="en-US" dirty="0"/>
              <a:t>每次读写操作处理的都是序列中剩余的未读写数据中的</a:t>
            </a:r>
            <a:r>
              <a:rPr lang="zh-CN" altLang="en-US" dirty="0">
                <a:solidFill>
                  <a:srgbClr val="0000FF"/>
                </a:solidFill>
              </a:rPr>
              <a:t>第一个</a:t>
            </a:r>
            <a:r>
              <a:rPr lang="zh-CN" altLang="en-US" dirty="0"/>
              <a:t>，不能随意选择输入输出的位置。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71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java.io.FileWriter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java.io.IOException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写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类的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write()</a:t>
            </a:r>
            <a:r>
              <a:rPr lang="zh-CN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方法可以自动把字符转为字节写出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*/</a:t>
            </a:r>
            <a:endParaRPr lang="zh-CN" altLang="zh-CN" sz="18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Demo23_FileWriter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“k.txt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大家好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!"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(97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778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java.io.*;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Demo24_CharCopy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字符文件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拷贝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Writer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类中有一个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2k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的小缓冲区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如果不关流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就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会将内容写到缓冲区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里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关流会将缓冲区内容刷新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再</a:t>
            </a:r>
            <a:r>
              <a:rPr lang="zh-CN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关闭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*/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FileReader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FileReader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“m.txt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FileWriter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“n.txt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fr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fw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 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如果忘记关流，会导致信息不全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730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字符流的拷贝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字符流</a:t>
            </a:r>
            <a:r>
              <a:rPr lang="zh-CN" altLang="en-US" dirty="0"/>
              <a:t>也可以拷贝文本文件</a:t>
            </a:r>
            <a:r>
              <a:rPr lang="en-US" altLang="zh-CN" dirty="0"/>
              <a:t>, </a:t>
            </a:r>
            <a:r>
              <a:rPr lang="zh-CN" altLang="en-US" dirty="0"/>
              <a:t>但不推荐</a:t>
            </a:r>
            <a:r>
              <a:rPr lang="zh-CN" altLang="en-US" dirty="0" smtClean="0"/>
              <a:t>使用</a:t>
            </a:r>
            <a:r>
              <a:rPr lang="zh-CN" altLang="en-US" dirty="0"/>
              <a:t>。</a:t>
            </a:r>
            <a:r>
              <a:rPr lang="zh-CN" altLang="en-US" dirty="0" smtClean="0"/>
              <a:t>因为</a:t>
            </a:r>
            <a:r>
              <a:rPr lang="zh-CN" altLang="en-US" dirty="0"/>
              <a:t>读取时会把字节转为字符</a:t>
            </a:r>
            <a:r>
              <a:rPr lang="en-US" altLang="zh-CN" dirty="0"/>
              <a:t>, </a:t>
            </a:r>
            <a:r>
              <a:rPr lang="zh-CN" altLang="en-US" dirty="0"/>
              <a:t>写出时还要把字符转回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需要读取一段文本</a:t>
            </a:r>
            <a:r>
              <a:rPr lang="en-US" altLang="zh-CN" dirty="0"/>
              <a:t>, </a:t>
            </a:r>
            <a:r>
              <a:rPr lang="zh-CN" altLang="en-US" dirty="0"/>
              <a:t>或者需要写出一段文本的时候可以使用字符流</a:t>
            </a:r>
          </a:p>
          <a:p>
            <a:pPr lvl="1"/>
            <a:r>
              <a:rPr lang="zh-CN" altLang="en-US" dirty="0" smtClean="0"/>
              <a:t>读取</a:t>
            </a:r>
            <a:r>
              <a:rPr lang="zh-CN" altLang="en-US" dirty="0"/>
              <a:t>的时候是按照字符的大小读取的</a:t>
            </a:r>
            <a:r>
              <a:rPr lang="en-US" altLang="zh-CN" dirty="0"/>
              <a:t>,</a:t>
            </a:r>
            <a:r>
              <a:rPr lang="zh-CN" altLang="en-US" dirty="0"/>
              <a:t>不会出现半个中文</a:t>
            </a:r>
          </a:p>
          <a:p>
            <a:pPr lvl="1"/>
            <a:r>
              <a:rPr lang="zh-CN" altLang="en-US" dirty="0" smtClean="0"/>
              <a:t>写出</a:t>
            </a:r>
            <a:r>
              <a:rPr lang="zh-CN" altLang="en-US" dirty="0"/>
              <a:t>的时候可以直接将字符串写出</a:t>
            </a:r>
            <a:r>
              <a:rPr lang="en-US" altLang="zh-CN" dirty="0"/>
              <a:t>,</a:t>
            </a:r>
            <a:r>
              <a:rPr lang="zh-CN" altLang="en-US" dirty="0"/>
              <a:t>不用转换为字节数组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569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BufferedReader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15064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Demo25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_Buffered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带缓冲区的流中的特殊方法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readLine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</a:t>
            </a:r>
            <a:r>
              <a:rPr lang="zh-CN" alt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读一行，返回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String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*/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BufferedReader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BufferedReader(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FileReader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“m.txt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	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281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LineNumberReader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393113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import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java.io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.*;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Demo26_LineNumberReader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/**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* </a:t>
            </a:r>
            <a:r>
              <a:rPr lang="zh-CN" alt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为每一行加上行号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*/</a:t>
            </a:r>
            <a:endParaRPr lang="zh-CN" altLang="zh-CN" sz="1600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LineNumberReader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lnr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LineNumberReader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FileReader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“m.txt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lnr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.setLineNumber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(100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lnr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System.</a:t>
            </a:r>
            <a:r>
              <a:rPr lang="en-US" altLang="zh-CN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lnr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.getLineNumber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+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":"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+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lnr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011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使用指定的码表读写字符</a:t>
            </a:r>
            <a:endParaRPr lang="en-US" altLang="zh-CN" sz="1600" b="1" dirty="0" smtClean="0">
              <a:solidFill>
                <a:srgbClr val="0000FF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Demo27_TransIO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throws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IOException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InputStreamReader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isr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InputStreamReader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  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"utf-8.txt"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),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"uTf-8</a:t>
            </a:r>
            <a:r>
              <a:rPr lang="en-US" altLang="zh-CN" sz="160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OutputStreamWriter</a:t>
            </a:r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osw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OutputStreamWriter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      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"gbk.txt"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),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 err="1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gbk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isr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.read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()) != -1) {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osw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isr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osw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97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Consolas" panose="020B0609020204030204" pitchFamily="49" charset="0"/>
              </a:rPr>
              <a:t>InputStreamReader</a:t>
            </a:r>
            <a:r>
              <a:rPr lang="zh-CN" altLang="en-US" sz="2800" dirty="0" smtClean="0"/>
              <a:t>，</a:t>
            </a:r>
            <a:r>
              <a:rPr lang="en-US" altLang="zh-CN" sz="2800" dirty="0" err="1">
                <a:latin typeface="Consolas" panose="020B0609020204030204" pitchFamily="49" charset="0"/>
              </a:rPr>
              <a:t>OutputStreamWriter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字节流和字符类间的转换</a:t>
            </a:r>
            <a:r>
              <a:rPr lang="zh-CN" altLang="zh-CN" sz="28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桥梁</a:t>
            </a:r>
            <a:endParaRPr lang="en-US" altLang="zh-CN" sz="2800" dirty="0"/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+mn-cs"/>
              </a:rPr>
              <a:t>FileReader</a:t>
            </a:r>
            <a:r>
              <a:rPr lang="zh-CN" altLang="en-US" sz="2400" dirty="0" smtClean="0"/>
              <a:t>使用</a:t>
            </a:r>
            <a:r>
              <a:rPr lang="zh-CN" altLang="en-US" sz="2400" dirty="0"/>
              <a:t>默认码表读取文件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如果使用</a:t>
            </a:r>
            <a:r>
              <a:rPr lang="zh-CN" altLang="en-US" sz="2400" dirty="0"/>
              <a:t>指定码表读取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使用</a:t>
            </a:r>
            <a:r>
              <a:rPr lang="en-US" altLang="zh-CN" dirty="0" err="1">
                <a:latin typeface="Consolas" panose="020B0609020204030204" pitchFamily="49" charset="0"/>
                <a:cs typeface="+mn-cs"/>
              </a:rPr>
              <a:t>InputStreamReader</a:t>
            </a:r>
            <a:r>
              <a:rPr lang="en-US" altLang="zh-CN" sz="2400" dirty="0"/>
              <a:t>(</a:t>
            </a:r>
            <a:r>
              <a:rPr lang="zh-CN" altLang="en-US" sz="2400" dirty="0"/>
              <a:t>字节流</a:t>
            </a:r>
            <a:r>
              <a:rPr lang="en-US" altLang="zh-CN" sz="2400" dirty="0"/>
              <a:t>,</a:t>
            </a:r>
            <a:r>
              <a:rPr lang="zh-CN" altLang="en-US" sz="2400" dirty="0"/>
              <a:t>编码表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  <a:cs typeface="+mn-cs"/>
              </a:rPr>
              <a:t>FileWriter</a:t>
            </a:r>
            <a:r>
              <a:rPr lang="zh-CN" altLang="en-US" sz="2400" dirty="0"/>
              <a:t>是使用默认码表写出文件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如果使用</a:t>
            </a:r>
            <a:r>
              <a:rPr lang="zh-CN" altLang="en-US" sz="2400" dirty="0"/>
              <a:t>指定码表写出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使用</a:t>
            </a:r>
            <a:r>
              <a:rPr lang="en-US" altLang="zh-CN" dirty="0" err="1">
                <a:latin typeface="Consolas" panose="020B0609020204030204" pitchFamily="49" charset="0"/>
                <a:cs typeface="+mn-cs"/>
              </a:rPr>
              <a:t>OutputStreamWriter</a:t>
            </a:r>
            <a:r>
              <a:rPr lang="en-US" altLang="zh-CN" sz="2400" dirty="0"/>
              <a:t>(</a:t>
            </a:r>
            <a:r>
              <a:rPr lang="zh-CN" altLang="en-US" sz="2400" dirty="0"/>
              <a:t>字节流</a:t>
            </a:r>
            <a:r>
              <a:rPr lang="en-US" altLang="zh-CN" sz="2400" dirty="0"/>
              <a:t>,</a:t>
            </a:r>
            <a:r>
              <a:rPr lang="zh-CN" altLang="en-US" sz="2400" dirty="0"/>
              <a:t>编码表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32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4989"/>
              </p:ext>
            </p:extLst>
          </p:nvPr>
        </p:nvGraphicFramePr>
        <p:xfrm>
          <a:off x="533400" y="1556792"/>
          <a:ext cx="7772400" cy="3926832"/>
        </p:xfrm>
        <a:graphic>
          <a:graphicData uri="http://schemas.openxmlformats.org/drawingml/2006/table">
            <a:tbl>
              <a:tblPr/>
              <a:tblGrid>
                <a:gridCol w="942256"/>
                <a:gridCol w="2304256"/>
                <a:gridCol w="1656184"/>
                <a:gridCol w="2869704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用于对本机文件系统上的一个件行读写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8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内存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用来从内存读取数据或向内存写入数据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从内存里的某个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读字符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或字节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管道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实现一个输入、输出管道。管道可用于一个线程的输出连接到另一个线程的输入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SequenceInputStream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将多个输入流联结成为一个输入流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对象串行化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将对象串行化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各种流的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7544" y="5668816"/>
            <a:ext cx="7742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3333CC"/>
              </a:buClr>
            </a:pPr>
            <a:r>
              <a:rPr lang="zh-CN" altLang="en-US" kern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备注：文件，内存，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管道是节点流</a:t>
            </a:r>
            <a:endParaRPr lang="en-US" altLang="zh-CN" sz="2400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286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55854"/>
              </p:ext>
            </p:extLst>
          </p:nvPr>
        </p:nvGraphicFramePr>
        <p:xfrm>
          <a:off x="533400" y="1556792"/>
          <a:ext cx="7772400" cy="4243968"/>
        </p:xfrm>
        <a:graphic>
          <a:graphicData uri="http://schemas.openxmlformats.org/drawingml/2006/table">
            <a:tbl>
              <a:tblPr/>
              <a:tblGrid>
                <a:gridCol w="1158280"/>
                <a:gridCol w="2376264"/>
                <a:gridCol w="2016224"/>
                <a:gridCol w="2221632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数据转换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DataInputStream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DataOutputStream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以一种与机器无关的格式读写原始数据类型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计数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LineNumberInputStream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LineNumberReader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在读取时记录行数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预览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PushbackReader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带有“回推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(pushback)”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缓冲区的输入流</a:t>
                      </a:r>
                      <a:r>
                        <a:rPr 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PrintWriter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包含便捷的打印方法的流。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BufferedReader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BufferedWriter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缓冲流，用于在读写时进行数据缓冲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过滤流的抽象类接口。数据读写时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对数据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进行过滤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转换流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OutputStreamWriter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字节流和字符类间的转换桥梁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各种流的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075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序列输入输出流</a:t>
            </a:r>
            <a:endParaRPr lang="en-US" altLang="zh-CN" dirty="0" smtClean="0"/>
          </a:p>
          <a:p>
            <a:r>
              <a:rPr lang="zh-CN" altLang="en-US" dirty="0" smtClean="0"/>
              <a:t>内存输入输出流</a:t>
            </a:r>
            <a:endParaRPr lang="en-US" altLang="zh-CN" dirty="0" smtClean="0"/>
          </a:p>
          <a:p>
            <a:r>
              <a:rPr lang="zh-CN" altLang="en-US" dirty="0" smtClean="0"/>
              <a:t>数据输入输出流</a:t>
            </a:r>
            <a:endParaRPr lang="en-US" altLang="zh-CN" dirty="0" smtClean="0"/>
          </a:p>
          <a:p>
            <a:r>
              <a:rPr lang="zh-CN" altLang="en-US" dirty="0"/>
              <a:t>打印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/>
              <a:t>标准输入输出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90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Java</a:t>
            </a:r>
            <a:r>
              <a:rPr lang="zh-CN" altLang="en-US" sz="2800" dirty="0"/>
              <a:t>开发环境中，主要是由包</a:t>
            </a:r>
            <a:r>
              <a:rPr lang="en-US" altLang="zh-CN" sz="2800" dirty="0">
                <a:latin typeface="Consolas" panose="020B0609020204030204" pitchFamily="49" charset="0"/>
              </a:rPr>
              <a:t>java.io</a:t>
            </a:r>
            <a:r>
              <a:rPr lang="zh-CN" altLang="en-US" sz="2800" dirty="0"/>
              <a:t>中提供的</a:t>
            </a:r>
            <a:r>
              <a:rPr lang="zh-CN" altLang="en-US" sz="2800" dirty="0">
                <a:solidFill>
                  <a:srgbClr val="0000FF"/>
                </a:solidFill>
              </a:rPr>
              <a:t>一系列的类和接口来实现输入</a:t>
            </a:r>
            <a:r>
              <a:rPr lang="en-US" altLang="zh-CN" sz="2800" dirty="0">
                <a:solidFill>
                  <a:srgbClr val="0000FF"/>
                </a:solidFill>
              </a:rPr>
              <a:t>/</a:t>
            </a:r>
            <a:r>
              <a:rPr lang="zh-CN" altLang="en-US" sz="2800" dirty="0">
                <a:solidFill>
                  <a:srgbClr val="0000FF"/>
                </a:solidFill>
              </a:rPr>
              <a:t>输出</a:t>
            </a:r>
            <a:r>
              <a:rPr lang="zh-CN" altLang="en-US" sz="2800" dirty="0" smtClean="0">
                <a:solidFill>
                  <a:srgbClr val="0000FF"/>
                </a:solidFill>
              </a:rPr>
              <a:t>处理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r>
              <a:rPr lang="zh-CN" altLang="en-US" sz="2800" dirty="0" smtClean="0"/>
              <a:t>而</a:t>
            </a:r>
            <a:r>
              <a:rPr lang="zh-CN" altLang="en-US" sz="2800" dirty="0"/>
              <a:t>标准输入</a:t>
            </a:r>
            <a:r>
              <a:rPr lang="en-US" altLang="zh-CN" sz="2800" dirty="0"/>
              <a:t>/</a:t>
            </a:r>
            <a:r>
              <a:rPr lang="zh-CN" altLang="en-US" sz="2800" dirty="0"/>
              <a:t>输出</a:t>
            </a:r>
            <a:r>
              <a:rPr lang="zh-CN" altLang="en-US" sz="2800" dirty="0" smtClean="0"/>
              <a:t>处理则</a:t>
            </a:r>
            <a:r>
              <a:rPr lang="zh-CN" altLang="en-US" sz="2800" dirty="0"/>
              <a:t>是由包</a:t>
            </a:r>
            <a:r>
              <a:rPr lang="en-US" altLang="zh-CN" sz="2800" dirty="0" err="1">
                <a:latin typeface="Consolas" panose="020B0609020204030204" pitchFamily="49" charset="0"/>
              </a:rPr>
              <a:t>java.lang</a:t>
            </a:r>
            <a:r>
              <a:rPr lang="zh-CN" altLang="en-US" sz="2800" dirty="0"/>
              <a:t>中提供的</a:t>
            </a:r>
            <a:r>
              <a:rPr lang="zh-CN" altLang="en-US" sz="2800" dirty="0" smtClean="0"/>
              <a:t>类来处理，</a:t>
            </a:r>
            <a:r>
              <a:rPr lang="zh-CN" altLang="en-US" sz="2800" dirty="0"/>
              <a:t>这些类又都是从包</a:t>
            </a:r>
            <a:r>
              <a:rPr lang="en-US" altLang="zh-CN" sz="2800" dirty="0">
                <a:latin typeface="Consolas" panose="020B0609020204030204" pitchFamily="49" charset="0"/>
              </a:rPr>
              <a:t>java.io</a:t>
            </a:r>
            <a:r>
              <a:rPr lang="zh-CN" altLang="en-US" sz="2800" dirty="0"/>
              <a:t>中的类继承而来</a:t>
            </a:r>
            <a:r>
              <a:rPr lang="zh-CN" altLang="en-US" sz="2800" dirty="0" smtClean="0"/>
              <a:t>的，如：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>
                <a:latin typeface="Consolas" panose="020B0609020204030204" pitchFamily="49" charset="0"/>
              </a:rPr>
              <a:t>System.error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zh-CN" altLang="en-US" sz="2400" dirty="0" smtClean="0"/>
              <a:t>“标准”错误输出流，输出到屏幕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</a:rPr>
              <a:t>System.in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“标准”输入流，接收键盘输入</a:t>
            </a:r>
            <a:endParaRPr lang="en-US" altLang="zh-CN" sz="2400" dirty="0" smtClean="0"/>
          </a:p>
          <a:p>
            <a:pPr lvl="1"/>
            <a:r>
              <a:rPr lang="en-US" altLang="zh-CN" sz="2400" dirty="0" err="1">
                <a:latin typeface="Consolas" panose="020B0609020204030204" pitchFamily="49" charset="0"/>
              </a:rPr>
              <a:t>System.out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“标准”输出流，输出到屏幕</a:t>
            </a:r>
            <a:endParaRPr lang="en-US" altLang="zh-CN" sz="2400" dirty="0" smtClean="0"/>
          </a:p>
          <a:p>
            <a:r>
              <a:rPr lang="zh-CN" altLang="en-US" sz="2800" dirty="0" smtClean="0"/>
              <a:t>所有涉及数据流操作的程序都应添加：</a:t>
            </a:r>
            <a:r>
              <a:rPr lang="en-US" altLang="zh-CN" sz="2800" dirty="0" smtClean="0">
                <a:latin typeface="Consolas" panose="020B0609020204030204" pitchFamily="49" charset="0"/>
              </a:rPr>
              <a:t>import java.io.*;</a:t>
            </a:r>
          </a:p>
          <a:p>
            <a:endParaRPr lang="en-US" altLang="zh-CN" sz="2800" dirty="0"/>
          </a:p>
          <a:p>
            <a:pPr lvl="1"/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55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SequenceInputStream</a:t>
            </a:r>
            <a:r>
              <a:rPr lang="zh-CN" altLang="en-US" dirty="0" smtClean="0"/>
              <a:t>序列流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序列流可以把多个字节输入流整合成一</a:t>
            </a:r>
            <a:r>
              <a:rPr lang="zh-CN" altLang="en-US" sz="2800" dirty="0" smtClean="0"/>
              <a:t>个。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从</a:t>
            </a:r>
            <a:r>
              <a:rPr lang="zh-CN" altLang="en-US" sz="2400" dirty="0"/>
              <a:t>序列流中读取数据时</a:t>
            </a:r>
            <a:r>
              <a:rPr lang="en-US" altLang="zh-CN" sz="2400" dirty="0"/>
              <a:t>, </a:t>
            </a:r>
            <a:r>
              <a:rPr lang="zh-CN" altLang="en-US" sz="2400" dirty="0"/>
              <a:t>将从被整合的第一个流开始读</a:t>
            </a:r>
            <a:r>
              <a:rPr lang="en-US" altLang="zh-CN" sz="2400" dirty="0"/>
              <a:t>, </a:t>
            </a:r>
            <a:r>
              <a:rPr lang="zh-CN" altLang="en-US" sz="2400" dirty="0"/>
              <a:t>读完一个之后继续读第二个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以此类推</a:t>
            </a:r>
            <a:endParaRPr lang="en-US" altLang="zh-CN" sz="2400" dirty="0" smtClean="0"/>
          </a:p>
          <a:p>
            <a:r>
              <a:rPr lang="zh-CN" altLang="en-US" sz="2800" dirty="0" smtClean="0"/>
              <a:t>整合</a:t>
            </a:r>
            <a:r>
              <a:rPr lang="zh-CN" altLang="en-US" sz="2800" dirty="0"/>
              <a:t>两个输入流</a:t>
            </a:r>
          </a:p>
          <a:p>
            <a:pPr lvl="1"/>
            <a:r>
              <a:rPr lang="en-US" altLang="zh-CN" sz="2400" dirty="0" err="1" smtClean="0">
                <a:latin typeface="Consolas" panose="020B0609020204030204" pitchFamily="49" charset="0"/>
              </a:rPr>
              <a:t>SequenceInputStream</a:t>
            </a:r>
            <a:r>
              <a:rPr lang="en-US" altLang="zh-CN" sz="2400" dirty="0" smtClean="0"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InputStream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s1, </a:t>
            </a:r>
            <a:r>
              <a:rPr lang="en-US" altLang="zh-CN" sz="24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2400" dirty="0">
                <a:latin typeface="Consolas" panose="020B0609020204030204" pitchFamily="49" charset="0"/>
              </a:rPr>
              <a:t> s2)</a:t>
            </a:r>
          </a:p>
          <a:p>
            <a:r>
              <a:rPr lang="zh-CN" altLang="en-US" sz="2800" dirty="0" smtClean="0"/>
              <a:t>整合</a:t>
            </a:r>
            <a:r>
              <a:rPr lang="zh-CN" altLang="en-US" sz="2800" dirty="0"/>
              <a:t>多个输入流</a:t>
            </a:r>
          </a:p>
          <a:p>
            <a:pPr lvl="1"/>
            <a:r>
              <a:rPr lang="en-US" altLang="zh-CN" sz="2400" dirty="0" err="1">
                <a:latin typeface="Consolas" panose="020B0609020204030204" pitchFamily="49" charset="0"/>
              </a:rPr>
              <a:t>SequenceInputStream</a:t>
            </a:r>
            <a:r>
              <a:rPr lang="en-US" altLang="zh-CN" sz="2400" dirty="0">
                <a:latin typeface="Consolas" panose="020B0609020204030204" pitchFamily="49" charset="0"/>
              </a:rPr>
              <a:t>(Enumeration&lt;</a:t>
            </a:r>
            <a:r>
              <a:rPr lang="zh-CN" altLang="en-US" sz="2400" dirty="0">
                <a:latin typeface="Consolas" panose="020B0609020204030204" pitchFamily="49" charset="0"/>
              </a:rPr>
              <a:t>？</a:t>
            </a:r>
            <a:r>
              <a:rPr lang="en-US" altLang="zh-CN" sz="2400" dirty="0">
                <a:latin typeface="Consolas" panose="020B0609020204030204" pitchFamily="49" charset="0"/>
              </a:rPr>
              <a:t>extends </a:t>
            </a:r>
            <a:r>
              <a:rPr lang="en-US" altLang="zh-CN" sz="24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2400" dirty="0">
                <a:latin typeface="Consolas" panose="020B0609020204030204" pitchFamily="49" charset="0"/>
              </a:rPr>
              <a:t>&gt; e)</a:t>
            </a:r>
          </a:p>
          <a:p>
            <a:r>
              <a:rPr lang="zh-CN" altLang="en-US" sz="2800" dirty="0" smtClean="0"/>
              <a:t>参考</a:t>
            </a:r>
            <a:r>
              <a:rPr lang="en-US" altLang="zh-CN" sz="2800" dirty="0">
                <a:latin typeface="Consolas" panose="020B0609020204030204" pitchFamily="49" charset="0"/>
              </a:rPr>
              <a:t>Demo28_SequenceInputStream</a:t>
            </a:r>
            <a:r>
              <a:rPr lang="zh-CN" altLang="en-US" sz="2800" dirty="0" smtClean="0"/>
              <a:t>类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23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ByteArrayOutputStream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该输出流可以向内存中写数据</a:t>
            </a:r>
            <a:r>
              <a:rPr lang="en-US" altLang="zh-CN" sz="2800" dirty="0"/>
              <a:t>, </a:t>
            </a:r>
            <a:r>
              <a:rPr lang="zh-CN" altLang="en-US" sz="2800" dirty="0"/>
              <a:t>把内存当作一个缓冲区</a:t>
            </a:r>
            <a:r>
              <a:rPr lang="en-US" altLang="zh-CN" sz="2800" dirty="0"/>
              <a:t>, </a:t>
            </a:r>
            <a:r>
              <a:rPr lang="zh-CN" altLang="en-US" sz="2800" dirty="0"/>
              <a:t>写出之后可以</a:t>
            </a:r>
            <a:r>
              <a:rPr lang="zh-CN" altLang="en-US" sz="2800" dirty="0" smtClean="0"/>
              <a:t>一次性取出</a:t>
            </a:r>
            <a:r>
              <a:rPr lang="zh-CN" altLang="en-US" sz="2800" dirty="0"/>
              <a:t>所有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创建</a:t>
            </a:r>
            <a:r>
              <a:rPr lang="zh-CN" altLang="en-US" sz="2400" dirty="0"/>
              <a:t>对象</a:t>
            </a:r>
            <a:r>
              <a:rPr lang="en-US" altLang="zh-CN" sz="2400" dirty="0"/>
              <a:t>: </a:t>
            </a:r>
            <a:r>
              <a:rPr lang="en-US" altLang="zh-CN" sz="2400" dirty="0">
                <a:latin typeface="Consolas" panose="020B0609020204030204" pitchFamily="49" charset="0"/>
              </a:rPr>
              <a:t>new ByteArrayOutputStream()</a:t>
            </a:r>
          </a:p>
          <a:p>
            <a:pPr lvl="1"/>
            <a:r>
              <a:rPr lang="zh-CN" altLang="en-US" sz="2400" dirty="0" smtClean="0"/>
              <a:t>写出</a:t>
            </a:r>
            <a:r>
              <a:rPr lang="zh-CN" altLang="en-US" sz="2400" dirty="0"/>
              <a:t>数据</a:t>
            </a:r>
            <a:r>
              <a:rPr lang="en-US" altLang="zh-CN" sz="2400" dirty="0"/>
              <a:t>: </a:t>
            </a:r>
            <a:r>
              <a:rPr lang="en-US" altLang="zh-CN" sz="2400" dirty="0">
                <a:latin typeface="Consolas" panose="020B0609020204030204" pitchFamily="49" charset="0"/>
              </a:rPr>
              <a:t>write(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), write(byte[])</a:t>
            </a:r>
          </a:p>
          <a:p>
            <a:pPr lvl="1"/>
            <a:r>
              <a:rPr lang="zh-CN" altLang="en-US" sz="2400" dirty="0" smtClean="0"/>
              <a:t>获取</a:t>
            </a:r>
            <a:r>
              <a:rPr lang="zh-CN" altLang="en-US" sz="2400" dirty="0"/>
              <a:t>数据</a:t>
            </a:r>
            <a:r>
              <a:rPr lang="en-US" altLang="zh-CN" sz="2400" dirty="0"/>
              <a:t>: </a:t>
            </a:r>
            <a:r>
              <a:rPr lang="en-US" altLang="zh-CN" sz="2400" dirty="0" err="1">
                <a:latin typeface="Consolas" panose="020B0609020204030204" pitchFamily="49" charset="0"/>
              </a:rPr>
              <a:t>toByteArray</a:t>
            </a:r>
            <a:r>
              <a:rPr lang="en-US" altLang="zh-CN" sz="2400" dirty="0"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2800" dirty="0" smtClean="0"/>
              <a:t>应用场景：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如：微信，</a:t>
            </a:r>
            <a:r>
              <a:rPr lang="en-US" altLang="zh-CN" sz="2400" dirty="0">
                <a:latin typeface="Consolas" panose="020B0609020204030204" pitchFamily="49" charset="0"/>
              </a:rPr>
              <a:t>QQ</a:t>
            </a:r>
            <a:r>
              <a:rPr lang="zh-CN" altLang="en-US" sz="2400" dirty="0" smtClean="0"/>
              <a:t>聊天信息未发出之前的暂存</a:t>
            </a:r>
            <a:endParaRPr lang="en-US" altLang="zh-CN" sz="2400" dirty="0" smtClean="0"/>
          </a:p>
          <a:p>
            <a:r>
              <a:rPr lang="en-US" altLang="zh-CN" sz="2800" dirty="0">
                <a:latin typeface="Consolas" panose="020B0609020204030204" pitchFamily="49" charset="0"/>
              </a:rPr>
              <a:t>Demo29_ByteArrayOutputStream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075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Consolas" panose="020B0609020204030204" pitchFamily="49" charset="0"/>
              </a:rPr>
              <a:t>ObjectOutputStream</a:t>
            </a:r>
            <a:r>
              <a:rPr lang="zh-CN" altLang="en-US" sz="2800" dirty="0"/>
              <a:t>是实现</a:t>
            </a:r>
            <a:r>
              <a:rPr lang="zh-CN" altLang="en-US" sz="2800" dirty="0">
                <a:solidFill>
                  <a:srgbClr val="0000FF"/>
                </a:solidFill>
              </a:rPr>
              <a:t>序列化</a:t>
            </a:r>
            <a:r>
              <a:rPr lang="zh-CN" altLang="en-US" sz="2800" dirty="0"/>
              <a:t>的关键类</a:t>
            </a:r>
            <a:r>
              <a:rPr lang="zh-CN" altLang="en-US" sz="2800" dirty="0" smtClean="0"/>
              <a:t>，可以</a:t>
            </a:r>
            <a:r>
              <a:rPr lang="zh-CN" altLang="en-US" sz="2800" dirty="0"/>
              <a:t>将一个对象转换成二进制流，</a:t>
            </a:r>
            <a:r>
              <a:rPr lang="zh-CN" altLang="en-US" sz="2800" dirty="0" smtClean="0"/>
              <a:t>然后通过</a:t>
            </a:r>
            <a:r>
              <a:rPr lang="en-US" altLang="zh-CN" sz="2800" dirty="0" err="1">
                <a:latin typeface="Consolas" panose="020B0609020204030204" pitchFamily="49" charset="0"/>
              </a:rPr>
              <a:t>ObjectInputStream</a:t>
            </a:r>
            <a:r>
              <a:rPr lang="zh-CN" altLang="en-US" sz="2800" dirty="0"/>
              <a:t>将二进制流还原成对象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要写出的对象必须实现</a:t>
            </a:r>
            <a:r>
              <a:rPr lang="en-US" altLang="zh-CN" sz="2400" dirty="0">
                <a:latin typeface="Consolas" panose="020B0609020204030204" pitchFamily="49" charset="0"/>
              </a:rPr>
              <a:t>Serializable</a:t>
            </a:r>
            <a:r>
              <a:rPr lang="zh-CN" altLang="en-US" sz="2400" dirty="0"/>
              <a:t>接口才能被</a:t>
            </a:r>
            <a:r>
              <a:rPr lang="zh-CN" altLang="en-US" sz="2400" dirty="0" smtClean="0"/>
              <a:t>序列化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如果检测到反序列化后的类的</a:t>
            </a:r>
            <a:r>
              <a:rPr lang="en-US" altLang="zh-CN" sz="2400" dirty="0" err="1">
                <a:latin typeface="Consolas" panose="020B0609020204030204" pitchFamily="49" charset="0"/>
              </a:rPr>
              <a:t>serialVersionUID</a:t>
            </a:r>
            <a:r>
              <a:rPr lang="zh-CN" altLang="en-US" sz="2400" dirty="0"/>
              <a:t>和对象二进制流的</a:t>
            </a:r>
            <a:r>
              <a:rPr lang="en-US" altLang="zh-CN" sz="2400" dirty="0" err="1">
                <a:latin typeface="Consolas" panose="020B0609020204030204" pitchFamily="49" charset="0"/>
              </a:rPr>
              <a:t>serialVersionUID</a:t>
            </a:r>
            <a:r>
              <a:rPr lang="zh-CN" altLang="en-US" sz="2400" dirty="0"/>
              <a:t>不同，则会抛</a:t>
            </a:r>
            <a:r>
              <a:rPr lang="zh-CN" altLang="en-US" sz="2400" dirty="0" smtClean="0"/>
              <a:t>出异常。此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相当于版本号；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参考代码：</a:t>
            </a:r>
            <a:r>
              <a:rPr lang="en-US" altLang="zh-CN" sz="2400" dirty="0">
                <a:latin typeface="Consolas" panose="020B0609020204030204" pitchFamily="49" charset="0"/>
              </a:rPr>
              <a:t>Demo30_ObjectOutputStream</a:t>
            </a:r>
            <a:r>
              <a:rPr lang="zh-CN" altLang="en-US" sz="2400" dirty="0" smtClean="0"/>
              <a:t>；</a:t>
            </a:r>
            <a:r>
              <a:rPr lang="en-US" altLang="zh-CN" sz="2400" dirty="0">
                <a:latin typeface="Consolas" panose="020B0609020204030204" pitchFamily="49" charset="0"/>
              </a:rPr>
              <a:t>Demo31_ObjectInputStream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DataInputStream</a:t>
            </a:r>
            <a:r>
              <a:rPr lang="en-US" altLang="zh-CN" sz="2800" dirty="0"/>
              <a:t>, </a:t>
            </a:r>
            <a:r>
              <a:rPr lang="en-US" altLang="zh-CN" sz="2800" dirty="0" err="1">
                <a:latin typeface="Consolas" panose="020B0609020204030204" pitchFamily="49" charset="0"/>
              </a:rPr>
              <a:t>DataOutputStream</a:t>
            </a:r>
            <a:r>
              <a:rPr lang="zh-CN" altLang="en-US" sz="2800" dirty="0"/>
              <a:t>可以按照基本数据类型大小读写</a:t>
            </a:r>
            <a:r>
              <a:rPr lang="zh-CN" altLang="en-US" sz="2800" dirty="0" smtClean="0"/>
              <a:t>数据。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例如：按</a:t>
            </a:r>
            <a:r>
              <a:rPr lang="en-US" altLang="zh-CN" sz="2400" dirty="0">
                <a:latin typeface="Consolas" panose="020B0609020204030204" pitchFamily="49" charset="0"/>
                <a:cs typeface="+mn-cs"/>
              </a:rPr>
              <a:t>Long</a:t>
            </a:r>
            <a:r>
              <a:rPr lang="zh-CN" altLang="en-US" sz="2400" dirty="0"/>
              <a:t>大小写出一个数字</a:t>
            </a:r>
            <a:r>
              <a:rPr lang="en-US" altLang="zh-CN" sz="2400" dirty="0"/>
              <a:t>, </a:t>
            </a:r>
            <a:r>
              <a:rPr lang="zh-CN" altLang="en-US" sz="2400" dirty="0"/>
              <a:t>写出时该数据占</a:t>
            </a:r>
            <a:r>
              <a:rPr lang="en-US" altLang="zh-CN" sz="2400" dirty="0">
                <a:latin typeface="Consolas" panose="020B0609020204030204" pitchFamily="49" charset="0"/>
                <a:cs typeface="+mn-cs"/>
              </a:rPr>
              <a:t>8</a:t>
            </a:r>
            <a:r>
              <a:rPr lang="zh-CN" altLang="en-US" sz="2400" dirty="0"/>
              <a:t>字节</a:t>
            </a:r>
            <a:r>
              <a:rPr lang="en-US" altLang="zh-CN" sz="2400" dirty="0"/>
              <a:t>. </a:t>
            </a:r>
            <a:r>
              <a:rPr lang="zh-CN" altLang="en-US" sz="2400" dirty="0"/>
              <a:t>读取的时候也可以按照</a:t>
            </a:r>
            <a:r>
              <a:rPr lang="en-US" altLang="zh-CN" sz="2400" dirty="0">
                <a:latin typeface="Consolas" panose="020B0609020204030204" pitchFamily="49" charset="0"/>
                <a:cs typeface="+mn-cs"/>
              </a:rPr>
              <a:t>Long</a:t>
            </a:r>
            <a:r>
              <a:rPr lang="zh-CN" altLang="en-US" sz="2400" dirty="0"/>
              <a:t>类型读取</a:t>
            </a:r>
            <a:r>
              <a:rPr lang="en-US" altLang="zh-CN" sz="2400" dirty="0"/>
              <a:t>, </a:t>
            </a:r>
            <a:r>
              <a:rPr lang="zh-CN" altLang="en-US" sz="2400" dirty="0"/>
              <a:t>一次读取</a:t>
            </a:r>
            <a:r>
              <a:rPr lang="en-US" altLang="zh-CN" sz="2400" dirty="0">
                <a:latin typeface="Consolas" panose="020B0609020204030204" pitchFamily="49" charset="0"/>
                <a:cs typeface="+mn-cs"/>
              </a:rPr>
              <a:t>8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字节</a:t>
            </a:r>
            <a:endParaRPr lang="en-US" altLang="zh-CN" sz="2400" dirty="0" smtClean="0"/>
          </a:p>
          <a:p>
            <a:pPr lvl="1"/>
            <a:r>
              <a:rPr lang="en-US" altLang="zh-CN" sz="2400" dirty="0" err="1">
                <a:latin typeface="Consolas" panose="020B0609020204030204" pitchFamily="49" charset="0"/>
                <a:cs typeface="+mn-cs"/>
              </a:rPr>
              <a:t>DataOutputStream</a:t>
            </a:r>
            <a:r>
              <a:rPr lang="en-US" altLang="zh-CN" sz="2400" dirty="0">
                <a:latin typeface="Consolas" panose="020B0609020204030204" pitchFamily="49" charset="0"/>
                <a:cs typeface="+mn-cs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cs typeface="+mn-cs"/>
              </a:rPr>
              <a:t>OutputStream</a:t>
            </a:r>
            <a:r>
              <a:rPr lang="en-US" altLang="zh-CN" sz="2400" dirty="0">
                <a:latin typeface="Consolas" panose="020B0609020204030204" pitchFamily="49" charset="0"/>
                <a:cs typeface="+mn-cs"/>
              </a:rPr>
              <a:t>)</a:t>
            </a:r>
          </a:p>
          <a:p>
            <a:pPr lvl="1"/>
            <a:r>
              <a:rPr lang="en-US" altLang="zh-CN" sz="2400" dirty="0" err="1">
                <a:latin typeface="Consolas" panose="020B0609020204030204" pitchFamily="49" charset="0"/>
                <a:cs typeface="+mn-cs"/>
              </a:rPr>
              <a:t>writeInt</a:t>
            </a:r>
            <a:r>
              <a:rPr lang="en-US" altLang="zh-CN" sz="2400" dirty="0">
                <a:latin typeface="Consolas" panose="020B0609020204030204" pitchFamily="49" charset="0"/>
                <a:cs typeface="+mn-cs"/>
              </a:rPr>
              <a:t>()</a:t>
            </a:r>
          </a:p>
          <a:p>
            <a:pPr lvl="1"/>
            <a:r>
              <a:rPr lang="en-US" altLang="zh-CN" sz="2400" dirty="0" err="1">
                <a:latin typeface="Consolas" panose="020B0609020204030204" pitchFamily="49" charset="0"/>
                <a:cs typeface="+mn-cs"/>
              </a:rPr>
              <a:t>writeLong</a:t>
            </a:r>
            <a:r>
              <a:rPr lang="en-US" altLang="zh-CN" sz="2400" dirty="0">
                <a:latin typeface="Consolas" panose="020B0609020204030204" pitchFamily="49" charset="0"/>
                <a:cs typeface="+mn-cs"/>
              </a:rPr>
              <a:t>() </a:t>
            </a: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  <a:cs typeface="+mn-cs"/>
              </a:rPr>
              <a:t>---</a:t>
            </a:r>
          </a:p>
          <a:p>
            <a:r>
              <a:rPr lang="zh-CN" altLang="en-US" sz="2800" dirty="0" smtClean="0">
                <a:latin typeface="Consolas" panose="020B0609020204030204" pitchFamily="49" charset="0"/>
              </a:rPr>
              <a:t>参考代码</a:t>
            </a:r>
            <a:r>
              <a:rPr lang="en-US" altLang="zh-CN" sz="2800" dirty="0" smtClean="0">
                <a:latin typeface="Consolas" panose="020B0609020204030204" pitchFamily="49" charset="0"/>
              </a:rPr>
              <a:t>Demo32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040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PrintStream</a:t>
            </a:r>
            <a:r>
              <a:rPr lang="zh-CN" altLang="en-US" dirty="0"/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PrintWriter</a:t>
            </a:r>
            <a:r>
              <a:rPr lang="zh-CN" altLang="en-US" dirty="0" smtClean="0"/>
              <a:t>分别打印字节</a:t>
            </a:r>
            <a:r>
              <a:rPr lang="zh-CN" altLang="en-US" dirty="0"/>
              <a:t>流和</a:t>
            </a:r>
            <a:r>
              <a:rPr lang="zh-CN" altLang="en-US" dirty="0" smtClean="0"/>
              <a:t>字符流</a:t>
            </a:r>
            <a:endParaRPr lang="en-US" altLang="zh-CN" dirty="0" smtClean="0"/>
          </a:p>
          <a:p>
            <a:pPr lvl="1"/>
            <a:r>
              <a:rPr lang="zh-CN" altLang="en-US" dirty="0"/>
              <a:t>该流可以很方便的将对象的</a:t>
            </a:r>
            <a:r>
              <a:rPr lang="en-US" altLang="zh-CN" dirty="0" err="1">
                <a:latin typeface="Consolas" panose="020B0609020204030204" pitchFamily="49" charset="0"/>
              </a:rPr>
              <a:t>toString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/>
              <a:t>结果输出</a:t>
            </a:r>
            <a:r>
              <a:rPr lang="en-US" altLang="zh-CN" dirty="0"/>
              <a:t>, </a:t>
            </a:r>
            <a:r>
              <a:rPr lang="zh-CN" altLang="en-US" dirty="0"/>
              <a:t>并且自动加上换行</a:t>
            </a:r>
            <a:r>
              <a:rPr lang="en-US" altLang="zh-CN" dirty="0"/>
              <a:t>, </a:t>
            </a:r>
            <a:r>
              <a:rPr lang="zh-CN" altLang="en-US" dirty="0"/>
              <a:t>而且可以使用自动刷出</a:t>
            </a:r>
            <a:r>
              <a:rPr lang="zh-CN" altLang="en-US" dirty="0" smtClean="0"/>
              <a:t>的模式</a:t>
            </a:r>
            <a:endParaRPr lang="en-US" altLang="zh-CN" dirty="0" smtClean="0"/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System.out</a:t>
            </a:r>
            <a:r>
              <a:rPr lang="zh-CN" altLang="en-US" dirty="0"/>
              <a:t>就是一个</a:t>
            </a:r>
            <a:r>
              <a:rPr lang="en-US" altLang="zh-CN" dirty="0" err="1">
                <a:latin typeface="Consolas" panose="020B0609020204030204" pitchFamily="49" charset="0"/>
              </a:rPr>
              <a:t>PrintStream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/>
              <a:t>其默认向控制台输出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Demo33_PrintStream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73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标准输入输出流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Consolas" panose="020B0609020204030204" pitchFamily="49" charset="0"/>
              </a:rPr>
              <a:t>System.in</a:t>
            </a:r>
            <a:r>
              <a:rPr lang="zh-CN" altLang="en-US" sz="2800" dirty="0"/>
              <a:t>是</a:t>
            </a:r>
            <a:r>
              <a:rPr lang="en-US" altLang="zh-CN" sz="28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2800" dirty="0"/>
              <a:t>, </a:t>
            </a:r>
            <a:r>
              <a:rPr lang="zh-CN" altLang="en-US" sz="2800" dirty="0"/>
              <a:t>标准输入流</a:t>
            </a:r>
            <a:r>
              <a:rPr lang="en-US" altLang="zh-CN" sz="2800" dirty="0"/>
              <a:t>, </a:t>
            </a:r>
            <a:r>
              <a:rPr lang="zh-CN" altLang="en-US" sz="2800" dirty="0"/>
              <a:t>默认可以从键盘输入读取字节数据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System.out</a:t>
            </a:r>
            <a:r>
              <a:rPr lang="zh-CN" altLang="en-US" sz="2800" dirty="0"/>
              <a:t>是</a:t>
            </a:r>
            <a:r>
              <a:rPr lang="en-US" altLang="zh-CN" sz="2800" dirty="0" err="1">
                <a:latin typeface="Consolas" panose="020B0609020204030204" pitchFamily="49" charset="0"/>
              </a:rPr>
              <a:t>PrintStream</a:t>
            </a:r>
            <a:r>
              <a:rPr lang="en-US" altLang="zh-CN" sz="2800" dirty="0">
                <a:latin typeface="Consolas" panose="020B0609020204030204" pitchFamily="49" charset="0"/>
              </a:rPr>
              <a:t>, </a:t>
            </a:r>
            <a:r>
              <a:rPr lang="zh-CN" altLang="en-US" sz="2800" dirty="0"/>
              <a:t>标准输出流</a:t>
            </a:r>
            <a:r>
              <a:rPr lang="en-US" altLang="zh-CN" sz="2800" dirty="0"/>
              <a:t>, </a:t>
            </a:r>
            <a:r>
              <a:rPr lang="zh-CN" altLang="en-US" sz="2800" dirty="0"/>
              <a:t>默认可以向</a:t>
            </a:r>
            <a:r>
              <a:rPr lang="en-US" altLang="zh-CN" sz="2800" dirty="0">
                <a:latin typeface="Consolas" panose="020B0609020204030204" pitchFamily="49" charset="0"/>
              </a:rPr>
              <a:t>Console</a:t>
            </a:r>
            <a:r>
              <a:rPr lang="zh-CN" altLang="en-US" sz="2800" dirty="0"/>
              <a:t>中输出字符和字节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r>
              <a:rPr lang="zh-CN" altLang="en-US" sz="2800" dirty="0" smtClean="0"/>
              <a:t>修改键盘为输入文件作为输入流</a:t>
            </a:r>
            <a:r>
              <a:rPr lang="en-US" altLang="zh-CN" sz="2800" dirty="0"/>
              <a:t>: </a:t>
            </a:r>
            <a:r>
              <a:rPr lang="en-US" altLang="zh-CN" sz="2800" dirty="0" err="1">
                <a:latin typeface="Consolas" panose="020B0609020204030204" pitchFamily="49" charset="0"/>
              </a:rPr>
              <a:t>System.setIn</a:t>
            </a:r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InputStream</a:t>
            </a:r>
            <a:r>
              <a:rPr lang="en-US" altLang="zh-CN" sz="28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2800" dirty="0" smtClean="0"/>
              <a:t>也可以修改</a:t>
            </a:r>
            <a:r>
              <a:rPr lang="en-US" altLang="zh-CN" sz="2800" dirty="0">
                <a:latin typeface="Consolas" panose="020B0609020204030204" pitchFamily="49" charset="0"/>
              </a:rPr>
              <a:t>console</a:t>
            </a:r>
            <a:r>
              <a:rPr lang="zh-CN" altLang="en-US" sz="2800" dirty="0" smtClean="0"/>
              <a:t>为文件为输出</a:t>
            </a:r>
            <a:r>
              <a:rPr lang="zh-CN" altLang="en-US" sz="2800" dirty="0"/>
              <a:t>流</a:t>
            </a:r>
            <a:r>
              <a:rPr lang="en-US" altLang="zh-CN" sz="2800" dirty="0"/>
              <a:t>: </a:t>
            </a:r>
            <a:r>
              <a:rPr lang="en-US" altLang="zh-CN" sz="2800" dirty="0" err="1">
                <a:latin typeface="Consolas" panose="020B0609020204030204" pitchFamily="49" charset="0"/>
              </a:rPr>
              <a:t>System.setOut</a:t>
            </a:r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PrintStream</a:t>
            </a:r>
            <a:r>
              <a:rPr lang="en-US" altLang="zh-CN" sz="28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2800" dirty="0" smtClean="0">
                <a:latin typeface="Consolas" panose="020B0609020204030204" pitchFamily="49" charset="0"/>
              </a:rPr>
              <a:t>参考代码</a:t>
            </a:r>
            <a:r>
              <a:rPr lang="en-US" altLang="zh-CN" sz="2800" dirty="0" smtClean="0">
                <a:latin typeface="Consolas" panose="020B0609020204030204" pitchFamily="49" charset="0"/>
              </a:rPr>
              <a:t>Demo34_SystemInOut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877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两种方式实现键盘录入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BufferedReader</a:t>
            </a:r>
            <a:r>
              <a:rPr lang="zh-CN" altLang="en-US" dirty="0"/>
              <a:t>的</a:t>
            </a:r>
            <a:r>
              <a:rPr lang="en-US" altLang="zh-CN" dirty="0" err="1">
                <a:latin typeface="Consolas" panose="020B0609020204030204" pitchFamily="49" charset="0"/>
              </a:rPr>
              <a:t>readLine</a:t>
            </a:r>
            <a:r>
              <a:rPr lang="zh-CN" altLang="en-US" dirty="0"/>
              <a:t>方法。</a:t>
            </a: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</a:rPr>
              <a:t>BufferedReader </a:t>
            </a:r>
            <a:r>
              <a:rPr lang="en-US" altLang="zh-CN" sz="2400" dirty="0" err="1">
                <a:latin typeface="Consolas" panose="020B0609020204030204" pitchFamily="49" charset="0"/>
              </a:rPr>
              <a:t>br</a:t>
            </a:r>
            <a:r>
              <a:rPr lang="en-US" altLang="zh-CN" sz="2400" dirty="0">
                <a:latin typeface="Consolas" panose="020B0609020204030204" pitchFamily="49" charset="0"/>
              </a:rPr>
              <a:t> = new </a:t>
            </a:r>
            <a:r>
              <a:rPr lang="en-US" altLang="zh-CN" sz="2400" dirty="0" err="1">
                <a:latin typeface="Consolas" panose="020B0609020204030204" pitchFamily="49" charset="0"/>
              </a:rPr>
              <a:t>BufferedReader</a:t>
            </a:r>
            <a:r>
              <a:rPr lang="en-US" altLang="zh-CN" sz="2400" dirty="0" smtClean="0">
                <a:latin typeface="Consolas" panose="020B0609020204030204" pitchFamily="49" charset="0"/>
              </a:rPr>
              <a:t>( new </a:t>
            </a:r>
            <a:r>
              <a:rPr lang="en-US" altLang="zh-CN" sz="2400" dirty="0" err="1">
                <a:latin typeface="Consolas" panose="020B0609020204030204" pitchFamily="49" charset="0"/>
              </a:rPr>
              <a:t>InputStreamReader</a:t>
            </a:r>
            <a:r>
              <a:rPr lang="en-US" altLang="zh-CN" sz="2400" dirty="0">
                <a:latin typeface="Consolas" panose="020B0609020204030204" pitchFamily="49" charset="0"/>
              </a:rPr>
              <a:t>(System.in));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Scanner </a:t>
            </a:r>
            <a:r>
              <a:rPr lang="en-US" altLang="zh-CN" sz="2400" dirty="0" err="1">
                <a:latin typeface="Consolas" panose="020B0609020204030204" pitchFamily="49" charset="0"/>
              </a:rPr>
              <a:t>sc</a:t>
            </a:r>
            <a:r>
              <a:rPr lang="en-US" altLang="zh-CN" sz="2400" dirty="0">
                <a:latin typeface="Consolas" panose="020B0609020204030204" pitchFamily="49" charset="0"/>
              </a:rPr>
              <a:t> = new Scanner(System.in);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String line = </a:t>
            </a:r>
            <a:r>
              <a:rPr lang="en-US" altLang="zh-CN" sz="2400" dirty="0" err="1">
                <a:latin typeface="Consolas" panose="020B0609020204030204" pitchFamily="49" charset="0"/>
              </a:rPr>
              <a:t>sc.nextLine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2800" dirty="0" smtClean="0">
                <a:latin typeface="Consolas" panose="020B0609020204030204" pitchFamily="49" charset="0"/>
              </a:rPr>
              <a:t>参考代码：</a:t>
            </a:r>
            <a:r>
              <a:rPr lang="en-US" altLang="zh-CN" sz="2800" dirty="0" smtClean="0">
                <a:latin typeface="Consolas" panose="020B0609020204030204" pitchFamily="49" charset="0"/>
              </a:rPr>
              <a:t>Demo35_SystemIn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302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76204"/>
              </p:ext>
            </p:extLst>
          </p:nvPr>
        </p:nvGraphicFramePr>
        <p:xfrm>
          <a:off x="533400" y="1556792"/>
          <a:ext cx="7772400" cy="3926832"/>
        </p:xfrm>
        <a:graphic>
          <a:graphicData uri="http://schemas.openxmlformats.org/drawingml/2006/table">
            <a:tbl>
              <a:tblPr/>
              <a:tblGrid>
                <a:gridCol w="942256"/>
                <a:gridCol w="2304256"/>
                <a:gridCol w="1656184"/>
                <a:gridCol w="2869704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用于对本机文件系统上的一个件行读写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98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内存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用来从内存读取数据或向内存写入数据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从内存里的某个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读字符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或字节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管道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实现一个输入、输出管道。管道可用于一个线程的输出连接到另一个线程的输入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SequenceInputStream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将多个输入流联结成为一个输入流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对象串行化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将对象串行化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各种流的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7544" y="5668816"/>
            <a:ext cx="7742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3333CC"/>
              </a:buClr>
            </a:pPr>
            <a:r>
              <a:rPr lang="zh-CN" altLang="en-US" kern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备注：文件，内存，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管道是节点流</a:t>
            </a:r>
            <a:endParaRPr lang="en-US" altLang="zh-CN" sz="2400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125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31774"/>
              </p:ext>
            </p:extLst>
          </p:nvPr>
        </p:nvGraphicFramePr>
        <p:xfrm>
          <a:off x="533400" y="1556792"/>
          <a:ext cx="7772400" cy="4243968"/>
        </p:xfrm>
        <a:graphic>
          <a:graphicData uri="http://schemas.openxmlformats.org/drawingml/2006/table">
            <a:tbl>
              <a:tblPr/>
              <a:tblGrid>
                <a:gridCol w="1158280"/>
                <a:gridCol w="2376264"/>
                <a:gridCol w="2016224"/>
                <a:gridCol w="2221632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数据转换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DataInputStream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DataOutputStream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以一种与机器无关的格式读写原始数据类型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计数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LineNumberInputStream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LineNumberReader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在读取时记录行数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预览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PushbackReader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带有“回推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(pushback)”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缓冲区的输入流</a:t>
                      </a:r>
                      <a:r>
                        <a:rPr 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PrintWriter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包含便捷的打印方法的流。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BufferedReader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BufferedWriter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缓冲流，用于在读写时进行数据缓冲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过滤流的抽象类接口。数据读写时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对数据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进行过滤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转换流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OutputStreamWriter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字节流和字符类间的转换桥梁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各种流的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225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err="1" smtClean="0">
                <a:latin typeface="Consolas" panose="020B0609020204030204" pitchFamily="49" charset="0"/>
              </a:rPr>
              <a:t>FileInputStream</a:t>
            </a:r>
            <a:r>
              <a:rPr lang="zh-CN" altLang="en-US" dirty="0" smtClean="0"/>
              <a:t>等类构造函数：</a:t>
            </a:r>
            <a:endParaRPr lang="en-US" altLang="zh-CN" dirty="0" smtClean="0"/>
          </a:p>
          <a:p>
            <a:pPr lvl="1"/>
            <a:r>
              <a:rPr lang="en-US" altLang="zh-CN" dirty="0" err="1">
                <a:latin typeface="Consolas" panose="020B0609020204030204" pitchFamily="49" charset="0"/>
                <a:cs typeface="+mn-cs"/>
              </a:rPr>
              <a:t>FileInputStream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(File file) </a:t>
            </a:r>
            <a:r>
              <a:rPr lang="zh-CN" altLang="en-US" dirty="0" smtClean="0"/>
              <a:t>：提示为通过</a:t>
            </a:r>
            <a:r>
              <a:rPr lang="zh-CN" altLang="en-US" dirty="0"/>
              <a:t>打开一个到实际文件的</a:t>
            </a:r>
            <a:r>
              <a:rPr lang="zh-CN" altLang="en-US" dirty="0" smtClean="0"/>
              <a:t>连接创建</a:t>
            </a:r>
            <a:r>
              <a:rPr lang="en-US" altLang="zh-CN" dirty="0" err="1">
                <a:latin typeface="Consolas" panose="020B0609020204030204" pitchFamily="49" charset="0"/>
                <a:cs typeface="+mn-cs"/>
              </a:rPr>
              <a:t>FileInputStream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传入参数是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File</a:t>
            </a:r>
            <a:r>
              <a:rPr lang="zh-CN" altLang="en-US" dirty="0" smtClean="0"/>
              <a:t>，就可以利用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File</a:t>
            </a:r>
            <a:r>
              <a:rPr lang="zh-CN" altLang="en-US" dirty="0" smtClean="0"/>
              <a:t>类的特性，从而方便处理。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因此需要了解</a:t>
            </a:r>
            <a:r>
              <a:rPr lang="en-US" altLang="zh-CN" dirty="0">
                <a:latin typeface="Consolas" panose="020B0609020204030204" pitchFamily="49" charset="0"/>
                <a:cs typeface="+mn-cs"/>
              </a:rPr>
              <a:t>File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165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533400" y="2852936"/>
            <a:ext cx="7649307" cy="3384376"/>
            <a:chOff x="741888" y="1838236"/>
            <a:chExt cx="7360965" cy="3102932"/>
          </a:xfrm>
        </p:grpSpPr>
        <p:sp>
          <p:nvSpPr>
            <p:cNvPr id="8" name="矩形 7"/>
            <p:cNvSpPr/>
            <p:nvPr/>
          </p:nvSpPr>
          <p:spPr bwMode="auto">
            <a:xfrm>
              <a:off x="3341845" y="1838236"/>
              <a:ext cx="1878809" cy="648072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en-US" altLang="zh-CN" sz="1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Java IO </a:t>
              </a:r>
              <a:r>
                <a:rPr lang="zh-CN" altLang="en-US" sz="1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流分类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15616" y="3061654"/>
              <a:ext cx="136815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按流的方向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41888" y="4212349"/>
              <a:ext cx="933643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819547" y="4212348"/>
              <a:ext cx="88024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输出流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341263" y="3061654"/>
              <a:ext cx="1878809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按处理数据单位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516216" y="3050170"/>
              <a:ext cx="1090659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按角色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787950" y="4212347"/>
              <a:ext cx="1568026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字节流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4427984" y="4210913"/>
              <a:ext cx="1656185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字符流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16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56176" y="4201982"/>
              <a:ext cx="936104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节点流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4288" y="4201981"/>
              <a:ext cx="93856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处理流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8" idx="2"/>
              <a:endCxn id="10" idx="0"/>
            </p:cNvCxnSpPr>
            <p:nvPr/>
          </p:nvCxnSpPr>
          <p:spPr bwMode="auto">
            <a:xfrm rot="5400000">
              <a:off x="2752798" y="1533202"/>
              <a:ext cx="575346" cy="2481558"/>
            </a:xfrm>
            <a:prstGeom prst="bentConnector3">
              <a:avLst>
                <a:gd name="adj1" fmla="val 4836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肘形连接符 27"/>
            <p:cNvCxnSpPr>
              <a:stCxn id="8" idx="2"/>
              <a:endCxn id="13" idx="0"/>
            </p:cNvCxnSpPr>
            <p:nvPr/>
          </p:nvCxnSpPr>
          <p:spPr bwMode="auto">
            <a:xfrm rot="5400000">
              <a:off x="3993286" y="2773690"/>
              <a:ext cx="575346" cy="58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肘形连接符 30"/>
            <p:cNvCxnSpPr>
              <a:stCxn id="8" idx="2"/>
              <a:endCxn id="14" idx="0"/>
            </p:cNvCxnSpPr>
            <p:nvPr/>
          </p:nvCxnSpPr>
          <p:spPr bwMode="auto">
            <a:xfrm rot="16200000" flipH="1">
              <a:off x="5389467" y="1378091"/>
              <a:ext cx="563862" cy="27802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肘形连接符 34"/>
            <p:cNvCxnSpPr>
              <a:stCxn id="10" idx="2"/>
              <a:endCxn id="11" idx="0"/>
            </p:cNvCxnSpPr>
            <p:nvPr/>
          </p:nvCxnSpPr>
          <p:spPr bwMode="auto">
            <a:xfrm rot="5400000">
              <a:off x="1252890" y="3665546"/>
              <a:ext cx="502623" cy="590982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肘形连接符 36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1778370" y="3731048"/>
              <a:ext cx="502622" cy="45997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肘形连接符 38"/>
            <p:cNvCxnSpPr>
              <a:stCxn id="13" idx="2"/>
              <a:endCxn id="15" idx="0"/>
            </p:cNvCxnSpPr>
            <p:nvPr/>
          </p:nvCxnSpPr>
          <p:spPr bwMode="auto">
            <a:xfrm rot="5400000">
              <a:off x="3675006" y="3606684"/>
              <a:ext cx="502621" cy="70870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肘形连接符 40"/>
            <p:cNvCxnSpPr>
              <a:stCxn id="13" idx="2"/>
              <a:endCxn id="16" idx="0"/>
            </p:cNvCxnSpPr>
            <p:nvPr/>
          </p:nvCxnSpPr>
          <p:spPr bwMode="auto">
            <a:xfrm rot="16200000" flipH="1">
              <a:off x="4517779" y="3472614"/>
              <a:ext cx="501187" cy="975409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肘形连接符 42"/>
            <p:cNvCxnSpPr>
              <a:stCxn id="14" idx="2"/>
              <a:endCxn id="17" idx="0"/>
            </p:cNvCxnSpPr>
            <p:nvPr/>
          </p:nvCxnSpPr>
          <p:spPr bwMode="auto">
            <a:xfrm rot="5400000">
              <a:off x="6591017" y="3731453"/>
              <a:ext cx="503740" cy="43731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肘形连接符 44"/>
            <p:cNvCxnSpPr>
              <a:stCxn id="14" idx="2"/>
              <a:endCxn id="18" idx="0"/>
            </p:cNvCxnSpPr>
            <p:nvPr/>
          </p:nvCxnSpPr>
          <p:spPr bwMode="auto">
            <a:xfrm rot="16200000" flipH="1">
              <a:off x="7095689" y="3664098"/>
              <a:ext cx="503739" cy="57202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5" name="组合 24"/>
          <p:cNvGrpSpPr/>
          <p:nvPr/>
        </p:nvGrpSpPr>
        <p:grpSpPr>
          <a:xfrm>
            <a:off x="711188" y="1602396"/>
            <a:ext cx="7416824" cy="1035000"/>
            <a:chOff x="1043608" y="1932546"/>
            <a:chExt cx="6984776" cy="968970"/>
          </a:xfrm>
        </p:grpSpPr>
        <p:sp>
          <p:nvSpPr>
            <p:cNvPr id="26" name="波形 25"/>
            <p:cNvSpPr/>
            <p:nvPr/>
          </p:nvSpPr>
          <p:spPr bwMode="auto">
            <a:xfrm>
              <a:off x="5076056" y="2355840"/>
              <a:ext cx="1656184" cy="227257"/>
            </a:xfrm>
            <a:prstGeom prst="wav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3888760" y="2037420"/>
              <a:ext cx="1222465" cy="864096"/>
            </a:xfrm>
            <a:prstGeom prst="ellips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buNone/>
                <a:tabLst/>
              </a:pPr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1043608" y="2073424"/>
              <a:ext cx="1224136" cy="792088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/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6732240" y="2109428"/>
              <a:ext cx="1296144" cy="720080"/>
            </a:xfrm>
            <a:prstGeom prst="round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/>
              <a:r>
                <a:rPr lang="zh-CN" altLang="en-US" sz="2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数据宿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497792" y="1932546"/>
              <a:ext cx="1043453" cy="36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输入流</a:t>
              </a:r>
              <a:endPara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248036" y="1932641"/>
              <a:ext cx="1043453" cy="36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0" dirty="0" smtClean="0">
                  <a:solidFill>
                    <a:srgbClr val="0000FF"/>
                  </a:solidFill>
                  <a:latin typeface="Consolas" panose="020B0609020204030204" pitchFamily="49" charset="0"/>
                  <a:ea typeface="华文细黑" pitchFamily="2" charset="-122"/>
                </a:rPr>
                <a:t>输出流</a:t>
              </a:r>
              <a:endParaRPr lang="zh-CN" altLang="en-US" sz="2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波形 33"/>
            <p:cNvSpPr/>
            <p:nvPr/>
          </p:nvSpPr>
          <p:spPr bwMode="auto">
            <a:xfrm>
              <a:off x="2267743" y="2355840"/>
              <a:ext cx="1621015" cy="227257"/>
            </a:xfrm>
            <a:prstGeom prst="wave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>
              <a:off x="2606323" y="2699274"/>
              <a:ext cx="1014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383663" y="2699274"/>
              <a:ext cx="94169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4450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类并不用来进行文件的读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zh-CN" altLang="en-US" dirty="0" smtClean="0"/>
              <a:t>操作的，</a:t>
            </a:r>
            <a:r>
              <a:rPr lang="zh-CN" altLang="en-US" dirty="0"/>
              <a:t>它用来描述文件对象的属性</a:t>
            </a:r>
            <a:r>
              <a:rPr lang="zh-CN" altLang="en-US" dirty="0" smtClean="0"/>
              <a:t>，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 smtClean="0"/>
              <a:t>类既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0000FF"/>
                </a:solidFill>
              </a:rPr>
              <a:t>表示文件，也可以表示目录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它提供的方法</a:t>
            </a:r>
            <a:r>
              <a:rPr lang="zh-CN" altLang="en-US" dirty="0" smtClean="0"/>
              <a:t>，可以</a:t>
            </a:r>
            <a:r>
              <a:rPr lang="zh-CN" altLang="en-US" dirty="0"/>
              <a:t>得到所指对象的描述信息，包括名称、存在否、读</a:t>
            </a:r>
            <a:r>
              <a:rPr lang="en-US" altLang="zh-CN" dirty="0"/>
              <a:t>/</a:t>
            </a:r>
            <a:r>
              <a:rPr lang="zh-CN" altLang="en-US" dirty="0"/>
              <a:t>写权限、路径等等。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325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类的构造方法：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File(String </a:t>
            </a:r>
            <a:r>
              <a:rPr lang="en-US" altLang="zh-CN" dirty="0">
                <a:latin typeface="Consolas" panose="020B0609020204030204" pitchFamily="49" charset="0"/>
              </a:rPr>
              <a:t>pathname)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zh-CN" altLang="en-US" dirty="0"/>
              <a:t>根据一个路径得到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File(String parent, String child):</a:t>
            </a:r>
            <a:r>
              <a:rPr lang="zh-CN" altLang="en-US" dirty="0" smtClean="0"/>
              <a:t>根据父目录和子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目录得到</a:t>
            </a:r>
            <a:r>
              <a:rPr lang="en-US" altLang="zh-CN" dirty="0">
                <a:latin typeface="Consolas" panose="020B0609020204030204" pitchFamily="49" charset="0"/>
              </a:rPr>
              <a:t>File</a:t>
            </a:r>
            <a:r>
              <a:rPr lang="zh-CN" altLang="en-US" dirty="0"/>
              <a:t>对象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File(File parent, String child):</a:t>
            </a:r>
            <a:r>
              <a:rPr lang="zh-CN" altLang="en-US" dirty="0" smtClean="0"/>
              <a:t>根据父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  <a:r>
              <a:rPr lang="zh-CN" altLang="en-US" dirty="0" smtClean="0"/>
              <a:t>和子</a:t>
            </a:r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目录得到</a:t>
            </a:r>
            <a:r>
              <a:rPr lang="en-US" altLang="zh-CN" dirty="0"/>
              <a:t>File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参考：</a:t>
            </a:r>
            <a:r>
              <a:rPr lang="en-US" altLang="zh-CN" dirty="0">
                <a:latin typeface="Consolas" panose="020B0609020204030204" pitchFamily="49" charset="0"/>
              </a:rPr>
              <a:t>File1_Construct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459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Consolas" panose="020B0609020204030204" pitchFamily="49" charset="0"/>
              </a:rPr>
              <a:t>File</a:t>
            </a:r>
            <a:r>
              <a:rPr lang="zh-CN" altLang="en-US" sz="2800" dirty="0" smtClean="0"/>
              <a:t>类创建文件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createNewFile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文件，如果文件已存在，</a:t>
            </a:r>
            <a:r>
              <a:rPr lang="zh-CN" altLang="en-US" sz="2400" dirty="0"/>
              <a:t>就不</a:t>
            </a:r>
            <a:r>
              <a:rPr lang="zh-CN" altLang="en-US" sz="2400" dirty="0" smtClean="0"/>
              <a:t>创建</a:t>
            </a:r>
            <a:endParaRPr lang="zh-CN" altLang="en-US" sz="2400" dirty="0"/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mkdir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文件夹，如果文件夹已存在，</a:t>
            </a:r>
            <a:r>
              <a:rPr lang="zh-CN" altLang="en-US" sz="2400" dirty="0"/>
              <a:t>就不</a:t>
            </a:r>
            <a:r>
              <a:rPr lang="zh-CN" altLang="en-US" sz="2400" dirty="0" smtClean="0"/>
              <a:t>创建</a:t>
            </a:r>
            <a:endParaRPr lang="zh-CN" altLang="en-US" sz="2400" dirty="0"/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mkdirs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文件夹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父文件夹不</a:t>
            </a:r>
            <a:r>
              <a:rPr lang="zh-CN" altLang="en-US" sz="2400" dirty="0" smtClean="0"/>
              <a:t>存在则创建父文件夹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如果创建</a:t>
            </a:r>
            <a:r>
              <a:rPr lang="zh-CN" altLang="en-US" sz="2400" dirty="0"/>
              <a:t>文件或者文件夹忘了写盘符路径</a:t>
            </a:r>
            <a:r>
              <a:rPr lang="zh-CN" altLang="en-US" sz="2400" dirty="0" smtClean="0"/>
              <a:t>，表示默认</a:t>
            </a:r>
            <a:r>
              <a:rPr lang="zh-CN" altLang="en-US" sz="2400" dirty="0"/>
              <a:t>在项目路径下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参考：</a:t>
            </a:r>
            <a:r>
              <a:rPr lang="en-US" altLang="zh-CN" sz="2400" dirty="0">
                <a:latin typeface="Consolas" panose="020B0609020204030204" pitchFamily="49" charset="0"/>
              </a:rPr>
              <a:t>File2_CreteFileAndDir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79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重命名和删除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</a:t>
            </a:r>
            <a:r>
              <a:rPr lang="en-US" altLang="zh-CN" sz="2000" dirty="0" err="1"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renameTo</a:t>
            </a:r>
            <a:r>
              <a:rPr lang="en-US" altLang="zh-CN" sz="2000" dirty="0">
                <a:latin typeface="Consolas" panose="020B0609020204030204" pitchFamily="49" charset="0"/>
              </a:rPr>
              <a:t>(File </a:t>
            </a:r>
            <a:r>
              <a:rPr lang="en-US" altLang="zh-CN" sz="2000" dirty="0" err="1">
                <a:latin typeface="Consolas" panose="020B0609020204030204" pitchFamily="49" charset="0"/>
              </a:rPr>
              <a:t>dest</a:t>
            </a:r>
            <a:r>
              <a:rPr lang="en-US" altLang="zh-CN" sz="2000" dirty="0">
                <a:latin typeface="Consolas" panose="020B0609020204030204" pitchFamily="49" charset="0"/>
              </a:rPr>
              <a:t>):</a:t>
            </a:r>
            <a:r>
              <a:rPr lang="zh-CN" altLang="en-US" sz="2000" dirty="0"/>
              <a:t>把文件重命名为指定的文件</a:t>
            </a:r>
            <a:r>
              <a:rPr lang="zh-CN" altLang="en-US" sz="2000" dirty="0" smtClean="0"/>
              <a:t>路径（改名，剪切）</a:t>
            </a:r>
            <a:endParaRPr lang="zh-CN" altLang="en-US" sz="2000" dirty="0"/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</a:t>
            </a:r>
            <a:r>
              <a:rPr lang="en-US" altLang="zh-CN" sz="2000" dirty="0" err="1"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latin typeface="Consolas" panose="020B0609020204030204" pitchFamily="49" charset="0"/>
              </a:rPr>
              <a:t> delete():</a:t>
            </a:r>
            <a:r>
              <a:rPr lang="zh-CN" altLang="en-US" sz="2000" dirty="0"/>
              <a:t>删除文件或者</a:t>
            </a:r>
            <a:r>
              <a:rPr lang="zh-CN" altLang="en-US" sz="2000" dirty="0" smtClean="0"/>
              <a:t>文件夹</a:t>
            </a:r>
            <a:endParaRPr lang="en-US" altLang="zh-CN" sz="2000" dirty="0" smtClean="0"/>
          </a:p>
          <a:p>
            <a:r>
              <a:rPr lang="zh-CN" altLang="en-US" sz="2400" dirty="0"/>
              <a:t>重命名注意事项</a:t>
            </a:r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路径名相同，就是改名。</a:t>
            </a:r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路径名不同，就是改名并剪切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/>
              <a:t>删除注意事项：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Java</a:t>
            </a:r>
            <a:r>
              <a:rPr lang="zh-CN" altLang="en-US" sz="2000" dirty="0"/>
              <a:t>中的</a:t>
            </a:r>
            <a:r>
              <a:rPr lang="zh-CN" altLang="en-US" sz="2000" dirty="0" smtClean="0"/>
              <a:t>删除不会放到回收站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 smtClean="0"/>
              <a:t>要</a:t>
            </a:r>
            <a:r>
              <a:rPr lang="zh-CN" altLang="en-US" sz="2000" dirty="0"/>
              <a:t>删除一个文件夹，请注意该文件夹内不能包含文件或者</a:t>
            </a:r>
            <a:r>
              <a:rPr lang="zh-CN" altLang="en-US" sz="2000" dirty="0" smtClean="0"/>
              <a:t>文件夹</a:t>
            </a:r>
            <a:endParaRPr lang="en-US" altLang="zh-CN" sz="2000" dirty="0" smtClean="0"/>
          </a:p>
          <a:p>
            <a:r>
              <a:rPr lang="zh-CN" altLang="en-US" sz="2400" dirty="0" smtClean="0"/>
              <a:t>参考：</a:t>
            </a:r>
            <a:r>
              <a:rPr lang="en-US" altLang="zh-CN" sz="2400" dirty="0">
                <a:latin typeface="Consolas" panose="020B0609020204030204" pitchFamily="49" charset="0"/>
              </a:rPr>
              <a:t>File3_RenameAndDelete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51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判断</a:t>
            </a:r>
            <a:r>
              <a:rPr lang="zh-CN" altLang="en-US" sz="2800" dirty="0" smtClean="0"/>
              <a:t>功能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isDirectory</a:t>
            </a:r>
            <a:r>
              <a:rPr lang="en-US" altLang="zh-CN" sz="2400" dirty="0" smtClean="0">
                <a:latin typeface="Consolas" panose="020B0609020204030204" pitchFamily="49" charset="0"/>
              </a:rPr>
              <a:t>():</a:t>
            </a:r>
            <a:r>
              <a:rPr lang="zh-CN" altLang="en-US" sz="2400" dirty="0" smtClean="0"/>
              <a:t>是否</a:t>
            </a:r>
            <a:r>
              <a:rPr lang="zh-CN" altLang="en-US" sz="2400" dirty="0"/>
              <a:t>是目录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isFile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判断是否是文件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exists():</a:t>
            </a:r>
            <a:r>
              <a:rPr lang="zh-CN" altLang="en-US" sz="2400" dirty="0"/>
              <a:t>判断是否存在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canRead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判断是否可读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canWrite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判断是否可写</a:t>
            </a:r>
          </a:p>
          <a:p>
            <a:pPr lvl="1"/>
            <a:r>
              <a:rPr lang="en-US" altLang="zh-CN" sz="2400" dirty="0">
                <a:latin typeface="Consolas" panose="020B0609020204030204" pitchFamily="49" charset="0"/>
              </a:rPr>
              <a:t>public </a:t>
            </a:r>
            <a:r>
              <a:rPr lang="en-US" altLang="zh-CN" sz="2400" dirty="0" err="1">
                <a:latin typeface="Consolas" panose="020B0609020204030204" pitchFamily="49" charset="0"/>
              </a:rPr>
              <a:t>boolean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isHidden</a:t>
            </a:r>
            <a:r>
              <a:rPr lang="en-US" altLang="zh-CN" sz="2400" dirty="0">
                <a:latin typeface="Consolas" panose="020B0609020204030204" pitchFamily="49" charset="0"/>
              </a:rPr>
              <a:t>():</a:t>
            </a:r>
            <a:r>
              <a:rPr lang="zh-CN" altLang="en-US" sz="2400" dirty="0"/>
              <a:t>判断是否</a:t>
            </a:r>
            <a:r>
              <a:rPr lang="zh-CN" altLang="en-US" sz="2400" dirty="0" smtClean="0"/>
              <a:t>隐藏</a:t>
            </a:r>
            <a:endParaRPr lang="en-US" altLang="zh-CN" sz="2400" dirty="0" smtClean="0"/>
          </a:p>
          <a:p>
            <a:r>
              <a:rPr lang="zh-CN" altLang="en-US" sz="2800" dirty="0" smtClean="0"/>
              <a:t>参考：</a:t>
            </a:r>
            <a:r>
              <a:rPr lang="en-US" altLang="zh-CN" sz="2800" dirty="0">
                <a:latin typeface="Consolas" panose="020B0609020204030204" pitchFamily="49" charset="0"/>
              </a:rPr>
              <a:t>File4_AttributeJudge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333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获取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</a:rPr>
              <a:t>public </a:t>
            </a:r>
            <a:r>
              <a:rPr lang="en-US" altLang="zh-CN" sz="2000" dirty="0">
                <a:latin typeface="Consolas" panose="020B0609020204030204" pitchFamily="49" charset="0"/>
              </a:rPr>
              <a:t>String </a:t>
            </a:r>
            <a:r>
              <a:rPr lang="en-US" altLang="zh-CN" sz="2000" dirty="0" err="1">
                <a:latin typeface="Consolas" panose="020B0609020204030204" pitchFamily="49" charset="0"/>
              </a:rPr>
              <a:t>getAbsolutePath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r>
              <a:rPr lang="zh-CN" altLang="en-US" sz="2000" dirty="0"/>
              <a:t>获取绝对路径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String </a:t>
            </a:r>
            <a:r>
              <a:rPr lang="en-US" altLang="zh-CN" sz="2000" dirty="0" err="1">
                <a:latin typeface="Consolas" panose="020B0609020204030204" pitchFamily="49" charset="0"/>
              </a:rPr>
              <a:t>getPath</a:t>
            </a:r>
            <a:r>
              <a:rPr lang="en-US" altLang="zh-CN" sz="2000" dirty="0">
                <a:latin typeface="Consolas" panose="020B0609020204030204" pitchFamily="49" charset="0"/>
              </a:rPr>
              <a:t>():</a:t>
            </a:r>
            <a:r>
              <a:rPr lang="zh-CN" altLang="en-US" sz="2000" dirty="0"/>
              <a:t>获取路径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String </a:t>
            </a:r>
            <a:r>
              <a:rPr lang="en-US" altLang="zh-CN" sz="2000" dirty="0" err="1">
                <a:latin typeface="Consolas" panose="020B0609020204030204" pitchFamily="49" charset="0"/>
              </a:rPr>
              <a:t>getName</a:t>
            </a:r>
            <a:r>
              <a:rPr lang="en-US" altLang="zh-CN" sz="2000" dirty="0">
                <a:latin typeface="Consolas" panose="020B0609020204030204" pitchFamily="49" charset="0"/>
              </a:rPr>
              <a:t>():</a:t>
            </a:r>
            <a:r>
              <a:rPr lang="zh-CN" altLang="en-US" sz="2000" dirty="0"/>
              <a:t>获取名称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long length():</a:t>
            </a:r>
            <a:r>
              <a:rPr lang="zh-CN" altLang="en-US" sz="2000" dirty="0"/>
              <a:t>获取长度。字节数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long </a:t>
            </a:r>
            <a:r>
              <a:rPr lang="en-US" altLang="zh-CN" sz="2000" dirty="0" err="1">
                <a:latin typeface="Consolas" panose="020B0609020204030204" pitchFamily="49" charset="0"/>
              </a:rPr>
              <a:t>lastModified</a:t>
            </a:r>
            <a:r>
              <a:rPr lang="en-US" altLang="zh-CN" sz="2000" dirty="0">
                <a:latin typeface="Consolas" panose="020B0609020204030204" pitchFamily="49" charset="0"/>
              </a:rPr>
              <a:t>():</a:t>
            </a:r>
            <a:r>
              <a:rPr lang="zh-CN" altLang="en-US" sz="2000" dirty="0"/>
              <a:t>获取最后一次的修改时间，毫秒值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String[] list():</a:t>
            </a:r>
            <a:r>
              <a:rPr lang="zh-CN" altLang="en-US" sz="2000" dirty="0"/>
              <a:t>获取指定目录下的所有文件或者文件夹的名称数组</a:t>
            </a:r>
          </a:p>
          <a:p>
            <a:pPr lvl="1"/>
            <a:r>
              <a:rPr lang="en-US" altLang="zh-CN" sz="2000" dirty="0">
                <a:latin typeface="Consolas" panose="020B0609020204030204" pitchFamily="49" charset="0"/>
              </a:rPr>
              <a:t>public File[] </a:t>
            </a:r>
            <a:r>
              <a:rPr lang="en-US" altLang="zh-CN" sz="2000" dirty="0" err="1">
                <a:latin typeface="Consolas" panose="020B0609020204030204" pitchFamily="49" charset="0"/>
              </a:rPr>
              <a:t>listFiles</a:t>
            </a:r>
            <a:r>
              <a:rPr lang="en-US" altLang="zh-CN" sz="2000" dirty="0">
                <a:latin typeface="Consolas" panose="020B0609020204030204" pitchFamily="49" charset="0"/>
              </a:rPr>
              <a:t>():</a:t>
            </a:r>
            <a:r>
              <a:rPr lang="zh-CN" altLang="en-US" sz="2000" dirty="0"/>
              <a:t>获取指定目录下的所有文件或者文件夹的</a:t>
            </a:r>
            <a:r>
              <a:rPr lang="en-US" altLang="zh-CN" sz="2000" dirty="0">
                <a:latin typeface="Consolas" panose="020B0609020204030204" pitchFamily="49" charset="0"/>
              </a:rPr>
              <a:t>File</a:t>
            </a:r>
            <a:r>
              <a:rPr lang="zh-CN" altLang="en-US" sz="2000" dirty="0"/>
              <a:t>数组 </a:t>
            </a:r>
            <a:endParaRPr lang="en-US" altLang="zh-CN" sz="2000" dirty="0" smtClean="0"/>
          </a:p>
          <a:p>
            <a:r>
              <a:rPr lang="zh-CN" altLang="en-US" sz="2400" dirty="0" smtClean="0"/>
              <a:t>参考代码：</a:t>
            </a:r>
            <a:r>
              <a:rPr lang="en-US" altLang="zh-CN" sz="2400" dirty="0" smtClean="0">
                <a:latin typeface="Consolas" panose="020B0609020204030204" pitchFamily="49" charset="0"/>
              </a:rPr>
              <a:t>File5_GetMethod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285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流式输入输出的特点</a:t>
            </a:r>
          </a:p>
          <a:p>
            <a:pPr lvl="1"/>
            <a:r>
              <a:rPr lang="zh-CN" altLang="en-US" dirty="0"/>
              <a:t>每个数据都必须等待排在它前面的数据读入或送出之后才能被读写；</a:t>
            </a:r>
          </a:p>
          <a:p>
            <a:pPr lvl="1"/>
            <a:r>
              <a:rPr lang="zh-CN" altLang="en-US" dirty="0"/>
              <a:t>每次读写操作处理的都是序列中剩余的未读写数据中的</a:t>
            </a:r>
            <a:r>
              <a:rPr lang="zh-CN" altLang="en-US" dirty="0">
                <a:solidFill>
                  <a:srgbClr val="0000FF"/>
                </a:solidFill>
              </a:rPr>
              <a:t>第一个</a:t>
            </a:r>
            <a:r>
              <a:rPr lang="zh-CN" altLang="en-US" dirty="0"/>
              <a:t>，不能随意选择输入输出的位置。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941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594946" y="1772816"/>
            <a:ext cx="7649307" cy="3384376"/>
            <a:chOff x="741888" y="1838236"/>
            <a:chExt cx="7360965" cy="3102932"/>
          </a:xfrm>
        </p:grpSpPr>
        <p:sp>
          <p:nvSpPr>
            <p:cNvPr id="6" name="矩形 5"/>
            <p:cNvSpPr/>
            <p:nvPr/>
          </p:nvSpPr>
          <p:spPr bwMode="auto">
            <a:xfrm>
              <a:off x="3341845" y="1838236"/>
              <a:ext cx="1878809" cy="648072"/>
            </a:xfrm>
            <a:prstGeom prst="rect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en-US" altLang="zh-CN" sz="1800">
                  <a:latin typeface="华文细黑" panose="02010600040101010101" pitchFamily="2" charset="-122"/>
                  <a:ea typeface="华文细黑" panose="02010600040101010101" pitchFamily="2" charset="-122"/>
                </a:rPr>
                <a:t>Java IO </a:t>
              </a:r>
              <a:r>
                <a:rPr lang="zh-CN" altLang="en-US" sz="1800">
                  <a:latin typeface="华文细黑" panose="02010600040101010101" pitchFamily="2" charset="-122"/>
                  <a:ea typeface="华文细黑" panose="02010600040101010101" pitchFamily="2" charset="-122"/>
                </a:rPr>
                <a:t>流分类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115616" y="3061654"/>
              <a:ext cx="136815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按流的方向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41888" y="4212349"/>
              <a:ext cx="933643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输入流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819547" y="4212348"/>
              <a:ext cx="88024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输出流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341263" y="3061654"/>
              <a:ext cx="1878809" cy="6480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按处理数据单位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516216" y="3050170"/>
              <a:ext cx="1090659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按角色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787950" y="4212347"/>
              <a:ext cx="1568026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字节流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8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427984" y="4210913"/>
              <a:ext cx="1656185" cy="7288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字符流</a:t>
              </a:r>
              <a:endParaRPr lang="en-US" altLang="zh-CN" sz="18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（</a:t>
              </a:r>
              <a:r>
                <a:rPr lang="en-US" altLang="zh-CN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16</a:t>
              </a:r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位二进制）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156176" y="4201982"/>
              <a:ext cx="936104" cy="728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节点流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164288" y="4201981"/>
              <a:ext cx="938565" cy="7288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/>
              <a:r>
                <a:rPr lang="zh-CN" altLang="en-US" sz="1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处理流</a:t>
              </a:r>
              <a:endParaRPr lang="zh-CN" altLang="en-US" sz="1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6" name="肘形连接符 15"/>
            <p:cNvCxnSpPr>
              <a:stCxn id="6" idx="2"/>
              <a:endCxn id="7" idx="0"/>
            </p:cNvCxnSpPr>
            <p:nvPr/>
          </p:nvCxnSpPr>
          <p:spPr bwMode="auto">
            <a:xfrm rot="5400000">
              <a:off x="2752798" y="1533202"/>
              <a:ext cx="575346" cy="2481558"/>
            </a:xfrm>
            <a:prstGeom prst="bentConnector3">
              <a:avLst>
                <a:gd name="adj1" fmla="val 4836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肘形连接符 16"/>
            <p:cNvCxnSpPr>
              <a:stCxn id="6" idx="2"/>
              <a:endCxn id="10" idx="0"/>
            </p:cNvCxnSpPr>
            <p:nvPr/>
          </p:nvCxnSpPr>
          <p:spPr bwMode="auto">
            <a:xfrm rot="5400000">
              <a:off x="3993286" y="2773690"/>
              <a:ext cx="575346" cy="58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肘形连接符 17"/>
            <p:cNvCxnSpPr>
              <a:stCxn id="6" idx="2"/>
              <a:endCxn id="11" idx="0"/>
            </p:cNvCxnSpPr>
            <p:nvPr/>
          </p:nvCxnSpPr>
          <p:spPr bwMode="auto">
            <a:xfrm rot="16200000" flipH="1">
              <a:off x="5389467" y="1378091"/>
              <a:ext cx="563862" cy="27802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肘形连接符 18"/>
            <p:cNvCxnSpPr>
              <a:stCxn id="7" idx="2"/>
              <a:endCxn id="8" idx="0"/>
            </p:cNvCxnSpPr>
            <p:nvPr/>
          </p:nvCxnSpPr>
          <p:spPr bwMode="auto">
            <a:xfrm rot="5400000">
              <a:off x="1252890" y="3665546"/>
              <a:ext cx="502623" cy="590982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肘形连接符 19"/>
            <p:cNvCxnSpPr>
              <a:stCxn id="7" idx="2"/>
              <a:endCxn id="9" idx="0"/>
            </p:cNvCxnSpPr>
            <p:nvPr/>
          </p:nvCxnSpPr>
          <p:spPr bwMode="auto">
            <a:xfrm rot="16200000" flipH="1">
              <a:off x="1778370" y="3731048"/>
              <a:ext cx="502622" cy="45997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肘形连接符 20"/>
            <p:cNvCxnSpPr>
              <a:stCxn id="10" idx="2"/>
              <a:endCxn id="12" idx="0"/>
            </p:cNvCxnSpPr>
            <p:nvPr/>
          </p:nvCxnSpPr>
          <p:spPr bwMode="auto">
            <a:xfrm rot="5400000">
              <a:off x="3675006" y="3606684"/>
              <a:ext cx="502621" cy="70870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肘形连接符 21"/>
            <p:cNvCxnSpPr>
              <a:stCxn id="10" idx="2"/>
              <a:endCxn id="13" idx="0"/>
            </p:cNvCxnSpPr>
            <p:nvPr/>
          </p:nvCxnSpPr>
          <p:spPr bwMode="auto">
            <a:xfrm rot="16200000" flipH="1">
              <a:off x="4517779" y="3472614"/>
              <a:ext cx="501187" cy="975409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肘形连接符 22"/>
            <p:cNvCxnSpPr>
              <a:stCxn id="11" idx="2"/>
              <a:endCxn id="14" idx="0"/>
            </p:cNvCxnSpPr>
            <p:nvPr/>
          </p:nvCxnSpPr>
          <p:spPr bwMode="auto">
            <a:xfrm rot="5400000">
              <a:off x="6591017" y="3731453"/>
              <a:ext cx="503740" cy="437318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肘形连接符 23"/>
            <p:cNvCxnSpPr>
              <a:stCxn id="11" idx="2"/>
              <a:endCxn id="15" idx="0"/>
            </p:cNvCxnSpPr>
            <p:nvPr/>
          </p:nvCxnSpPr>
          <p:spPr bwMode="auto">
            <a:xfrm rot="16200000" flipH="1">
              <a:off x="7095689" y="3664098"/>
              <a:ext cx="503739" cy="572025"/>
            </a:xfrm>
            <a:prstGeom prst="bentConnector3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7453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2557"/>
            <a:ext cx="7711008" cy="46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6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2557"/>
            <a:ext cx="7711008" cy="46458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66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流的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按处理数据单位划分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字节流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流</a:t>
            </a:r>
            <a:r>
              <a:rPr lang="zh-CN" altLang="en-US" dirty="0">
                <a:solidFill>
                  <a:srgbClr val="000000"/>
                </a:solidFill>
              </a:rPr>
              <a:t>中数据以</a:t>
            </a:r>
            <a:r>
              <a:rPr lang="zh-CN" altLang="en-US" dirty="0">
                <a:solidFill>
                  <a:srgbClr val="0000FF"/>
                </a:solidFill>
              </a:rPr>
              <a:t>字节</a:t>
            </a:r>
            <a:r>
              <a:rPr lang="zh-CN" altLang="en-US" dirty="0">
                <a:solidFill>
                  <a:srgbClr val="000000"/>
                </a:solidFill>
              </a:rPr>
              <a:t>为基本处理</a:t>
            </a:r>
            <a:r>
              <a:rPr lang="zh-CN" altLang="en-US" dirty="0" smtClean="0">
                <a:solidFill>
                  <a:srgbClr val="000000"/>
                </a:solidFill>
              </a:rPr>
              <a:t>单位；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字节流可以操作任何</a:t>
            </a:r>
            <a:r>
              <a:rPr lang="zh-CN" altLang="en-US" dirty="0" smtClean="0">
                <a:solidFill>
                  <a:srgbClr val="000000"/>
                </a:solidFill>
              </a:rPr>
              <a:t>数据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</a:rPr>
              <a:t>因为</a:t>
            </a:r>
            <a:r>
              <a:rPr lang="zh-CN" altLang="en-US" dirty="0">
                <a:solidFill>
                  <a:srgbClr val="000000"/>
                </a:solidFill>
              </a:rPr>
              <a:t>在计算机中任何数据都是以字节的形式存储</a:t>
            </a:r>
            <a:r>
              <a:rPr lang="zh-CN" altLang="en-US" dirty="0" smtClean="0">
                <a:solidFill>
                  <a:srgbClr val="000000"/>
                </a:solidFill>
              </a:rPr>
              <a:t>的。</a:t>
            </a:r>
          </a:p>
          <a:p>
            <a:pPr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字符流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流中数据以</a:t>
            </a:r>
            <a:r>
              <a:rPr lang="zh-CN" altLang="en-US" dirty="0" smtClean="0">
                <a:solidFill>
                  <a:srgbClr val="0000FF"/>
                </a:solidFill>
              </a:rPr>
              <a:t>字符</a:t>
            </a:r>
            <a:r>
              <a:rPr lang="zh-CN" altLang="en-US" dirty="0" smtClean="0">
                <a:solidFill>
                  <a:srgbClr val="000000"/>
                </a:solidFill>
              </a:rPr>
              <a:t>为基本处理单位（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zh-CN" altLang="en-US" dirty="0" smtClean="0">
                <a:solidFill>
                  <a:srgbClr val="000000"/>
                </a:solidFill>
              </a:rPr>
              <a:t>位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dirty="0" smtClean="0">
                <a:solidFill>
                  <a:srgbClr val="000000"/>
                </a:solidFill>
              </a:rPr>
              <a:t>码）；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lang="zh-CN" altLang="en-US" dirty="0" smtClean="0"/>
              <a:t>字符流只能操作纯字符数据，对字符数据操作比较方便。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52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04" y="1428428"/>
            <a:ext cx="7873560" cy="425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11560" y="1844824"/>
            <a:ext cx="3960440" cy="597814"/>
            <a:chOff x="1259632" y="2673238"/>
            <a:chExt cx="6048672" cy="675705"/>
          </a:xfrm>
        </p:grpSpPr>
        <p:sp>
          <p:nvSpPr>
            <p:cNvPr id="10" name="圆柱形 9"/>
            <p:cNvSpPr/>
            <p:nvPr/>
          </p:nvSpPr>
          <p:spPr bwMode="auto">
            <a:xfrm>
              <a:off x="1259632" y="2708920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r>
                <a:rPr lang="zh-CN" altLang="en-US" sz="1200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数据源</a:t>
              </a:r>
              <a:endParaRPr lang="zh-CN" altLang="en-US" sz="1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流程图: 文档 10"/>
            <p:cNvSpPr/>
            <p:nvPr/>
          </p:nvSpPr>
          <p:spPr bwMode="auto">
            <a:xfrm>
              <a:off x="3851920" y="2675620"/>
              <a:ext cx="903176" cy="673323"/>
            </a:xfrm>
            <a:prstGeom prst="flowChartDocumen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>
                <a:buClr>
                  <a:srgbClr val="3333CC"/>
                </a:buClr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程序</a:t>
              </a: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267744" y="2866002"/>
              <a:ext cx="158417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755096" y="2855803"/>
              <a:ext cx="1545096" cy="228600"/>
            </a:xfrm>
            <a:prstGeom prst="rect">
              <a:avLst/>
            </a:prstGeom>
            <a:solidFill>
              <a:srgbClr val="F8C8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z="120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圆柱形 13"/>
            <p:cNvSpPr/>
            <p:nvPr/>
          </p:nvSpPr>
          <p:spPr bwMode="auto">
            <a:xfrm>
              <a:off x="6300192" y="2673238"/>
              <a:ext cx="1008112" cy="542764"/>
            </a:xfrm>
            <a:prstGeom prst="can">
              <a:avLst/>
            </a:prstGeom>
            <a:solidFill>
              <a:srgbClr val="00C7F8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r>
                <a:rPr lang="zh-CN" altLang="en-US" sz="1200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数据</a:t>
              </a:r>
              <a:r>
                <a:rPr lang="zh-CN" altLang="en-US" sz="1200" dirty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宿</a:t>
              </a:r>
              <a:endParaRPr lang="zh-CN" altLang="en-US" sz="1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2483768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180992" y="2980302"/>
              <a:ext cx="903176" cy="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" name="直接箭头连接符 5"/>
          <p:cNvCxnSpPr/>
          <p:nvPr/>
        </p:nvCxnSpPr>
        <p:spPr bwMode="auto">
          <a:xfrm flipV="1">
            <a:off x="1984877" y="2217615"/>
            <a:ext cx="0" cy="643855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组合 16"/>
          <p:cNvGrpSpPr/>
          <p:nvPr/>
        </p:nvGrpSpPr>
        <p:grpSpPr>
          <a:xfrm>
            <a:off x="2004443" y="5849968"/>
            <a:ext cx="6048672" cy="708695"/>
            <a:chOff x="1259632" y="5229199"/>
            <a:chExt cx="6048672" cy="708695"/>
          </a:xfrm>
        </p:grpSpPr>
        <p:sp>
          <p:nvSpPr>
            <p:cNvPr id="18" name="矩形 17"/>
            <p:cNvSpPr/>
            <p:nvPr/>
          </p:nvSpPr>
          <p:spPr bwMode="auto">
            <a:xfrm>
              <a:off x="2682049" y="5396883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266985" y="5373216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344655" y="5373216"/>
              <a:ext cx="584935" cy="343349"/>
            </a:xfrm>
            <a:prstGeom prst="rect">
              <a:avLst/>
            </a:prstGeom>
            <a:solidFill>
              <a:srgbClr val="99C8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759719" y="5349548"/>
              <a:ext cx="584936" cy="390683"/>
            </a:xfrm>
            <a:prstGeom prst="rect">
              <a:avLst/>
            </a:prstGeom>
            <a:solidFill>
              <a:srgbClr val="3364F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3333CC"/>
                </a:buClr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59632" y="5229199"/>
              <a:ext cx="6048672" cy="708695"/>
              <a:chOff x="1259632" y="5229199"/>
              <a:chExt cx="6048672" cy="708695"/>
            </a:xfrm>
          </p:grpSpPr>
          <p:sp>
            <p:nvSpPr>
              <p:cNvPr id="23" name="圆柱形 22"/>
              <p:cNvSpPr/>
              <p:nvPr/>
            </p:nvSpPr>
            <p:spPr bwMode="auto">
              <a:xfrm>
                <a:off x="1259632" y="5264882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r>
                  <a:rPr lang="zh-CN" altLang="en-US" dirty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数据源</a:t>
                </a:r>
                <a:endParaRPr lang="zh-CN" altLang="en-US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4" name="流程图: 文档 23"/>
              <p:cNvSpPr/>
              <p:nvPr/>
            </p:nvSpPr>
            <p:spPr bwMode="auto">
              <a:xfrm>
                <a:off x="3851920" y="5229199"/>
                <a:ext cx="903176" cy="708695"/>
              </a:xfrm>
              <a:prstGeom prst="flowChartDocumen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 algn="ctr">
                  <a:buClr>
                    <a:srgbClr val="3333CC"/>
                  </a:buClr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程序</a:t>
                </a: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2267744" y="5454257"/>
                <a:ext cx="432048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5929590" y="5411765"/>
                <a:ext cx="370602" cy="228600"/>
              </a:xfrm>
              <a:prstGeom prst="rect">
                <a:avLst/>
              </a:prstGeom>
              <a:solidFill>
                <a:srgbClr val="F8C8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圆柱形 26"/>
              <p:cNvSpPr/>
              <p:nvPr/>
            </p:nvSpPr>
            <p:spPr bwMode="auto">
              <a:xfrm>
                <a:off x="6300192" y="5229200"/>
                <a:ext cx="1008112" cy="542764"/>
              </a:xfrm>
              <a:prstGeom prst="can">
                <a:avLst/>
              </a:prstGeom>
              <a:solidFill>
                <a:srgbClr val="00C7F8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Clr>
                    <a:srgbClr val="3333CC"/>
                  </a:buClr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数据</a:t>
                </a:r>
                <a:r>
                  <a:rPr lang="zh-CN" altLang="en-US" dirty="0">
                    <a:solidFill>
                      <a:srgbClr val="0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宿</a:t>
                </a:r>
                <a:endParaRPr lang="zh-CN" altLang="en-US" dirty="0" smtClean="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2363810" y="5583400"/>
                <a:ext cx="102313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直接箭头连接符 28"/>
              <p:cNvCxnSpPr/>
              <p:nvPr/>
            </p:nvCxnSpPr>
            <p:spPr bwMode="auto">
              <a:xfrm>
                <a:off x="4932094" y="5536265"/>
                <a:ext cx="1152074" cy="0"/>
              </a:xfrm>
              <a:prstGeom prst="straightConnector1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31" name="左大括号 30"/>
          <p:cNvSpPr/>
          <p:nvPr/>
        </p:nvSpPr>
        <p:spPr bwMode="auto">
          <a:xfrm rot="16200000">
            <a:off x="5330322" y="3071246"/>
            <a:ext cx="252077" cy="5000034"/>
          </a:xfrm>
          <a:prstGeom prst="leftBrace">
            <a:avLst>
              <a:gd name="adj1" fmla="val 8333"/>
              <a:gd name="adj2" fmla="val 23804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142146" y="5671119"/>
            <a:ext cx="0" cy="322866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5796136" y="5626414"/>
            <a:ext cx="0" cy="322866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左大括号 34"/>
          <p:cNvSpPr/>
          <p:nvPr/>
        </p:nvSpPr>
        <p:spPr bwMode="auto">
          <a:xfrm rot="5400000">
            <a:off x="2747294" y="1387858"/>
            <a:ext cx="418098" cy="3060222"/>
          </a:xfrm>
          <a:prstGeom prst="leftBrace">
            <a:avLst>
              <a:gd name="adj1" fmla="val 8333"/>
              <a:gd name="adj2" fmla="val 32293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616938" y="2217614"/>
            <a:ext cx="0" cy="643855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83842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873560" cy="425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94004" y="5690088"/>
            <a:ext cx="757902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 </a:t>
            </a:r>
            <a:r>
              <a:rPr lang="en-US" altLang="zh-CN" sz="12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bis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BufferedInputStream(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"1.mp3</a:t>
            </a:r>
            <a:r>
              <a:rPr lang="en-US" altLang="zh-CN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zh-CN" sz="12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BufferedOutputStream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“1copy.mp3</a:t>
            </a:r>
            <a:r>
              <a:rPr lang="en-US" altLang="zh-CN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));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827584" y="2276872"/>
            <a:ext cx="528289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FileInputStream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</a:t>
            </a:r>
            <a:r>
              <a:rPr lang="en-US" altLang="zh-CN" sz="12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1.mp3"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  </a:t>
            </a:r>
            <a:endParaRPr lang="en-US" altLang="zh-CN" sz="1200" kern="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2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6A3E3E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fos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new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FileOutputStream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</a:t>
            </a:r>
            <a:r>
              <a:rPr lang="en-US" altLang="zh-CN" sz="1200" kern="0" dirty="0" smtClean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1copy.mp3"</a:t>
            </a:r>
            <a:r>
              <a:rPr lang="en-US" altLang="zh-CN" sz="12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</a:t>
            </a:r>
            <a:endParaRPr lang="zh-CN" altLang="en-US" sz="1400" dirty="0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131840" y="2775470"/>
            <a:ext cx="0" cy="437506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3347864" y="5517232"/>
            <a:ext cx="0" cy="299120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9574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48353"/>
              </p:ext>
            </p:extLst>
          </p:nvPr>
        </p:nvGraphicFramePr>
        <p:xfrm>
          <a:off x="533400" y="1556792"/>
          <a:ext cx="7772400" cy="3926832"/>
        </p:xfrm>
        <a:graphic>
          <a:graphicData uri="http://schemas.openxmlformats.org/drawingml/2006/table">
            <a:tbl>
              <a:tblPr/>
              <a:tblGrid>
                <a:gridCol w="942256"/>
                <a:gridCol w="2304256"/>
                <a:gridCol w="1656184"/>
                <a:gridCol w="2869704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b="0" i="0" kern="10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0" i="0" kern="1200" dirty="0">
                          <a:solidFill>
                            <a:srgbClr val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b="0" i="0" kern="100" dirty="0"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用于对本机文件系统上的一个件行读写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3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内存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ByteArrayOutputStream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CharArrayWriter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用来从内存读取数据或向内存写入数据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1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从内存里的某个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StringBuffer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读字符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或字节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管道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PipedWriter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实现一个输入、输出管道。管道可用于一个线程的输出连接到另一个线程的输入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联结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SequenceInputStream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将多个输入流联结成为一个输入流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对象串行化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ObjectOutputStream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将对象串行化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7544" y="5668816"/>
            <a:ext cx="7742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3333CC"/>
              </a:buClr>
            </a:pPr>
            <a:r>
              <a:rPr lang="zh-CN" altLang="en-US" kern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备注：文件，内存，</a:t>
            </a: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管道是节点流</a:t>
            </a:r>
            <a:endParaRPr lang="en-US" altLang="zh-CN" sz="2400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42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64146"/>
              </p:ext>
            </p:extLst>
          </p:nvPr>
        </p:nvGraphicFramePr>
        <p:xfrm>
          <a:off x="533400" y="1556792"/>
          <a:ext cx="7772400" cy="4243968"/>
        </p:xfrm>
        <a:graphic>
          <a:graphicData uri="http://schemas.openxmlformats.org/drawingml/2006/table">
            <a:tbl>
              <a:tblPr/>
              <a:tblGrid>
                <a:gridCol w="1158280"/>
                <a:gridCol w="2376264"/>
                <a:gridCol w="2016224"/>
                <a:gridCol w="2221632"/>
              </a:tblGrid>
              <a:tr h="201565"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类型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字节流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345" indent="-347345" algn="ctr" fontAlgn="base"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作用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数据转换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DataOutputStream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N/A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以一种与机器无关的格式读写原始数据类型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计数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LineNumberReader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在读取时记录行数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预览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PushbackReader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带有“回推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(pushback)”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缓冲区的输入流</a:t>
                      </a:r>
                      <a:r>
                        <a:rPr lang="zh-CN" sz="16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PrintWriter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包含便捷的打印方法的流。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BufferedInputStream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BufferedOutputStream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BufferedReader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BufferedWriter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缓冲流，用于在读写时进行数据缓冲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FilterInputStream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FilterOutputStream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FilterWriter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过滤流的抽象类接口。数据读写时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对数据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进行过滤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转换流</a:t>
                      </a:r>
                    </a:p>
                  </a:txBody>
                  <a:tcPr marL="73296" marR="73296" marT="36648" marB="3664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296" marR="73296" marT="36648" marB="36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InputStreamReader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OutputStreamWriter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字节流和字符类间的转换桥梁</a:t>
                      </a:r>
                    </a:p>
                  </a:txBody>
                  <a:tcPr marL="73296" marR="73296" marT="36648" marB="366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452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noFill/>
        <a:ln w="12700" cap="flat" cmpd="sng" algn="ctr">
          <a:solidFill>
            <a:srgbClr val="0000FF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讲课比赛</Template>
  <TotalTime>8682</TotalTime>
  <Words>5770</Words>
  <Application>Microsoft Office PowerPoint</Application>
  <PresentationFormat>全屏显示(4:3)</PresentationFormat>
  <Paragraphs>1352</Paragraphs>
  <Slides>93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2" baseType="lpstr">
      <vt:lpstr>ZapfDingbats</vt:lpstr>
      <vt:lpstr>等线</vt:lpstr>
      <vt:lpstr>华文细黑</vt:lpstr>
      <vt:lpstr>宋体</vt:lpstr>
      <vt:lpstr>Arial</vt:lpstr>
      <vt:lpstr>Comic Sans MS</vt:lpstr>
      <vt:lpstr>Consolas</vt:lpstr>
      <vt:lpstr>Times New Roman</vt:lpstr>
      <vt:lpstr>chapter2</vt:lpstr>
      <vt:lpstr>文件与输入/输出 Java File and input / output</vt:lpstr>
      <vt:lpstr>内容</vt:lpstr>
      <vt:lpstr>流的基本概念</vt:lpstr>
      <vt:lpstr>流的基本概念</vt:lpstr>
      <vt:lpstr>流的基本概念</vt:lpstr>
      <vt:lpstr>流的基本概念</vt:lpstr>
      <vt:lpstr>流的基本概念</vt:lpstr>
      <vt:lpstr>流的分类</vt:lpstr>
      <vt:lpstr>流的分类-按处理数据单位划分</vt:lpstr>
      <vt:lpstr>流的分类-按处理数据单位划分</vt:lpstr>
      <vt:lpstr>流的分类-按角色划分</vt:lpstr>
      <vt:lpstr>流的分类-按角色划分</vt:lpstr>
      <vt:lpstr>流的分类</vt:lpstr>
      <vt:lpstr>流的分类</vt:lpstr>
      <vt:lpstr>各种流的作用概述</vt:lpstr>
      <vt:lpstr>各种流的作用概述</vt:lpstr>
      <vt:lpstr>各种流的作用概述</vt:lpstr>
      <vt:lpstr>字节流中文件相关操作示例</vt:lpstr>
      <vt:lpstr>FileInputStream</vt:lpstr>
      <vt:lpstr>FileInputStream</vt:lpstr>
      <vt:lpstr>FileInputStream</vt:lpstr>
      <vt:lpstr>FileInputStream</vt:lpstr>
      <vt:lpstr>FileInputStream</vt:lpstr>
      <vt:lpstr>FileInputStream</vt:lpstr>
      <vt:lpstr>FileOutputStream</vt:lpstr>
      <vt:lpstr>FileOutputStream</vt:lpstr>
      <vt:lpstr>文件拷贝-字节拷贝</vt:lpstr>
      <vt:lpstr>文件拷贝-字节拷贝</vt:lpstr>
      <vt:lpstr>文件拷贝-字节拷贝</vt:lpstr>
      <vt:lpstr>文件拷贝-字节数组拷贝</vt:lpstr>
      <vt:lpstr>文件拷贝-字节数组拷贝</vt:lpstr>
      <vt:lpstr>文件拷贝-小数组拷贝</vt:lpstr>
      <vt:lpstr>文件拷贝-小数组拷贝</vt:lpstr>
      <vt:lpstr>文件拷贝-小数组拷贝</vt:lpstr>
      <vt:lpstr>文件拷贝-小数组拷贝</vt:lpstr>
      <vt:lpstr>文件拷贝-小数组拷贝</vt:lpstr>
      <vt:lpstr>文件拷贝-小数组拷贝</vt:lpstr>
      <vt:lpstr>文件拷贝-小数组拷贝</vt:lpstr>
      <vt:lpstr>内容</vt:lpstr>
      <vt:lpstr>处理流概述</vt:lpstr>
      <vt:lpstr>处理流概述</vt:lpstr>
      <vt:lpstr>处理流概述</vt:lpstr>
      <vt:lpstr>处理流概述</vt:lpstr>
      <vt:lpstr>处理流概述</vt:lpstr>
      <vt:lpstr>处理流概述</vt:lpstr>
      <vt:lpstr>缓冲流</vt:lpstr>
      <vt:lpstr>缓冲流</vt:lpstr>
      <vt:lpstr>缓冲流与小数组对比</vt:lpstr>
      <vt:lpstr>缓冲流</vt:lpstr>
      <vt:lpstr>缓冲流</vt:lpstr>
      <vt:lpstr>字节流读中文</vt:lpstr>
      <vt:lpstr>字节流写中文</vt:lpstr>
      <vt:lpstr>字节流的标准异常处理</vt:lpstr>
      <vt:lpstr>字节流的标准异常处理</vt:lpstr>
      <vt:lpstr>字节流的标准异常处理</vt:lpstr>
      <vt:lpstr>字节流应用示例-加密解密</vt:lpstr>
      <vt:lpstr>字符流中文件相关操作</vt:lpstr>
      <vt:lpstr>字符流</vt:lpstr>
      <vt:lpstr>FileReader</vt:lpstr>
      <vt:lpstr>FileWriter</vt:lpstr>
      <vt:lpstr>字符流的拷贝</vt:lpstr>
      <vt:lpstr>字符流的拷贝</vt:lpstr>
      <vt:lpstr>BufferedReader</vt:lpstr>
      <vt:lpstr>LineNumberReader</vt:lpstr>
      <vt:lpstr>转换流</vt:lpstr>
      <vt:lpstr>转换流</vt:lpstr>
      <vt:lpstr>各种流的作用</vt:lpstr>
      <vt:lpstr>各种流的作用</vt:lpstr>
      <vt:lpstr>其他输入输出</vt:lpstr>
      <vt:lpstr>SequenceInputStream序列流</vt:lpstr>
      <vt:lpstr>ByteArrayOutputStream</vt:lpstr>
      <vt:lpstr>对象输入输出</vt:lpstr>
      <vt:lpstr>数据输入输出流</vt:lpstr>
      <vt:lpstr>打印流</vt:lpstr>
      <vt:lpstr>标准输入输出流</vt:lpstr>
      <vt:lpstr>两种方式实现键盘录入</vt:lpstr>
      <vt:lpstr>各种流的作用</vt:lpstr>
      <vt:lpstr>各种流的作用</vt:lpstr>
      <vt:lpstr>File类</vt:lpstr>
      <vt:lpstr>File类</vt:lpstr>
      <vt:lpstr>File类</vt:lpstr>
      <vt:lpstr>File类</vt:lpstr>
      <vt:lpstr>File类</vt:lpstr>
      <vt:lpstr>File类</vt:lpstr>
      <vt:lpstr>File类</vt:lpstr>
      <vt:lpstr>本章小结</vt:lpstr>
      <vt:lpstr>本章小结</vt:lpstr>
      <vt:lpstr>本章小结</vt:lpstr>
      <vt:lpstr>本章小结</vt:lpstr>
      <vt:lpstr>本章小结</vt:lpstr>
      <vt:lpstr>本章小结</vt:lpstr>
      <vt:lpstr>本章小结</vt:lpstr>
      <vt:lpstr>本章小结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帐户</cp:lastModifiedBy>
  <cp:revision>1449</cp:revision>
  <dcterms:created xsi:type="dcterms:W3CDTF">2006-09-12T13:32:02Z</dcterms:created>
  <dcterms:modified xsi:type="dcterms:W3CDTF">2020-10-12T00:41:32Z</dcterms:modified>
</cp:coreProperties>
</file>