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1" r:id="rId1"/>
  </p:sldMasterIdLst>
  <p:notesMasterIdLst>
    <p:notesMasterId r:id="rId59"/>
  </p:notesMasterIdLst>
  <p:handoutMasterIdLst>
    <p:handoutMasterId r:id="rId60"/>
  </p:handoutMasterIdLst>
  <p:sldIdLst>
    <p:sldId id="301" r:id="rId2"/>
    <p:sldId id="412" r:id="rId3"/>
    <p:sldId id="303" r:id="rId4"/>
    <p:sldId id="304" r:id="rId5"/>
    <p:sldId id="305" r:id="rId6"/>
    <p:sldId id="306" r:id="rId7"/>
    <p:sldId id="370" r:id="rId8"/>
    <p:sldId id="371" r:id="rId9"/>
    <p:sldId id="308" r:id="rId10"/>
    <p:sldId id="309" r:id="rId11"/>
    <p:sldId id="310" r:id="rId12"/>
    <p:sldId id="311" r:id="rId13"/>
    <p:sldId id="312" r:id="rId14"/>
    <p:sldId id="314" r:id="rId15"/>
    <p:sldId id="315" r:id="rId16"/>
    <p:sldId id="372" r:id="rId17"/>
    <p:sldId id="373" r:id="rId18"/>
    <p:sldId id="374" r:id="rId19"/>
    <p:sldId id="376" r:id="rId20"/>
    <p:sldId id="375" r:id="rId21"/>
    <p:sldId id="320" r:id="rId22"/>
    <p:sldId id="377" r:id="rId23"/>
    <p:sldId id="322" r:id="rId24"/>
    <p:sldId id="323" r:id="rId25"/>
    <p:sldId id="378" r:id="rId26"/>
    <p:sldId id="382" r:id="rId27"/>
    <p:sldId id="379" r:id="rId28"/>
    <p:sldId id="326" r:id="rId29"/>
    <p:sldId id="327" r:id="rId30"/>
    <p:sldId id="328" r:id="rId31"/>
    <p:sldId id="385" r:id="rId32"/>
    <p:sldId id="330" r:id="rId33"/>
    <p:sldId id="331" r:id="rId34"/>
    <p:sldId id="387" r:id="rId35"/>
    <p:sldId id="391" r:id="rId36"/>
    <p:sldId id="390" r:id="rId37"/>
    <p:sldId id="334" r:id="rId38"/>
    <p:sldId id="336" r:id="rId39"/>
    <p:sldId id="411" r:id="rId40"/>
    <p:sldId id="393" r:id="rId41"/>
    <p:sldId id="394" r:id="rId42"/>
    <p:sldId id="396" r:id="rId43"/>
    <p:sldId id="397" r:id="rId44"/>
    <p:sldId id="398" r:id="rId45"/>
    <p:sldId id="399" r:id="rId46"/>
    <p:sldId id="400" r:id="rId47"/>
    <p:sldId id="401" r:id="rId48"/>
    <p:sldId id="402" r:id="rId49"/>
    <p:sldId id="403" r:id="rId50"/>
    <p:sldId id="404" r:id="rId51"/>
    <p:sldId id="405" r:id="rId52"/>
    <p:sldId id="406" r:id="rId53"/>
    <p:sldId id="409" r:id="rId54"/>
    <p:sldId id="410" r:id="rId55"/>
    <p:sldId id="407" r:id="rId56"/>
    <p:sldId id="408" r:id="rId57"/>
    <p:sldId id="338" r:id="rId58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900"/>
    <a:srgbClr val="008000"/>
    <a:srgbClr val="003300"/>
    <a:srgbClr val="CC3300"/>
    <a:srgbClr val="00FF00"/>
    <a:srgbClr val="66FFFF"/>
    <a:srgbClr val="FF99FF"/>
    <a:srgbClr val="99CCFF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146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ea typeface="宋体" pitchFamily="2" charset="-122"/>
              </a:defRPr>
            </a:lvl1pPr>
          </a:lstStyle>
          <a:p>
            <a:pPr>
              <a:defRPr/>
            </a:pPr>
            <a:fld id="{D4CE2BF1-A253-476D-87E3-2EFABB9B73A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76871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27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ea typeface="宋体" pitchFamily="2" charset="-122"/>
              </a:defRPr>
            </a:lvl1pPr>
          </a:lstStyle>
          <a:p>
            <a:pPr>
              <a:defRPr/>
            </a:pPr>
            <a:fld id="{F99291E6-9068-41F5-81A1-489B9F06BCB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83441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FF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13314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740352" y="6381328"/>
            <a:ext cx="609600" cy="26856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6C7A287-3E96-4060-B9F6-4696645199A7}" type="slidenum">
              <a:rPr kumimoji="0" lang="en-US" altLang="zh-CN" kern="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zh-CN" kern="0"/>
          </a:p>
        </p:txBody>
      </p:sp>
    </p:spTree>
    <p:extLst>
      <p:ext uri="{BB962C8B-B14F-4D97-AF65-F5344CB8AC3E}">
        <p14:creationId xmlns:p14="http://schemas.microsoft.com/office/powerpoint/2010/main" val="29087395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740352" y="6381328"/>
            <a:ext cx="609600" cy="26856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6C7A287-3E96-4060-B9F6-4696645199A7}" type="slidenum">
              <a:rPr kumimoji="0" lang="en-US" altLang="zh-CN" kern="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zh-CN" kern="0"/>
          </a:p>
        </p:txBody>
      </p:sp>
    </p:spTree>
    <p:extLst>
      <p:ext uri="{BB962C8B-B14F-4D97-AF65-F5344CB8AC3E}">
        <p14:creationId xmlns:p14="http://schemas.microsoft.com/office/powerpoint/2010/main" val="26040603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740352" y="6381328"/>
            <a:ext cx="609600" cy="26856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6C7A287-3E96-4060-B9F6-4696645199A7}" type="slidenum">
              <a:rPr kumimoji="0" lang="en-US" altLang="zh-CN" kern="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zh-CN" kern="0"/>
          </a:p>
        </p:txBody>
      </p:sp>
    </p:spTree>
    <p:extLst>
      <p:ext uri="{BB962C8B-B14F-4D97-AF65-F5344CB8AC3E}">
        <p14:creationId xmlns:p14="http://schemas.microsoft.com/office/powerpoint/2010/main" val="32986376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33400" y="1600200"/>
            <a:ext cx="7772400" cy="4648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740352" y="6381328"/>
            <a:ext cx="609600" cy="26856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6C7A287-3E96-4060-B9F6-4696645199A7}" type="slidenum">
              <a:rPr kumimoji="0" lang="en-US" altLang="zh-CN" kern="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zh-CN" kern="0"/>
          </a:p>
        </p:txBody>
      </p:sp>
    </p:spTree>
    <p:extLst>
      <p:ext uri="{BB962C8B-B14F-4D97-AF65-F5344CB8AC3E}">
        <p14:creationId xmlns:p14="http://schemas.microsoft.com/office/powerpoint/2010/main" val="39431296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0352" y="6381328"/>
            <a:ext cx="609600" cy="26856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6C7A287-3E96-4060-B9F6-4696645199A7}" type="slidenum">
              <a:rPr kumimoji="0" lang="en-US" altLang="zh-CN" kern="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zh-CN" ker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6" r:id="rId3"/>
    <p:sldLayoutId id="2147483668" r:id="rId4"/>
    <p:sldLayoutId id="2147483674" r:id="rId5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FF"/>
          </a:solidFill>
          <a:latin typeface="华文细黑" pitchFamily="2" charset="-122"/>
          <a:ea typeface="华文细黑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pitchFamily="82" charset="2"/>
        <a:buChar char="r"/>
        <a:defRPr sz="2800" baseline="0">
          <a:solidFill>
            <a:schemeClr val="tx1"/>
          </a:solidFill>
          <a:latin typeface="Consolas" panose="020B0609020204030204" pitchFamily="49" charset="0"/>
          <a:ea typeface="华文细黑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pitchFamily="82" charset="2"/>
        <a:buChar char="m"/>
        <a:defRPr sz="2400" baseline="0">
          <a:solidFill>
            <a:schemeClr val="tx1"/>
          </a:solidFill>
          <a:latin typeface="Consolas" panose="020B0609020204030204" pitchFamily="49" charset="0"/>
          <a:ea typeface="华文细黑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aseline="0">
          <a:solidFill>
            <a:schemeClr val="tx1"/>
          </a:solidFill>
          <a:latin typeface="Consolas" panose="020B0609020204030204" pitchFamily="49" charset="0"/>
          <a:ea typeface="华文细黑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aseline="0">
          <a:solidFill>
            <a:schemeClr val="tx1"/>
          </a:solidFill>
          <a:latin typeface="Consolas" panose="020B0609020204030204" pitchFamily="49" charset="0"/>
          <a:ea typeface="华文细黑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aseline="0">
          <a:solidFill>
            <a:schemeClr val="tx1"/>
          </a:solidFill>
          <a:latin typeface="Consolas" panose="020B0609020204030204" pitchFamily="49" charset="0"/>
          <a:ea typeface="华文细黑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pcdog.com/ArtImage/20051226/59954-4.gif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3789040"/>
            <a:ext cx="7772400" cy="983172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cs typeface="Arial Unicode MS" pitchFamily="34" charset="-122"/>
              </a:rPr>
              <a:t>泛型与集合框架</a:t>
            </a:r>
            <a:r>
              <a:rPr lang="en-US" altLang="zh-CN" sz="3600" dirty="0" smtClean="0">
                <a:cs typeface="Arial Unicode MS" pitchFamily="34" charset="-122"/>
              </a:rPr>
              <a:t/>
            </a:r>
            <a:br>
              <a:rPr lang="en-US" altLang="zh-CN" sz="3600" dirty="0" smtClean="0">
                <a:cs typeface="Arial Unicode MS" pitchFamily="34" charset="-122"/>
              </a:rPr>
            </a:br>
            <a:r>
              <a:rPr lang="en-US" altLang="zh-CN" sz="2800" dirty="0">
                <a:cs typeface="Arial Unicode MS" pitchFamily="34" charset="-122"/>
              </a:rPr>
              <a:t>Generics and Collection Framework</a:t>
            </a:r>
            <a:endParaRPr lang="en-US" altLang="zh-CN" sz="2800" dirty="0" smtClean="0">
              <a:cs typeface="Arial Unicode MS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xmlns:lc="http://schemas.openxmlformats.org/drawingml/2006/lockedCanvas" id="{14F8F324-075C-433C-A772-B3547B685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553" y="1478784"/>
            <a:ext cx="2618430" cy="21078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出现的问题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3200" dirty="0" smtClean="0"/>
              <a:t>以上三个程序证明</a:t>
            </a:r>
            <a:r>
              <a:rPr lang="en-US" altLang="zh-CN" sz="3200" dirty="0" smtClean="0"/>
              <a:t>Point</a:t>
            </a:r>
            <a:r>
              <a:rPr lang="zh-CN" altLang="en-US" sz="3200" dirty="0" smtClean="0"/>
              <a:t>类的设计符合要求，但是以上的实现是否存在问题？</a:t>
            </a:r>
          </a:p>
          <a:p>
            <a:pPr lvl="1" eaLnBrk="1" hangingPunct="1"/>
            <a:r>
              <a:rPr lang="zh-CN" altLang="en-US" sz="2800" dirty="0" smtClean="0"/>
              <a:t>既然</a:t>
            </a:r>
            <a:r>
              <a:rPr lang="en-US" altLang="zh-CN" sz="2800" dirty="0" smtClean="0"/>
              <a:t>Object</a:t>
            </a:r>
            <a:r>
              <a:rPr lang="zh-CN" altLang="en-US" sz="2800" dirty="0" smtClean="0"/>
              <a:t>类可以接收任意类型的子类对象，那么也就是说可以把</a:t>
            </a:r>
            <a:r>
              <a:rPr lang="en-US" altLang="zh-CN" sz="2800" dirty="0" smtClean="0"/>
              <a:t>X</a:t>
            </a:r>
            <a:r>
              <a:rPr lang="zh-CN" altLang="en-US" sz="2800" dirty="0" smtClean="0"/>
              <a:t>的坐标设置成数字，</a:t>
            </a:r>
            <a:r>
              <a:rPr lang="en-US" altLang="zh-CN" sz="2800" dirty="0" smtClean="0"/>
              <a:t>Y</a:t>
            </a:r>
            <a:r>
              <a:rPr lang="zh-CN" altLang="en-US" sz="2800" dirty="0" smtClean="0"/>
              <a:t>坐标设置成字符串，程序在编译的时候同样不会出现错误。</a:t>
            </a:r>
            <a:endParaRPr lang="en-US" altLang="zh-CN" sz="2800" dirty="0" smtClean="0"/>
          </a:p>
          <a:p>
            <a:pPr lvl="1" eaLnBrk="1" hangingPunct="1"/>
            <a:r>
              <a:rPr lang="zh-CN" altLang="en-US" sz="2800" dirty="0">
                <a:solidFill>
                  <a:srgbClr val="000000"/>
                </a:solidFill>
                <a:latin typeface="华文细黑" panose="02010600040101010101" pitchFamily="2" charset="-122"/>
                <a:cs typeface="Times New Roman"/>
              </a:rPr>
              <a:t>但是程序运行时会</a:t>
            </a:r>
            <a:r>
              <a:rPr lang="zh-CN" altLang="en-US" sz="2800" dirty="0" smtClean="0">
                <a:solidFill>
                  <a:srgbClr val="000000"/>
                </a:solidFill>
                <a:latin typeface="华文细黑" panose="02010600040101010101" pitchFamily="2" charset="-122"/>
                <a:cs typeface="Times New Roman"/>
              </a:rPr>
              <a:t>发生错误</a:t>
            </a:r>
            <a:r>
              <a:rPr lang="en-US" altLang="zh-CN" sz="2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,</a:t>
            </a:r>
            <a:r>
              <a:rPr lang="zh-CN" altLang="en-US" sz="2800" dirty="0" smtClean="0"/>
              <a:t>如</a:t>
            </a:r>
            <a:r>
              <a:rPr lang="en-US" altLang="zh-CN" sz="2800" dirty="0" smtClean="0"/>
              <a:t>GenericsDemo04</a:t>
            </a:r>
            <a:r>
              <a:rPr lang="zh-CN" altLang="en-US" sz="2800" dirty="0" smtClean="0"/>
              <a:t>所示代码：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6C7A287-3E96-4060-B9F6-4696645199A7}" type="slidenum">
              <a:rPr kumimoji="0" lang="en-US" altLang="zh-CN" kern="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10</a:t>
            </a:fld>
            <a:endParaRPr kumimoji="0" lang="en-US" altLang="zh-CN" ker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出现问题的代码验证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Aft>
                <a:spcPts val="0"/>
              </a:spcAft>
              <a:buClr>
                <a:srgbClr val="3333CC"/>
              </a:buClr>
              <a:buNone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GenericsDemo04{</a:t>
            </a:r>
            <a:endParaRPr lang="zh-CN" altLang="zh-CN" sz="20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0" lvl="0" indent="0">
              <a:spcAft>
                <a:spcPts val="0"/>
              </a:spcAft>
              <a:buClr>
                <a:srgbClr val="3333CC"/>
              </a:buClr>
              <a:buNone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/>
                <a:ea typeface="宋体"/>
                <a:cs typeface="Times New Roman"/>
              </a:rPr>
              <a:t>    public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/>
                <a:ea typeface="宋体"/>
                <a:cs typeface="Times New Roman"/>
              </a:rPr>
              <a:t>static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main(String </a:t>
            </a:r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args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[]){</a:t>
            </a:r>
            <a:endParaRPr lang="zh-CN" altLang="zh-CN" sz="20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0" lvl="0" indent="0">
              <a:spcAft>
                <a:spcPts val="0"/>
              </a:spcAft>
              <a:buClr>
                <a:srgbClr val="3333CC"/>
              </a:buClr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Point p =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/>
                <a:ea typeface="宋体"/>
                <a:cs typeface="Times New Roman"/>
              </a:rPr>
              <a:t>new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Point() ;	</a:t>
            </a:r>
            <a:endParaRPr lang="en-US" altLang="zh-CN" sz="2000" dirty="0" smtClean="0">
              <a:solidFill>
                <a:srgbClr val="000000"/>
              </a:solidFill>
              <a:latin typeface="Consolas"/>
              <a:ea typeface="宋体"/>
              <a:cs typeface="Times New Roman"/>
            </a:endParaRPr>
          </a:p>
          <a:p>
            <a:pPr marL="0" lvl="0" indent="0">
              <a:spcAft>
                <a:spcPts val="0"/>
              </a:spcAft>
              <a:buClr>
                <a:srgbClr val="3333CC"/>
              </a:buClr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p.setX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(10) ;			</a:t>
            </a:r>
            <a:endParaRPr lang="en-US" altLang="zh-CN" sz="2000" dirty="0" smtClean="0">
              <a:solidFill>
                <a:srgbClr val="000000"/>
              </a:solidFill>
              <a:latin typeface="Consolas"/>
              <a:ea typeface="宋体"/>
              <a:cs typeface="Times New Roman"/>
            </a:endParaRPr>
          </a:p>
          <a:p>
            <a:pPr marL="0" lvl="0" indent="0">
              <a:spcAft>
                <a:spcPts val="0"/>
              </a:spcAft>
              <a:buClr>
                <a:srgbClr val="3333CC"/>
              </a:buClr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p.setY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kumimoji="0" lang="en-US" altLang="zh-CN" sz="2000" b="0" i="0" strike="noStrike" kern="0" cap="none" spc="0" normalizeH="0" baseline="0" noProof="0" dirty="0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/>
                <a:ea typeface="宋体"/>
                <a:cs typeface="Times New Roman"/>
              </a:rPr>
              <a:t>"</a:t>
            </a:r>
            <a:r>
              <a:rPr kumimoji="0" lang="zh-CN" altLang="zh-CN" sz="2000" b="0" i="0" strike="noStrike" kern="0" cap="none" spc="0" normalizeH="0" baseline="0" noProof="0" dirty="0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/>
                <a:ea typeface="宋体"/>
                <a:cs typeface="Consolas"/>
              </a:rPr>
              <a:t>北纬</a:t>
            </a:r>
            <a:r>
              <a:rPr kumimoji="0" lang="en-US" altLang="zh-CN" sz="2000" b="0" i="0" strike="noStrike" kern="0" cap="none" spc="0" normalizeH="0" baseline="0" noProof="0" dirty="0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/>
                <a:ea typeface="宋体"/>
                <a:cs typeface="Times New Roman"/>
              </a:rPr>
              <a:t>210</a:t>
            </a:r>
            <a:r>
              <a:rPr kumimoji="0" lang="zh-CN" altLang="zh-CN" sz="2000" b="0" i="0" strike="noStrike" kern="0" cap="none" spc="0" normalizeH="0" baseline="0" noProof="0" dirty="0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/>
                <a:ea typeface="宋体"/>
                <a:cs typeface="Consolas"/>
              </a:rPr>
              <a:t>度</a:t>
            </a:r>
            <a:r>
              <a:rPr kumimoji="0" lang="en-US" altLang="zh-CN" sz="2000" b="0" i="0" strike="noStrike" kern="0" cap="none" spc="0" normalizeH="0" baseline="0" noProof="0" dirty="0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/>
                <a:ea typeface="宋体"/>
                <a:cs typeface="Times New Roman"/>
              </a:rPr>
              <a:t>"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 ;		</a:t>
            </a:r>
            <a:endParaRPr lang="zh-CN" altLang="zh-CN" sz="20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0" lvl="0" indent="0">
              <a:spcAft>
                <a:spcPts val="0"/>
              </a:spcAft>
              <a:buClr>
                <a:srgbClr val="3333CC"/>
              </a:buClr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/>
                <a:ea typeface="宋体"/>
                <a:cs typeface="Times New Roman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x = (Integer)</a:t>
            </a:r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p.getX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 ;	</a:t>
            </a:r>
            <a:endParaRPr lang="zh-CN" altLang="zh-CN" sz="20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0" lvl="0" indent="0">
              <a:spcAft>
                <a:spcPts val="0"/>
              </a:spcAft>
              <a:buClr>
                <a:srgbClr val="3333CC"/>
              </a:buClr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/>
                <a:ea typeface="宋体"/>
                <a:cs typeface="Times New Roman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y = (Integer)</a:t>
            </a:r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p.getY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 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;</a:t>
            </a:r>
          </a:p>
          <a:p>
            <a:pPr marL="0" lvl="0" indent="0">
              <a:spcAft>
                <a:spcPts val="0"/>
              </a:spcAft>
              <a:buClr>
                <a:srgbClr val="3333CC"/>
              </a:buClr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kumimoji="0" lang="en-US" altLang="zh-CN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println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/>
                <a:ea typeface="宋体"/>
                <a:cs typeface="Times New Roman"/>
              </a:rPr>
              <a:t>"</a:t>
            </a:r>
            <a:r>
              <a: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/>
                <a:ea typeface="宋体"/>
                <a:cs typeface="Consolas"/>
              </a:rPr>
              <a:t>整数表示，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/>
                <a:ea typeface="宋体"/>
                <a:cs typeface="Times New Roman"/>
              </a:rPr>
              <a:t>X</a:t>
            </a:r>
            <a:r>
              <a: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/>
                <a:ea typeface="宋体"/>
                <a:cs typeface="Consolas"/>
              </a:rPr>
              <a:t>坐标为：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/>
                <a:ea typeface="宋体"/>
                <a:cs typeface="Times New Roman"/>
              </a:rPr>
              <a:t>"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+ x) ;</a:t>
            </a:r>
            <a:endParaRPr lang="zh-CN" altLang="zh-CN" sz="20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0" lvl="0" indent="0">
              <a:spcAft>
                <a:spcPts val="0"/>
              </a:spcAft>
              <a:buClr>
                <a:srgbClr val="3333CC"/>
              </a:buClr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kumimoji="0" lang="en-US" altLang="zh-CN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println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/>
                <a:ea typeface="宋体"/>
                <a:cs typeface="Times New Roman"/>
              </a:rPr>
              <a:t>"</a:t>
            </a:r>
            <a:r>
              <a: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/>
                <a:ea typeface="宋体"/>
                <a:cs typeface="Consolas"/>
              </a:rPr>
              <a:t>整数表示，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/>
                <a:ea typeface="宋体"/>
                <a:cs typeface="Times New Roman"/>
              </a:rPr>
              <a:t>Y</a:t>
            </a:r>
            <a:r>
              <a: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/>
                <a:ea typeface="宋体"/>
                <a:cs typeface="Consolas"/>
              </a:rPr>
              <a:t>坐标为：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/>
                <a:ea typeface="宋体"/>
                <a:cs typeface="Times New Roman"/>
              </a:rPr>
              <a:t>"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+ y) ;</a:t>
            </a:r>
            <a:endParaRPr lang="zh-CN" altLang="zh-CN" sz="20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0" lvl="0" indent="0">
              <a:spcAft>
                <a:spcPts val="0"/>
              </a:spcAft>
              <a:buClr>
                <a:srgbClr val="3333CC"/>
              </a:buClr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}</a:t>
            </a:r>
            <a:endParaRPr lang="zh-CN" altLang="zh-CN" sz="20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0" lvl="0" indent="0" algn="just">
              <a:spcAft>
                <a:spcPts val="0"/>
              </a:spcAft>
              <a:buClr>
                <a:srgbClr val="3333CC"/>
              </a:buClr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kern="0" dirty="0" smtClean="0">
                <a:solidFill>
                  <a:srgbClr val="FF0000"/>
                </a:solidFill>
                <a:effectLst/>
                <a:latin typeface="Consolas"/>
                <a:ea typeface="宋体"/>
                <a:cs typeface="Times New Roman"/>
              </a:rPr>
              <a:t>Exception in thread "main" </a:t>
            </a:r>
            <a:r>
              <a:rPr lang="en-US" altLang="zh-CN" sz="1800" u="sng" kern="0" dirty="0" err="1" smtClean="0">
                <a:solidFill>
                  <a:srgbClr val="000080"/>
                </a:solidFill>
                <a:effectLst/>
                <a:latin typeface="Consolas"/>
                <a:ea typeface="宋体"/>
                <a:cs typeface="Times New Roman"/>
              </a:rPr>
              <a:t>java.lang.ClassCastException</a:t>
            </a:r>
            <a:r>
              <a:rPr lang="en-US" altLang="zh-CN" sz="1800" kern="0" dirty="0" smtClean="0">
                <a:solidFill>
                  <a:srgbClr val="FF0000"/>
                </a:solidFill>
                <a:effectLst/>
                <a:latin typeface="Consolas"/>
                <a:ea typeface="宋体"/>
                <a:cs typeface="Times New Roman"/>
              </a:rPr>
              <a:t>: </a:t>
            </a:r>
            <a:r>
              <a:rPr lang="en-US" altLang="zh-CN" sz="1800" kern="0" dirty="0" err="1" smtClean="0">
                <a:solidFill>
                  <a:srgbClr val="FF0000"/>
                </a:solidFill>
                <a:effectLst/>
                <a:latin typeface="Consolas"/>
                <a:ea typeface="宋体"/>
                <a:cs typeface="Times New Roman"/>
              </a:rPr>
              <a:t>java.lang.String</a:t>
            </a:r>
            <a:r>
              <a:rPr lang="en-US" altLang="zh-CN" sz="1800" kern="0" dirty="0" smtClean="0">
                <a:solidFill>
                  <a:srgbClr val="FF0000"/>
                </a:solidFill>
                <a:effectLst/>
                <a:latin typeface="Consolas"/>
                <a:ea typeface="宋体"/>
                <a:cs typeface="Times New Roman"/>
              </a:rPr>
              <a:t> cannot be cast to </a:t>
            </a:r>
            <a:r>
              <a:rPr lang="en-US" altLang="zh-CN" sz="1800" kern="0" dirty="0" err="1" smtClean="0">
                <a:solidFill>
                  <a:srgbClr val="FF0000"/>
                </a:solidFill>
                <a:effectLst/>
                <a:latin typeface="Consolas"/>
                <a:ea typeface="宋体"/>
                <a:cs typeface="Times New Roman"/>
              </a:rPr>
              <a:t>java.lang.Integer</a:t>
            </a:r>
            <a:endParaRPr lang="zh-CN" altLang="zh-CN" sz="20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1800" kern="0" dirty="0" smtClean="0">
                <a:solidFill>
                  <a:srgbClr val="FF0000"/>
                </a:solidFill>
                <a:effectLst/>
                <a:latin typeface="Consolas"/>
                <a:ea typeface="宋体"/>
                <a:cs typeface="Times New Roman"/>
              </a:rPr>
              <a:t>at GenericsDemo04.main(</a:t>
            </a:r>
            <a:r>
              <a:rPr lang="en-US" altLang="zh-CN" sz="1800" u="sng" kern="0" dirty="0" smtClean="0">
                <a:solidFill>
                  <a:srgbClr val="000080"/>
                </a:solidFill>
                <a:effectLst/>
                <a:latin typeface="Consolas"/>
                <a:ea typeface="宋体"/>
                <a:cs typeface="Times New Roman"/>
              </a:rPr>
              <a:t>GenericsDemo04.java:24</a:t>
            </a:r>
            <a:r>
              <a:rPr lang="en-US" altLang="zh-CN" sz="1800" kern="0" dirty="0" smtClean="0">
                <a:solidFill>
                  <a:srgbClr val="FF0000"/>
                </a:solidFill>
                <a:effectLst/>
                <a:latin typeface="Consolas"/>
                <a:ea typeface="宋体"/>
                <a:cs typeface="Times New Roman"/>
              </a:rPr>
              <a:t>)</a:t>
            </a:r>
            <a:endParaRPr lang="zh-CN" altLang="zh-CN" sz="20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0" lvl="0" indent="0" algn="just">
              <a:spcAft>
                <a:spcPts val="0"/>
              </a:spcAft>
              <a:buClr>
                <a:srgbClr val="3333CC"/>
              </a:buClr>
              <a:buNone/>
            </a:pPr>
            <a:endParaRPr lang="zh-CN" altLang="zh-CN" sz="1800" kern="100" dirty="0" smtClean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6C7A287-3E96-4060-B9F6-4696645199A7}" type="slidenum">
              <a:rPr kumimoji="0" lang="en-US" altLang="zh-CN" kern="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11</a:t>
            </a:fld>
            <a:endParaRPr kumimoji="0" lang="en-US" altLang="zh-CN" ker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出现问题的原因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3200" dirty="0" smtClean="0"/>
              <a:t>设置的</a:t>
            </a:r>
            <a:r>
              <a:rPr lang="en-US" altLang="zh-CN" sz="3200" dirty="0" smtClean="0"/>
              <a:t>String</a:t>
            </a:r>
            <a:r>
              <a:rPr lang="zh-CN" altLang="en-US" sz="3200" dirty="0" smtClean="0"/>
              <a:t>类无法向</a:t>
            </a:r>
            <a:r>
              <a:rPr lang="en-US" altLang="zh-CN" sz="3200" dirty="0" smtClean="0"/>
              <a:t>Integer</a:t>
            </a:r>
            <a:r>
              <a:rPr lang="zh-CN" altLang="en-US" sz="3200" dirty="0" smtClean="0"/>
              <a:t>类型转换。</a:t>
            </a:r>
          </a:p>
          <a:p>
            <a:pPr lvl="1" eaLnBrk="1" hangingPunct="1"/>
            <a:r>
              <a:rPr lang="zh-CN" altLang="en-US" sz="2800" dirty="0" smtClean="0"/>
              <a:t>原因在于</a:t>
            </a:r>
            <a:r>
              <a:rPr lang="en-US" altLang="zh-CN" sz="2800" dirty="0" smtClean="0"/>
              <a:t>Point</a:t>
            </a:r>
            <a:r>
              <a:rPr lang="zh-CN" altLang="en-US" sz="2800" dirty="0" smtClean="0"/>
              <a:t>类中的属性使用</a:t>
            </a:r>
            <a:r>
              <a:rPr lang="en-US" altLang="zh-CN" sz="2800" dirty="0" smtClean="0"/>
              <a:t>Object</a:t>
            </a:r>
            <a:r>
              <a:rPr lang="zh-CN" altLang="en-US" sz="2800" dirty="0" smtClean="0"/>
              <a:t>类型，可以接收任何类型的数据，造成类型安全的问题</a:t>
            </a:r>
          </a:p>
          <a:p>
            <a:pPr eaLnBrk="1" hangingPunct="1"/>
            <a:r>
              <a:rPr lang="zh-CN" altLang="en-US" sz="3200" dirty="0" smtClean="0"/>
              <a:t>解决方案：泛型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6C7A287-3E96-4060-B9F6-4696645199A7}" type="slidenum">
              <a:rPr kumimoji="0" lang="en-US" altLang="zh-CN" kern="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12</a:t>
            </a:fld>
            <a:endParaRPr kumimoji="0" lang="en-US" altLang="zh-CN" ker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泛型的概念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3200" dirty="0" smtClean="0"/>
              <a:t>所谓的泛型（</a:t>
            </a:r>
            <a:r>
              <a:rPr lang="en-US" altLang="zh-CN" sz="3200" dirty="0" smtClean="0"/>
              <a:t>Generics</a:t>
            </a:r>
            <a:r>
              <a:rPr lang="zh-CN" altLang="en-US" sz="3200" dirty="0" smtClean="0"/>
              <a:t>）是指</a:t>
            </a:r>
            <a:r>
              <a:rPr lang="en-US" altLang="zh-CN" sz="3200" dirty="0"/>
              <a:t>:</a:t>
            </a:r>
            <a:endParaRPr lang="en-US" altLang="zh-CN" sz="3200" dirty="0" smtClean="0"/>
          </a:p>
          <a:p>
            <a:pPr lvl="1" eaLnBrk="1" hangingPunct="1"/>
            <a:r>
              <a:rPr lang="zh-CN" altLang="en-US" sz="2800" dirty="0" smtClean="0"/>
              <a:t>在对象建立时</a:t>
            </a:r>
            <a:r>
              <a:rPr lang="zh-CN" altLang="en-US" sz="2800" dirty="0" smtClean="0">
                <a:solidFill>
                  <a:schemeClr val="accent2"/>
                </a:solidFill>
              </a:rPr>
              <a:t>不指定类中属性的具体类型</a:t>
            </a:r>
            <a:r>
              <a:rPr lang="zh-CN" altLang="en-US" sz="2800" dirty="0" smtClean="0"/>
              <a:t>，而由外部在声明及实例化对象时指定具体类型。</a:t>
            </a:r>
          </a:p>
          <a:p>
            <a:pPr eaLnBrk="1" hangingPunct="1"/>
            <a:r>
              <a:rPr lang="zh-CN" altLang="en-US" sz="3200" dirty="0" smtClean="0"/>
              <a:t>泛型可以解决数据类型的安全性问题</a:t>
            </a:r>
            <a:endParaRPr lang="en-US" altLang="zh-CN" sz="3200" dirty="0" smtClean="0"/>
          </a:p>
          <a:p>
            <a:pPr lvl="1" eaLnBrk="1" hangingPunct="1"/>
            <a:r>
              <a:rPr lang="zh-CN" altLang="en-US" sz="2800" dirty="0" smtClean="0"/>
              <a:t>其主要原理是在类声明时通过一个标识</a:t>
            </a:r>
            <a:r>
              <a:rPr lang="zh-CN" altLang="en-US" sz="2800" dirty="0"/>
              <a:t>，</a:t>
            </a:r>
            <a:r>
              <a:rPr lang="zh-CN" altLang="en-US" sz="2800" dirty="0" smtClean="0"/>
              <a:t>表示类中的某个属性的类型，或者某个方法的返回值类型及参数类型。</a:t>
            </a:r>
          </a:p>
          <a:p>
            <a:pPr lvl="1" eaLnBrk="1" hangingPunct="1"/>
            <a:r>
              <a:rPr lang="zh-CN" altLang="en-US" sz="2800" dirty="0" smtClean="0"/>
              <a:t>这样在类声明或者实例化的时候指定好需要的类型即可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6C7A287-3E96-4060-B9F6-4696645199A7}" type="slidenum">
              <a:rPr kumimoji="0" lang="en-US" altLang="zh-CN" kern="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13</a:t>
            </a:fld>
            <a:endParaRPr kumimoji="0" lang="en-US" altLang="zh-CN" ker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泛型定义格式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zh-CN" sz="2400" dirty="0"/>
              <a:t>泛型类定义</a:t>
            </a:r>
            <a:r>
              <a:rPr lang="zh-CN" altLang="zh-CN" sz="2400" dirty="0" smtClean="0"/>
              <a:t>格式</a:t>
            </a:r>
            <a:endParaRPr lang="en-US" altLang="zh-CN" sz="1800" kern="100" dirty="0" smtClean="0">
              <a:effectLst/>
              <a:latin typeface="华文细黑"/>
              <a:ea typeface="宋体"/>
              <a:cs typeface="Times New Roman"/>
            </a:endParaRPr>
          </a:p>
          <a:p>
            <a:pPr marL="400050" lvl="1" indent="0" algn="just">
              <a:spcAft>
                <a:spcPts val="0"/>
              </a:spcAft>
              <a:buNone/>
            </a:pPr>
            <a:r>
              <a:rPr lang="en-US" altLang="zh-CN" sz="1800" kern="100" dirty="0" smtClean="0">
                <a:solidFill>
                  <a:srgbClr val="0000FF"/>
                </a:solidFill>
                <a:effectLst/>
                <a:latin typeface="华文细黑"/>
                <a:ea typeface="宋体"/>
                <a:cs typeface="Times New Roman"/>
              </a:rPr>
              <a:t>[</a:t>
            </a:r>
            <a:r>
              <a:rPr lang="zh-CN" altLang="zh-CN" sz="1800" kern="100" dirty="0" smtClean="0">
                <a:solidFill>
                  <a:srgbClr val="0000FF"/>
                </a:solidFill>
                <a:effectLst/>
                <a:latin typeface="Calibri"/>
                <a:ea typeface="华文细黑"/>
                <a:cs typeface="Times New Roman"/>
              </a:rPr>
              <a:t>访问权限</a:t>
            </a:r>
            <a:r>
              <a:rPr lang="en-US" altLang="zh-CN" sz="1800" kern="100" dirty="0" smtClean="0">
                <a:solidFill>
                  <a:srgbClr val="0000FF"/>
                </a:solidFill>
                <a:effectLst/>
                <a:latin typeface="Calibri"/>
                <a:ea typeface="华文细黑"/>
                <a:cs typeface="Times New Roman"/>
              </a:rPr>
              <a:t>] class</a:t>
            </a:r>
            <a:r>
              <a:rPr lang="zh-CN" altLang="zh-CN" sz="1800" kern="100" dirty="0" smtClean="0">
                <a:solidFill>
                  <a:srgbClr val="0000FF"/>
                </a:solidFill>
                <a:effectLst/>
                <a:latin typeface="Calibri"/>
                <a:ea typeface="华文细黑"/>
                <a:cs typeface="Times New Roman"/>
              </a:rPr>
              <a:t>类名称</a:t>
            </a:r>
            <a:r>
              <a:rPr lang="en-US" altLang="zh-CN" sz="1800" kern="100" dirty="0" smtClean="0">
                <a:solidFill>
                  <a:srgbClr val="0000FF"/>
                </a:solidFill>
                <a:effectLst/>
                <a:latin typeface="Calibri"/>
                <a:ea typeface="华文细黑"/>
                <a:cs typeface="Times New Roman"/>
              </a:rPr>
              <a:t>&lt;</a:t>
            </a:r>
            <a:r>
              <a:rPr lang="zh-CN" altLang="zh-CN" sz="1800" kern="100" dirty="0" smtClean="0">
                <a:solidFill>
                  <a:srgbClr val="0000FF"/>
                </a:solidFill>
                <a:effectLst/>
                <a:latin typeface="Calibri"/>
                <a:ea typeface="华文细黑"/>
                <a:cs typeface="Times New Roman"/>
              </a:rPr>
              <a:t>泛型类型标识</a:t>
            </a:r>
            <a:r>
              <a:rPr lang="en-US" altLang="zh-CN" sz="1800" kern="100" dirty="0" smtClean="0">
                <a:solidFill>
                  <a:srgbClr val="0000FF"/>
                </a:solidFill>
                <a:effectLst/>
                <a:latin typeface="Calibri"/>
                <a:ea typeface="华文细黑"/>
                <a:cs typeface="Times New Roman"/>
              </a:rPr>
              <a:t>1</a:t>
            </a:r>
            <a:r>
              <a:rPr lang="zh-CN" altLang="zh-CN" sz="1800" kern="100" dirty="0" smtClean="0">
                <a:solidFill>
                  <a:srgbClr val="0000FF"/>
                </a:solidFill>
                <a:effectLst/>
                <a:latin typeface="Calibri"/>
                <a:ea typeface="华文细黑"/>
                <a:cs typeface="Times New Roman"/>
              </a:rPr>
              <a:t>，泛型类型标识</a:t>
            </a:r>
            <a:r>
              <a:rPr lang="en-US" altLang="zh-CN" sz="1800" kern="100" dirty="0" smtClean="0">
                <a:solidFill>
                  <a:srgbClr val="0000FF"/>
                </a:solidFill>
                <a:effectLst/>
                <a:latin typeface="Calibri"/>
                <a:ea typeface="华文细黑"/>
                <a:cs typeface="Times New Roman"/>
              </a:rPr>
              <a:t>2</a:t>
            </a:r>
            <a:r>
              <a:rPr lang="zh-CN" altLang="zh-CN" sz="1800" kern="100" dirty="0" smtClean="0">
                <a:solidFill>
                  <a:srgbClr val="0000FF"/>
                </a:solidFill>
                <a:effectLst/>
                <a:latin typeface="Calibri"/>
                <a:ea typeface="华文细黑"/>
                <a:cs typeface="Times New Roman"/>
              </a:rPr>
              <a:t>，…，</a:t>
            </a:r>
            <a:r>
              <a:rPr lang="en-US" altLang="zh-CN" sz="1800" kern="100" dirty="0" smtClean="0">
                <a:solidFill>
                  <a:srgbClr val="0000FF"/>
                </a:solidFill>
                <a:effectLst/>
                <a:latin typeface="Calibri"/>
                <a:ea typeface="华文细黑"/>
                <a:cs typeface="Times New Roman"/>
              </a:rPr>
              <a:t>&gt;</a:t>
            </a:r>
            <a:r>
              <a:rPr lang="en-US" altLang="zh-CN" sz="1800" kern="100" dirty="0" smtClean="0">
                <a:solidFill>
                  <a:srgbClr val="0000FF"/>
                </a:solidFill>
                <a:effectLst/>
                <a:latin typeface="华文细黑"/>
                <a:ea typeface="宋体"/>
                <a:cs typeface="Times New Roman"/>
              </a:rPr>
              <a:t>{</a:t>
            </a:r>
            <a:endParaRPr lang="zh-CN" altLang="zh-CN" sz="1800" kern="100" dirty="0" smtClean="0">
              <a:solidFill>
                <a:srgbClr val="0000FF"/>
              </a:solidFill>
              <a:effectLst/>
              <a:latin typeface="Calibri"/>
              <a:ea typeface="宋体"/>
              <a:cs typeface="Times New Roman"/>
            </a:endParaRPr>
          </a:p>
          <a:p>
            <a:pPr marL="400050" lvl="1" indent="0" algn="just">
              <a:spcAft>
                <a:spcPts val="0"/>
              </a:spcAft>
              <a:buNone/>
            </a:pPr>
            <a:r>
              <a:rPr lang="en-US" altLang="zh-CN" sz="1800" kern="100" dirty="0">
                <a:solidFill>
                  <a:srgbClr val="0000FF"/>
                </a:solidFill>
                <a:latin typeface="华文细黑"/>
                <a:ea typeface="宋体"/>
                <a:cs typeface="Times New Roman"/>
              </a:rPr>
              <a:t> </a:t>
            </a:r>
            <a:r>
              <a:rPr lang="en-US" altLang="zh-CN" sz="1800" kern="100" dirty="0" smtClean="0">
                <a:solidFill>
                  <a:srgbClr val="0000FF"/>
                </a:solidFill>
                <a:latin typeface="华文细黑"/>
                <a:ea typeface="宋体"/>
                <a:cs typeface="Times New Roman"/>
              </a:rPr>
              <a:t>     </a:t>
            </a:r>
            <a:r>
              <a:rPr lang="en-US" altLang="zh-CN" sz="1800" kern="100" dirty="0" smtClean="0">
                <a:solidFill>
                  <a:srgbClr val="0000FF"/>
                </a:solidFill>
                <a:effectLst/>
                <a:latin typeface="华文细黑"/>
                <a:ea typeface="宋体"/>
                <a:cs typeface="Times New Roman"/>
              </a:rPr>
              <a:t>[</a:t>
            </a:r>
            <a:r>
              <a:rPr lang="zh-CN" altLang="zh-CN" sz="1800" kern="100" dirty="0" smtClean="0">
                <a:solidFill>
                  <a:srgbClr val="0000FF"/>
                </a:solidFill>
                <a:effectLst/>
                <a:latin typeface="Calibri"/>
                <a:ea typeface="华文细黑"/>
                <a:cs typeface="Times New Roman"/>
              </a:rPr>
              <a:t>访问权限</a:t>
            </a:r>
            <a:r>
              <a:rPr lang="en-US" altLang="zh-CN" sz="1800" kern="100" dirty="0" smtClean="0">
                <a:solidFill>
                  <a:srgbClr val="0000FF"/>
                </a:solidFill>
                <a:effectLst/>
                <a:latin typeface="Calibri"/>
                <a:ea typeface="华文细黑"/>
                <a:cs typeface="Times New Roman"/>
              </a:rPr>
              <a:t>] </a:t>
            </a:r>
            <a:r>
              <a:rPr lang="zh-CN" altLang="zh-CN" sz="1800" kern="100" dirty="0" smtClean="0">
                <a:solidFill>
                  <a:srgbClr val="0000FF"/>
                </a:solidFill>
                <a:effectLst/>
                <a:latin typeface="Calibri"/>
                <a:ea typeface="华文细黑"/>
                <a:cs typeface="Times New Roman"/>
              </a:rPr>
              <a:t>泛型类型标识变量名称</a:t>
            </a:r>
            <a:r>
              <a:rPr lang="en-US" altLang="zh-CN" sz="1800" kern="100" dirty="0" smtClean="0">
                <a:solidFill>
                  <a:srgbClr val="0000FF"/>
                </a:solidFill>
                <a:effectLst/>
                <a:latin typeface="Calibri"/>
                <a:ea typeface="华文细黑"/>
                <a:cs typeface="Times New Roman"/>
              </a:rPr>
              <a:t>;</a:t>
            </a:r>
            <a:endParaRPr lang="zh-CN" altLang="zh-CN" sz="1800" kern="100" dirty="0" smtClean="0">
              <a:solidFill>
                <a:srgbClr val="0000FF"/>
              </a:solidFill>
              <a:effectLst/>
              <a:latin typeface="Calibri"/>
              <a:ea typeface="宋体"/>
              <a:cs typeface="Times New Roman"/>
            </a:endParaRPr>
          </a:p>
          <a:p>
            <a:pPr marL="400050" lvl="1" indent="0" algn="just">
              <a:spcAft>
                <a:spcPts val="0"/>
              </a:spcAft>
              <a:buNone/>
            </a:pPr>
            <a:r>
              <a:rPr lang="en-US" altLang="zh-CN" sz="1800" kern="100" dirty="0" smtClean="0">
                <a:solidFill>
                  <a:srgbClr val="0000FF"/>
                </a:solidFill>
                <a:effectLst/>
                <a:latin typeface="华文细黑"/>
                <a:ea typeface="宋体"/>
                <a:cs typeface="Times New Roman"/>
              </a:rPr>
              <a:t>      [</a:t>
            </a:r>
            <a:r>
              <a:rPr lang="zh-CN" altLang="zh-CN" sz="1800" kern="100" dirty="0" smtClean="0">
                <a:solidFill>
                  <a:srgbClr val="0000FF"/>
                </a:solidFill>
                <a:effectLst/>
                <a:latin typeface="Calibri"/>
                <a:ea typeface="华文细黑"/>
                <a:cs typeface="Times New Roman"/>
              </a:rPr>
              <a:t>访问权限</a:t>
            </a:r>
            <a:r>
              <a:rPr lang="en-US" altLang="zh-CN" sz="1800" kern="100" dirty="0" smtClean="0">
                <a:solidFill>
                  <a:srgbClr val="0000FF"/>
                </a:solidFill>
                <a:effectLst/>
                <a:latin typeface="Calibri"/>
                <a:ea typeface="华文细黑"/>
                <a:cs typeface="Times New Roman"/>
              </a:rPr>
              <a:t>] </a:t>
            </a:r>
            <a:r>
              <a:rPr lang="zh-CN" altLang="zh-CN" sz="1800" kern="100" dirty="0" smtClean="0">
                <a:solidFill>
                  <a:srgbClr val="0000FF"/>
                </a:solidFill>
                <a:effectLst/>
                <a:latin typeface="Calibri"/>
                <a:ea typeface="华文细黑"/>
                <a:cs typeface="Times New Roman"/>
              </a:rPr>
              <a:t>泛型类型标识</a:t>
            </a:r>
            <a:r>
              <a:rPr lang="en-US" altLang="zh-CN" sz="1800" kern="100" dirty="0" smtClean="0">
                <a:solidFill>
                  <a:srgbClr val="0000FF"/>
                </a:solidFill>
                <a:effectLst/>
                <a:latin typeface="Calibri"/>
                <a:ea typeface="华文细黑"/>
                <a:cs typeface="Times New Roman"/>
              </a:rPr>
              <a:t>  </a:t>
            </a:r>
            <a:r>
              <a:rPr lang="zh-CN" altLang="zh-CN" sz="1800" kern="100" dirty="0" smtClean="0">
                <a:solidFill>
                  <a:srgbClr val="0000FF"/>
                </a:solidFill>
                <a:effectLst/>
                <a:latin typeface="Calibri"/>
                <a:ea typeface="华文细黑"/>
                <a:cs typeface="Times New Roman"/>
              </a:rPr>
              <a:t>方法名称</a:t>
            </a:r>
            <a:r>
              <a:rPr lang="en-US" altLang="zh-CN" sz="1800" kern="100" dirty="0" smtClean="0">
                <a:solidFill>
                  <a:srgbClr val="0000FF"/>
                </a:solidFill>
                <a:effectLst/>
                <a:latin typeface="Calibri"/>
                <a:ea typeface="华文细黑"/>
                <a:cs typeface="Times New Roman"/>
              </a:rPr>
              <a:t>(){};</a:t>
            </a:r>
            <a:endParaRPr lang="zh-CN" altLang="zh-CN" sz="1800" kern="100" dirty="0" smtClean="0">
              <a:solidFill>
                <a:srgbClr val="0000FF"/>
              </a:solidFill>
              <a:effectLst/>
              <a:latin typeface="Calibri"/>
              <a:ea typeface="宋体"/>
              <a:cs typeface="Times New Roman"/>
            </a:endParaRPr>
          </a:p>
          <a:p>
            <a:pPr marL="400050" lvl="1" indent="0" algn="just">
              <a:spcAft>
                <a:spcPts val="0"/>
              </a:spcAft>
              <a:buNone/>
            </a:pPr>
            <a:r>
              <a:rPr lang="en-US" altLang="zh-CN" sz="1800" kern="100" dirty="0" smtClean="0">
                <a:solidFill>
                  <a:srgbClr val="0000FF"/>
                </a:solidFill>
                <a:effectLst/>
                <a:latin typeface="华文细黑"/>
                <a:ea typeface="宋体"/>
                <a:cs typeface="Times New Roman"/>
              </a:rPr>
              <a:t>      [</a:t>
            </a:r>
            <a:r>
              <a:rPr lang="zh-CN" altLang="zh-CN" sz="1800" kern="100" dirty="0" smtClean="0">
                <a:solidFill>
                  <a:srgbClr val="0000FF"/>
                </a:solidFill>
                <a:effectLst/>
                <a:latin typeface="Calibri"/>
                <a:ea typeface="华文细黑"/>
                <a:cs typeface="Times New Roman"/>
              </a:rPr>
              <a:t>访问权限</a:t>
            </a:r>
            <a:r>
              <a:rPr lang="en-US" altLang="zh-CN" sz="1800" kern="100" dirty="0" smtClean="0">
                <a:solidFill>
                  <a:srgbClr val="0000FF"/>
                </a:solidFill>
                <a:effectLst/>
                <a:latin typeface="Calibri"/>
                <a:ea typeface="华文细黑"/>
                <a:cs typeface="Times New Roman"/>
              </a:rPr>
              <a:t>] </a:t>
            </a:r>
            <a:r>
              <a:rPr lang="zh-CN" altLang="zh-CN" sz="1800" kern="100" dirty="0" smtClean="0">
                <a:solidFill>
                  <a:srgbClr val="0000FF"/>
                </a:solidFill>
                <a:effectLst/>
                <a:latin typeface="Calibri"/>
                <a:ea typeface="华文细黑"/>
                <a:cs typeface="Times New Roman"/>
              </a:rPr>
              <a:t>返回值类型声明 方法名称（泛型类型标识变量名称）</a:t>
            </a:r>
            <a:r>
              <a:rPr lang="en-US" altLang="zh-CN" sz="1800" kern="100" dirty="0" smtClean="0">
                <a:solidFill>
                  <a:srgbClr val="0000FF"/>
                </a:solidFill>
                <a:effectLst/>
                <a:latin typeface="华文细黑"/>
                <a:ea typeface="宋体"/>
                <a:cs typeface="Times New Roman"/>
              </a:rPr>
              <a:t>{</a:t>
            </a:r>
          </a:p>
          <a:p>
            <a:pPr marL="400050" lvl="1" indent="0" algn="just">
              <a:spcAft>
                <a:spcPts val="0"/>
              </a:spcAft>
              <a:buNone/>
            </a:pPr>
            <a:endParaRPr lang="en-US" altLang="zh-CN" sz="1800" kern="100" dirty="0" smtClean="0">
              <a:solidFill>
                <a:srgbClr val="0000FF"/>
              </a:solidFill>
              <a:effectLst/>
              <a:latin typeface="华文细黑"/>
              <a:ea typeface="宋体"/>
              <a:cs typeface="Times New Roman"/>
            </a:endParaRPr>
          </a:p>
          <a:p>
            <a:pPr lvl="1" indent="0" algn="just">
              <a:spcAft>
                <a:spcPts val="0"/>
              </a:spcAft>
              <a:buNone/>
            </a:pPr>
            <a:r>
              <a:rPr lang="en-US" altLang="zh-CN" sz="1800" kern="100" dirty="0" smtClean="0">
                <a:solidFill>
                  <a:srgbClr val="0000FF"/>
                </a:solidFill>
                <a:effectLst/>
                <a:latin typeface="华文细黑"/>
                <a:ea typeface="宋体"/>
                <a:cs typeface="Times New Roman"/>
              </a:rPr>
              <a:t>}</a:t>
            </a:r>
            <a:endParaRPr lang="zh-CN" altLang="zh-CN" sz="1800" kern="100" dirty="0" smtClean="0">
              <a:solidFill>
                <a:srgbClr val="0000FF"/>
              </a:solidFill>
              <a:effectLst/>
              <a:latin typeface="Calibri"/>
              <a:ea typeface="宋体"/>
              <a:cs typeface="Times New Roman"/>
            </a:endParaRPr>
          </a:p>
          <a:p>
            <a:pPr marL="400050" lvl="1" indent="0">
              <a:buNone/>
            </a:pPr>
            <a:r>
              <a:rPr lang="en-US" altLang="zh-CN" sz="1800" dirty="0" smtClean="0">
                <a:solidFill>
                  <a:srgbClr val="0000FF"/>
                </a:solidFill>
                <a:effectLst/>
                <a:latin typeface="华文细黑"/>
                <a:cs typeface="Times New Roman"/>
              </a:rPr>
              <a:t>}</a:t>
            </a:r>
          </a:p>
          <a:p>
            <a:pPr eaLnBrk="1" hangingPunct="1"/>
            <a:r>
              <a:rPr lang="zh-CN" altLang="zh-CN" sz="2400" dirty="0"/>
              <a:t>泛型对象定义格式</a:t>
            </a:r>
            <a:endParaRPr lang="en-US" altLang="zh-CN" sz="2400" dirty="0"/>
          </a:p>
          <a:p>
            <a:pPr marL="457200" lvl="1" indent="0" eaLnBrk="1" hangingPunct="1">
              <a:buNone/>
            </a:pPr>
            <a:r>
              <a:rPr lang="zh-CN" altLang="zh-CN" sz="2000" dirty="0"/>
              <a:t>类名称</a:t>
            </a:r>
            <a:r>
              <a:rPr lang="en-US" altLang="zh-CN" sz="2000" dirty="0"/>
              <a:t>&lt;</a:t>
            </a:r>
            <a:r>
              <a:rPr lang="zh-CN" altLang="zh-CN" sz="2000" dirty="0"/>
              <a:t>具体类</a:t>
            </a:r>
            <a:r>
              <a:rPr lang="en-US" altLang="zh-CN" sz="2000" dirty="0"/>
              <a:t>&gt;</a:t>
            </a:r>
            <a:r>
              <a:rPr lang="zh-CN" altLang="zh-CN" sz="2000" dirty="0"/>
              <a:t>对象名称</a:t>
            </a:r>
            <a:r>
              <a:rPr lang="en-US" altLang="zh-CN" sz="2000" dirty="0"/>
              <a:t>= new</a:t>
            </a:r>
            <a:r>
              <a:rPr lang="zh-CN" altLang="zh-CN" sz="2000" dirty="0"/>
              <a:t>类名称</a:t>
            </a:r>
            <a:r>
              <a:rPr lang="en-US" altLang="zh-CN" sz="2000" dirty="0"/>
              <a:t>&lt;</a:t>
            </a:r>
            <a:r>
              <a:rPr lang="zh-CN" altLang="zh-CN" sz="2000" dirty="0"/>
              <a:t>具体类</a:t>
            </a:r>
            <a:r>
              <a:rPr lang="en-US" altLang="zh-CN" sz="2000" dirty="0"/>
              <a:t>&gt;()</a:t>
            </a:r>
            <a:r>
              <a:rPr lang="zh-CN" altLang="zh-CN" sz="2000" dirty="0"/>
              <a:t>；</a:t>
            </a:r>
            <a:endParaRPr lang="zh-CN" altLang="en-US" sz="20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6C7A287-3E96-4060-B9F6-4696645199A7}" type="slidenum">
              <a:rPr kumimoji="0" lang="en-US" altLang="zh-CN" kern="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14</a:t>
            </a:fld>
            <a:endParaRPr kumimoji="0" lang="en-US" altLang="zh-CN" ker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声明泛型</a:t>
            </a:r>
          </a:p>
        </p:txBody>
      </p:sp>
      <p:sp>
        <p:nvSpPr>
          <p:cNvPr id="14340" name="Rectangle 5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  <a:miter lim="800000"/>
            <a:headEnd/>
            <a:tailEnd/>
          </a:ln>
        </p:spPr>
        <p:txBody>
          <a:bodyPr/>
          <a:lstStyle/>
          <a:p>
            <a:pPr algn="just">
              <a:spcAft>
                <a:spcPts val="0"/>
              </a:spcAft>
            </a:pPr>
            <a:r>
              <a:rPr lang="zh-CN" altLang="zh-CN" sz="2000" b="1" kern="100" dirty="0" smtClean="0">
                <a:effectLst/>
                <a:latin typeface="Calibri"/>
                <a:ea typeface="华文细黑"/>
                <a:cs typeface="Times New Roman"/>
              </a:rPr>
              <a:t>范例</a:t>
            </a:r>
            <a:r>
              <a:rPr lang="zh-CN" altLang="zh-CN" sz="2000" kern="100" dirty="0" smtClean="0">
                <a:effectLst/>
                <a:latin typeface="Calibri"/>
                <a:ea typeface="华文细黑"/>
                <a:cs typeface="Times New Roman"/>
              </a:rPr>
              <a:t>：声明泛型</a:t>
            </a:r>
            <a:r>
              <a:rPr lang="en-US" altLang="zh-CN" sz="20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  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    public class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Point&lt;T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&gt;{</a:t>
            </a:r>
            <a:endParaRPr lang="en-US" altLang="zh-CN" sz="1400" dirty="0">
              <a:solidFill>
                <a:srgbClr val="3F7F5F"/>
              </a:solidFill>
              <a:latin typeface="Consolas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 </a:t>
            </a:r>
            <a:r>
              <a:rPr lang="en-US" altLang="zh-CN" sz="14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private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T </a:t>
            </a:r>
            <a:r>
              <a:rPr lang="en-US" altLang="zh-CN" sz="1400" kern="0" dirty="0" err="1" smtClean="0">
                <a:solidFill>
                  <a:srgbClr val="0000C0"/>
                </a:solidFill>
                <a:effectLst/>
                <a:latin typeface="Consolas"/>
                <a:ea typeface="宋体"/>
                <a:cs typeface="Times New Roman"/>
              </a:rPr>
              <a:t>var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;	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 </a:t>
            </a:r>
            <a:r>
              <a:rPr lang="en-US" altLang="zh-CN" sz="14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T </a:t>
            </a:r>
            <a:r>
              <a:rPr lang="en-US" altLang="zh-CN" sz="14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getVar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(){	</a:t>
            </a:r>
            <a:endParaRPr lang="en-US" altLang="zh-CN" sz="1400" dirty="0" smtClean="0">
              <a:solidFill>
                <a:srgbClr val="000000"/>
              </a:solidFill>
              <a:latin typeface="Consolas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</a:t>
            </a:r>
            <a:r>
              <a:rPr lang="en-US" altLang="zh-CN" sz="14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return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400" kern="0" dirty="0" err="1" smtClean="0">
                <a:solidFill>
                  <a:srgbClr val="0000C0"/>
                </a:solidFill>
                <a:effectLst/>
                <a:latin typeface="Consolas"/>
                <a:ea typeface="宋体"/>
                <a:cs typeface="Times New Roman"/>
              </a:rPr>
              <a:t>var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;</a:t>
            </a:r>
            <a:endParaRPr lang="zh-CN" altLang="zh-CN" sz="14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 }</a:t>
            </a:r>
            <a:endParaRPr lang="zh-CN" altLang="zh-CN" sz="14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 </a:t>
            </a:r>
            <a:r>
              <a:rPr lang="en-US" altLang="zh-CN" sz="14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4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setVar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(T </a:t>
            </a:r>
            <a:r>
              <a:rPr lang="en-US" altLang="zh-CN" sz="14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var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){	</a:t>
            </a:r>
            <a:endParaRPr lang="en-US" altLang="zh-CN" sz="1400" dirty="0" smtClean="0">
              <a:solidFill>
                <a:srgbClr val="000000"/>
              </a:solidFill>
              <a:latin typeface="Consolas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</a:t>
            </a:r>
            <a:r>
              <a:rPr lang="en-US" altLang="zh-CN" sz="1400" b="1" kern="0" dirty="0" err="1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this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</a:t>
            </a:r>
            <a:r>
              <a:rPr lang="en-US" altLang="zh-CN" sz="1400" kern="0" dirty="0" err="1" smtClean="0">
                <a:solidFill>
                  <a:srgbClr val="0000C0"/>
                </a:solidFill>
                <a:effectLst/>
                <a:latin typeface="Consolas"/>
                <a:ea typeface="宋体"/>
                <a:cs typeface="Times New Roman"/>
              </a:rPr>
              <a:t>var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= </a:t>
            </a:r>
            <a:r>
              <a:rPr lang="en-US" altLang="zh-CN" sz="14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var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;</a:t>
            </a:r>
            <a:endParaRPr lang="zh-CN" altLang="zh-CN" sz="14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 }</a:t>
            </a:r>
            <a:endParaRPr lang="zh-CN" altLang="zh-CN" sz="14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14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}</a:t>
            </a:r>
          </a:p>
          <a:p>
            <a:pPr algn="just">
              <a:spcAft>
                <a:spcPts val="0"/>
              </a:spcAft>
            </a:pPr>
            <a:r>
              <a:rPr lang="zh-CN" altLang="en-US" sz="2000" kern="100" dirty="0" smtClean="0">
                <a:latin typeface="Calibri"/>
                <a:ea typeface="华文细黑"/>
                <a:cs typeface="Times New Roman"/>
              </a:rPr>
              <a:t>范例：使用</a:t>
            </a:r>
            <a:r>
              <a:rPr lang="en-US" altLang="zh-CN" sz="2000" kern="100" dirty="0" smtClean="0">
                <a:latin typeface="Calibri"/>
                <a:ea typeface="华文细黑"/>
                <a:cs typeface="Times New Roman"/>
              </a:rPr>
              <a:t>Point</a:t>
            </a:r>
            <a:r>
              <a:rPr lang="zh-CN" altLang="en-US" sz="2000" kern="100" dirty="0" smtClean="0">
                <a:latin typeface="Calibri"/>
                <a:ea typeface="华文细黑"/>
                <a:cs typeface="Times New Roman"/>
              </a:rPr>
              <a:t>类将</a:t>
            </a:r>
            <a:r>
              <a:rPr lang="en-US" altLang="zh-CN" sz="2000" kern="100" dirty="0" err="1" smtClean="0">
                <a:latin typeface="Calibri"/>
                <a:ea typeface="华文细黑"/>
                <a:cs typeface="Times New Roman"/>
              </a:rPr>
              <a:t>var</a:t>
            </a:r>
            <a:r>
              <a:rPr lang="zh-CN" altLang="en-US" sz="2000" kern="100" dirty="0" smtClean="0">
                <a:latin typeface="Calibri"/>
                <a:ea typeface="华文细黑"/>
                <a:cs typeface="Times New Roman"/>
              </a:rPr>
              <a:t>的类型设置成整数</a:t>
            </a:r>
            <a:endParaRPr lang="en-US" altLang="zh-CN" sz="2000" kern="100" dirty="0" smtClean="0">
              <a:latin typeface="Calibri"/>
              <a:ea typeface="华文细黑"/>
              <a:cs typeface="Times New Roman"/>
            </a:endParaRPr>
          </a:p>
          <a:p>
            <a:pPr marL="400050" lvl="1" indent="0">
              <a:spcAft>
                <a:spcPts val="0"/>
              </a:spcAft>
              <a:buNone/>
            </a:pPr>
            <a:r>
              <a:rPr lang="en-US" altLang="zh-CN" sz="16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GenericsDemo05{</a:t>
            </a:r>
            <a:endParaRPr lang="zh-CN" altLang="zh-CN" sz="16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400050" lvl="1" indent="0">
              <a:spcAft>
                <a:spcPts val="0"/>
              </a:spcAft>
              <a:buNone/>
            </a:pPr>
            <a:r>
              <a:rPr lang="en-US" altLang="zh-CN" sz="16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    public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static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main(String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args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[]){</a:t>
            </a:r>
          </a:p>
          <a:p>
            <a:pPr marL="400050" lvl="1" indent="0">
              <a:spcAft>
                <a:spcPts val="0"/>
              </a:spcAft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 Point&lt;Integer&gt; p = </a:t>
            </a:r>
            <a:r>
              <a:rPr lang="en-US" altLang="zh-CN" sz="16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new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Point&lt;Integer&gt;() ;</a:t>
            </a:r>
          </a:p>
          <a:p>
            <a:pPr marL="400050" lvl="1" indent="0">
              <a:spcAft>
                <a:spcPts val="0"/>
              </a:spcAft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p.setVar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(30) ;</a:t>
            </a:r>
          </a:p>
          <a:p>
            <a:pPr marL="400050" lvl="1" indent="0">
              <a:spcAft>
                <a:spcPts val="0"/>
              </a:spcAft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sz="1600" i="1" kern="0" dirty="0" err="1" smtClean="0">
                <a:solidFill>
                  <a:srgbClr val="0000C0"/>
                </a:solidFill>
                <a:effectLst/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p.getVar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()) ;	</a:t>
            </a:r>
            <a:endParaRPr lang="zh-CN" altLang="zh-CN" sz="16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400050" lvl="1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}</a:t>
            </a:r>
            <a:endParaRPr lang="zh-CN" altLang="zh-CN" sz="16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400050" lvl="1" indent="0" algn="just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}</a:t>
            </a:r>
            <a:endParaRPr lang="zh-CN" altLang="zh-CN" sz="16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0" indent="0" algn="just">
              <a:spcAft>
                <a:spcPts val="0"/>
              </a:spcAft>
              <a:buNone/>
            </a:pPr>
            <a:endParaRPr lang="en-US" altLang="zh-CN" sz="1800" dirty="0" smtClean="0">
              <a:solidFill>
                <a:srgbClr val="000000"/>
              </a:solidFill>
              <a:latin typeface="Consolas"/>
              <a:ea typeface="宋体"/>
              <a:cs typeface="Times New Roman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139952" y="2186771"/>
            <a:ext cx="3820120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zh-CN" altLang="zh-CN" dirty="0">
                <a:latin typeface="华文细黑" pitchFamily="2" charset="-122"/>
                <a:ea typeface="华文细黑" pitchFamily="2" charset="-122"/>
              </a:rPr>
              <a:t>这里使用任意的字母都可以，如“</a:t>
            </a: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&lt;A&gt;</a:t>
            </a:r>
            <a:r>
              <a:rPr lang="zh-CN" altLang="zh-CN" dirty="0">
                <a:latin typeface="华文细黑" pitchFamily="2" charset="-122"/>
                <a:ea typeface="华文细黑" pitchFamily="2" charset="-122"/>
              </a:rPr>
              <a:t>”、“</a:t>
            </a: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&lt;B&gt;</a:t>
            </a:r>
            <a:r>
              <a:rPr lang="zh-CN" altLang="zh-CN" dirty="0">
                <a:latin typeface="华文细黑" pitchFamily="2" charset="-122"/>
                <a:ea typeface="华文细黑" pitchFamily="2" charset="-122"/>
              </a:rPr>
              <a:t>”，</a:t>
            </a:r>
            <a:endParaRPr lang="en-US" altLang="zh-CN" dirty="0">
              <a:latin typeface="华文细黑" pitchFamily="2" charset="-122"/>
              <a:ea typeface="华文细黑" pitchFamily="2" charset="-122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zh-CN" altLang="zh-CN" dirty="0">
                <a:latin typeface="华文细黑" pitchFamily="2" charset="-122"/>
                <a:ea typeface="华文细黑" pitchFamily="2" charset="-122"/>
              </a:rPr>
              <a:t>之所以使用“</a:t>
            </a: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&lt;T&gt;</a:t>
            </a:r>
            <a:r>
              <a:rPr lang="zh-CN" altLang="zh-CN" dirty="0">
                <a:latin typeface="华文细黑" pitchFamily="2" charset="-122"/>
                <a:ea typeface="华文细黑" pitchFamily="2" charset="-122"/>
              </a:rPr>
              <a:t>”是因为</a:t>
            </a: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T</a:t>
            </a:r>
            <a:r>
              <a:rPr lang="zh-CN" altLang="zh-CN" dirty="0">
                <a:latin typeface="华文细黑" pitchFamily="2" charset="-122"/>
                <a:ea typeface="华文细黑" pitchFamily="2" charset="-122"/>
              </a:rPr>
              <a:t>是</a:t>
            </a: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type</a:t>
            </a:r>
            <a:r>
              <a:rPr lang="zh-CN" altLang="zh-CN" dirty="0">
                <a:latin typeface="华文细黑" pitchFamily="2" charset="-122"/>
                <a:ea typeface="华文细黑" pitchFamily="2" charset="-122"/>
              </a:rPr>
              <a:t>的缩写，这样比较好理解</a:t>
            </a:r>
            <a:endParaRPr lang="zh-CN" altLang="en-US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6C7A287-3E96-4060-B9F6-4696645199A7}" type="slidenum">
              <a:rPr kumimoji="0" lang="en-US" altLang="zh-CN" kern="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15</a:t>
            </a:fld>
            <a:endParaRPr kumimoji="0" lang="en-US" altLang="zh-CN" ker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43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4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4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43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43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434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143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1434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1434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1434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1434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声明泛型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3200" dirty="0" smtClean="0"/>
              <a:t>上面</a:t>
            </a:r>
            <a:r>
              <a:rPr lang="zh-CN" altLang="zh-CN" sz="3200" dirty="0"/>
              <a:t>代码中设置泛型时不直接将</a:t>
            </a:r>
            <a:r>
              <a:rPr lang="en-US" altLang="zh-CN" sz="3200" dirty="0" err="1"/>
              <a:t>var</a:t>
            </a:r>
            <a:r>
              <a:rPr lang="zh-CN" altLang="zh-CN" sz="3200" dirty="0"/>
              <a:t>类型设置成</a:t>
            </a:r>
            <a:r>
              <a:rPr lang="en-US" altLang="zh-CN" sz="3200" dirty="0" err="1" smtClean="0"/>
              <a:t>int</a:t>
            </a:r>
            <a:r>
              <a:rPr lang="zh-CN" altLang="zh-CN" sz="3200" dirty="0" smtClean="0"/>
              <a:t>型</a:t>
            </a:r>
            <a:r>
              <a:rPr lang="zh-CN" altLang="zh-CN" sz="3200" dirty="0"/>
              <a:t>，而使用</a:t>
            </a:r>
            <a:r>
              <a:rPr lang="en-US" altLang="zh-CN" sz="3200" dirty="0"/>
              <a:t>Point&lt;</a:t>
            </a:r>
            <a:r>
              <a:rPr lang="en-US" altLang="zh-CN" sz="3200" dirty="0" err="1"/>
              <a:t>int</a:t>
            </a:r>
            <a:r>
              <a:rPr lang="en-US" altLang="zh-CN" sz="3200" dirty="0"/>
              <a:t>&gt;</a:t>
            </a:r>
            <a:r>
              <a:rPr lang="zh-CN" altLang="zh-CN" sz="3200" dirty="0"/>
              <a:t>的形式呢？</a:t>
            </a:r>
          </a:p>
          <a:p>
            <a:pPr lvl="1"/>
            <a:r>
              <a:rPr lang="zh-CN" altLang="zh-CN" sz="2800" dirty="0"/>
              <a:t>在泛型的指定中是</a:t>
            </a:r>
            <a:r>
              <a:rPr lang="zh-CN" altLang="zh-CN" sz="2800" dirty="0">
                <a:solidFill>
                  <a:srgbClr val="009900"/>
                </a:solidFill>
              </a:rPr>
              <a:t>无法指定基本数据类型</a:t>
            </a:r>
            <a:r>
              <a:rPr lang="zh-CN" altLang="zh-CN" sz="2800" dirty="0"/>
              <a:t>的，必须设置成一个</a:t>
            </a:r>
            <a:r>
              <a:rPr lang="zh-CN" altLang="zh-CN" sz="2800" dirty="0" smtClean="0"/>
              <a:t>类</a:t>
            </a:r>
            <a:r>
              <a:rPr lang="zh-CN" altLang="en-US" sz="2800" dirty="0" smtClean="0"/>
              <a:t>；</a:t>
            </a:r>
            <a:endParaRPr lang="en-US" altLang="zh-CN" sz="2800" dirty="0" smtClean="0"/>
          </a:p>
          <a:p>
            <a:pPr lvl="1"/>
            <a:r>
              <a:rPr lang="zh-CN" altLang="zh-CN" sz="2800" dirty="0" smtClean="0"/>
              <a:t>这样</a:t>
            </a:r>
            <a:r>
              <a:rPr lang="zh-CN" altLang="zh-CN" sz="2800" dirty="0"/>
              <a:t>在设置一个数字时就必须使用</a:t>
            </a:r>
            <a:r>
              <a:rPr lang="zh-CN" altLang="zh-CN" sz="2800" dirty="0" smtClean="0"/>
              <a:t>包装类</a:t>
            </a:r>
            <a:r>
              <a:rPr lang="en-US" altLang="zh-CN" sz="2800" dirty="0" smtClean="0"/>
              <a:t>Integer</a:t>
            </a:r>
            <a:r>
              <a:rPr lang="zh-CN" altLang="en-US" sz="2800" dirty="0" smtClean="0"/>
              <a:t>；</a:t>
            </a:r>
            <a:endParaRPr lang="zh-CN" altLang="zh-CN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6C7A287-3E96-4060-B9F6-4696645199A7}" type="slidenum">
              <a:rPr kumimoji="0" lang="en-US" altLang="zh-CN" kern="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16</a:t>
            </a:fld>
            <a:endParaRPr kumimoji="0" lang="en-US" altLang="zh-CN" kern="0"/>
          </a:p>
        </p:txBody>
      </p:sp>
    </p:spTree>
    <p:extLst>
      <p:ext uri="{BB962C8B-B14F-4D97-AF65-F5344CB8AC3E}">
        <p14:creationId xmlns:p14="http://schemas.microsoft.com/office/powerpoint/2010/main" val="2308785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声明泛型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400" dirty="0"/>
              <a:t>使用以上的</a:t>
            </a:r>
            <a:r>
              <a:rPr lang="en-US" altLang="zh-CN" sz="2400" dirty="0"/>
              <a:t>Point</a:t>
            </a:r>
            <a:r>
              <a:rPr lang="zh-CN" altLang="zh-CN" sz="2400" dirty="0"/>
              <a:t>类，将</a:t>
            </a:r>
            <a:r>
              <a:rPr lang="en-US" altLang="zh-CN" sz="2400" dirty="0" err="1"/>
              <a:t>var</a:t>
            </a:r>
            <a:r>
              <a:rPr lang="zh-CN" altLang="zh-CN" sz="2400" dirty="0"/>
              <a:t>设置成</a:t>
            </a:r>
            <a:r>
              <a:rPr lang="en-US" altLang="zh-CN" sz="2400" dirty="0"/>
              <a:t>String</a:t>
            </a:r>
            <a:r>
              <a:rPr lang="zh-CN" altLang="zh-CN" sz="2400" dirty="0" smtClean="0"/>
              <a:t>类型</a:t>
            </a:r>
            <a:endParaRPr lang="en-US" altLang="zh-CN" sz="2400" dirty="0" smtClean="0"/>
          </a:p>
          <a:p>
            <a:pPr marL="400050" lvl="1" indent="0">
              <a:spcAft>
                <a:spcPts val="0"/>
              </a:spcAft>
              <a:buNone/>
            </a:pPr>
            <a:r>
              <a:rPr lang="en-US" altLang="zh-CN" sz="2000" kern="100" dirty="0" smtClean="0">
                <a:effectLst/>
                <a:latin typeface="Calibri"/>
                <a:ea typeface="宋体"/>
                <a:cs typeface="Times New Roman"/>
              </a:rPr>
              <a:t> </a:t>
            </a:r>
            <a:r>
              <a:rPr lang="en-US" altLang="zh-CN" sz="20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GenericsDemo06{</a:t>
            </a:r>
            <a:endParaRPr lang="zh-CN" altLang="zh-CN" sz="20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400050" lvl="1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20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static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main(String </a:t>
            </a:r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args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[]){</a:t>
            </a:r>
            <a:endParaRPr lang="zh-CN" altLang="zh-CN" sz="20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400050" lvl="1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Point&lt;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String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&gt; p = </a:t>
            </a:r>
            <a:r>
              <a:rPr lang="en-US" altLang="zh-CN" sz="20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new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Point&lt;</a:t>
            </a:r>
            <a:r>
              <a:rPr lang="en-US" altLang="zh-CN" sz="2000" b="1" dirty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String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&gt;() 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;</a:t>
            </a:r>
          </a:p>
          <a:p>
            <a:pPr marL="400050" lvl="1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p.setVar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2000" dirty="0" smtClean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“</a:t>
            </a:r>
            <a:r>
              <a:rPr lang="en-US" altLang="zh-CN" sz="2000" kern="0" dirty="0" smtClean="0">
                <a:solidFill>
                  <a:srgbClr val="2A00FF"/>
                </a:solidFill>
                <a:effectLst/>
                <a:latin typeface="Consolas"/>
                <a:ea typeface="宋体"/>
                <a:cs typeface="Times New Roman"/>
              </a:rPr>
              <a:t>Jerry</a:t>
            </a:r>
            <a:r>
              <a:rPr lang="en-US" altLang="zh-CN" sz="2000" dirty="0" smtClean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”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 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;	</a:t>
            </a:r>
            <a:r>
              <a:rPr lang="en-US" altLang="zh-CN" sz="2000" b="1" kern="0" dirty="0" smtClean="0">
                <a:solidFill>
                  <a:srgbClr val="009900"/>
                </a:solidFill>
                <a:effectLst/>
                <a:latin typeface="Consolas"/>
                <a:ea typeface="宋体"/>
                <a:cs typeface="Times New Roman"/>
              </a:rPr>
              <a:t>// </a:t>
            </a:r>
            <a:r>
              <a:rPr lang="zh-CN" altLang="zh-CN" sz="2000" b="1" kern="0" dirty="0" smtClean="0">
                <a:solidFill>
                  <a:srgbClr val="009900"/>
                </a:solidFill>
                <a:effectLst/>
                <a:latin typeface="Consolas"/>
                <a:ea typeface="宋体"/>
                <a:cs typeface="Consolas"/>
              </a:rPr>
              <a:t>设置字符串</a:t>
            </a:r>
            <a:endParaRPr lang="en-US" altLang="zh-CN" sz="2000" b="1" kern="0" dirty="0" smtClean="0">
              <a:solidFill>
                <a:srgbClr val="009900"/>
              </a:solidFill>
              <a:effectLst/>
              <a:latin typeface="Consolas"/>
              <a:ea typeface="宋体"/>
              <a:cs typeface="Consolas"/>
            </a:endParaRPr>
          </a:p>
          <a:p>
            <a:pPr marL="400050" lvl="1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sz="2000" i="1" kern="0" dirty="0" err="1" smtClean="0">
                <a:solidFill>
                  <a:srgbClr val="0000C0"/>
                </a:solidFill>
                <a:effectLst/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p.getVar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().length()) ;	</a:t>
            </a:r>
            <a:endParaRPr lang="en-US" altLang="zh-CN" sz="2000" dirty="0" smtClean="0">
              <a:solidFill>
                <a:srgbClr val="000000"/>
              </a:solidFill>
              <a:latin typeface="Consolas"/>
              <a:ea typeface="宋体"/>
              <a:cs typeface="Times New Roman"/>
            </a:endParaRPr>
          </a:p>
          <a:p>
            <a:pPr marL="400050" lvl="1" indent="0">
              <a:spcAft>
                <a:spcPts val="0"/>
              </a:spcAft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}</a:t>
            </a:r>
            <a:endParaRPr lang="zh-CN" altLang="zh-CN" sz="20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400050" lvl="1" indent="0" algn="just">
              <a:spcAft>
                <a:spcPts val="0"/>
              </a:spcAft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}</a:t>
            </a:r>
          </a:p>
          <a:p>
            <a:pPr lvl="1"/>
            <a:r>
              <a:rPr lang="zh-CN" altLang="zh-CN" dirty="0"/>
              <a:t>上面代码中将</a:t>
            </a:r>
            <a:r>
              <a:rPr lang="en-US" altLang="zh-CN" dirty="0" err="1"/>
              <a:t>var</a:t>
            </a:r>
            <a:r>
              <a:rPr lang="zh-CN" altLang="zh-CN" dirty="0"/>
              <a:t>类型设置成字符串，所以程序的最后可以直接通过</a:t>
            </a:r>
            <a:r>
              <a:rPr lang="en-US" altLang="zh-CN" dirty="0"/>
              <a:t>String</a:t>
            </a:r>
            <a:r>
              <a:rPr lang="zh-CN" altLang="zh-CN" dirty="0"/>
              <a:t>类中的</a:t>
            </a:r>
            <a:r>
              <a:rPr lang="en-US" altLang="zh-CN" dirty="0"/>
              <a:t>Length()</a:t>
            </a:r>
            <a:r>
              <a:rPr lang="zh-CN" altLang="zh-CN" dirty="0"/>
              <a:t>方法求出字符串的长度。</a:t>
            </a:r>
          </a:p>
          <a:p>
            <a:pPr marL="400050" lvl="1" indent="0" algn="just">
              <a:spcAft>
                <a:spcPts val="0"/>
              </a:spcAft>
              <a:buNone/>
            </a:pP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6C7A287-3E96-4060-B9F6-4696645199A7}" type="slidenum">
              <a:rPr kumimoji="0" lang="en-US" altLang="zh-CN" kern="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17</a:t>
            </a:fld>
            <a:endParaRPr kumimoji="0" lang="en-US" altLang="zh-CN" kern="0"/>
          </a:p>
        </p:txBody>
      </p:sp>
    </p:spTree>
    <p:extLst>
      <p:ext uri="{BB962C8B-B14F-4D97-AF65-F5344CB8AC3E}">
        <p14:creationId xmlns:p14="http://schemas.microsoft.com/office/powerpoint/2010/main" val="17853753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声明泛型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400" dirty="0"/>
              <a:t>如果设置的内容与泛型所指定的类型不一致，则在编译时会出错。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zh-CN" sz="20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GenericsDemo07 {</a:t>
            </a:r>
            <a:endParaRPr lang="zh-CN" altLang="zh-CN" sz="20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20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static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main(String </a:t>
            </a:r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args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[]) {</a:t>
            </a:r>
            <a:endParaRPr lang="zh-CN" altLang="zh-CN" sz="20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Point&lt;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Integer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&gt; p = </a:t>
            </a:r>
            <a:r>
              <a:rPr lang="en-US" altLang="zh-CN" sz="20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new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Point&lt;</a:t>
            </a:r>
            <a:r>
              <a:rPr lang="en-US" altLang="zh-CN" sz="2000" b="1" dirty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Integer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&gt;();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</a:t>
            </a:r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p.setVar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2000" kern="0" dirty="0" smtClean="0">
                <a:solidFill>
                  <a:srgbClr val="FF0000"/>
                </a:solidFill>
                <a:effectLst/>
                <a:latin typeface="Consolas"/>
                <a:ea typeface="宋体"/>
                <a:cs typeface="Times New Roman"/>
              </a:rPr>
              <a:t>“Jerry"</a:t>
            </a:r>
            <a:r>
              <a:rPr lang="en-US" altLang="zh-CN" sz="2000" dirty="0" smtClean="0">
                <a:latin typeface="Consolas"/>
                <a:ea typeface="宋体"/>
                <a:cs typeface="Times New Roman"/>
              </a:rPr>
              <a:t>);</a:t>
            </a:r>
            <a:endParaRPr lang="zh-CN" altLang="zh-CN" sz="20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}</a:t>
            </a:r>
            <a:endParaRPr lang="zh-CN" altLang="zh-CN" sz="20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457200" lvl="1" indent="0" algn="just">
              <a:spcAft>
                <a:spcPts val="0"/>
              </a:spcAft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}</a:t>
            </a:r>
          </a:p>
          <a:p>
            <a:pPr algn="just">
              <a:spcAft>
                <a:spcPts val="0"/>
              </a:spcAft>
            </a:pPr>
            <a:r>
              <a:rPr lang="zh-CN" altLang="zh-CN" sz="2400" kern="100" dirty="0" smtClean="0">
                <a:effectLst/>
                <a:latin typeface="Calibri"/>
                <a:ea typeface="华文细黑"/>
                <a:cs typeface="Times New Roman"/>
              </a:rPr>
              <a:t>编译时出现以下错误：</a:t>
            </a:r>
            <a:endParaRPr lang="zh-CN" altLang="zh-CN" sz="24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400050" lvl="1" indent="0">
              <a:spcAft>
                <a:spcPts val="0"/>
              </a:spcAft>
              <a:buNone/>
            </a:pPr>
            <a:r>
              <a:rPr lang="en-US" altLang="zh-CN" sz="1400" kern="0" dirty="0" smtClean="0">
                <a:solidFill>
                  <a:srgbClr val="FF0000"/>
                </a:solidFill>
                <a:effectLst/>
                <a:latin typeface="Consolas"/>
                <a:ea typeface="宋体"/>
                <a:cs typeface="Times New Roman"/>
              </a:rPr>
              <a:t>Exception in thread "main" </a:t>
            </a:r>
            <a:r>
              <a:rPr lang="en-US" altLang="zh-CN" sz="1400" kern="0" dirty="0" err="1" smtClean="0">
                <a:solidFill>
                  <a:srgbClr val="FF0000"/>
                </a:solidFill>
                <a:effectLst/>
                <a:latin typeface="Consolas"/>
                <a:ea typeface="宋体"/>
                <a:cs typeface="Times New Roman"/>
              </a:rPr>
              <a:t>java.lang.Error</a:t>
            </a:r>
            <a:r>
              <a:rPr lang="en-US" altLang="zh-CN" sz="1400" kern="0" dirty="0" smtClean="0">
                <a:solidFill>
                  <a:srgbClr val="FF0000"/>
                </a:solidFill>
                <a:effectLst/>
                <a:latin typeface="Consolas"/>
                <a:ea typeface="宋体"/>
                <a:cs typeface="Times New Roman"/>
              </a:rPr>
              <a:t>: Unresolved compilation problem: </a:t>
            </a:r>
          </a:p>
          <a:p>
            <a:pPr marL="400050" lvl="1" indent="0">
              <a:spcAft>
                <a:spcPts val="0"/>
              </a:spcAft>
              <a:buNone/>
            </a:pPr>
            <a:r>
              <a:rPr lang="en-US" altLang="zh-CN" sz="1400" kern="0" dirty="0" smtClean="0">
                <a:solidFill>
                  <a:srgbClr val="FF0000"/>
                </a:solidFill>
                <a:effectLst/>
                <a:latin typeface="Consolas"/>
                <a:ea typeface="宋体"/>
                <a:cs typeface="Times New Roman"/>
              </a:rPr>
              <a:t>The method </a:t>
            </a:r>
            <a:r>
              <a:rPr lang="en-US" altLang="zh-CN" sz="1400" kern="0" dirty="0" err="1" smtClean="0">
                <a:solidFill>
                  <a:srgbClr val="FF0000"/>
                </a:solidFill>
                <a:effectLst/>
                <a:latin typeface="Consolas"/>
                <a:ea typeface="宋体"/>
                <a:cs typeface="Times New Roman"/>
              </a:rPr>
              <a:t>setVar</a:t>
            </a:r>
            <a:r>
              <a:rPr lang="en-US" altLang="zh-CN" sz="1400" kern="0" dirty="0" smtClean="0">
                <a:solidFill>
                  <a:srgbClr val="FF0000"/>
                </a:solidFill>
                <a:effectLst/>
                <a:latin typeface="Consolas"/>
                <a:ea typeface="宋体"/>
                <a:cs typeface="Times New Roman"/>
              </a:rPr>
              <a:t>(Integer) in the type Point&lt;Integer&gt; is not applicable for the arguments (String)	at GenericsDemo07.main(</a:t>
            </a:r>
            <a:r>
              <a:rPr lang="en-US" altLang="zh-CN" sz="1400" u="sng" kern="0" dirty="0" smtClean="0">
                <a:solidFill>
                  <a:srgbClr val="000080"/>
                </a:solidFill>
                <a:effectLst/>
                <a:latin typeface="Consolas"/>
                <a:ea typeface="宋体"/>
                <a:cs typeface="Times New Roman"/>
              </a:rPr>
              <a:t>GenericsDemo07.java:13</a:t>
            </a:r>
            <a:r>
              <a:rPr lang="en-US" altLang="zh-CN" sz="1400" kern="0" dirty="0" smtClean="0">
                <a:solidFill>
                  <a:srgbClr val="FF0000"/>
                </a:solidFill>
                <a:effectLst/>
                <a:latin typeface="Consolas"/>
                <a:ea typeface="宋体"/>
                <a:cs typeface="Times New Roman"/>
              </a:rPr>
              <a:t>)</a:t>
            </a:r>
            <a:endParaRPr lang="zh-CN" altLang="zh-CN" sz="18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457200" lvl="1" indent="0" algn="just">
              <a:spcAft>
                <a:spcPts val="0"/>
              </a:spcAft>
              <a:buNone/>
            </a:pPr>
            <a:endParaRPr lang="zh-CN" altLang="zh-CN" sz="1800" kern="100" dirty="0" smtClean="0">
              <a:effectLst/>
              <a:latin typeface="Calibri"/>
              <a:ea typeface="宋体"/>
              <a:cs typeface="Times New Roman"/>
            </a:endParaRPr>
          </a:p>
          <a:p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6C7A287-3E96-4060-B9F6-4696645199A7}" type="slidenum">
              <a:rPr kumimoji="0" lang="en-US" altLang="zh-CN" kern="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18</a:t>
            </a:fld>
            <a:endParaRPr kumimoji="0" lang="en-US" altLang="zh-CN" kern="0"/>
          </a:p>
        </p:txBody>
      </p:sp>
    </p:spTree>
    <p:extLst>
      <p:ext uri="{BB962C8B-B14F-4D97-AF65-F5344CB8AC3E}">
        <p14:creationId xmlns:p14="http://schemas.microsoft.com/office/powerpoint/2010/main" val="31113292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对类中属性和方法使用泛型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sz="16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 class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u="sng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Point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&lt;T&gt;{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b="1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    private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T </a:t>
            </a:r>
            <a:r>
              <a:rPr lang="en-US" altLang="zh-CN" sz="1600" dirty="0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x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;		</a:t>
            </a:r>
            <a:r>
              <a:rPr lang="en-US" altLang="zh-CN" sz="1600" b="1" dirty="0">
                <a:solidFill>
                  <a:srgbClr val="009900"/>
                </a:solidFill>
                <a:latin typeface="Consolas"/>
                <a:ea typeface="宋体"/>
                <a:cs typeface="Times New Roman"/>
              </a:rPr>
              <a:t>// </a:t>
            </a:r>
            <a:r>
              <a:rPr lang="zh-CN" altLang="zh-CN" sz="1600" b="1" dirty="0">
                <a:solidFill>
                  <a:srgbClr val="009900"/>
                </a:solidFill>
                <a:latin typeface="Consolas"/>
                <a:ea typeface="宋体"/>
                <a:cs typeface="Consolas"/>
              </a:rPr>
              <a:t>表示</a:t>
            </a:r>
            <a:r>
              <a:rPr lang="en-US" altLang="zh-CN" sz="1600" b="1" dirty="0">
                <a:solidFill>
                  <a:srgbClr val="009900"/>
                </a:solidFill>
                <a:latin typeface="Consolas"/>
                <a:ea typeface="宋体"/>
                <a:cs typeface="Times New Roman"/>
              </a:rPr>
              <a:t>X</a:t>
            </a:r>
            <a:r>
              <a:rPr lang="zh-CN" altLang="zh-CN" sz="1600" b="1" dirty="0">
                <a:solidFill>
                  <a:srgbClr val="009900"/>
                </a:solidFill>
                <a:latin typeface="Consolas"/>
                <a:ea typeface="宋体"/>
                <a:cs typeface="Consolas"/>
              </a:rPr>
              <a:t>坐标</a:t>
            </a:r>
            <a:endParaRPr lang="zh-CN" altLang="zh-CN" sz="1800" b="1" kern="100" dirty="0">
              <a:solidFill>
                <a:srgbClr val="009900"/>
              </a:solidFill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b="1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    private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T </a:t>
            </a:r>
            <a:r>
              <a:rPr lang="en-US" altLang="zh-CN" sz="1600" dirty="0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y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;		</a:t>
            </a:r>
            <a:r>
              <a:rPr lang="en-US" altLang="zh-CN" sz="1600" b="1" dirty="0">
                <a:solidFill>
                  <a:srgbClr val="009900"/>
                </a:solidFill>
                <a:latin typeface="Consolas"/>
                <a:ea typeface="宋体"/>
                <a:cs typeface="Times New Roman"/>
              </a:rPr>
              <a:t>// </a:t>
            </a:r>
            <a:r>
              <a:rPr lang="zh-CN" altLang="zh-CN" sz="1600" b="1" dirty="0">
                <a:solidFill>
                  <a:srgbClr val="009900"/>
                </a:solidFill>
                <a:latin typeface="Consolas"/>
                <a:ea typeface="宋体"/>
                <a:cs typeface="Consolas"/>
              </a:rPr>
              <a:t>表示</a:t>
            </a:r>
            <a:r>
              <a:rPr lang="en-US" altLang="zh-CN" sz="1600" b="1" dirty="0">
                <a:solidFill>
                  <a:srgbClr val="009900"/>
                </a:solidFill>
                <a:latin typeface="Consolas"/>
                <a:ea typeface="宋体"/>
                <a:cs typeface="Times New Roman"/>
              </a:rPr>
              <a:t>Y</a:t>
            </a:r>
            <a:r>
              <a:rPr lang="zh-CN" altLang="zh-CN" sz="1600" b="1" dirty="0">
                <a:solidFill>
                  <a:srgbClr val="009900"/>
                </a:solidFill>
                <a:latin typeface="Consolas"/>
                <a:ea typeface="宋体"/>
                <a:cs typeface="Consolas"/>
              </a:rPr>
              <a:t>坐标</a:t>
            </a:r>
            <a:endParaRPr lang="zh-CN" altLang="zh-CN" sz="1800" b="1" kern="100" dirty="0">
              <a:solidFill>
                <a:srgbClr val="009900"/>
              </a:solidFill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b="1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    public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setX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(T x){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600" b="1" dirty="0" err="1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this</a:t>
            </a:r>
            <a:r>
              <a:rPr lang="en-US" altLang="zh-CN" sz="16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</a:t>
            </a:r>
            <a:r>
              <a:rPr lang="en-US" altLang="zh-CN" sz="1600" dirty="0" err="1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x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= x ;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}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b="1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    public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setY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(T y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){      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600" b="1" dirty="0" err="1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this</a:t>
            </a:r>
            <a:r>
              <a:rPr lang="en-US" altLang="zh-CN" sz="16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</a:t>
            </a:r>
            <a:r>
              <a:rPr lang="en-US" altLang="zh-CN" sz="1600" dirty="0" err="1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y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= y ;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}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b="1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    public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T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getX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(){             </a:t>
            </a:r>
            <a:r>
              <a:rPr lang="en-US" altLang="zh-CN" sz="1600" b="1" dirty="0" smtClean="0">
                <a:solidFill>
                  <a:srgbClr val="009900"/>
                </a:solidFill>
                <a:latin typeface="Consolas"/>
                <a:ea typeface="宋体"/>
                <a:cs typeface="Times New Roman"/>
              </a:rPr>
              <a:t>// </a:t>
            </a:r>
            <a:r>
              <a:rPr lang="zh-CN" altLang="en-US" sz="1600" b="1" dirty="0" smtClean="0">
                <a:solidFill>
                  <a:srgbClr val="009900"/>
                </a:solidFill>
                <a:latin typeface="Consolas"/>
                <a:ea typeface="宋体"/>
                <a:cs typeface="Times New Roman"/>
              </a:rPr>
              <a:t>注意返回值是“</a:t>
            </a:r>
            <a:r>
              <a:rPr lang="en-US" altLang="zh-CN" sz="1600" b="1" dirty="0" smtClean="0">
                <a:solidFill>
                  <a:srgbClr val="009900"/>
                </a:solidFill>
                <a:latin typeface="Consolas"/>
                <a:ea typeface="宋体"/>
                <a:cs typeface="Times New Roman"/>
              </a:rPr>
              <a:t>T</a:t>
            </a:r>
            <a:r>
              <a:rPr lang="zh-CN" altLang="en-US" sz="1600" b="1" dirty="0" smtClean="0">
                <a:solidFill>
                  <a:srgbClr val="009900"/>
                </a:solidFill>
                <a:latin typeface="Consolas"/>
                <a:ea typeface="宋体"/>
                <a:cs typeface="Times New Roman"/>
              </a:rPr>
              <a:t>”类型</a:t>
            </a:r>
            <a:endParaRPr lang="zh-CN" altLang="zh-CN" sz="1800" b="1" kern="100" dirty="0" smtClean="0">
              <a:solidFill>
                <a:srgbClr val="009900"/>
              </a:solidFill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6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b="1" dirty="0" err="1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this</a:t>
            </a:r>
            <a:r>
              <a:rPr lang="en-US" altLang="zh-CN" sz="16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</a:t>
            </a:r>
            <a:r>
              <a:rPr lang="en-US" altLang="zh-CN" sz="1600" dirty="0" err="1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x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;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}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b="1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    public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T </a:t>
            </a:r>
            <a:r>
              <a:rPr lang="en-US" altLang="zh-CN" sz="16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getY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(){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6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b="1" dirty="0" err="1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this</a:t>
            </a:r>
            <a:r>
              <a:rPr lang="en-US" altLang="zh-CN" sz="16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</a:t>
            </a:r>
            <a:r>
              <a:rPr lang="en-US" altLang="zh-CN" sz="1600" dirty="0" err="1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y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;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}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}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6C7A287-3E96-4060-B9F6-4696645199A7}" type="slidenum">
              <a:rPr kumimoji="0" lang="en-US" altLang="zh-CN" kern="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19</a:t>
            </a:fld>
            <a:endParaRPr kumimoji="0" lang="en-US" altLang="zh-CN" kern="0"/>
          </a:p>
        </p:txBody>
      </p:sp>
    </p:spTree>
    <p:extLst>
      <p:ext uri="{BB962C8B-B14F-4D97-AF65-F5344CB8AC3E}">
        <p14:creationId xmlns:p14="http://schemas.microsoft.com/office/powerpoint/2010/main" val="20275279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泛型的</a:t>
            </a:r>
            <a:r>
              <a:rPr lang="zh-CN" altLang="en-US" sz="2400" dirty="0" smtClean="0"/>
              <a:t>概念和泛</a:t>
            </a:r>
            <a:r>
              <a:rPr lang="zh-CN" altLang="en-US" sz="2400" dirty="0"/>
              <a:t>型定义</a:t>
            </a:r>
            <a:r>
              <a:rPr lang="zh-CN" altLang="en-US" sz="2400" dirty="0" smtClean="0"/>
              <a:t>格式</a:t>
            </a:r>
            <a:endParaRPr lang="en-US" altLang="zh-CN" sz="2400" dirty="0" smtClean="0"/>
          </a:p>
          <a:p>
            <a:r>
              <a:rPr lang="zh-CN" altLang="en-US" sz="2400" dirty="0" smtClean="0"/>
              <a:t>对</a:t>
            </a:r>
            <a:r>
              <a:rPr lang="zh-CN" altLang="en-US" sz="2400" dirty="0"/>
              <a:t>类中属性和方法使用泛</a:t>
            </a:r>
            <a:r>
              <a:rPr lang="zh-CN" altLang="en-US" sz="2400" dirty="0" smtClean="0"/>
              <a:t>型</a:t>
            </a:r>
            <a:endParaRPr lang="en-US" altLang="zh-CN" sz="2400" dirty="0" smtClean="0"/>
          </a:p>
          <a:p>
            <a:r>
              <a:rPr lang="zh-CN" altLang="en-US" sz="2400" dirty="0" smtClean="0"/>
              <a:t>指定</a:t>
            </a:r>
            <a:r>
              <a:rPr lang="zh-CN" altLang="en-US" sz="2400" dirty="0"/>
              <a:t>多个泛型</a:t>
            </a:r>
            <a:r>
              <a:rPr lang="zh-CN" altLang="en-US" sz="2400" dirty="0" smtClean="0"/>
              <a:t>类型</a:t>
            </a:r>
            <a:endParaRPr lang="en-US" altLang="zh-CN" sz="2400" dirty="0" smtClean="0"/>
          </a:p>
          <a:p>
            <a:r>
              <a:rPr lang="zh-CN" altLang="en-US" sz="2400" dirty="0" smtClean="0"/>
              <a:t>泛</a:t>
            </a:r>
            <a:r>
              <a:rPr lang="zh-CN" altLang="en-US" sz="2400" dirty="0"/>
              <a:t>型的安全</a:t>
            </a:r>
            <a:r>
              <a:rPr lang="zh-CN" altLang="en-US" sz="2400" dirty="0" smtClean="0"/>
              <a:t>警告</a:t>
            </a:r>
            <a:endParaRPr lang="en-US" altLang="zh-CN" sz="2400" dirty="0" smtClean="0"/>
          </a:p>
          <a:p>
            <a:r>
              <a:rPr lang="zh-CN" altLang="en-US" sz="2400" dirty="0" smtClean="0"/>
              <a:t>使用</a:t>
            </a:r>
            <a:r>
              <a:rPr lang="zh-CN" altLang="en-US" sz="2400" dirty="0"/>
              <a:t>泛型声明后的对象引用传递问题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r>
              <a:rPr lang="zh-CN" altLang="en-US" sz="2400" dirty="0" smtClean="0"/>
              <a:t>通配符“？”和受</a:t>
            </a:r>
            <a:r>
              <a:rPr lang="zh-CN" altLang="en-US" sz="2400" dirty="0"/>
              <a:t>限泛型的</a:t>
            </a:r>
            <a:r>
              <a:rPr lang="zh-CN" altLang="en-US" sz="2400" dirty="0" smtClean="0"/>
              <a:t>格式</a:t>
            </a:r>
            <a:endParaRPr lang="en-US" altLang="zh-CN" sz="2400" dirty="0" smtClean="0"/>
          </a:p>
          <a:p>
            <a:r>
              <a:rPr lang="zh-CN" altLang="en-US" sz="2400" dirty="0" smtClean="0"/>
              <a:t>泛</a:t>
            </a:r>
            <a:r>
              <a:rPr lang="zh-CN" altLang="en-US" sz="2400" dirty="0"/>
              <a:t>型</a:t>
            </a:r>
            <a:r>
              <a:rPr lang="zh-CN" altLang="en-US" sz="2400" dirty="0" smtClean="0"/>
              <a:t>接口</a:t>
            </a:r>
            <a:endParaRPr lang="en-US" altLang="zh-CN" sz="2400" dirty="0" smtClean="0"/>
          </a:p>
          <a:p>
            <a:r>
              <a:rPr lang="en-US" altLang="zh-CN" sz="2400" dirty="0" smtClean="0"/>
              <a:t>Java</a:t>
            </a:r>
            <a:r>
              <a:rPr lang="zh-CN" altLang="en-US" sz="2400" dirty="0"/>
              <a:t>集合</a:t>
            </a:r>
            <a:r>
              <a:rPr lang="zh-CN" altLang="en-US" sz="2400" dirty="0" smtClean="0"/>
              <a:t>框架：</a:t>
            </a:r>
            <a:r>
              <a:rPr lang="en-US" altLang="zh-CN" sz="2400" dirty="0" smtClean="0"/>
              <a:t>List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Set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Map</a:t>
            </a:r>
          </a:p>
          <a:p>
            <a:r>
              <a:rPr lang="en-US" altLang="zh-CN" sz="2400" dirty="0" smtClean="0"/>
              <a:t>Iterator </a:t>
            </a:r>
            <a:r>
              <a:rPr lang="zh-CN" altLang="en-US" sz="2400" dirty="0" smtClean="0"/>
              <a:t>接口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6C7A287-3E96-4060-B9F6-4696645199A7}" type="slidenum">
              <a:rPr kumimoji="0" lang="en-US" altLang="zh-CN" kern="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</a:t>
            </a:fld>
            <a:endParaRPr kumimoji="0" lang="en-US" altLang="zh-CN" kern="0"/>
          </a:p>
        </p:txBody>
      </p:sp>
    </p:spTree>
    <p:extLst>
      <p:ext uri="{BB962C8B-B14F-4D97-AF65-F5344CB8AC3E}">
        <p14:creationId xmlns:p14="http://schemas.microsoft.com/office/powerpoint/2010/main" val="30135995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对属性和方法使用泛型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Point</a:t>
            </a:r>
            <a:r>
              <a:rPr lang="zh-CN" altLang="en-US" dirty="0" smtClean="0"/>
              <a:t>类</a:t>
            </a:r>
            <a:r>
              <a:rPr lang="en-US" altLang="zh-CN" dirty="0" smtClean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 smtClean="0"/>
              <a:t>坐标的具体</a:t>
            </a:r>
            <a:r>
              <a:rPr lang="zh-CN" altLang="en-US" dirty="0"/>
              <a:t>类型由外部直接</a:t>
            </a:r>
            <a:r>
              <a:rPr lang="zh-CN" altLang="en-US" dirty="0" smtClean="0"/>
              <a:t>指定</a:t>
            </a:r>
            <a:endParaRPr lang="en-US" altLang="zh-CN" dirty="0" smtClean="0"/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GenericsPoint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{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static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main(String 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args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[]){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 Point&lt;Integer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&gt; p =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new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u="sng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Point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&lt;Integer&gt;() 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;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</a:t>
            </a:r>
            <a:r>
              <a:rPr lang="en-US" altLang="zh-CN" sz="18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p.setX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(10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 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;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</a:t>
            </a:r>
            <a:r>
              <a:rPr lang="en-US" altLang="zh-CN" sz="18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p.</a:t>
            </a:r>
            <a:r>
              <a:rPr lang="en-US" altLang="zh-CN" sz="1800" u="sng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setY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1800" dirty="0" smtClean="0">
                <a:latin typeface="Consolas"/>
                <a:ea typeface="宋体"/>
                <a:cs typeface="Times New Roman"/>
              </a:rPr>
              <a:t>20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 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;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</a:t>
            </a:r>
            <a:r>
              <a:rPr lang="en-US" altLang="zh-CN" sz="1800" b="1" dirty="0" err="1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int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x = 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p.getX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 ;	</a:t>
            </a:r>
            <a:endParaRPr lang="en-US" altLang="zh-CN" sz="1800" dirty="0" smtClean="0">
              <a:solidFill>
                <a:srgbClr val="000000"/>
              </a:solidFill>
              <a:latin typeface="Consolas"/>
              <a:ea typeface="宋体"/>
              <a:cs typeface="Times New Roman"/>
            </a:endParaRPr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</a:t>
            </a:r>
            <a:r>
              <a:rPr lang="en-US" altLang="zh-CN" sz="1800" b="1" dirty="0" err="1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int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y = 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p.getY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 ;	</a:t>
            </a:r>
            <a:endParaRPr lang="en-US" altLang="zh-CN" sz="1800" dirty="0" smtClean="0">
              <a:solidFill>
                <a:srgbClr val="000000"/>
              </a:solidFill>
              <a:latin typeface="Consolas"/>
              <a:ea typeface="宋体"/>
              <a:cs typeface="Times New Roman"/>
            </a:endParaRPr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</a:t>
            </a:r>
            <a:r>
              <a:rPr lang="en-US" altLang="zh-CN" sz="18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sz="1800" i="1" dirty="0" err="1" smtClean="0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18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180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</a:t>
            </a:r>
            <a:r>
              <a:rPr lang="zh-CN" altLang="zh-CN" sz="1800" dirty="0">
                <a:solidFill>
                  <a:srgbClr val="2A00FF"/>
                </a:solidFill>
                <a:latin typeface="Consolas"/>
                <a:ea typeface="宋体"/>
                <a:cs typeface="Consolas"/>
              </a:rPr>
              <a:t>整数表示，</a:t>
            </a:r>
            <a:r>
              <a:rPr lang="en-US" altLang="zh-CN" sz="180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X</a:t>
            </a:r>
            <a:r>
              <a:rPr lang="zh-CN" altLang="zh-CN" sz="1800" dirty="0">
                <a:solidFill>
                  <a:srgbClr val="2A00FF"/>
                </a:solidFill>
                <a:latin typeface="Consolas"/>
                <a:ea typeface="宋体"/>
                <a:cs typeface="Consolas"/>
              </a:rPr>
              <a:t>坐标为：</a:t>
            </a:r>
            <a:r>
              <a:rPr lang="en-US" altLang="zh-CN" sz="180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+ x) 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;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</a:t>
            </a:r>
            <a:r>
              <a:rPr lang="en-US" altLang="zh-CN" sz="18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sz="1800" i="1" dirty="0" err="1" smtClean="0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18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180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</a:t>
            </a:r>
            <a:r>
              <a:rPr lang="zh-CN" altLang="zh-CN" sz="1800" dirty="0">
                <a:solidFill>
                  <a:srgbClr val="2A00FF"/>
                </a:solidFill>
                <a:latin typeface="Consolas"/>
                <a:ea typeface="宋体"/>
                <a:cs typeface="Consolas"/>
              </a:rPr>
              <a:t>整数表示，</a:t>
            </a:r>
            <a:r>
              <a:rPr lang="en-US" altLang="zh-CN" sz="180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Y</a:t>
            </a:r>
            <a:r>
              <a:rPr lang="zh-CN" altLang="zh-CN" sz="1800" dirty="0">
                <a:solidFill>
                  <a:srgbClr val="2A00FF"/>
                </a:solidFill>
                <a:latin typeface="Consolas"/>
                <a:ea typeface="宋体"/>
                <a:cs typeface="Consolas"/>
              </a:rPr>
              <a:t>坐标为：</a:t>
            </a:r>
            <a:r>
              <a:rPr lang="en-US" altLang="zh-CN" sz="180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+ y) ;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457200" lvl="1" indent="0" algn="just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}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457200" lvl="1" indent="0" algn="just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}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6C7A287-3E96-4060-B9F6-4696645199A7}" type="slidenum">
              <a:rPr kumimoji="0" lang="en-US" altLang="zh-CN" kern="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20</a:t>
            </a:fld>
            <a:endParaRPr kumimoji="0" lang="en-US" altLang="zh-CN" kern="0"/>
          </a:p>
        </p:txBody>
      </p:sp>
    </p:spTree>
    <p:extLst>
      <p:ext uri="{BB962C8B-B14F-4D97-AF65-F5344CB8AC3E}">
        <p14:creationId xmlns:p14="http://schemas.microsoft.com/office/powerpoint/2010/main" val="20491964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对构造方法使用泛型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600200"/>
            <a:ext cx="7837487" cy="4565650"/>
          </a:xfrm>
        </p:spPr>
        <p:txBody>
          <a:bodyPr/>
          <a:lstStyle/>
          <a:p>
            <a:pPr eaLnBrk="1" hangingPunct="1"/>
            <a:r>
              <a:rPr lang="zh-CN" altLang="en-US" sz="2400" dirty="0" smtClean="0"/>
              <a:t>如果类中的属性通过泛型指定，而又需要通过构造方法设置属性内容时，构造方法的定义与之前并无不同，</a:t>
            </a:r>
            <a:r>
              <a:rPr lang="zh-CN" altLang="en-US" sz="2400" dirty="0" smtClean="0">
                <a:solidFill>
                  <a:srgbClr val="FF0000"/>
                </a:solidFill>
              </a:rPr>
              <a:t>不需要在构造方法名称前面样指定泛型</a:t>
            </a:r>
            <a:r>
              <a:rPr lang="zh-CN" altLang="en-US" sz="2400" dirty="0" smtClean="0"/>
              <a:t>。</a:t>
            </a:r>
          </a:p>
          <a:p>
            <a:pPr lvl="1" eaLnBrk="1" hangingPunct="1"/>
            <a:r>
              <a:rPr lang="zh-CN" altLang="en-US" dirty="0" smtClean="0"/>
              <a:t>使用格式：</a:t>
            </a:r>
          </a:p>
          <a:p>
            <a:pPr lvl="2" eaLnBrk="1" hangingPunct="1">
              <a:buFont typeface="ZapfDingbats" pitchFamily="82" charset="2"/>
              <a:buNone/>
            </a:pPr>
            <a:r>
              <a:rPr lang="en-US" altLang="zh-CN" sz="2400" dirty="0" smtClean="0"/>
              <a:t>[</a:t>
            </a:r>
            <a:r>
              <a:rPr lang="zh-CN" altLang="en-US" sz="2400" dirty="0" smtClean="0"/>
              <a:t>访问权限</a:t>
            </a:r>
            <a:r>
              <a:rPr lang="en-US" altLang="zh-CN" sz="2400" dirty="0" smtClean="0"/>
              <a:t>] </a:t>
            </a:r>
            <a:r>
              <a:rPr lang="zh-CN" altLang="en-US" sz="2400" dirty="0" smtClean="0"/>
              <a:t>构造方法（</a:t>
            </a:r>
            <a:r>
              <a:rPr lang="en-US" altLang="zh-CN" sz="2400" dirty="0" smtClean="0"/>
              <a:t>[</a:t>
            </a:r>
            <a:r>
              <a:rPr lang="zh-CN" altLang="en-US" sz="2400" dirty="0" smtClean="0"/>
              <a:t>泛型类型</a:t>
            </a:r>
            <a:r>
              <a:rPr lang="en-US" altLang="zh-CN" sz="2400" dirty="0" smtClean="0"/>
              <a:t>] </a:t>
            </a:r>
            <a:r>
              <a:rPr lang="zh-CN" altLang="en-US" sz="2400" dirty="0" smtClean="0"/>
              <a:t>参数名称）</a:t>
            </a:r>
          </a:p>
          <a:p>
            <a:pPr lvl="2" eaLnBrk="1" hangingPunct="1">
              <a:buFont typeface="ZapfDingbats" pitchFamily="82" charset="2"/>
              <a:buNone/>
            </a:pPr>
            <a:r>
              <a:rPr lang="en-US" altLang="zh-CN" sz="2400" dirty="0" smtClean="0"/>
              <a:t>{</a:t>
            </a:r>
          </a:p>
          <a:p>
            <a:pPr lvl="2" eaLnBrk="1" hangingPunct="1">
              <a:buFont typeface="ZapfDingbats" pitchFamily="82" charset="2"/>
              <a:buNone/>
            </a:pPr>
            <a:r>
              <a:rPr lang="en-US" altLang="zh-CN" sz="2400" dirty="0" smtClean="0"/>
              <a:t>}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6C7A287-3E96-4060-B9F6-4696645199A7}" type="slidenum">
              <a:rPr kumimoji="0" lang="en-US" altLang="zh-CN" kern="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21</a:t>
            </a:fld>
            <a:endParaRPr kumimoji="0" lang="en-US" altLang="zh-CN" ker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对类中属性和方法使用泛型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400" dirty="0"/>
              <a:t>泛型类的构造方法</a:t>
            </a:r>
            <a:r>
              <a:rPr lang="zh-CN" altLang="zh-CN" sz="2400" dirty="0" smtClean="0"/>
              <a:t>定义</a:t>
            </a:r>
            <a:endParaRPr lang="en-US" altLang="zh-CN" sz="2400" dirty="0" smtClean="0"/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kern="100" dirty="0" smtClean="0">
                <a:latin typeface="Calibri"/>
                <a:ea typeface="宋体"/>
                <a:cs typeface="Times New Roman"/>
              </a:rPr>
              <a:t>         </a:t>
            </a:r>
            <a:r>
              <a:rPr lang="en-US" altLang="zh-CN" sz="14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Point&lt;T&gt;{	</a:t>
            </a:r>
            <a:endParaRPr lang="en-US" altLang="zh-CN" sz="1400" dirty="0" smtClean="0">
              <a:solidFill>
                <a:srgbClr val="000000"/>
              </a:solidFill>
              <a:latin typeface="Consolas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4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private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T </a:t>
            </a:r>
            <a:r>
              <a:rPr lang="en-US" altLang="zh-CN" sz="1400" dirty="0" err="1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var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;	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 </a:t>
            </a:r>
            <a:r>
              <a:rPr lang="en-US" altLang="zh-CN" sz="1400" b="1" dirty="0" smtClean="0">
                <a:solidFill>
                  <a:srgbClr val="008000"/>
                </a:solidFill>
                <a:latin typeface="Consolas"/>
                <a:ea typeface="宋体"/>
                <a:cs typeface="Times New Roman"/>
              </a:rPr>
              <a:t>// </a:t>
            </a:r>
            <a:r>
              <a:rPr lang="en-US" altLang="zh-CN" sz="1400" b="1" u="sng" dirty="0" err="1">
                <a:solidFill>
                  <a:srgbClr val="008000"/>
                </a:solidFill>
                <a:latin typeface="Consolas"/>
                <a:ea typeface="宋体"/>
                <a:cs typeface="Times New Roman"/>
              </a:rPr>
              <a:t>var</a:t>
            </a:r>
            <a:r>
              <a:rPr lang="zh-CN" altLang="zh-CN" sz="1400" b="1" dirty="0">
                <a:solidFill>
                  <a:srgbClr val="008000"/>
                </a:solidFill>
                <a:latin typeface="Consolas"/>
                <a:ea typeface="宋体"/>
                <a:cs typeface="Consolas"/>
              </a:rPr>
              <a:t>的类型由</a:t>
            </a:r>
            <a:r>
              <a:rPr lang="en-US" altLang="zh-CN" sz="1400" b="1" dirty="0">
                <a:solidFill>
                  <a:srgbClr val="008000"/>
                </a:solidFill>
                <a:latin typeface="Consolas"/>
                <a:ea typeface="宋体"/>
                <a:cs typeface="Times New Roman"/>
              </a:rPr>
              <a:t>T</a:t>
            </a:r>
            <a:r>
              <a:rPr lang="zh-CN" altLang="zh-CN" sz="1400" b="1" dirty="0">
                <a:solidFill>
                  <a:srgbClr val="008000"/>
                </a:solidFill>
                <a:latin typeface="Consolas"/>
                <a:ea typeface="宋体"/>
                <a:cs typeface="Consolas"/>
              </a:rPr>
              <a:t>指定，即：由外部指定</a:t>
            </a:r>
            <a:endParaRPr lang="zh-CN" altLang="zh-CN" sz="1400" b="1" kern="100" dirty="0">
              <a:solidFill>
                <a:srgbClr val="008000"/>
              </a:solidFill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b="1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4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Point(T </a:t>
            </a:r>
            <a:r>
              <a:rPr lang="en-US" altLang="zh-CN" sz="1400" b="1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var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){      </a:t>
            </a:r>
            <a:r>
              <a:rPr lang="en-US" altLang="zh-CN" sz="1400" b="1" dirty="0" smtClean="0">
                <a:solidFill>
                  <a:srgbClr val="008000"/>
                </a:solidFill>
                <a:latin typeface="Consolas"/>
                <a:ea typeface="宋体"/>
                <a:cs typeface="Times New Roman"/>
              </a:rPr>
              <a:t>// </a:t>
            </a:r>
            <a:r>
              <a:rPr lang="zh-CN" altLang="zh-CN" sz="1400" b="1" dirty="0">
                <a:solidFill>
                  <a:srgbClr val="008000"/>
                </a:solidFill>
                <a:latin typeface="Consolas"/>
                <a:ea typeface="宋体"/>
                <a:cs typeface="Consolas"/>
              </a:rPr>
              <a:t>通过构造方法设置内容</a:t>
            </a:r>
            <a:endParaRPr lang="zh-CN" altLang="zh-CN" sz="1400" b="1" kern="100" dirty="0">
              <a:solidFill>
                <a:srgbClr val="008000"/>
              </a:solidFill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b="1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</a:t>
            </a:r>
            <a:r>
              <a:rPr lang="en-US" altLang="zh-CN" sz="1400" b="1" dirty="0" err="1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this</a:t>
            </a:r>
            <a:r>
              <a:rPr lang="en-US" altLang="zh-CN" sz="1400" b="1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</a:t>
            </a:r>
            <a:r>
              <a:rPr lang="en-US" altLang="zh-CN" sz="1400" b="1" dirty="0" err="1" smtClean="0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var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= </a:t>
            </a:r>
            <a:r>
              <a:rPr lang="en-US" altLang="zh-CN" sz="1400" b="1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var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;</a:t>
            </a:r>
            <a:endParaRPr lang="zh-CN" altLang="zh-CN" sz="1400" b="1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b="1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}</a:t>
            </a:r>
            <a:endParaRPr lang="zh-CN" altLang="zh-CN" sz="1400" b="1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4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T </a:t>
            </a:r>
            <a:r>
              <a:rPr lang="en-US" altLang="zh-CN" sz="14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getVar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(){	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  </a:t>
            </a:r>
            <a:r>
              <a:rPr lang="en-US" altLang="zh-CN" sz="1400" b="1" dirty="0" smtClean="0">
                <a:solidFill>
                  <a:srgbClr val="008000"/>
                </a:solidFill>
                <a:latin typeface="Consolas"/>
                <a:ea typeface="宋体"/>
                <a:cs typeface="Times New Roman"/>
              </a:rPr>
              <a:t>// </a:t>
            </a:r>
            <a:r>
              <a:rPr lang="zh-CN" altLang="zh-CN" sz="1400" b="1" dirty="0">
                <a:solidFill>
                  <a:srgbClr val="008000"/>
                </a:solidFill>
                <a:latin typeface="Consolas"/>
                <a:ea typeface="宋体"/>
                <a:cs typeface="Consolas"/>
              </a:rPr>
              <a:t>返回值的类型由外部决定</a:t>
            </a:r>
            <a:endParaRPr lang="zh-CN" altLang="zh-CN" sz="1400" b="1" kern="100" dirty="0">
              <a:solidFill>
                <a:srgbClr val="008000"/>
              </a:solidFill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</a:t>
            </a:r>
            <a:r>
              <a:rPr lang="en-US" altLang="zh-CN" sz="1400" b="1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return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400" dirty="0" err="1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var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;</a:t>
            </a:r>
            <a:endParaRPr lang="zh-CN" altLang="zh-CN" sz="14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}</a:t>
            </a:r>
            <a:endParaRPr lang="zh-CN" altLang="zh-CN" sz="14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4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setVar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(T </a:t>
            </a:r>
            <a:r>
              <a:rPr lang="en-US" altLang="zh-CN" sz="14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var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){	</a:t>
            </a:r>
            <a:r>
              <a:rPr lang="en-US" altLang="zh-CN" sz="1400" b="1" dirty="0">
                <a:solidFill>
                  <a:srgbClr val="008000"/>
                </a:solidFill>
                <a:latin typeface="Consolas"/>
                <a:ea typeface="宋体"/>
                <a:cs typeface="Times New Roman"/>
              </a:rPr>
              <a:t>// </a:t>
            </a:r>
            <a:r>
              <a:rPr lang="zh-CN" altLang="zh-CN" sz="1400" b="1" dirty="0">
                <a:solidFill>
                  <a:srgbClr val="008000"/>
                </a:solidFill>
                <a:latin typeface="Consolas"/>
                <a:ea typeface="宋体"/>
                <a:cs typeface="Consolas"/>
              </a:rPr>
              <a:t>设置的类型也由外部决定</a:t>
            </a:r>
            <a:endParaRPr lang="zh-CN" altLang="zh-CN" sz="1400" b="1" kern="100" dirty="0">
              <a:solidFill>
                <a:srgbClr val="008000"/>
              </a:solidFill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</a:t>
            </a:r>
            <a:r>
              <a:rPr lang="en-US" altLang="zh-CN" sz="1400" b="1" dirty="0" err="1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this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</a:t>
            </a:r>
            <a:r>
              <a:rPr lang="en-US" altLang="zh-CN" sz="1400" dirty="0" err="1" smtClean="0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var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= </a:t>
            </a:r>
            <a:r>
              <a:rPr lang="en-US" altLang="zh-CN" sz="14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var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;</a:t>
            </a:r>
            <a:endParaRPr lang="zh-CN" altLang="zh-CN" sz="14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}</a:t>
            </a:r>
            <a:endParaRPr lang="zh-CN" altLang="zh-CN" sz="14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}</a:t>
            </a:r>
            <a:endParaRPr lang="zh-CN" altLang="zh-CN" sz="14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b="1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    public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GenericsDemo08{</a:t>
            </a:r>
            <a:endParaRPr lang="zh-CN" altLang="zh-CN" sz="14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b="1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        public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static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main(String </a:t>
            </a:r>
            <a:r>
              <a:rPr lang="en-US" altLang="zh-CN" sz="14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args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[]){</a:t>
            </a:r>
            <a:endParaRPr lang="zh-CN" altLang="zh-CN" sz="14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Point&lt;String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&gt; p = </a:t>
            </a:r>
            <a:r>
              <a:rPr lang="en-US" altLang="zh-CN" sz="14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new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Point&lt;String&gt;(</a:t>
            </a:r>
            <a:r>
              <a:rPr lang="en-US" altLang="zh-CN" sz="140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""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 ;</a:t>
            </a:r>
            <a:r>
              <a:rPr lang="en-US" altLang="zh-CN" sz="1400" dirty="0">
                <a:solidFill>
                  <a:srgbClr val="3F7F5F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400" b="1" dirty="0">
                <a:solidFill>
                  <a:srgbClr val="008000"/>
                </a:solidFill>
                <a:latin typeface="Consolas"/>
                <a:ea typeface="宋体"/>
                <a:cs typeface="Times New Roman"/>
              </a:rPr>
              <a:t>//</a:t>
            </a:r>
            <a:r>
              <a:rPr lang="zh-CN" altLang="zh-CN" sz="1400" b="1" dirty="0">
                <a:solidFill>
                  <a:srgbClr val="008000"/>
                </a:solidFill>
                <a:latin typeface="Consolas"/>
                <a:ea typeface="宋体"/>
                <a:cs typeface="Consolas"/>
              </a:rPr>
              <a:t>类型为</a:t>
            </a:r>
            <a:r>
              <a:rPr lang="en-US" altLang="zh-CN" sz="1400" b="1" dirty="0">
                <a:solidFill>
                  <a:srgbClr val="008000"/>
                </a:solidFill>
                <a:latin typeface="Consolas"/>
                <a:ea typeface="宋体"/>
                <a:cs typeface="Times New Roman"/>
              </a:rPr>
              <a:t>String</a:t>
            </a:r>
            <a:r>
              <a:rPr lang="zh-CN" altLang="zh-CN" sz="1400" b="1" dirty="0">
                <a:solidFill>
                  <a:srgbClr val="008000"/>
                </a:solidFill>
                <a:latin typeface="Consolas"/>
                <a:ea typeface="宋体"/>
                <a:cs typeface="Consolas"/>
              </a:rPr>
              <a:t>类型</a:t>
            </a:r>
            <a:endParaRPr lang="zh-CN" altLang="zh-CN" sz="1400" b="1" kern="100" dirty="0">
              <a:solidFill>
                <a:srgbClr val="008000"/>
              </a:solidFill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sz="1400" i="1" dirty="0" err="1" smtClean="0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140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</a:t>
            </a:r>
            <a:r>
              <a:rPr lang="zh-CN" altLang="zh-CN" sz="1400" dirty="0">
                <a:solidFill>
                  <a:srgbClr val="2A00FF"/>
                </a:solidFill>
                <a:latin typeface="Consolas"/>
                <a:ea typeface="宋体"/>
                <a:cs typeface="Consolas"/>
              </a:rPr>
              <a:t>内容：</a:t>
            </a:r>
            <a:r>
              <a:rPr lang="en-US" altLang="zh-CN" sz="140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+ </a:t>
            </a:r>
            <a:r>
              <a:rPr lang="en-US" altLang="zh-CN" sz="14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p.getVar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()) ;</a:t>
            </a:r>
            <a:endParaRPr lang="zh-CN" altLang="zh-CN" sz="14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 }</a:t>
            </a:r>
            <a:endParaRPr lang="zh-CN" altLang="zh-CN" sz="1400" kern="100" dirty="0">
              <a:latin typeface="Calibri"/>
              <a:ea typeface="宋体"/>
              <a:cs typeface="Times New Roman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14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}</a:t>
            </a:r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6C7A287-3E96-4060-B9F6-4696645199A7}" type="slidenum">
              <a:rPr kumimoji="0" lang="en-US" altLang="zh-CN" kern="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22</a:t>
            </a:fld>
            <a:endParaRPr kumimoji="0" lang="en-US" altLang="zh-CN" kern="0"/>
          </a:p>
        </p:txBody>
      </p:sp>
    </p:spTree>
    <p:extLst>
      <p:ext uri="{BB962C8B-B14F-4D97-AF65-F5344CB8AC3E}">
        <p14:creationId xmlns:p14="http://schemas.microsoft.com/office/powerpoint/2010/main" val="3466771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指定多个泛型类型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412875"/>
            <a:ext cx="7772400" cy="892175"/>
          </a:xfrm>
        </p:spPr>
        <p:txBody>
          <a:bodyPr/>
          <a:lstStyle/>
          <a:p>
            <a:pPr eaLnBrk="1" hangingPunct="1"/>
            <a:r>
              <a:rPr lang="zh-CN" altLang="en-US" sz="2400" smtClean="0"/>
              <a:t>如果一个类中有多个属性需要使用不同的泛型声明，则可以在声明类的时候指定多个泛型类型</a:t>
            </a:r>
          </a:p>
        </p:txBody>
      </p:sp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971550" y="2276475"/>
            <a:ext cx="6769100" cy="396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>
              <a:spcAft>
                <a:spcPts val="0"/>
              </a:spcAft>
            </a:pPr>
            <a:r>
              <a:rPr lang="en-US" altLang="zh-CN" sz="1600" b="1" kern="0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 class</a:t>
            </a:r>
            <a:r>
              <a:rPr lang="en-US" altLang="zh-CN" sz="16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Notepad&lt;K,V</a:t>
            </a:r>
            <a:r>
              <a:rPr lang="en-US" altLang="zh-CN" sz="16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&gt;{    </a:t>
            </a:r>
            <a:r>
              <a:rPr lang="en-US" altLang="zh-CN" sz="1600" kern="0" dirty="0" smtClean="0">
                <a:solidFill>
                  <a:srgbClr val="008000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// </a:t>
            </a:r>
            <a:r>
              <a:rPr lang="zh-CN" altLang="zh-CN" sz="1600" kern="0" dirty="0">
                <a:solidFill>
                  <a:srgbClr val="008000"/>
                </a:solidFill>
                <a:latin typeface="华文细黑" pitchFamily="2" charset="-122"/>
                <a:ea typeface="华文细黑" pitchFamily="2" charset="-122"/>
                <a:cs typeface="Consolas"/>
              </a:rPr>
              <a:t>此处指定了两个泛型类型</a:t>
            </a:r>
            <a:endParaRPr lang="zh-CN" altLang="zh-CN" sz="1600" kern="100" dirty="0">
              <a:solidFill>
                <a:srgbClr val="008000"/>
              </a:solidFill>
              <a:latin typeface="华文细黑" pitchFamily="2" charset="-122"/>
              <a:ea typeface="华文细黑" pitchFamily="2" charset="-122"/>
              <a:cs typeface="Times New Roman"/>
            </a:endParaRPr>
          </a:p>
          <a:p>
            <a:pPr algn="l">
              <a:spcAft>
                <a:spcPts val="0"/>
              </a:spcAft>
            </a:pPr>
            <a:r>
              <a:rPr lang="en-US" altLang="zh-CN" sz="1600" b="1" kern="0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    private</a:t>
            </a:r>
            <a:r>
              <a:rPr lang="en-US" altLang="zh-CN" sz="16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K </a:t>
            </a:r>
            <a:r>
              <a:rPr lang="en-US" altLang="zh-CN" sz="1600" kern="0" dirty="0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key</a:t>
            </a:r>
            <a:r>
              <a:rPr lang="en-US" altLang="zh-CN" sz="16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;	</a:t>
            </a:r>
            <a:r>
              <a:rPr lang="en-US" altLang="zh-CN" sz="16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</a:t>
            </a:r>
            <a:r>
              <a:rPr lang="en-US" altLang="zh-CN" sz="1600" kern="0" dirty="0" smtClean="0">
                <a:solidFill>
                  <a:srgbClr val="008000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// </a:t>
            </a:r>
            <a:r>
              <a:rPr lang="zh-CN" altLang="zh-CN" sz="1600" kern="0" dirty="0">
                <a:solidFill>
                  <a:srgbClr val="008000"/>
                </a:solidFill>
                <a:latin typeface="华文细黑" pitchFamily="2" charset="-122"/>
                <a:ea typeface="华文细黑" pitchFamily="2" charset="-122"/>
                <a:cs typeface="Consolas"/>
              </a:rPr>
              <a:t>此变量的类型由外部决定</a:t>
            </a:r>
            <a:endParaRPr lang="zh-CN" altLang="zh-CN" sz="1600" kern="100" dirty="0">
              <a:solidFill>
                <a:srgbClr val="008000"/>
              </a:solidFill>
              <a:latin typeface="华文细黑" pitchFamily="2" charset="-122"/>
              <a:ea typeface="华文细黑" pitchFamily="2" charset="-122"/>
              <a:cs typeface="Times New Roman"/>
            </a:endParaRPr>
          </a:p>
          <a:p>
            <a:pPr algn="l">
              <a:spcAft>
                <a:spcPts val="0"/>
              </a:spcAft>
            </a:pPr>
            <a:r>
              <a:rPr lang="en-US" altLang="zh-CN" sz="1600" b="1" kern="0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    private</a:t>
            </a:r>
            <a:r>
              <a:rPr lang="en-US" altLang="zh-CN" sz="16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V </a:t>
            </a:r>
            <a:r>
              <a:rPr lang="en-US" altLang="zh-CN" sz="1600" kern="0" dirty="0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value</a:t>
            </a:r>
            <a:r>
              <a:rPr lang="en-US" altLang="zh-CN" sz="16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;	</a:t>
            </a:r>
            <a:r>
              <a:rPr lang="en-US" altLang="zh-CN" sz="16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</a:t>
            </a:r>
            <a:r>
              <a:rPr lang="en-US" altLang="zh-CN" sz="1600" kern="0" dirty="0" smtClean="0">
                <a:solidFill>
                  <a:srgbClr val="009900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// </a:t>
            </a:r>
            <a:r>
              <a:rPr lang="zh-CN" altLang="zh-CN" sz="1600" kern="0" dirty="0">
                <a:solidFill>
                  <a:srgbClr val="009900"/>
                </a:solidFill>
                <a:latin typeface="华文细黑" pitchFamily="2" charset="-122"/>
                <a:ea typeface="华文细黑" pitchFamily="2" charset="-122"/>
                <a:cs typeface="Consolas"/>
              </a:rPr>
              <a:t>此变量的类型由外部决定</a:t>
            </a:r>
            <a:endParaRPr lang="zh-CN" altLang="zh-CN" sz="1600" kern="100" dirty="0">
              <a:solidFill>
                <a:srgbClr val="009900"/>
              </a:solidFill>
              <a:latin typeface="华文细黑" pitchFamily="2" charset="-122"/>
              <a:ea typeface="华文细黑" pitchFamily="2" charset="-122"/>
              <a:cs typeface="Times New Roman"/>
            </a:endParaRPr>
          </a:p>
          <a:p>
            <a:pPr algn="l">
              <a:spcAft>
                <a:spcPts val="0"/>
              </a:spcAft>
            </a:pPr>
            <a:r>
              <a:rPr lang="en-US" altLang="zh-CN" sz="1600" b="1" kern="0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    public</a:t>
            </a:r>
            <a:r>
              <a:rPr lang="en-US" altLang="zh-CN" sz="16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K </a:t>
            </a:r>
            <a:r>
              <a:rPr lang="en-US" altLang="zh-CN" sz="16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getKey</a:t>
            </a:r>
            <a:r>
              <a:rPr lang="en-US" altLang="zh-CN" sz="16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(){</a:t>
            </a:r>
          </a:p>
          <a:p>
            <a:pPr algn="l">
              <a:spcAft>
                <a:spcPts val="0"/>
              </a:spcAft>
            </a:pPr>
            <a:r>
              <a:rPr lang="en-US" altLang="zh-CN" sz="1600" b="1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b="1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 </a:t>
            </a:r>
            <a:r>
              <a:rPr lang="en-US" altLang="zh-CN" sz="1600" b="1" kern="0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return</a:t>
            </a:r>
            <a:r>
              <a:rPr lang="en-US" altLang="zh-CN" sz="16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b="1" kern="0" dirty="0" err="1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this</a:t>
            </a:r>
            <a:r>
              <a:rPr lang="en-US" altLang="zh-CN" sz="16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</a:t>
            </a:r>
            <a:r>
              <a:rPr lang="en-US" altLang="zh-CN" sz="1600" kern="0" dirty="0" err="1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key</a:t>
            </a:r>
            <a:r>
              <a:rPr lang="en-US" altLang="zh-CN" sz="16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;</a:t>
            </a:r>
            <a:endParaRPr lang="zh-CN" altLang="zh-CN" sz="1600" kern="100" dirty="0">
              <a:latin typeface="Calibri"/>
              <a:ea typeface="宋体"/>
              <a:cs typeface="Times New Roman"/>
            </a:endParaRPr>
          </a:p>
          <a:p>
            <a:pPr algn="l">
              <a:spcAft>
                <a:spcPts val="0"/>
              </a:spcAft>
            </a:pPr>
            <a:r>
              <a:rPr lang="en-US" altLang="zh-CN" sz="16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}</a:t>
            </a:r>
            <a:endParaRPr lang="zh-CN" altLang="zh-CN" sz="1600" kern="100" dirty="0">
              <a:latin typeface="Calibri"/>
              <a:ea typeface="宋体"/>
              <a:cs typeface="Times New Roman"/>
            </a:endParaRPr>
          </a:p>
          <a:p>
            <a:pPr algn="l">
              <a:spcAft>
                <a:spcPts val="0"/>
              </a:spcAft>
            </a:pPr>
            <a:r>
              <a:rPr lang="en-US" altLang="zh-CN" sz="1600" b="1" kern="0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    public</a:t>
            </a:r>
            <a:r>
              <a:rPr lang="en-US" altLang="zh-CN" sz="16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V </a:t>
            </a:r>
            <a:r>
              <a:rPr lang="en-US" altLang="zh-CN" sz="16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getValue</a:t>
            </a:r>
            <a:r>
              <a:rPr lang="en-US" altLang="zh-CN" sz="16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(){</a:t>
            </a:r>
          </a:p>
          <a:p>
            <a:pPr algn="l">
              <a:spcAft>
                <a:spcPts val="0"/>
              </a:spcAft>
            </a:pPr>
            <a:r>
              <a:rPr lang="en-US" altLang="zh-CN" sz="1600" b="1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b="1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 </a:t>
            </a:r>
            <a:r>
              <a:rPr lang="en-US" altLang="zh-CN" sz="1600" b="1" kern="0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return</a:t>
            </a:r>
            <a:r>
              <a:rPr lang="en-US" altLang="zh-CN" sz="16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b="1" kern="0" dirty="0" err="1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this</a:t>
            </a:r>
            <a:r>
              <a:rPr lang="en-US" altLang="zh-CN" sz="16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</a:t>
            </a:r>
            <a:r>
              <a:rPr lang="en-US" altLang="zh-CN" sz="1600" kern="0" dirty="0" err="1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value</a:t>
            </a:r>
            <a:r>
              <a:rPr lang="en-US" altLang="zh-CN" sz="16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;</a:t>
            </a:r>
            <a:endParaRPr lang="zh-CN" altLang="zh-CN" sz="1600" kern="100" dirty="0">
              <a:latin typeface="Calibri"/>
              <a:ea typeface="宋体"/>
              <a:cs typeface="Times New Roman"/>
            </a:endParaRPr>
          </a:p>
          <a:p>
            <a:pPr algn="l">
              <a:spcAft>
                <a:spcPts val="0"/>
              </a:spcAft>
            </a:pPr>
            <a:r>
              <a:rPr lang="en-US" altLang="zh-CN" sz="16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}</a:t>
            </a:r>
            <a:endParaRPr lang="zh-CN" altLang="zh-CN" sz="1600" kern="100" dirty="0">
              <a:latin typeface="Calibri"/>
              <a:ea typeface="宋体"/>
              <a:cs typeface="Times New Roman"/>
            </a:endParaRPr>
          </a:p>
          <a:p>
            <a:pPr algn="l">
              <a:spcAft>
                <a:spcPts val="0"/>
              </a:spcAft>
            </a:pPr>
            <a:r>
              <a:rPr lang="en-US" altLang="zh-CN" sz="1600" b="1" kern="0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    public</a:t>
            </a:r>
            <a:r>
              <a:rPr lang="en-US" altLang="zh-CN" sz="16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16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setKey</a:t>
            </a:r>
            <a:r>
              <a:rPr lang="en-US" altLang="zh-CN" sz="16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(K key</a:t>
            </a:r>
            <a:r>
              <a:rPr lang="en-US" altLang="zh-CN" sz="16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){</a:t>
            </a:r>
          </a:p>
          <a:p>
            <a:pPr algn="l">
              <a:spcAft>
                <a:spcPts val="0"/>
              </a:spcAft>
            </a:pPr>
            <a:r>
              <a:rPr lang="en-US" altLang="zh-CN" sz="1600" b="1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b="1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 </a:t>
            </a:r>
            <a:r>
              <a:rPr lang="en-US" altLang="zh-CN" sz="1600" b="1" kern="0" dirty="0" err="1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this</a:t>
            </a:r>
            <a:r>
              <a:rPr lang="en-US" altLang="zh-CN" sz="1600" kern="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</a:t>
            </a:r>
            <a:r>
              <a:rPr lang="en-US" altLang="zh-CN" sz="1600" kern="0" dirty="0" err="1" smtClean="0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key</a:t>
            </a:r>
            <a:r>
              <a:rPr lang="en-US" altLang="zh-CN" sz="16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= key ;</a:t>
            </a:r>
            <a:endParaRPr lang="zh-CN" altLang="zh-CN" sz="1600" kern="100" dirty="0">
              <a:latin typeface="Calibri"/>
              <a:ea typeface="宋体"/>
              <a:cs typeface="Times New Roman"/>
            </a:endParaRPr>
          </a:p>
          <a:p>
            <a:pPr algn="l">
              <a:spcAft>
                <a:spcPts val="0"/>
              </a:spcAft>
            </a:pPr>
            <a:r>
              <a:rPr lang="en-US" altLang="zh-CN" sz="16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}</a:t>
            </a:r>
            <a:endParaRPr lang="zh-CN" altLang="zh-CN" sz="1600" kern="100" dirty="0">
              <a:latin typeface="Calibri"/>
              <a:ea typeface="宋体"/>
              <a:cs typeface="Times New Roman"/>
            </a:endParaRPr>
          </a:p>
          <a:p>
            <a:pPr algn="l">
              <a:spcAft>
                <a:spcPts val="0"/>
              </a:spcAft>
            </a:pPr>
            <a:r>
              <a:rPr lang="en-US" altLang="zh-CN" sz="1600" b="1" kern="0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    public</a:t>
            </a:r>
            <a:r>
              <a:rPr lang="en-US" altLang="zh-CN" sz="16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16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setValue</a:t>
            </a:r>
            <a:r>
              <a:rPr lang="en-US" altLang="zh-CN" sz="16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(V value</a:t>
            </a:r>
            <a:r>
              <a:rPr lang="en-US" altLang="zh-CN" sz="16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){</a:t>
            </a:r>
          </a:p>
          <a:p>
            <a:pPr algn="l">
              <a:spcAft>
                <a:spcPts val="0"/>
              </a:spcAft>
            </a:pPr>
            <a:r>
              <a:rPr lang="en-US" altLang="zh-CN" sz="1600" b="1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b="1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 </a:t>
            </a:r>
            <a:r>
              <a:rPr lang="en-US" altLang="zh-CN" sz="1600" b="1" kern="0" dirty="0" err="1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this</a:t>
            </a:r>
            <a:r>
              <a:rPr lang="en-US" altLang="zh-CN" sz="1600" kern="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</a:t>
            </a:r>
            <a:r>
              <a:rPr lang="en-US" altLang="zh-CN" sz="1600" kern="0" dirty="0" err="1" smtClean="0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value</a:t>
            </a:r>
            <a:r>
              <a:rPr lang="en-US" altLang="zh-CN" sz="16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= value ;</a:t>
            </a:r>
            <a:endParaRPr lang="zh-CN" altLang="zh-CN" sz="1600" kern="100" dirty="0">
              <a:latin typeface="Calibri"/>
              <a:ea typeface="宋体"/>
              <a:cs typeface="Times New Roman"/>
            </a:endParaRPr>
          </a:p>
          <a:p>
            <a:pPr algn="l">
              <a:spcAft>
                <a:spcPts val="0"/>
              </a:spcAft>
            </a:pPr>
            <a:r>
              <a:rPr lang="en-US" altLang="zh-CN" sz="16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}</a:t>
            </a:r>
            <a:endParaRPr lang="zh-CN" altLang="zh-CN" sz="1600" kern="100" dirty="0">
              <a:latin typeface="Calibri"/>
              <a:ea typeface="宋体"/>
              <a:cs typeface="Times New Roman"/>
            </a:endParaRPr>
          </a:p>
          <a:p>
            <a:pPr algn="l">
              <a:spcAft>
                <a:spcPts val="0"/>
              </a:spcAft>
            </a:pPr>
            <a:r>
              <a:rPr lang="en-US" altLang="zh-CN" sz="16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}</a:t>
            </a:r>
            <a:endParaRPr lang="zh-CN" altLang="zh-CN" sz="1600" kern="100" dirty="0">
              <a:effectLst/>
              <a:latin typeface="Calibri"/>
              <a:ea typeface="宋体"/>
              <a:cs typeface="Times New Roman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6C7A287-3E96-4060-B9F6-4696645199A7}" type="slidenum">
              <a:rPr kumimoji="0" lang="en-US" altLang="zh-CN" kern="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23</a:t>
            </a:fld>
            <a:endParaRPr kumimoji="0" lang="en-US" altLang="zh-CN" ker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6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650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65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65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065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65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65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065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065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065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065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065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065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065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0650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0650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指定多个泛型类型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7772400" cy="4421188"/>
          </a:xfrm>
          <a:noFill/>
          <a:ln>
            <a:noFill/>
            <a:miter lim="800000"/>
            <a:headEnd/>
            <a:tailEnd/>
          </a:ln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GenericsDemo09{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b="1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    public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static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main(String 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args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[]){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 Notepad&lt;</a:t>
            </a:r>
            <a:r>
              <a:rPr lang="en-US" altLang="zh-CN" sz="18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String,Integer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&gt; t =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null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 t 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=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new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Notepad&lt;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String,Integer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&gt;() 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 </a:t>
            </a:r>
            <a:r>
              <a:rPr lang="en-US" altLang="zh-CN" sz="18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t.setValue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(30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 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 </a:t>
            </a:r>
            <a:r>
              <a:rPr lang="en-US" altLang="zh-CN" sz="18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sz="1800" i="1" dirty="0" err="1" smtClean="0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18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180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</a:t>
            </a:r>
            <a:r>
              <a:rPr lang="zh-CN" altLang="zh-CN" sz="1800" dirty="0">
                <a:solidFill>
                  <a:srgbClr val="2A00FF"/>
                </a:solidFill>
                <a:latin typeface="Consolas"/>
                <a:ea typeface="宋体"/>
                <a:cs typeface="Consolas"/>
              </a:rPr>
              <a:t>姓名；</a:t>
            </a:r>
            <a:r>
              <a:rPr lang="en-US" altLang="zh-CN" sz="180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+ 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t.getKey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()) 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 </a:t>
            </a:r>
            <a:r>
              <a:rPr lang="en-US" altLang="zh-CN" sz="18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sz="1800" i="1" dirty="0" err="1" smtClean="0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18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180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</a:t>
            </a:r>
            <a:r>
              <a:rPr lang="zh-CN" altLang="zh-CN" sz="1800" dirty="0">
                <a:solidFill>
                  <a:srgbClr val="2A00FF"/>
                </a:solidFill>
                <a:latin typeface="Consolas"/>
                <a:ea typeface="宋体"/>
                <a:cs typeface="Consolas"/>
              </a:rPr>
              <a:t>，年龄；</a:t>
            </a:r>
            <a:r>
              <a:rPr lang="en-US" altLang="zh-CN" sz="180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+ 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t.getValue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()) 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;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}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}</a:t>
            </a:r>
          </a:p>
          <a:p>
            <a:pPr marL="0" indent="0" algn="just">
              <a:spcAft>
                <a:spcPts val="0"/>
              </a:spcAft>
              <a:buNone/>
            </a:pPr>
            <a:endParaRPr lang="en-US" altLang="zh-CN" sz="1800" dirty="0" smtClean="0">
              <a:solidFill>
                <a:srgbClr val="000000"/>
              </a:solidFill>
              <a:latin typeface="Consolas"/>
              <a:ea typeface="宋体"/>
              <a:cs typeface="Times New Roman"/>
            </a:endParaRPr>
          </a:p>
          <a:p>
            <a:pPr marL="400050" lvl="1" indent="0">
              <a:buNone/>
            </a:pPr>
            <a:r>
              <a:rPr lang="zh-CN" altLang="zh-CN" sz="1800" b="1" dirty="0"/>
              <a:t>程序运行结果</a:t>
            </a:r>
            <a:r>
              <a:rPr lang="en-US" altLang="zh-CN" sz="1800" dirty="0"/>
              <a:t>:</a:t>
            </a:r>
            <a:endParaRPr lang="zh-CN" altLang="zh-CN" sz="1800" dirty="0"/>
          </a:p>
          <a:p>
            <a:pPr marL="400050" lvl="1" indent="0">
              <a:buNone/>
            </a:pPr>
            <a:r>
              <a:rPr lang="zh-CN" altLang="zh-CN" sz="1800" dirty="0"/>
              <a:t>姓名：，年龄：</a:t>
            </a:r>
            <a:r>
              <a:rPr lang="en-US" altLang="zh-CN" sz="1800" dirty="0"/>
              <a:t>30</a:t>
            </a:r>
            <a:endParaRPr lang="zh-CN" altLang="zh-CN" sz="1800" dirty="0"/>
          </a:p>
          <a:p>
            <a:pPr marL="0" indent="0" algn="just">
              <a:spcAft>
                <a:spcPts val="0"/>
              </a:spcAft>
              <a:buNone/>
            </a:pPr>
            <a:endParaRPr lang="zh-CN" altLang="zh-CN" sz="2000" kern="100" dirty="0">
              <a:effectLst/>
              <a:latin typeface="Calibri"/>
              <a:ea typeface="宋体"/>
              <a:cs typeface="Times New Roman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6C7A287-3E96-4060-B9F6-4696645199A7}" type="slidenum">
              <a:rPr kumimoji="0" lang="en-US" altLang="zh-CN" kern="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24</a:t>
            </a:fld>
            <a:endParaRPr kumimoji="0" lang="en-US" altLang="zh-CN" ker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15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15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1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215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15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泛型的安全警告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7772400" cy="4925144"/>
          </a:xfrm>
        </p:spPr>
        <p:txBody>
          <a:bodyPr/>
          <a:lstStyle/>
          <a:p>
            <a:r>
              <a:rPr lang="zh-CN" altLang="en-US" sz="2400" dirty="0"/>
              <a:t>泛型</a:t>
            </a:r>
            <a:r>
              <a:rPr lang="zh-CN" altLang="en-US" sz="2400" dirty="0" smtClean="0"/>
              <a:t>应用过程中，声明</a:t>
            </a:r>
            <a:r>
              <a:rPr lang="zh-CN" altLang="en-US" sz="2400" dirty="0"/>
              <a:t>类对象</a:t>
            </a:r>
            <a:r>
              <a:rPr lang="zh-CN" altLang="en-US" sz="2400" dirty="0" smtClean="0"/>
              <a:t>时需要指定</a:t>
            </a:r>
            <a:r>
              <a:rPr lang="zh-CN" altLang="en-US" sz="2400" dirty="0"/>
              <a:t>好其内部数据类型，否则会出现警告</a:t>
            </a:r>
            <a:r>
              <a:rPr lang="zh-CN" altLang="en-US" sz="2400" dirty="0" smtClean="0"/>
              <a:t>信息，</a:t>
            </a:r>
            <a:r>
              <a:rPr lang="en-US" altLang="zh-CN" sz="2400" dirty="0" smtClean="0"/>
              <a:t>info</a:t>
            </a:r>
            <a:r>
              <a:rPr lang="zh-CN" altLang="en-US" sz="2400" dirty="0" smtClean="0"/>
              <a:t>类定义如下：</a:t>
            </a:r>
            <a:endParaRPr lang="zh-CN" altLang="en-US" sz="2400" dirty="0"/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Info&lt;</a:t>
            </a:r>
            <a:r>
              <a:rPr lang="en-US" altLang="zh-CN" sz="1800" dirty="0">
                <a:solidFill>
                  <a:srgbClr val="FF0000"/>
                </a:solidFill>
                <a:latin typeface="Consolas"/>
                <a:ea typeface="宋体"/>
                <a:cs typeface="Times New Roman"/>
              </a:rPr>
              <a:t>T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&gt; {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private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Consolas"/>
                <a:ea typeface="宋体"/>
                <a:cs typeface="Times New Roman"/>
              </a:rPr>
              <a:t>T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dirty="0" err="1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var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;</a:t>
            </a:r>
            <a:r>
              <a:rPr lang="en-US" altLang="zh-CN" sz="1800" dirty="0">
                <a:latin typeface="Consolas"/>
                <a:ea typeface="宋体"/>
                <a:cs typeface="Times New Roman"/>
              </a:rPr>
              <a:t> 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Consolas"/>
                <a:ea typeface="宋体"/>
                <a:cs typeface="Times New Roman"/>
              </a:rPr>
              <a:t>T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getVar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 {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</a:t>
            </a:r>
            <a:r>
              <a:rPr lang="en-US" altLang="zh-CN" sz="1800" b="1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return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dirty="0" err="1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this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</a:t>
            </a:r>
            <a:r>
              <a:rPr lang="en-US" altLang="zh-CN" sz="1800" dirty="0" err="1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var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;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}</a:t>
            </a:r>
            <a:r>
              <a:rPr lang="en-US" altLang="zh-CN" sz="1800" dirty="0">
                <a:latin typeface="Consolas"/>
                <a:ea typeface="宋体"/>
                <a:cs typeface="Times New Roman"/>
              </a:rPr>
              <a:t> 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setVar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1800" dirty="0">
                <a:solidFill>
                  <a:srgbClr val="FF0000"/>
                </a:solidFill>
                <a:latin typeface="Consolas"/>
                <a:ea typeface="宋体"/>
                <a:cs typeface="Times New Roman"/>
              </a:rPr>
              <a:t>T 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var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 {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</a:t>
            </a:r>
            <a:r>
              <a:rPr lang="en-US" altLang="zh-CN" sz="1800" b="1" dirty="0" err="1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this</a:t>
            </a:r>
            <a:r>
              <a:rPr lang="en-US" altLang="zh-CN" sz="18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</a:t>
            </a:r>
            <a:r>
              <a:rPr lang="en-US" altLang="zh-CN" sz="1800" dirty="0" err="1" smtClean="0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var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= 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var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;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}</a:t>
            </a:r>
            <a:r>
              <a:rPr lang="en-US" altLang="zh-CN" sz="1800" dirty="0">
                <a:latin typeface="Consolas"/>
                <a:ea typeface="宋体"/>
                <a:cs typeface="Times New Roman"/>
              </a:rPr>
              <a:t> 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String 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toString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 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{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  </a:t>
            </a:r>
            <a:r>
              <a:rPr lang="en-US" altLang="zh-CN" sz="1800" b="1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return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dirty="0" err="1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this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</a:t>
            </a:r>
            <a:r>
              <a:rPr lang="en-US" altLang="zh-CN" sz="1800" dirty="0" err="1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var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.toString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();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}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</a:rPr>
              <a:t>}</a:t>
            </a:r>
            <a:endParaRPr lang="en-US" altLang="zh-CN" sz="18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6C7A287-3E96-4060-B9F6-4696645199A7}" type="slidenum">
              <a:rPr kumimoji="0" lang="en-US" altLang="zh-CN" kern="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25</a:t>
            </a:fld>
            <a:endParaRPr kumimoji="0" lang="en-US" altLang="zh-CN" kern="0"/>
          </a:p>
        </p:txBody>
      </p:sp>
    </p:spTree>
    <p:extLst>
      <p:ext uri="{BB962C8B-B14F-4D97-AF65-F5344CB8AC3E}">
        <p14:creationId xmlns:p14="http://schemas.microsoft.com/office/powerpoint/2010/main" val="40218722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泛型的安全警告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7772400" cy="4925144"/>
          </a:xfrm>
        </p:spPr>
        <p:txBody>
          <a:bodyPr/>
          <a:lstStyle/>
          <a:p>
            <a:r>
              <a:rPr lang="zh-CN" altLang="en-US" dirty="0" smtClean="0"/>
              <a:t>测试类：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zh-CN" sz="2000" b="1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GenericsDemo10 {</a:t>
            </a:r>
            <a:endParaRPr lang="zh-CN" altLang="zh-CN" sz="2000" kern="100" dirty="0" smtClean="0">
              <a:latin typeface="Calibri"/>
              <a:ea typeface="宋体"/>
              <a:cs typeface="Times New Roman"/>
            </a:endParaRPr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20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static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main(String </a:t>
            </a:r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args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[]) {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Info </a:t>
            </a:r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= </a:t>
            </a:r>
            <a:r>
              <a:rPr lang="en-US" altLang="zh-CN" sz="20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new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Info(); </a:t>
            </a:r>
            <a:r>
              <a:rPr lang="en-US" altLang="zh-CN" sz="2000" b="1" dirty="0">
                <a:solidFill>
                  <a:srgbClr val="008000"/>
                </a:solidFill>
                <a:latin typeface="Consolas"/>
                <a:ea typeface="宋体"/>
                <a:cs typeface="Times New Roman"/>
              </a:rPr>
              <a:t>// </a:t>
            </a:r>
            <a:r>
              <a:rPr lang="zh-CN" altLang="zh-CN" sz="2000" b="1" dirty="0">
                <a:solidFill>
                  <a:srgbClr val="008000"/>
                </a:solidFill>
                <a:latin typeface="Consolas"/>
                <a:ea typeface="宋体"/>
                <a:cs typeface="Consolas"/>
              </a:rPr>
              <a:t>警告，没有指定泛型类型</a:t>
            </a:r>
            <a:endParaRPr lang="zh-CN" altLang="zh-CN" sz="2000" b="1" kern="100" dirty="0">
              <a:solidFill>
                <a:srgbClr val="008000"/>
              </a:solidFill>
              <a:latin typeface="Calibri"/>
              <a:ea typeface="宋体"/>
              <a:cs typeface="Times New Roman"/>
            </a:endParaRPr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i.setVar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200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"Hello"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 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</a:t>
            </a:r>
            <a:r>
              <a:rPr lang="en-US" altLang="zh-CN" sz="2000" b="1" dirty="0" smtClean="0">
                <a:solidFill>
                  <a:srgbClr val="008000"/>
                </a:solidFill>
                <a:latin typeface="Consolas"/>
                <a:ea typeface="宋体"/>
                <a:cs typeface="Times New Roman"/>
              </a:rPr>
              <a:t>// </a:t>
            </a:r>
            <a:r>
              <a:rPr lang="zh-CN" altLang="zh-CN" sz="2000" b="1" dirty="0">
                <a:solidFill>
                  <a:srgbClr val="008000"/>
                </a:solidFill>
                <a:latin typeface="Consolas"/>
                <a:ea typeface="宋体"/>
                <a:cs typeface="Consolas"/>
              </a:rPr>
              <a:t>设置字符串</a:t>
            </a:r>
            <a:endParaRPr lang="zh-CN" altLang="zh-CN" sz="2000" b="1" kern="100" dirty="0">
              <a:solidFill>
                <a:srgbClr val="008000"/>
              </a:solidFill>
              <a:latin typeface="Calibri"/>
              <a:ea typeface="宋体"/>
              <a:cs typeface="Times New Roman"/>
            </a:endParaRPr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sz="2000" i="1" dirty="0" err="1" smtClean="0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200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</a:t>
            </a:r>
            <a:r>
              <a:rPr lang="zh-CN" altLang="zh-CN" sz="2000" dirty="0">
                <a:solidFill>
                  <a:srgbClr val="2A00FF"/>
                </a:solidFill>
                <a:latin typeface="Consolas"/>
                <a:ea typeface="宋体"/>
                <a:cs typeface="Consolas"/>
              </a:rPr>
              <a:t>内容：</a:t>
            </a:r>
            <a:r>
              <a:rPr lang="en-US" altLang="zh-CN" sz="200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+ </a:t>
            </a:r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i.getVar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());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}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marL="457200" lvl="1" indent="0" algn="just">
              <a:spcAft>
                <a:spcPts val="0"/>
              </a:spcAft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}</a:t>
            </a:r>
          </a:p>
          <a:p>
            <a:pPr lvl="1"/>
            <a:r>
              <a:rPr lang="zh-CN" altLang="en-US" dirty="0" smtClean="0"/>
              <a:t>编译时出现警告信息：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Note:GenericsDemo10.java </a:t>
            </a:r>
            <a:r>
              <a:rPr lang="en-US" altLang="zh-CN" sz="1800" dirty="0">
                <a:solidFill>
                  <a:srgbClr val="FF0000"/>
                </a:solidFill>
              </a:rPr>
              <a:t>uses unchecked or </a:t>
            </a:r>
            <a:r>
              <a:rPr lang="en-US" altLang="zh-CN" sz="1800" dirty="0" smtClean="0">
                <a:solidFill>
                  <a:srgbClr val="FF0000"/>
                </a:solidFill>
              </a:rPr>
              <a:t>unsafe operations. Note</a:t>
            </a:r>
            <a:r>
              <a:rPr lang="en-US" altLang="zh-CN" sz="1800" dirty="0">
                <a:solidFill>
                  <a:srgbClr val="FF0000"/>
                </a:solidFill>
              </a:rPr>
              <a:t>: Recompile with -</a:t>
            </a:r>
            <a:r>
              <a:rPr lang="en-US" altLang="zh-CN" sz="1800" dirty="0" err="1">
                <a:solidFill>
                  <a:srgbClr val="FF0000"/>
                </a:solidFill>
              </a:rPr>
              <a:t>Xlint:unchecked</a:t>
            </a:r>
            <a:r>
              <a:rPr lang="en-US" altLang="zh-CN" sz="1800" dirty="0">
                <a:solidFill>
                  <a:srgbClr val="FF0000"/>
                </a:solidFill>
              </a:rPr>
              <a:t> for details.</a:t>
            </a:r>
            <a:endParaRPr lang="en-US" altLang="zh-CN" sz="1800" dirty="0" smtClean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6C7A287-3E96-4060-B9F6-4696645199A7}" type="slidenum">
              <a:rPr kumimoji="0" lang="en-US" altLang="zh-CN" kern="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26</a:t>
            </a:fld>
            <a:endParaRPr kumimoji="0" lang="en-US" altLang="zh-CN" kern="0"/>
          </a:p>
        </p:txBody>
      </p:sp>
    </p:spTree>
    <p:extLst>
      <p:ext uri="{BB962C8B-B14F-4D97-AF65-F5344CB8AC3E}">
        <p14:creationId xmlns:p14="http://schemas.microsoft.com/office/powerpoint/2010/main" val="5124313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泛型的安全警告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以上</a:t>
            </a:r>
            <a:r>
              <a:rPr lang="zh-CN" altLang="zh-CN" dirty="0"/>
              <a:t>程序虽然在编译时出现了警告，但是并不影响程序的</a:t>
            </a:r>
            <a:r>
              <a:rPr lang="zh-CN" altLang="zh-CN" dirty="0" smtClean="0"/>
              <a:t>运行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在</a:t>
            </a:r>
            <a:r>
              <a:rPr lang="zh-CN" altLang="zh-CN" dirty="0"/>
              <a:t>泛</a:t>
            </a:r>
            <a:r>
              <a:rPr lang="zh-CN" altLang="zh-CN" dirty="0" smtClean="0"/>
              <a:t>型操作中</a:t>
            </a:r>
            <a:r>
              <a:rPr lang="zh-CN" altLang="en-US" dirty="0" smtClean="0"/>
              <a:t>如果</a:t>
            </a:r>
            <a:r>
              <a:rPr lang="zh-CN" altLang="zh-CN" dirty="0" smtClean="0"/>
              <a:t>没有</a:t>
            </a:r>
            <a:r>
              <a:rPr lang="zh-CN" altLang="zh-CN" dirty="0"/>
              <a:t>指定泛</a:t>
            </a:r>
            <a:r>
              <a:rPr lang="zh-CN" altLang="zh-CN" dirty="0" smtClean="0"/>
              <a:t>型</a:t>
            </a:r>
            <a:r>
              <a:rPr lang="zh-CN" altLang="en-US" dirty="0" smtClean="0"/>
              <a:t>，</a:t>
            </a:r>
            <a:r>
              <a:rPr lang="zh-CN" altLang="zh-CN" dirty="0" smtClean="0"/>
              <a:t>程序</a:t>
            </a:r>
            <a:r>
              <a:rPr lang="zh-CN" altLang="zh-CN" dirty="0"/>
              <a:t>也可以正常使用，而所有的类型统一使用</a:t>
            </a:r>
            <a:r>
              <a:rPr lang="en-US" altLang="zh-CN" dirty="0"/>
              <a:t>Object</a:t>
            </a:r>
            <a:r>
              <a:rPr lang="zh-CN" altLang="zh-CN" dirty="0"/>
              <a:t>进行</a:t>
            </a:r>
            <a:r>
              <a:rPr lang="zh-CN" altLang="zh-CN" dirty="0" smtClean="0"/>
              <a:t>接收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GenericsDemo10.java</a:t>
            </a:r>
            <a:r>
              <a:rPr lang="zh-CN" altLang="en-US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中：</a:t>
            </a:r>
            <a:endParaRPr lang="en-US" altLang="zh-CN" dirty="0" smtClean="0">
              <a:solidFill>
                <a:srgbClr val="000000"/>
              </a:solidFill>
              <a:latin typeface="Consolas"/>
              <a:ea typeface="宋体"/>
              <a:cs typeface="Times New Roman"/>
            </a:endParaRPr>
          </a:p>
          <a:p>
            <a:pPr lvl="1"/>
            <a:r>
              <a:rPr lang="en-US" altLang="zh-CN" dirty="0"/>
              <a:t>Info </a:t>
            </a:r>
            <a:r>
              <a:rPr lang="en-US" altLang="zh-CN" dirty="0" err="1"/>
              <a:t>i</a:t>
            </a:r>
            <a:r>
              <a:rPr lang="en-US" altLang="zh-CN" dirty="0"/>
              <a:t> = new Info(); </a:t>
            </a:r>
            <a:r>
              <a:rPr lang="en-US" altLang="zh-CN" dirty="0" smtClean="0"/>
              <a:t>  </a:t>
            </a:r>
            <a:r>
              <a:rPr lang="zh-CN" altLang="en-US" dirty="0" smtClean="0"/>
              <a:t>等同于：</a:t>
            </a:r>
            <a:endParaRPr lang="en-US" altLang="zh-CN" dirty="0" smtClean="0"/>
          </a:p>
          <a:p>
            <a:pPr lvl="1"/>
            <a:r>
              <a:rPr lang="en-US" altLang="zh-CN" dirty="0"/>
              <a:t>Info&lt;</a:t>
            </a:r>
            <a:r>
              <a:rPr lang="en-US" altLang="zh-CN" b="1" dirty="0">
                <a:solidFill>
                  <a:srgbClr val="008000"/>
                </a:solidFill>
              </a:rPr>
              <a:t>Object</a:t>
            </a:r>
            <a:r>
              <a:rPr lang="en-US" altLang="zh-CN" dirty="0"/>
              <a:t>&gt; </a:t>
            </a:r>
            <a:r>
              <a:rPr lang="en-US" altLang="zh-CN" dirty="0" err="1"/>
              <a:t>i</a:t>
            </a:r>
            <a:r>
              <a:rPr lang="en-US" altLang="zh-CN" dirty="0"/>
              <a:t> = new Info&lt;</a:t>
            </a:r>
            <a:r>
              <a:rPr lang="en-US" altLang="zh-CN" b="1" dirty="0">
                <a:solidFill>
                  <a:srgbClr val="008000"/>
                </a:solidFill>
              </a:rPr>
              <a:t>Object</a:t>
            </a:r>
            <a:r>
              <a:rPr lang="en-US" altLang="zh-CN" dirty="0" smtClean="0"/>
              <a:t>&gt;();</a:t>
            </a:r>
          </a:p>
          <a:p>
            <a:pPr lvl="1"/>
            <a:r>
              <a:rPr lang="zh-CN" altLang="en-US" dirty="0" smtClean="0"/>
              <a:t>这样做没有意义，</a:t>
            </a:r>
            <a:r>
              <a:rPr lang="zh-CN" altLang="zh-CN" dirty="0"/>
              <a:t>唯一好处是，在编译时警告信息消失了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6C7A287-3E96-4060-B9F6-4696645199A7}" type="slidenum">
              <a:rPr kumimoji="0" lang="en-US" altLang="zh-CN" kern="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27</a:t>
            </a:fld>
            <a:endParaRPr kumimoji="0" lang="en-US" altLang="zh-CN" kern="0"/>
          </a:p>
        </p:txBody>
      </p:sp>
    </p:spTree>
    <p:extLst>
      <p:ext uri="{BB962C8B-B14F-4D97-AF65-F5344CB8AC3E}">
        <p14:creationId xmlns:p14="http://schemas.microsoft.com/office/powerpoint/2010/main" val="6187944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sz="1800" b="1" dirty="0" smtClean="0">
                <a:solidFill>
                  <a:srgbClr val="008000"/>
                </a:solidFill>
                <a:latin typeface="Consolas"/>
                <a:ea typeface="宋体"/>
                <a:cs typeface="Times New Roman"/>
              </a:rPr>
              <a:t>// Info</a:t>
            </a:r>
            <a:r>
              <a:rPr lang="zh-CN" altLang="en-US" sz="1800" b="1" dirty="0" smtClean="0">
                <a:solidFill>
                  <a:srgbClr val="008000"/>
                </a:solidFill>
                <a:latin typeface="Consolas"/>
                <a:ea typeface="宋体"/>
                <a:cs typeface="Times New Roman"/>
              </a:rPr>
              <a:t>类</a:t>
            </a:r>
            <a:r>
              <a:rPr lang="zh-CN" altLang="en-US" sz="1800" b="1" dirty="0">
                <a:solidFill>
                  <a:srgbClr val="008000"/>
                </a:solidFill>
                <a:latin typeface="Consolas"/>
                <a:ea typeface="宋体"/>
                <a:cs typeface="Times New Roman"/>
              </a:rPr>
              <a:t>定义</a:t>
            </a:r>
            <a:r>
              <a:rPr lang="zh-CN" altLang="en-US" sz="1800" b="1" dirty="0" smtClean="0">
                <a:solidFill>
                  <a:srgbClr val="008000"/>
                </a:solidFill>
                <a:latin typeface="Consolas"/>
                <a:ea typeface="宋体"/>
                <a:cs typeface="Times New Roman"/>
              </a:rPr>
              <a:t>见前页</a:t>
            </a:r>
            <a:r>
              <a:rPr lang="en-US" altLang="zh-CN" sz="1800" b="1" dirty="0" err="1" smtClean="0">
                <a:solidFill>
                  <a:srgbClr val="008000"/>
                </a:solidFill>
                <a:latin typeface="Consolas"/>
                <a:ea typeface="宋体"/>
                <a:cs typeface="Times New Roman"/>
              </a:rPr>
              <a:t>ppt</a:t>
            </a:r>
            <a:endParaRPr lang="en-US" altLang="zh-CN" sz="1800" b="1" dirty="0" smtClean="0">
              <a:solidFill>
                <a:srgbClr val="008000"/>
              </a:solidFill>
              <a:latin typeface="Consolas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b="1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GenericsDemo12{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b="1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   public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static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main(String 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args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[]){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Info&lt;String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&gt; 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=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new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Info&lt;String&gt;() 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</a:t>
            </a:r>
            <a:r>
              <a:rPr lang="en-US" altLang="zh-CN" sz="18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i.setVar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180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"Jerry"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 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i="1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fun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18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 ;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}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b="1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   public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static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fun(Info&lt;</a:t>
            </a:r>
            <a:r>
              <a:rPr lang="en-US" altLang="zh-CN" sz="1800" b="1" dirty="0">
                <a:solidFill>
                  <a:srgbClr val="FF0000"/>
                </a:solidFill>
                <a:latin typeface="Consolas"/>
                <a:ea typeface="宋体"/>
                <a:cs typeface="Times New Roman"/>
              </a:rPr>
              <a:t>Object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&gt; temp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</a:t>
            </a:r>
            <a:r>
              <a:rPr lang="en-US" altLang="zh-CN" sz="18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sz="1800" i="1" dirty="0" err="1" smtClean="0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18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180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</a:t>
            </a:r>
            <a:r>
              <a:rPr lang="zh-CN" altLang="zh-CN" sz="1800" dirty="0">
                <a:solidFill>
                  <a:srgbClr val="2A00FF"/>
                </a:solidFill>
                <a:latin typeface="Consolas"/>
                <a:ea typeface="宋体"/>
                <a:cs typeface="Consolas"/>
              </a:rPr>
              <a:t>内容：</a:t>
            </a:r>
            <a:r>
              <a:rPr lang="en-US" altLang="zh-CN" sz="180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+ temp) ;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}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}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endParaRPr lang="zh-CN" altLang="en-US" dirty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/>
              <a:t>使用泛型声明后的对象引用传递问题</a:t>
            </a:r>
          </a:p>
        </p:txBody>
      </p:sp>
      <p:pic>
        <p:nvPicPr>
          <p:cNvPr id="11162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224611"/>
            <a:ext cx="7959725" cy="122872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6C7A287-3E96-4060-B9F6-4696645199A7}" type="slidenum">
              <a:rPr kumimoji="0" lang="en-US" altLang="zh-CN" kern="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28</a:t>
            </a:fld>
            <a:endParaRPr kumimoji="0" lang="en-US" altLang="zh-CN" ker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1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/>
              <a:t>使用泛型声明后的对象引用传递问题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340768"/>
            <a:ext cx="8039100" cy="108017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引用传递的泛型类型必须匹配才能传递。</a:t>
            </a:r>
          </a:p>
          <a:p>
            <a:pPr eaLnBrk="1" hangingPunct="1"/>
            <a:r>
              <a:rPr lang="zh-CN" altLang="en-US" dirty="0" smtClean="0"/>
              <a:t>以上程序中尽管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是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的子类，但是在引用传递时也同样无法操作。</a:t>
            </a:r>
          </a:p>
        </p:txBody>
      </p:sp>
      <p:sp>
        <p:nvSpPr>
          <p:cNvPr id="114692" name="Rectangle 4"/>
          <p:cNvSpPr>
            <a:spLocks noChangeArrowheads="1"/>
          </p:cNvSpPr>
          <p:nvPr/>
        </p:nvSpPr>
        <p:spPr bwMode="auto">
          <a:xfrm>
            <a:off x="827584" y="2852936"/>
            <a:ext cx="3816424" cy="25922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kumimoji="0" lang="en-US" altLang="en-US" sz="1600" dirty="0">
                <a:cs typeface="Times New Roman" panose="02020603050405020304" pitchFamily="18" charset="0"/>
              </a:rPr>
              <a:t>public class GenericsDemo12{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kumimoji="0" lang="en-US" altLang="en-US" sz="1600" dirty="0">
                <a:cs typeface="Times New Roman" panose="02020603050405020304" pitchFamily="18" charset="0"/>
              </a:rPr>
              <a:t>	public static void main(String </a:t>
            </a:r>
            <a:r>
              <a:rPr kumimoji="0" lang="en-US" altLang="en-US" sz="1600" dirty="0" err="1">
                <a:cs typeface="Times New Roman" panose="02020603050405020304" pitchFamily="18" charset="0"/>
              </a:rPr>
              <a:t>args</a:t>
            </a:r>
            <a:r>
              <a:rPr kumimoji="0" lang="en-US" altLang="en-US" sz="1600" dirty="0">
                <a:cs typeface="Times New Roman" panose="02020603050405020304" pitchFamily="18" charset="0"/>
              </a:rPr>
              <a:t>[]){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kumimoji="0" lang="en-US" altLang="en-US" sz="1600" dirty="0">
                <a:cs typeface="Times New Roman" panose="02020603050405020304" pitchFamily="18" charset="0"/>
              </a:rPr>
              <a:t>	</a:t>
            </a:r>
            <a:r>
              <a:rPr kumimoji="0" lang="en-US" altLang="zh-CN" sz="1600" dirty="0">
                <a:cs typeface="Times New Roman" panose="02020603050405020304" pitchFamily="18" charset="0"/>
              </a:rPr>
              <a:t> </a:t>
            </a:r>
            <a:r>
              <a:rPr kumimoji="0" lang="en-US" altLang="en-US" sz="1600" dirty="0">
                <a:cs typeface="Times New Roman" panose="02020603050405020304" pitchFamily="18" charset="0"/>
              </a:rPr>
              <a:t>Info&lt;String&gt; </a:t>
            </a:r>
            <a:r>
              <a:rPr kumimoji="0" lang="en-US" altLang="en-US" sz="1600" dirty="0" err="1">
                <a:cs typeface="Times New Roman" panose="02020603050405020304" pitchFamily="18" charset="0"/>
              </a:rPr>
              <a:t>i</a:t>
            </a:r>
            <a:r>
              <a:rPr kumimoji="0" lang="en-US" altLang="en-US" sz="1600" dirty="0">
                <a:cs typeface="Times New Roman" panose="02020603050405020304" pitchFamily="18" charset="0"/>
              </a:rPr>
              <a:t> = new Info&lt;String&gt;();</a:t>
            </a:r>
            <a:endParaRPr kumimoji="0" lang="en-US" altLang="zh-CN" sz="1600" dirty="0"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kumimoji="0" lang="en-US" altLang="zh-CN" sz="1600" dirty="0">
                <a:cs typeface="Times New Roman" panose="02020603050405020304" pitchFamily="18" charset="0"/>
              </a:rPr>
              <a:t>        </a:t>
            </a:r>
            <a:r>
              <a:rPr kumimoji="0" lang="en-US" altLang="en-US" sz="1600" dirty="0" err="1">
                <a:cs typeface="Times New Roman" panose="02020603050405020304" pitchFamily="18" charset="0"/>
              </a:rPr>
              <a:t>i.setVar</a:t>
            </a:r>
            <a:r>
              <a:rPr kumimoji="0" lang="en-US" altLang="en-US" sz="1600" dirty="0">
                <a:cs typeface="Times New Roman" panose="02020603050405020304" pitchFamily="18" charset="0"/>
              </a:rPr>
              <a:t>(“Hello") ; 	</a:t>
            </a:r>
            <a:endParaRPr kumimoji="0" lang="en-US" altLang="zh-CN" sz="1600" dirty="0"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kumimoji="0" lang="en-US" altLang="zh-CN" sz="1600" dirty="0">
                <a:cs typeface="Times New Roman" panose="02020603050405020304" pitchFamily="18" charset="0"/>
              </a:rPr>
              <a:t>       </a:t>
            </a:r>
            <a:r>
              <a:rPr kumimoji="0" lang="en-US" altLang="en-US" sz="1600" dirty="0">
                <a:cs typeface="Times New Roman" panose="02020603050405020304" pitchFamily="18" charset="0"/>
              </a:rPr>
              <a:t>fun(</a:t>
            </a:r>
            <a:r>
              <a:rPr kumimoji="0" lang="en-US" altLang="en-US" sz="1600" dirty="0" err="1">
                <a:cs typeface="Times New Roman" panose="02020603050405020304" pitchFamily="18" charset="0"/>
              </a:rPr>
              <a:t>i</a:t>
            </a:r>
            <a:r>
              <a:rPr kumimoji="0" lang="en-US" altLang="en-US" sz="1600" dirty="0">
                <a:cs typeface="Times New Roman" panose="02020603050405020304" pitchFamily="18" charset="0"/>
              </a:rPr>
              <a:t>) ;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kumimoji="0" lang="en-US" altLang="zh-CN" sz="1600" dirty="0">
                <a:cs typeface="Times New Roman" panose="02020603050405020304" pitchFamily="18" charset="0"/>
              </a:rPr>
              <a:t>   </a:t>
            </a:r>
            <a:r>
              <a:rPr kumimoji="0" lang="en-US" altLang="en-US" sz="1600" dirty="0" smtClean="0">
                <a:cs typeface="Times New Roman" panose="02020603050405020304" pitchFamily="18" charset="0"/>
              </a:rPr>
              <a:t>}</a:t>
            </a:r>
            <a:endParaRPr kumimoji="0" lang="en-US" altLang="en-US" sz="1600" dirty="0"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kumimoji="0" lang="en-US" altLang="zh-CN" sz="1600" dirty="0">
                <a:cs typeface="Times New Roman" panose="02020603050405020304" pitchFamily="18" charset="0"/>
              </a:rPr>
              <a:t> </a:t>
            </a:r>
            <a:r>
              <a:rPr kumimoji="0" lang="en-US" altLang="en-US" sz="1600" dirty="0">
                <a:cs typeface="Times New Roman" panose="02020603050405020304" pitchFamily="18" charset="0"/>
              </a:rPr>
              <a:t>public static void fun(Info</a:t>
            </a:r>
            <a:r>
              <a:rPr kumimoji="0" lang="en-US" altLang="en-US" sz="1600" dirty="0">
                <a:solidFill>
                  <a:srgbClr val="FF0000"/>
                </a:solidFill>
                <a:cs typeface="Times New Roman" panose="02020603050405020304" pitchFamily="18" charset="0"/>
              </a:rPr>
              <a:t>&lt;Object&gt;</a:t>
            </a:r>
            <a:r>
              <a:rPr kumimoji="0" lang="en-US" altLang="en-US" sz="1600" dirty="0">
                <a:cs typeface="Times New Roman" panose="02020603050405020304" pitchFamily="18" charset="0"/>
              </a:rPr>
              <a:t> temp</a:t>
            </a:r>
            <a:r>
              <a:rPr kumimoji="0" lang="en-US" altLang="en-US" sz="1600" dirty="0" smtClean="0">
                <a:cs typeface="Times New Roman" panose="02020603050405020304" pitchFamily="18" charset="0"/>
              </a:rPr>
              <a:t>){</a:t>
            </a:r>
            <a:endParaRPr kumimoji="0" lang="en-US" altLang="zh-CN" sz="1600" dirty="0"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kumimoji="0" lang="en-US" altLang="zh-CN" sz="1600" dirty="0">
                <a:cs typeface="Times New Roman" panose="02020603050405020304" pitchFamily="18" charset="0"/>
              </a:rPr>
              <a:t>      </a:t>
            </a:r>
            <a:r>
              <a:rPr kumimoji="0" lang="en-US" altLang="en-US" sz="1600" dirty="0" err="1">
                <a:cs typeface="Times New Roman" panose="02020603050405020304" pitchFamily="18" charset="0"/>
              </a:rPr>
              <a:t>System.out.println</a:t>
            </a:r>
            <a:r>
              <a:rPr kumimoji="0" lang="en-US" altLang="en-US" sz="1600" dirty="0">
                <a:cs typeface="Times New Roman" panose="02020603050405020304" pitchFamily="18" charset="0"/>
              </a:rPr>
              <a:t>("</a:t>
            </a:r>
            <a:r>
              <a:rPr kumimoji="0" lang="en-US" altLang="en-US" sz="1600" dirty="0" err="1">
                <a:cs typeface="Times New Roman" panose="02020603050405020304" pitchFamily="18" charset="0"/>
              </a:rPr>
              <a:t>内容</a:t>
            </a:r>
            <a:r>
              <a:rPr kumimoji="0" lang="en-US" altLang="en-US" sz="1600" dirty="0">
                <a:cs typeface="Times New Roman" panose="02020603050405020304" pitchFamily="18" charset="0"/>
              </a:rPr>
              <a:t>：" + temp) ;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kumimoji="0" lang="en-US" altLang="en-US" sz="1600" dirty="0">
                <a:cs typeface="Times New Roman" panose="02020603050405020304" pitchFamily="18" charset="0"/>
              </a:rPr>
              <a:t>	}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kumimoji="0" lang="en-US" altLang="en-US" sz="1600" dirty="0">
                <a:cs typeface="Times New Roman" panose="02020603050405020304" pitchFamily="18" charset="0"/>
              </a:rPr>
              <a:t>}</a:t>
            </a:r>
            <a:endParaRPr kumimoji="0" lang="zh-CN" altLang="en-US" sz="1600" dirty="0">
              <a:cs typeface="Times New Roman" panose="02020603050405020304" pitchFamily="18" charset="0"/>
            </a:endParaRPr>
          </a:p>
        </p:txBody>
      </p:sp>
      <p:sp>
        <p:nvSpPr>
          <p:cNvPr id="114693" name="Rectangle 5"/>
          <p:cNvSpPr>
            <a:spLocks noChangeArrowheads="1"/>
          </p:cNvSpPr>
          <p:nvPr/>
        </p:nvSpPr>
        <p:spPr bwMode="auto">
          <a:xfrm>
            <a:off x="4788024" y="2852936"/>
            <a:ext cx="3743325" cy="25922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kumimoji="0" lang="en-US" altLang="en-US" sz="1600" dirty="0">
                <a:cs typeface="Times New Roman" panose="02020603050405020304" pitchFamily="18" charset="0"/>
              </a:rPr>
              <a:t>public class GenericsDemo1</a:t>
            </a:r>
            <a:r>
              <a:rPr kumimoji="0" lang="en-US" altLang="zh-CN" sz="1600" dirty="0">
                <a:cs typeface="Times New Roman" panose="02020603050405020304" pitchFamily="18" charset="0"/>
              </a:rPr>
              <a:t>3</a:t>
            </a:r>
            <a:r>
              <a:rPr kumimoji="0" lang="en-US" altLang="en-US" sz="1600" dirty="0">
                <a:cs typeface="Times New Roman" panose="02020603050405020304" pitchFamily="18" charset="0"/>
              </a:rPr>
              <a:t>{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kumimoji="0" lang="en-US" altLang="en-US" sz="1600" dirty="0">
                <a:cs typeface="Times New Roman" panose="02020603050405020304" pitchFamily="18" charset="0"/>
              </a:rPr>
              <a:t>	public static void main(String </a:t>
            </a:r>
            <a:r>
              <a:rPr kumimoji="0" lang="en-US" altLang="en-US" sz="1600" dirty="0" err="1">
                <a:cs typeface="Times New Roman" panose="02020603050405020304" pitchFamily="18" charset="0"/>
              </a:rPr>
              <a:t>args</a:t>
            </a:r>
            <a:r>
              <a:rPr kumimoji="0" lang="en-US" altLang="en-US" sz="1600" dirty="0">
                <a:cs typeface="Times New Roman" panose="02020603050405020304" pitchFamily="18" charset="0"/>
              </a:rPr>
              <a:t>[]){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kumimoji="0" lang="en-US" altLang="en-US" sz="1600" dirty="0">
                <a:cs typeface="Times New Roman" panose="02020603050405020304" pitchFamily="18" charset="0"/>
              </a:rPr>
              <a:t>	</a:t>
            </a:r>
            <a:r>
              <a:rPr kumimoji="0" lang="en-US" altLang="zh-CN" sz="1600" dirty="0">
                <a:cs typeface="Times New Roman" panose="02020603050405020304" pitchFamily="18" charset="0"/>
              </a:rPr>
              <a:t> </a:t>
            </a:r>
            <a:r>
              <a:rPr kumimoji="0" lang="en-US" altLang="en-US" sz="1600" dirty="0">
                <a:cs typeface="Times New Roman" panose="02020603050405020304" pitchFamily="18" charset="0"/>
              </a:rPr>
              <a:t>Info&lt;String&gt; </a:t>
            </a:r>
            <a:r>
              <a:rPr kumimoji="0" lang="en-US" altLang="en-US" sz="1600" dirty="0" err="1">
                <a:cs typeface="Times New Roman" panose="02020603050405020304" pitchFamily="18" charset="0"/>
              </a:rPr>
              <a:t>i</a:t>
            </a:r>
            <a:r>
              <a:rPr kumimoji="0" lang="en-US" altLang="en-US" sz="1600" dirty="0">
                <a:cs typeface="Times New Roman" panose="02020603050405020304" pitchFamily="18" charset="0"/>
              </a:rPr>
              <a:t> = new Info&lt;String&gt;();</a:t>
            </a:r>
            <a:endParaRPr kumimoji="0" lang="en-US" altLang="zh-CN" sz="1600" dirty="0"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kumimoji="0" lang="en-US" altLang="zh-CN" sz="1600" dirty="0">
                <a:cs typeface="Times New Roman" panose="02020603050405020304" pitchFamily="18" charset="0"/>
              </a:rPr>
              <a:t>        </a:t>
            </a:r>
            <a:r>
              <a:rPr kumimoji="0" lang="en-US" altLang="en-US" sz="1600" dirty="0" err="1">
                <a:cs typeface="Times New Roman" panose="02020603050405020304" pitchFamily="18" charset="0"/>
              </a:rPr>
              <a:t>i.setVar</a:t>
            </a:r>
            <a:r>
              <a:rPr kumimoji="0" lang="en-US" altLang="en-US" sz="1600" dirty="0">
                <a:cs typeface="Times New Roman" panose="02020603050405020304" pitchFamily="18" charset="0"/>
              </a:rPr>
              <a:t>(“Hello") ; 	</a:t>
            </a:r>
            <a:endParaRPr kumimoji="0" lang="en-US" altLang="zh-CN" sz="1600" dirty="0"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kumimoji="0" lang="en-US" altLang="zh-CN" sz="1600" dirty="0">
                <a:cs typeface="Times New Roman" panose="02020603050405020304" pitchFamily="18" charset="0"/>
              </a:rPr>
              <a:t>       </a:t>
            </a:r>
            <a:r>
              <a:rPr kumimoji="0" lang="en-US" altLang="en-US" sz="1600" dirty="0">
                <a:cs typeface="Times New Roman" panose="02020603050405020304" pitchFamily="18" charset="0"/>
              </a:rPr>
              <a:t>fun(</a:t>
            </a:r>
            <a:r>
              <a:rPr kumimoji="0" lang="en-US" altLang="en-US" sz="1600" dirty="0" err="1">
                <a:cs typeface="Times New Roman" panose="02020603050405020304" pitchFamily="18" charset="0"/>
              </a:rPr>
              <a:t>i</a:t>
            </a:r>
            <a:r>
              <a:rPr kumimoji="0" lang="en-US" altLang="en-US" sz="1600" dirty="0">
                <a:cs typeface="Times New Roman" panose="02020603050405020304" pitchFamily="18" charset="0"/>
              </a:rPr>
              <a:t>) ;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kumimoji="0" lang="en-US" altLang="zh-CN" sz="1600" dirty="0">
                <a:cs typeface="Times New Roman" panose="02020603050405020304" pitchFamily="18" charset="0"/>
              </a:rPr>
              <a:t>   </a:t>
            </a:r>
            <a:r>
              <a:rPr kumimoji="0" lang="en-US" altLang="en-US" sz="1600" dirty="0" smtClean="0">
                <a:cs typeface="Times New Roman" panose="02020603050405020304" pitchFamily="18" charset="0"/>
              </a:rPr>
              <a:t>}</a:t>
            </a:r>
            <a:endParaRPr kumimoji="0" lang="en-US" altLang="en-US" sz="1600" dirty="0"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kumimoji="0" lang="en-US" altLang="zh-CN" sz="1600" dirty="0">
                <a:cs typeface="Times New Roman" panose="02020603050405020304" pitchFamily="18" charset="0"/>
              </a:rPr>
              <a:t> </a:t>
            </a:r>
            <a:r>
              <a:rPr kumimoji="0" lang="en-US" altLang="en-US" sz="1600" dirty="0">
                <a:cs typeface="Times New Roman" panose="02020603050405020304" pitchFamily="18" charset="0"/>
              </a:rPr>
              <a:t>public static void fun(Info</a:t>
            </a:r>
            <a:r>
              <a:rPr kumimoji="0" lang="en-US" altLang="zh-CN" sz="1600" dirty="0">
                <a:cs typeface="Times New Roman" panose="02020603050405020304" pitchFamily="18" charset="0"/>
              </a:rPr>
              <a:t> </a:t>
            </a:r>
            <a:r>
              <a:rPr kumimoji="0" lang="en-US" altLang="en-US" sz="1600" dirty="0">
                <a:cs typeface="Times New Roman" panose="02020603050405020304" pitchFamily="18" charset="0"/>
              </a:rPr>
              <a:t> temp</a:t>
            </a:r>
            <a:r>
              <a:rPr kumimoji="0" lang="en-US" altLang="en-US" sz="1600" dirty="0" smtClean="0">
                <a:cs typeface="Times New Roman" panose="02020603050405020304" pitchFamily="18" charset="0"/>
              </a:rPr>
              <a:t>){</a:t>
            </a:r>
            <a:endParaRPr kumimoji="0" lang="en-US" altLang="zh-CN" sz="1600" dirty="0"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kumimoji="0" lang="en-US" altLang="zh-CN" sz="1600" dirty="0">
                <a:cs typeface="Times New Roman" panose="02020603050405020304" pitchFamily="18" charset="0"/>
              </a:rPr>
              <a:t>      </a:t>
            </a:r>
            <a:r>
              <a:rPr kumimoji="0" lang="en-US" altLang="en-US" sz="1600" dirty="0" err="1">
                <a:cs typeface="Times New Roman" panose="02020603050405020304" pitchFamily="18" charset="0"/>
              </a:rPr>
              <a:t>System.out.println</a:t>
            </a:r>
            <a:r>
              <a:rPr kumimoji="0" lang="en-US" altLang="en-US" sz="1600" dirty="0">
                <a:cs typeface="Times New Roman" panose="02020603050405020304" pitchFamily="18" charset="0"/>
              </a:rPr>
              <a:t>("</a:t>
            </a:r>
            <a:r>
              <a:rPr kumimoji="0" lang="en-US" altLang="en-US" sz="1600" dirty="0" err="1">
                <a:cs typeface="Times New Roman" panose="02020603050405020304" pitchFamily="18" charset="0"/>
              </a:rPr>
              <a:t>内容</a:t>
            </a:r>
            <a:r>
              <a:rPr kumimoji="0" lang="en-US" altLang="en-US" sz="1600" dirty="0">
                <a:cs typeface="Times New Roman" panose="02020603050405020304" pitchFamily="18" charset="0"/>
              </a:rPr>
              <a:t>：" + temp) ;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kumimoji="0" lang="en-US" altLang="en-US" sz="1600" dirty="0">
                <a:cs typeface="Times New Roman" panose="02020603050405020304" pitchFamily="18" charset="0"/>
              </a:rPr>
              <a:t>	}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kumimoji="0" lang="en-US" altLang="en-US" sz="1600" dirty="0">
                <a:cs typeface="Times New Roman" panose="02020603050405020304" pitchFamily="18" charset="0"/>
              </a:rPr>
              <a:t>}</a:t>
            </a:r>
            <a:endParaRPr kumimoji="0" lang="zh-CN" altLang="en-US" sz="1600" dirty="0">
              <a:cs typeface="Times New Roman" panose="02020603050405020304" pitchFamily="18" charset="0"/>
            </a:endParaRPr>
          </a:p>
        </p:txBody>
      </p:sp>
      <p:sp>
        <p:nvSpPr>
          <p:cNvPr id="114695" name="Arc 7"/>
          <p:cNvSpPr>
            <a:spLocks/>
          </p:cNvSpPr>
          <p:nvPr/>
        </p:nvSpPr>
        <p:spPr bwMode="auto">
          <a:xfrm rot="19854753">
            <a:off x="3594791" y="3725508"/>
            <a:ext cx="2686801" cy="1676400"/>
          </a:xfrm>
          <a:custGeom>
            <a:avLst/>
            <a:gdLst>
              <a:gd name="T0" fmla="*/ 2147483647 w 21123"/>
              <a:gd name="T1" fmla="*/ 0 h 21282"/>
              <a:gd name="T2" fmla="*/ 2147483647 w 21123"/>
              <a:gd name="T3" fmla="*/ 2147483647 h 21282"/>
              <a:gd name="T4" fmla="*/ 0 w 21123"/>
              <a:gd name="T5" fmla="*/ 2147483647 h 21282"/>
              <a:gd name="T6" fmla="*/ 0 60000 65536"/>
              <a:gd name="T7" fmla="*/ 0 60000 65536"/>
              <a:gd name="T8" fmla="*/ 0 60000 65536"/>
              <a:gd name="T9" fmla="*/ 0 w 21123"/>
              <a:gd name="T10" fmla="*/ 0 h 21282"/>
              <a:gd name="T11" fmla="*/ 21123 w 21123"/>
              <a:gd name="T12" fmla="*/ 21282 h 212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123" h="21282" fill="none" extrusionOk="0">
                <a:moveTo>
                  <a:pt x="3694" y="0"/>
                </a:moveTo>
                <a:cubicBezTo>
                  <a:pt x="12381" y="1508"/>
                  <a:pt x="19279" y="8145"/>
                  <a:pt x="21122" y="16767"/>
                </a:cubicBezTo>
              </a:path>
              <a:path w="21123" h="21282" stroke="0" extrusionOk="0">
                <a:moveTo>
                  <a:pt x="3694" y="0"/>
                </a:moveTo>
                <a:cubicBezTo>
                  <a:pt x="12381" y="1508"/>
                  <a:pt x="19279" y="8145"/>
                  <a:pt x="21122" y="16767"/>
                </a:cubicBezTo>
                <a:lnTo>
                  <a:pt x="0" y="21282"/>
                </a:lnTo>
                <a:close/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696" name="Rectangle 8"/>
          <p:cNvSpPr>
            <a:spLocks noChangeArrowheads="1"/>
          </p:cNvSpPr>
          <p:nvPr/>
        </p:nvSpPr>
        <p:spPr bwMode="auto">
          <a:xfrm>
            <a:off x="533400" y="5661025"/>
            <a:ext cx="799794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altLang="en-US" sz="2800" dirty="0">
                <a:latin typeface="Consolas" panose="020B0609020204030204" pitchFamily="49" charset="0"/>
                <a:ea typeface="华文细黑" pitchFamily="2" charset="-122"/>
              </a:rPr>
              <a:t>GenericsDemo1</a:t>
            </a:r>
            <a:r>
              <a:rPr lang="en-US" altLang="zh-CN" sz="2800" dirty="0">
                <a:latin typeface="Consolas" panose="020B0609020204030204" pitchFamily="49" charset="0"/>
                <a:ea typeface="华文细黑" pitchFamily="2" charset="-122"/>
              </a:rPr>
              <a:t>3</a:t>
            </a:r>
            <a:r>
              <a:rPr lang="zh-CN" altLang="en-US" sz="2800" dirty="0">
                <a:latin typeface="Consolas" panose="020B0609020204030204" pitchFamily="49" charset="0"/>
                <a:ea typeface="华文细黑" pitchFamily="2" charset="-122"/>
              </a:rPr>
              <a:t> 中</a:t>
            </a:r>
            <a:r>
              <a:rPr lang="en-US" altLang="zh-CN" sz="2800" dirty="0">
                <a:latin typeface="Consolas" panose="020B0609020204030204" pitchFamily="49" charset="0"/>
                <a:ea typeface="华文细黑" pitchFamily="2" charset="-122"/>
              </a:rPr>
              <a:t>fun</a:t>
            </a:r>
            <a:r>
              <a:rPr lang="zh-CN" altLang="en-US" sz="2800" dirty="0">
                <a:latin typeface="Consolas" panose="020B0609020204030204" pitchFamily="49" charset="0"/>
                <a:ea typeface="华文细黑" pitchFamily="2" charset="-122"/>
              </a:rPr>
              <a:t>定义的参数中去掉</a:t>
            </a:r>
            <a:r>
              <a:rPr lang="en-US" altLang="zh-CN" sz="2800" dirty="0">
                <a:latin typeface="Consolas" panose="020B0609020204030204" pitchFamily="49" charset="0"/>
                <a:ea typeface="华文细黑" pitchFamily="2" charset="-122"/>
              </a:rPr>
              <a:t>&lt;Object&gt;,</a:t>
            </a:r>
            <a:r>
              <a:rPr lang="zh-CN" altLang="en-US" sz="2800" dirty="0">
                <a:latin typeface="Consolas" panose="020B0609020204030204" pitchFamily="49" charset="0"/>
                <a:ea typeface="华文细黑" pitchFamily="2" charset="-122"/>
              </a:rPr>
              <a:t>但可以正常运行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6C7A287-3E96-4060-B9F6-4696645199A7}" type="slidenum">
              <a:rPr kumimoji="0" lang="en-US" altLang="zh-CN" kern="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29</a:t>
            </a:fld>
            <a:endParaRPr kumimoji="0" lang="en-US" altLang="zh-CN" ker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2" grpId="0" animBg="1"/>
      <p:bldP spid="114693" grpId="0" animBg="1"/>
      <p:bldP spid="114695" grpId="0" animBg="1"/>
      <p:bldP spid="11469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需求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要求：设计一个可以表示出坐标点的类，坐标由</a:t>
            </a:r>
            <a:r>
              <a:rPr lang="en-US" altLang="zh-CN" dirty="0" smtClean="0"/>
              <a:t>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Y</a:t>
            </a:r>
            <a:r>
              <a:rPr lang="zh-CN" altLang="en-US" dirty="0" smtClean="0"/>
              <a:t>组成，坐标的表示方法有以下三种：</a:t>
            </a:r>
          </a:p>
          <a:p>
            <a:pPr lvl="1" eaLnBrk="1" hangingPunct="1"/>
            <a:r>
              <a:rPr lang="zh-CN" altLang="en-US" dirty="0" smtClean="0"/>
              <a:t>整数表示：</a:t>
            </a:r>
            <a:r>
              <a:rPr lang="en-US" altLang="zh-CN" dirty="0" smtClean="0"/>
              <a:t>x=10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y=20</a:t>
            </a:r>
          </a:p>
          <a:p>
            <a:pPr lvl="1" eaLnBrk="1" hangingPunct="1"/>
            <a:r>
              <a:rPr lang="zh-CN" altLang="en-US" dirty="0" smtClean="0"/>
              <a:t>小数表示：</a:t>
            </a:r>
            <a:r>
              <a:rPr lang="en-US" altLang="zh-CN" dirty="0" smtClean="0"/>
              <a:t>x=10.5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y=20.6</a:t>
            </a:r>
          </a:p>
          <a:p>
            <a:pPr lvl="1" eaLnBrk="1" hangingPunct="1"/>
            <a:r>
              <a:rPr lang="zh-CN" altLang="en-US" dirty="0" smtClean="0"/>
              <a:t>字符串表示：</a:t>
            </a:r>
            <a:r>
              <a:rPr lang="en-US" altLang="zh-CN" dirty="0" smtClean="0"/>
              <a:t>x=</a:t>
            </a:r>
            <a:r>
              <a:rPr lang="en-US" altLang="zh-CN" dirty="0" smtClean="0">
                <a:latin typeface="Arial" charset="0"/>
              </a:rPr>
              <a:t>“</a:t>
            </a:r>
            <a:r>
              <a:rPr lang="zh-CN" altLang="en-US" dirty="0" smtClean="0"/>
              <a:t>东经</a:t>
            </a:r>
            <a:r>
              <a:rPr lang="en-US" altLang="zh-CN" dirty="0" smtClean="0"/>
              <a:t>180</a:t>
            </a:r>
            <a:r>
              <a:rPr lang="zh-CN" altLang="en-US" dirty="0" smtClean="0"/>
              <a:t>度</a:t>
            </a:r>
            <a:r>
              <a:rPr lang="zh-CN" altLang="en-US" dirty="0" smtClean="0">
                <a:latin typeface="Arial" charset="0"/>
              </a:rPr>
              <a:t>”</a:t>
            </a:r>
            <a:r>
              <a:rPr lang="zh-CN" altLang="en-US" dirty="0" smtClean="0"/>
              <a:t>、</a:t>
            </a:r>
            <a:r>
              <a:rPr lang="en-US" altLang="zh-CN" dirty="0" smtClean="0"/>
              <a:t>y=</a:t>
            </a:r>
            <a:r>
              <a:rPr lang="en-US" altLang="zh-CN" dirty="0" smtClean="0">
                <a:latin typeface="Arial" charset="0"/>
              </a:rPr>
              <a:t>“</a:t>
            </a:r>
            <a:r>
              <a:rPr lang="zh-CN" altLang="en-US" dirty="0" smtClean="0"/>
              <a:t>北纬</a:t>
            </a:r>
            <a:r>
              <a:rPr lang="en-US" altLang="zh-CN" dirty="0" smtClean="0"/>
              <a:t>210</a:t>
            </a:r>
            <a:r>
              <a:rPr lang="en-US" altLang="zh-CN" dirty="0" smtClean="0">
                <a:latin typeface="Arial" charset="0"/>
              </a:rPr>
              <a:t>”</a:t>
            </a:r>
            <a:r>
              <a:rPr lang="zh-CN" altLang="en-US" dirty="0" smtClean="0"/>
              <a:t>度</a:t>
            </a:r>
          </a:p>
          <a:p>
            <a:pPr lvl="1" eaLnBrk="1" hangingPunct="1"/>
            <a:endParaRPr lang="zh-CN" altLang="en-US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6C7A287-3E96-4060-B9F6-4696645199A7}" type="slidenum">
              <a:rPr kumimoji="0" lang="en-US" altLang="zh-CN" kern="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3</a:t>
            </a:fld>
            <a:endParaRPr kumimoji="0" lang="en-US" altLang="zh-CN" ker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通配符</a:t>
            </a:r>
            <a:r>
              <a:rPr lang="zh-CN" altLang="en-US" dirty="0" smtClean="0">
                <a:latin typeface="Arial" charset="0"/>
              </a:rPr>
              <a:t>“ </a:t>
            </a:r>
            <a:r>
              <a:rPr lang="zh-CN" altLang="en-US" dirty="0" smtClean="0"/>
              <a:t>？</a:t>
            </a:r>
            <a:r>
              <a:rPr lang="zh-CN" altLang="en-US" dirty="0" smtClean="0">
                <a:latin typeface="Arial" charset="0"/>
              </a:rPr>
              <a:t>”</a:t>
            </a:r>
            <a:endParaRPr lang="zh-CN" altLang="en-US" dirty="0" smtClean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GenericsDemo13</a:t>
            </a:r>
            <a:r>
              <a:rPr lang="zh-CN" altLang="en-US" dirty="0" smtClean="0"/>
              <a:t>在编写</a:t>
            </a:r>
            <a:r>
              <a:rPr lang="en-US" altLang="zh-CN" dirty="0" smtClean="0"/>
              <a:t>fun()</a:t>
            </a:r>
            <a:r>
              <a:rPr lang="zh-CN" altLang="en-US" dirty="0" smtClean="0"/>
              <a:t>方法时没有指定任何的泛型类型，虽然能够运行，但编译过程中出现警告。这样做有些不妥当；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为了解决这个问题，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引入通配符</a:t>
            </a:r>
            <a:r>
              <a:rPr lang="zh-CN" altLang="en-US" dirty="0" smtClean="0">
                <a:latin typeface="Arial" charset="0"/>
              </a:rPr>
              <a:t>“</a:t>
            </a:r>
            <a:r>
              <a:rPr lang="zh-CN" altLang="en-US" dirty="0" smtClean="0"/>
              <a:t>？</a:t>
            </a:r>
            <a:r>
              <a:rPr lang="zh-CN" altLang="en-US" dirty="0" smtClean="0">
                <a:latin typeface="Arial" charset="0"/>
              </a:rPr>
              <a:t>”</a:t>
            </a:r>
            <a:r>
              <a:rPr lang="zh-CN" altLang="en-US" dirty="0" smtClean="0"/>
              <a:t>，表示可以接收</a:t>
            </a:r>
            <a:r>
              <a:rPr lang="zh-CN" altLang="en-US" b="1" dirty="0" smtClean="0">
                <a:solidFill>
                  <a:srgbClr val="FF0000"/>
                </a:solidFill>
              </a:rPr>
              <a:t>此类型的任意泛型对象</a:t>
            </a:r>
            <a:r>
              <a:rPr lang="zh-CN" altLang="en-US" dirty="0" smtClean="0"/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6C7A287-3E96-4060-B9F6-4696645199A7}" type="slidenum">
              <a:rPr kumimoji="0" lang="en-US" altLang="zh-CN" kern="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30</a:t>
            </a:fld>
            <a:endParaRPr kumimoji="0" lang="en-US" altLang="zh-CN" ker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通配符</a:t>
            </a:r>
            <a:r>
              <a:rPr lang="zh-CN" altLang="en-US" dirty="0" smtClean="0">
                <a:latin typeface="Arial" charset="0"/>
              </a:rPr>
              <a:t>“ </a:t>
            </a:r>
            <a:r>
              <a:rPr lang="zh-CN" altLang="en-US" dirty="0" smtClean="0"/>
              <a:t>？</a:t>
            </a:r>
            <a:r>
              <a:rPr lang="zh-CN" altLang="en-US" dirty="0" smtClean="0">
                <a:latin typeface="Arial" charset="0"/>
              </a:rPr>
              <a:t>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使用</a:t>
            </a:r>
            <a:r>
              <a:rPr lang="zh-CN" altLang="zh-CN" dirty="0" smtClean="0"/>
              <a:t>通配符</a:t>
            </a:r>
            <a:r>
              <a:rPr lang="zh-CN" altLang="en-US" dirty="0" smtClean="0"/>
              <a:t>范例：</a:t>
            </a:r>
            <a:endParaRPr lang="en-US" altLang="zh-CN" dirty="0" smtClean="0"/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b="1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   public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GenericsDemo14 {</a:t>
            </a:r>
            <a:endParaRPr lang="zh-CN" altLang="zh-CN" sz="24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20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static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main(String </a:t>
            </a:r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args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[]) {</a:t>
            </a:r>
            <a:endParaRPr lang="zh-CN" altLang="zh-CN" sz="24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Info&lt;String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&gt; </a:t>
            </a:r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= </a:t>
            </a:r>
            <a:r>
              <a:rPr lang="en-US" altLang="zh-CN" sz="20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new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Info&lt;String&gt;(); </a:t>
            </a:r>
            <a:endParaRPr lang="en-US" altLang="zh-CN" sz="2000" dirty="0" smtClean="0">
              <a:solidFill>
                <a:srgbClr val="000000"/>
              </a:solidFill>
              <a:latin typeface="Consolas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i.setVar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200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"Jerry"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 </a:t>
            </a:r>
            <a:endParaRPr lang="en-US" altLang="zh-CN" sz="2000" dirty="0" smtClean="0">
              <a:solidFill>
                <a:srgbClr val="000000"/>
              </a:solidFill>
              <a:latin typeface="Consolas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</a:t>
            </a:r>
            <a:r>
              <a:rPr lang="en-US" altLang="zh-CN" sz="2000" i="1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fun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  <a:endParaRPr lang="zh-CN" altLang="zh-CN" sz="24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}</a:t>
            </a:r>
            <a:endParaRPr lang="zh-CN" altLang="zh-CN" sz="24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20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static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fun(Info&lt;?&gt; temp) 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   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sz="2000" i="1" dirty="0" err="1" smtClean="0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200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</a:t>
            </a:r>
            <a:r>
              <a:rPr lang="zh-CN" altLang="zh-CN" sz="2000" dirty="0">
                <a:solidFill>
                  <a:srgbClr val="2A00FF"/>
                </a:solidFill>
                <a:latin typeface="Consolas"/>
                <a:ea typeface="宋体"/>
                <a:cs typeface="Consolas"/>
              </a:rPr>
              <a:t>内容：</a:t>
            </a:r>
            <a:r>
              <a:rPr lang="en-US" altLang="zh-CN" sz="200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+ temp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</a:rPr>
              <a:t>}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6C7A287-3E96-4060-B9F6-4696645199A7}" type="slidenum">
              <a:rPr kumimoji="0" lang="en-US" altLang="zh-CN" kern="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31</a:t>
            </a:fld>
            <a:endParaRPr kumimoji="0" lang="en-US" altLang="zh-CN" kern="0"/>
          </a:p>
        </p:txBody>
      </p:sp>
    </p:spTree>
    <p:extLst>
      <p:ext uri="{BB962C8B-B14F-4D97-AF65-F5344CB8AC3E}">
        <p14:creationId xmlns:p14="http://schemas.microsoft.com/office/powerpoint/2010/main" val="29220365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受限泛型的格式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在</a:t>
            </a:r>
            <a:r>
              <a:rPr lang="zh-CN" altLang="en-US" dirty="0">
                <a:solidFill>
                  <a:srgbClr val="008000"/>
                </a:solidFill>
              </a:rPr>
              <a:t>引用传递中</a:t>
            </a:r>
            <a:r>
              <a:rPr lang="zh-CN" altLang="en-US" dirty="0"/>
              <a:t>，泛型操作中也可以设置一个泛型对象的范围上限和范围下限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设置上限：</a:t>
            </a:r>
          </a:p>
          <a:p>
            <a:pPr lvl="2" eaLnBrk="1" hangingPunct="1"/>
            <a:r>
              <a:rPr lang="zh-CN" altLang="en-US" dirty="0" smtClean="0"/>
              <a:t>定义类：</a:t>
            </a:r>
            <a:r>
              <a:rPr lang="en-US" altLang="zh-CN" dirty="0" smtClean="0"/>
              <a:t>[</a:t>
            </a:r>
            <a:r>
              <a:rPr lang="zh-CN" altLang="en-US" dirty="0" smtClean="0"/>
              <a:t>访问权限</a:t>
            </a:r>
            <a:r>
              <a:rPr lang="en-US" altLang="zh-CN" dirty="0" smtClean="0"/>
              <a:t>]</a:t>
            </a:r>
            <a:r>
              <a:rPr lang="zh-CN" altLang="en-US" dirty="0" smtClean="0"/>
              <a:t>类名称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泛型标识</a:t>
            </a:r>
            <a:r>
              <a:rPr lang="en-US" altLang="zh-CN" dirty="0" smtClean="0"/>
              <a:t>extends</a:t>
            </a:r>
            <a:r>
              <a:rPr lang="zh-CN" altLang="en-US" dirty="0" smtClean="0"/>
              <a:t>类</a:t>
            </a:r>
            <a:r>
              <a:rPr lang="en-US" altLang="zh-CN" dirty="0" smtClean="0"/>
              <a:t>&gt;{}</a:t>
            </a:r>
          </a:p>
          <a:p>
            <a:pPr lvl="2" eaLnBrk="1" hangingPunct="1"/>
            <a:r>
              <a:rPr lang="zh-CN" altLang="en-US" dirty="0" smtClean="0"/>
              <a:t>声明对象：类名称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？</a:t>
            </a:r>
            <a:r>
              <a:rPr lang="en-US" altLang="zh-CN" dirty="0" smtClean="0"/>
              <a:t>extends </a:t>
            </a:r>
            <a:r>
              <a:rPr lang="zh-CN" altLang="en-US" dirty="0" smtClean="0"/>
              <a:t>类</a:t>
            </a:r>
            <a:r>
              <a:rPr lang="en-US" altLang="zh-CN" dirty="0" smtClean="0"/>
              <a:t>&gt; </a:t>
            </a:r>
            <a:r>
              <a:rPr lang="zh-CN" altLang="en-US" dirty="0" smtClean="0"/>
              <a:t>对象名称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设置下限：</a:t>
            </a:r>
          </a:p>
          <a:p>
            <a:pPr lvl="2" eaLnBrk="1" hangingPunct="1"/>
            <a:r>
              <a:rPr lang="zh-CN" altLang="en-US" dirty="0" smtClean="0"/>
              <a:t>定义类：</a:t>
            </a:r>
            <a:r>
              <a:rPr lang="en-US" altLang="zh-CN" dirty="0" smtClean="0"/>
              <a:t>[</a:t>
            </a:r>
            <a:r>
              <a:rPr lang="zh-CN" altLang="en-US" dirty="0" smtClean="0"/>
              <a:t>访问权限</a:t>
            </a:r>
            <a:r>
              <a:rPr lang="en-US" altLang="zh-CN" dirty="0" smtClean="0"/>
              <a:t>]</a:t>
            </a:r>
            <a:r>
              <a:rPr lang="zh-CN" altLang="en-US" dirty="0" smtClean="0"/>
              <a:t>类名称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泛型标识</a:t>
            </a:r>
            <a:r>
              <a:rPr lang="en-US" altLang="zh-CN" dirty="0" smtClean="0"/>
              <a:t>super</a:t>
            </a:r>
            <a:r>
              <a:rPr lang="zh-CN" altLang="en-US" dirty="0" smtClean="0"/>
              <a:t>类</a:t>
            </a:r>
            <a:r>
              <a:rPr lang="en-US" altLang="zh-CN" dirty="0" smtClean="0"/>
              <a:t>&gt;{}</a:t>
            </a:r>
          </a:p>
          <a:p>
            <a:pPr lvl="2" eaLnBrk="1" hangingPunct="1"/>
            <a:r>
              <a:rPr lang="zh-CN" altLang="en-US" dirty="0" smtClean="0"/>
              <a:t>声明对象：类名称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？</a:t>
            </a:r>
            <a:r>
              <a:rPr lang="en-US" altLang="zh-CN" dirty="0" smtClean="0"/>
              <a:t>super </a:t>
            </a:r>
            <a:r>
              <a:rPr lang="zh-CN" altLang="en-US" dirty="0" smtClean="0"/>
              <a:t>类</a:t>
            </a:r>
            <a:r>
              <a:rPr lang="en-US" altLang="zh-CN" dirty="0" smtClean="0"/>
              <a:t>&gt; </a:t>
            </a:r>
            <a:r>
              <a:rPr lang="zh-CN" altLang="en-US" dirty="0" smtClean="0"/>
              <a:t>对象名称</a:t>
            </a:r>
            <a:endParaRPr lang="en-US" altLang="zh-CN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6C7A287-3E96-4060-B9F6-4696645199A7}" type="slidenum">
              <a:rPr kumimoji="0" lang="en-US" altLang="zh-CN" kern="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32</a:t>
            </a:fld>
            <a:endParaRPr kumimoji="0" lang="en-US" altLang="zh-CN" ker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泛型的上限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GenericsDemo17 {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</a:t>
            </a:r>
            <a:r>
              <a:rPr lang="en-US" altLang="zh-CN" sz="1800" b="1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static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main(String 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args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[]) 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 Info&lt;Integer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&gt; i1 =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new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Info&lt;Integer&gt;(); 		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 Info&lt;Float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&gt; i2 =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new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Info&lt;Float&gt;(); 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 i1.setVar(30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 </a:t>
            </a:r>
            <a:endParaRPr lang="en-US" altLang="zh-CN" sz="1800" dirty="0" smtClean="0">
              <a:solidFill>
                <a:srgbClr val="000000"/>
              </a:solidFill>
              <a:latin typeface="Consolas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  i2.setVar(30.1f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 </a:t>
            </a:r>
            <a:endParaRPr lang="en-US" altLang="zh-CN" sz="1800" dirty="0" smtClean="0">
              <a:solidFill>
                <a:srgbClr val="000000"/>
              </a:solidFill>
              <a:latin typeface="Consolas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fun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(i1);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fun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(i2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}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latin typeface="Consolas"/>
                <a:ea typeface="宋体"/>
                <a:cs typeface="Times New Roman"/>
              </a:rPr>
              <a:t> </a:t>
            </a:r>
            <a:r>
              <a:rPr lang="en-US" altLang="zh-CN" sz="1800" dirty="0" smtClean="0">
                <a:latin typeface="Consolas"/>
                <a:ea typeface="宋体"/>
                <a:cs typeface="Times New Roman"/>
              </a:rPr>
              <a:t>    </a:t>
            </a:r>
            <a:r>
              <a:rPr lang="en-US" altLang="zh-CN" sz="1800" b="1" dirty="0">
                <a:solidFill>
                  <a:srgbClr val="008000"/>
                </a:solidFill>
                <a:latin typeface="Consolas"/>
                <a:ea typeface="宋体"/>
                <a:cs typeface="Times New Roman"/>
              </a:rPr>
              <a:t>// </a:t>
            </a:r>
            <a:r>
              <a:rPr lang="zh-CN" altLang="zh-CN" sz="1800" b="1" dirty="0">
                <a:solidFill>
                  <a:srgbClr val="008000"/>
                </a:solidFill>
                <a:latin typeface="Consolas"/>
                <a:ea typeface="宋体"/>
                <a:cs typeface="Consolas"/>
              </a:rPr>
              <a:t>只能接收</a:t>
            </a:r>
            <a:r>
              <a:rPr lang="en-US" altLang="zh-CN" sz="1800" b="1" dirty="0">
                <a:solidFill>
                  <a:srgbClr val="008000"/>
                </a:solidFill>
                <a:latin typeface="Consolas"/>
                <a:ea typeface="宋体"/>
                <a:cs typeface="Times New Roman"/>
              </a:rPr>
              <a:t>Number</a:t>
            </a:r>
            <a:r>
              <a:rPr lang="zh-CN" altLang="zh-CN" sz="1800" b="1" dirty="0">
                <a:solidFill>
                  <a:srgbClr val="008000"/>
                </a:solidFill>
                <a:latin typeface="Consolas"/>
                <a:ea typeface="宋体"/>
                <a:cs typeface="Consolas"/>
              </a:rPr>
              <a:t>及其</a:t>
            </a:r>
            <a:r>
              <a:rPr lang="en-US" altLang="zh-CN" sz="1800" b="1" dirty="0">
                <a:solidFill>
                  <a:srgbClr val="008000"/>
                </a:solidFill>
                <a:latin typeface="Consolas"/>
                <a:ea typeface="宋体"/>
                <a:cs typeface="Times New Roman"/>
              </a:rPr>
              <a:t>Number</a:t>
            </a:r>
            <a:r>
              <a:rPr lang="zh-CN" altLang="zh-CN" sz="1800" b="1" dirty="0">
                <a:solidFill>
                  <a:srgbClr val="008000"/>
                </a:solidFill>
                <a:latin typeface="Consolas"/>
                <a:ea typeface="宋体"/>
                <a:cs typeface="Consolas"/>
              </a:rPr>
              <a:t>的子类</a:t>
            </a:r>
            <a:endParaRPr lang="zh-CN" altLang="zh-CN" sz="2000" b="1" kern="100" dirty="0">
              <a:solidFill>
                <a:srgbClr val="008000"/>
              </a:solidFill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b="1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     public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static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fun(Info&lt;?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extends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Number&gt; temp) {		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</a:t>
            </a:r>
            <a:r>
              <a:rPr lang="en-US" altLang="zh-CN" sz="18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sz="1800" i="1" dirty="0" err="1" smtClean="0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18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(temp 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+ </a:t>
            </a:r>
            <a:r>
              <a:rPr lang="en-US" altLang="zh-CN" sz="180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</a:t>
            </a:r>
            <a:r>
              <a:rPr lang="zh-CN" altLang="zh-CN" sz="1800" dirty="0">
                <a:solidFill>
                  <a:srgbClr val="2A00FF"/>
                </a:solidFill>
                <a:latin typeface="Consolas"/>
                <a:ea typeface="宋体"/>
                <a:cs typeface="Consolas"/>
              </a:rPr>
              <a:t>、</a:t>
            </a:r>
            <a:r>
              <a:rPr lang="en-US" altLang="zh-CN" sz="180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}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</a:rPr>
              <a:t>}   </a:t>
            </a:r>
          </a:p>
          <a:p>
            <a:pPr marL="0" indent="0">
              <a:buNone/>
            </a:pPr>
            <a:r>
              <a:rPr lang="zh-CN" altLang="en-US" sz="1800" dirty="0" smtClean="0">
                <a:solidFill>
                  <a:srgbClr val="000000"/>
                </a:solidFill>
                <a:latin typeface="Consolas"/>
                <a:ea typeface="宋体"/>
              </a:rPr>
              <a:t>结果：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30,30.1</a:t>
            </a:r>
            <a:endParaRPr lang="zh-CN" altLang="en-US" sz="1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6C7A287-3E96-4060-B9F6-4696645199A7}" type="slidenum">
              <a:rPr kumimoji="0" lang="en-US" altLang="zh-CN" kern="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33</a:t>
            </a:fld>
            <a:endParaRPr kumimoji="0" lang="en-US" altLang="zh-CN" ker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泛型的上限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范例：错误的泛型</a:t>
            </a:r>
            <a:r>
              <a:rPr lang="zh-CN" altLang="en-US" dirty="0" smtClean="0"/>
              <a:t>传递</a:t>
            </a:r>
            <a:endParaRPr lang="en-US" altLang="zh-CN" dirty="0" smtClean="0"/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GenericsDemo18{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static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main(String 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args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[]){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Info&lt;</a:t>
            </a:r>
            <a:r>
              <a:rPr lang="en-US" altLang="zh-CN" sz="1800" b="1" dirty="0" smtClean="0">
                <a:solidFill>
                  <a:srgbClr val="FF0000"/>
                </a:solidFill>
                <a:latin typeface="Consolas"/>
                <a:ea typeface="宋体"/>
                <a:cs typeface="Times New Roman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&gt; i1 =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new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Info&lt;</a:t>
            </a:r>
            <a:r>
              <a:rPr lang="en-US" altLang="zh-CN" sz="1800" b="1" dirty="0">
                <a:solidFill>
                  <a:srgbClr val="FF0000"/>
                </a:solidFill>
                <a:latin typeface="Consolas"/>
                <a:ea typeface="宋体"/>
                <a:cs typeface="Times New Roman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&gt;() 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;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i1.setVar</a:t>
            </a:r>
            <a:r>
              <a:rPr lang="en-US" altLang="zh-CN" sz="1800" b="1" dirty="0">
                <a:solidFill>
                  <a:schemeClr val="tx2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1800" b="1" dirty="0">
                <a:solidFill>
                  <a:srgbClr val="FF0000"/>
                </a:solidFill>
                <a:latin typeface="Consolas"/>
                <a:ea typeface="宋体"/>
                <a:cs typeface="Times New Roman"/>
              </a:rPr>
              <a:t>"hello"</a:t>
            </a:r>
            <a:r>
              <a:rPr lang="en-US" altLang="zh-CN" sz="1800" b="1" dirty="0">
                <a:solidFill>
                  <a:schemeClr val="tx2"/>
                </a:solidFill>
                <a:latin typeface="Consolas"/>
                <a:ea typeface="宋体"/>
                <a:cs typeface="Times New Roman"/>
              </a:rPr>
              <a:t>)</a:t>
            </a:r>
            <a:r>
              <a:rPr lang="en-US" altLang="zh-CN" sz="1800" b="1" dirty="0">
                <a:solidFill>
                  <a:srgbClr val="FF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;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zh-CN" sz="1800" i="1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fun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(i1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 ;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}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static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fun(Info&lt;?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extends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dirty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Number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&gt; temp){	</a:t>
            </a:r>
            <a:r>
              <a:rPr lang="en-US" altLang="zh-CN" sz="1800" b="1" dirty="0" smtClean="0">
                <a:solidFill>
                  <a:srgbClr val="008000"/>
                </a:solidFill>
                <a:latin typeface="Consolas"/>
                <a:ea typeface="宋体"/>
                <a:cs typeface="Times New Roman"/>
              </a:rPr>
              <a:t>// </a:t>
            </a:r>
            <a:r>
              <a:rPr lang="zh-CN" altLang="zh-CN" sz="1800" b="1" dirty="0">
                <a:solidFill>
                  <a:srgbClr val="008000"/>
                </a:solidFill>
                <a:latin typeface="Consolas"/>
                <a:ea typeface="宋体"/>
                <a:cs typeface="Consolas"/>
              </a:rPr>
              <a:t>只能接收</a:t>
            </a:r>
            <a:r>
              <a:rPr lang="en-US" altLang="zh-CN" sz="1800" b="1" dirty="0">
                <a:solidFill>
                  <a:srgbClr val="008000"/>
                </a:solidFill>
                <a:latin typeface="Consolas"/>
                <a:ea typeface="宋体"/>
                <a:cs typeface="Times New Roman"/>
              </a:rPr>
              <a:t>Number</a:t>
            </a:r>
            <a:r>
              <a:rPr lang="zh-CN" altLang="zh-CN" sz="1800" b="1" dirty="0">
                <a:solidFill>
                  <a:srgbClr val="008000"/>
                </a:solidFill>
                <a:latin typeface="Consolas"/>
                <a:ea typeface="宋体"/>
                <a:cs typeface="Consolas"/>
              </a:rPr>
              <a:t>及其</a:t>
            </a:r>
            <a:r>
              <a:rPr lang="en-US" altLang="zh-CN" sz="1800" b="1" dirty="0">
                <a:solidFill>
                  <a:srgbClr val="008000"/>
                </a:solidFill>
                <a:latin typeface="Consolas"/>
                <a:ea typeface="宋体"/>
                <a:cs typeface="Times New Roman"/>
              </a:rPr>
              <a:t>Number</a:t>
            </a:r>
            <a:r>
              <a:rPr lang="zh-CN" altLang="zh-CN" sz="1800" b="1" dirty="0">
                <a:solidFill>
                  <a:srgbClr val="008000"/>
                </a:solidFill>
                <a:latin typeface="Consolas"/>
                <a:ea typeface="宋体"/>
                <a:cs typeface="Consolas"/>
              </a:rPr>
              <a:t>的子类</a:t>
            </a:r>
            <a:endParaRPr lang="zh-CN" altLang="zh-CN" sz="1800" b="1" kern="100" dirty="0">
              <a:solidFill>
                <a:srgbClr val="008000"/>
              </a:solidFill>
              <a:latin typeface="Calibri"/>
              <a:ea typeface="宋体"/>
              <a:cs typeface="Times New Roman"/>
            </a:endParaRPr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</a:t>
            </a:r>
            <a:r>
              <a:rPr lang="en-US" altLang="zh-CN" sz="18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sz="1800" i="1" dirty="0" err="1" smtClean="0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18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(temp 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+ </a:t>
            </a:r>
            <a:r>
              <a:rPr lang="en-US" altLang="zh-CN" sz="180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</a:t>
            </a:r>
            <a:r>
              <a:rPr lang="zh-CN" altLang="zh-CN" sz="1800" dirty="0">
                <a:solidFill>
                  <a:srgbClr val="2A00FF"/>
                </a:solidFill>
                <a:latin typeface="Consolas"/>
                <a:ea typeface="宋体"/>
                <a:cs typeface="Consolas"/>
              </a:rPr>
              <a:t>、</a:t>
            </a:r>
            <a:r>
              <a:rPr lang="en-US" altLang="zh-CN" sz="180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 ;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}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457200" lvl="1" indent="0"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</a:rPr>
              <a:t>}</a:t>
            </a:r>
          </a:p>
          <a:p>
            <a:pPr lvl="0">
              <a:buClr>
                <a:srgbClr val="3333CC"/>
              </a:buClr>
            </a:pPr>
            <a:r>
              <a:rPr lang="en-US" altLang="zh-CN" sz="2400" dirty="0" smtClean="0">
                <a:solidFill>
                  <a:srgbClr val="000000"/>
                </a:solidFill>
              </a:rPr>
              <a:t>String</a:t>
            </a:r>
            <a:r>
              <a:rPr lang="zh-CN" altLang="en-US" sz="2400" dirty="0" smtClean="0">
                <a:solidFill>
                  <a:srgbClr val="000000"/>
                </a:solidFill>
              </a:rPr>
              <a:t>类型不是</a:t>
            </a:r>
            <a:r>
              <a:rPr lang="en-US" altLang="zh-CN" sz="2400" dirty="0" smtClean="0">
                <a:solidFill>
                  <a:srgbClr val="000000"/>
                </a:solidFill>
              </a:rPr>
              <a:t>Number</a:t>
            </a:r>
            <a:r>
              <a:rPr lang="zh-CN" altLang="en-US" sz="2400" dirty="0" smtClean="0">
                <a:solidFill>
                  <a:srgbClr val="000000"/>
                </a:solidFill>
              </a:rPr>
              <a:t>类型的子类，因此发生错误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endParaRPr lang="en-US" altLang="zh-CN" sz="1800" dirty="0" smtClean="0">
              <a:solidFill>
                <a:srgbClr val="000000"/>
              </a:solidFill>
              <a:latin typeface="Consolas"/>
              <a:ea typeface="宋体"/>
            </a:endParaRPr>
          </a:p>
          <a:p>
            <a:pPr marL="457200" lvl="1" indent="0">
              <a:buNone/>
            </a:pP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6C7A287-3E96-4060-B9F6-4696645199A7}" type="slidenum">
              <a:rPr kumimoji="0" lang="en-US" altLang="zh-CN" kern="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34</a:t>
            </a:fld>
            <a:endParaRPr kumimoji="0" lang="en-US" altLang="zh-CN" kern="0"/>
          </a:p>
        </p:txBody>
      </p:sp>
    </p:spTree>
    <p:extLst>
      <p:ext uri="{BB962C8B-B14F-4D97-AF65-F5344CB8AC3E}">
        <p14:creationId xmlns:p14="http://schemas.microsoft.com/office/powerpoint/2010/main" val="20115920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泛型的下限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400" dirty="0"/>
              <a:t>当使用的泛型只能在本类及其父类类型上应用时，就必须使用泛型的范围下限进行</a:t>
            </a:r>
            <a:r>
              <a:rPr lang="zh-CN" altLang="zh-CN" sz="2400" dirty="0" smtClean="0"/>
              <a:t>配置</a:t>
            </a:r>
            <a:r>
              <a:rPr lang="zh-CN" altLang="en-US" sz="2400" dirty="0" smtClean="0"/>
              <a:t>，首先看</a:t>
            </a:r>
            <a:r>
              <a:rPr lang="en-US" altLang="zh-CN" sz="2400" dirty="0" smtClean="0"/>
              <a:t>Info</a:t>
            </a:r>
            <a:r>
              <a:rPr lang="zh-CN" altLang="en-US" sz="2400" dirty="0" smtClean="0"/>
              <a:t>类：</a:t>
            </a:r>
            <a:endParaRPr lang="en-US" altLang="zh-CN" sz="2400" dirty="0" smtClean="0"/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zh-CN" sz="1800" b="1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Info&lt;T&gt; {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private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T </a:t>
            </a:r>
            <a:r>
              <a:rPr lang="en-US" altLang="zh-CN" sz="1800" dirty="0" err="1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var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; </a:t>
            </a:r>
            <a:r>
              <a:rPr lang="en-US" altLang="zh-CN" sz="1800" b="1" dirty="0">
                <a:solidFill>
                  <a:srgbClr val="008000"/>
                </a:solidFill>
                <a:latin typeface="Consolas"/>
                <a:ea typeface="宋体"/>
                <a:cs typeface="Times New Roman"/>
              </a:rPr>
              <a:t>// </a:t>
            </a:r>
            <a:r>
              <a:rPr lang="zh-CN" altLang="zh-CN" sz="1800" b="1" dirty="0">
                <a:solidFill>
                  <a:srgbClr val="008000"/>
                </a:solidFill>
                <a:latin typeface="Consolas"/>
                <a:ea typeface="宋体"/>
                <a:cs typeface="Consolas"/>
              </a:rPr>
              <a:t>定义泛型变量</a:t>
            </a:r>
            <a:endParaRPr lang="zh-CN" altLang="zh-CN" sz="1800" b="1" kern="100" dirty="0">
              <a:solidFill>
                <a:srgbClr val="008000"/>
              </a:solidFill>
              <a:latin typeface="Calibri"/>
              <a:ea typeface="宋体"/>
              <a:cs typeface="Times New Roman"/>
            </a:endParaRPr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setVar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(T 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var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 {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	</a:t>
            </a:r>
            <a:r>
              <a:rPr lang="en-US" altLang="zh-CN" sz="1800" b="1" dirty="0" err="1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this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</a:t>
            </a:r>
            <a:r>
              <a:rPr lang="en-US" altLang="zh-CN" sz="1800" dirty="0" err="1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var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= 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var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;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}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T 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getVar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 {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	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return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dirty="0" err="1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this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</a:t>
            </a:r>
            <a:r>
              <a:rPr lang="en-US" altLang="zh-CN" sz="1800" dirty="0" err="1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var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;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}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String 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toString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 { </a:t>
            </a:r>
            <a:r>
              <a:rPr lang="en-US" altLang="zh-CN" sz="1800" b="1" dirty="0">
                <a:solidFill>
                  <a:srgbClr val="008000"/>
                </a:solidFill>
                <a:latin typeface="Consolas"/>
                <a:ea typeface="宋体"/>
                <a:cs typeface="Times New Roman"/>
              </a:rPr>
              <a:t>// </a:t>
            </a:r>
            <a:r>
              <a:rPr lang="zh-CN" altLang="zh-CN" sz="1800" b="1" dirty="0">
                <a:solidFill>
                  <a:srgbClr val="008000"/>
                </a:solidFill>
                <a:latin typeface="Consolas"/>
                <a:ea typeface="宋体"/>
                <a:cs typeface="Consolas"/>
              </a:rPr>
              <a:t>直接打印</a:t>
            </a:r>
            <a:endParaRPr lang="zh-CN" altLang="zh-CN" sz="1800" b="1" kern="100" dirty="0">
              <a:solidFill>
                <a:srgbClr val="008000"/>
              </a:solidFill>
              <a:latin typeface="Calibri"/>
              <a:ea typeface="宋体"/>
              <a:cs typeface="Times New Roman"/>
            </a:endParaRPr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	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return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dirty="0" err="1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this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</a:t>
            </a:r>
            <a:r>
              <a:rPr lang="en-US" altLang="zh-CN" sz="1800" dirty="0" err="1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var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.toString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();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}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}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6C7A287-3E96-4060-B9F6-4696645199A7}" type="slidenum">
              <a:rPr kumimoji="0" lang="en-US" altLang="zh-CN" kern="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35</a:t>
            </a:fld>
            <a:endParaRPr kumimoji="0" lang="en-US" altLang="zh-CN" kern="0"/>
          </a:p>
        </p:txBody>
      </p:sp>
    </p:spTree>
    <p:extLst>
      <p:ext uri="{BB962C8B-B14F-4D97-AF65-F5344CB8AC3E}">
        <p14:creationId xmlns:p14="http://schemas.microsoft.com/office/powerpoint/2010/main" val="33569982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泛型的下限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GenericsDemo21 {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57150" indent="0">
              <a:spcAft>
                <a:spcPts val="0"/>
              </a:spcAft>
              <a:buNone/>
            </a:pPr>
            <a:r>
              <a:rPr lang="en-US" altLang="zh-CN" sz="1800" b="1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    public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static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main(String 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args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[]) 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{</a:t>
            </a:r>
            <a:endParaRPr lang="en-US" altLang="zh-CN" sz="1800" kern="100" dirty="0" smtClean="0">
              <a:latin typeface="Calibri"/>
              <a:ea typeface="宋体"/>
              <a:cs typeface="Times New Roman"/>
            </a:endParaRPr>
          </a:p>
          <a:p>
            <a:pPr marL="5715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  Info&lt;String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&gt; i1 =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new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Info&lt;String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&gt;();</a:t>
            </a:r>
          </a:p>
          <a:p>
            <a:pPr marL="5715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  Info&lt;Object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&gt; i2 =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new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Info&lt;Object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&gt;();</a:t>
            </a:r>
          </a:p>
          <a:p>
            <a:pPr marL="5715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 i1.setVar(</a:t>
            </a:r>
            <a:r>
              <a:rPr lang="en-US" altLang="zh-CN" sz="1800" dirty="0" smtClean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"hello"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</a:p>
          <a:p>
            <a:pPr marL="5715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 i2.setVar(</a:t>
            </a:r>
            <a:r>
              <a:rPr lang="en-US" altLang="zh-CN" sz="1800" b="1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new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Object());</a:t>
            </a:r>
          </a:p>
          <a:p>
            <a:pPr marL="57150" indent="0">
              <a:spcAft>
                <a:spcPts val="0"/>
              </a:spcAft>
              <a:buNone/>
            </a:pPr>
            <a:r>
              <a:rPr lang="en-US" altLang="zh-CN" sz="1800" kern="100" dirty="0" smtClean="0">
                <a:latin typeface="Calibri"/>
                <a:ea typeface="宋体"/>
                <a:cs typeface="Times New Roman"/>
              </a:rPr>
              <a:t>                    </a:t>
            </a:r>
            <a:r>
              <a:rPr lang="en-US" altLang="zh-CN" sz="1800" i="1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fun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(i1);</a:t>
            </a:r>
          </a:p>
          <a:p>
            <a:pPr marL="57150" indent="0">
              <a:spcAft>
                <a:spcPts val="0"/>
              </a:spcAft>
              <a:buNone/>
            </a:pPr>
            <a:r>
              <a:rPr lang="en-US" altLang="zh-CN" sz="1800" i="1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 fun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(i2);</a:t>
            </a:r>
            <a:endParaRPr lang="zh-CN" altLang="zh-CN" sz="1800" kern="100" dirty="0" smtClean="0">
              <a:latin typeface="Calibri"/>
              <a:ea typeface="宋体"/>
              <a:cs typeface="Times New Roman"/>
            </a:endParaRPr>
          </a:p>
          <a:p>
            <a:pPr marL="5715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}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57150" indent="0">
              <a:spcAft>
                <a:spcPts val="0"/>
              </a:spcAft>
              <a:buNone/>
            </a:pPr>
            <a:r>
              <a:rPr lang="en-US" altLang="zh-CN" sz="1800" b="1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    public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static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fun(Info&lt;?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super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String&gt; temp) {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5715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dirty="0" smtClean="0">
                <a:solidFill>
                  <a:srgbClr val="008000"/>
                </a:solidFill>
                <a:latin typeface="Consolas"/>
                <a:ea typeface="宋体"/>
                <a:cs typeface="Times New Roman"/>
              </a:rPr>
              <a:t>// </a:t>
            </a:r>
            <a:r>
              <a:rPr lang="zh-CN" altLang="zh-CN" sz="1800" b="1" dirty="0">
                <a:solidFill>
                  <a:srgbClr val="008000"/>
                </a:solidFill>
                <a:latin typeface="Consolas"/>
                <a:ea typeface="宋体"/>
                <a:cs typeface="Consolas"/>
              </a:rPr>
              <a:t>只能接收</a:t>
            </a:r>
            <a:r>
              <a:rPr lang="en-US" altLang="zh-CN" sz="1800" b="1" dirty="0">
                <a:solidFill>
                  <a:srgbClr val="008000"/>
                </a:solidFill>
                <a:latin typeface="Consolas"/>
                <a:ea typeface="宋体"/>
                <a:cs typeface="Times New Roman"/>
              </a:rPr>
              <a:t>String</a:t>
            </a:r>
            <a:r>
              <a:rPr lang="zh-CN" altLang="zh-CN" sz="1800" b="1" dirty="0">
                <a:solidFill>
                  <a:srgbClr val="008000"/>
                </a:solidFill>
                <a:latin typeface="Consolas"/>
                <a:ea typeface="宋体"/>
                <a:cs typeface="Consolas"/>
              </a:rPr>
              <a:t>或</a:t>
            </a:r>
            <a:r>
              <a:rPr lang="en-US" altLang="zh-CN" sz="1800" b="1" dirty="0">
                <a:solidFill>
                  <a:srgbClr val="008000"/>
                </a:solidFill>
                <a:latin typeface="Consolas"/>
                <a:ea typeface="宋体"/>
                <a:cs typeface="Times New Roman"/>
              </a:rPr>
              <a:t>Object</a:t>
            </a:r>
            <a:r>
              <a:rPr lang="zh-CN" altLang="zh-CN" sz="1800" b="1" dirty="0">
                <a:solidFill>
                  <a:srgbClr val="008000"/>
                </a:solidFill>
                <a:latin typeface="Consolas"/>
                <a:ea typeface="宋体"/>
                <a:cs typeface="Consolas"/>
              </a:rPr>
              <a:t>类型的泛型</a:t>
            </a:r>
            <a:endParaRPr lang="zh-CN" altLang="zh-CN" sz="1800" b="1" kern="100" dirty="0">
              <a:solidFill>
                <a:srgbClr val="008000"/>
              </a:solidFill>
              <a:latin typeface="Calibri"/>
              <a:ea typeface="宋体"/>
              <a:cs typeface="Times New Roman"/>
            </a:endParaRPr>
          </a:p>
          <a:p>
            <a:pPr marL="5715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</a:t>
            </a:r>
            <a:r>
              <a:rPr lang="en-US" altLang="zh-CN" sz="18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sz="1800" i="1" dirty="0" err="1" smtClean="0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18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(temp 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+ </a:t>
            </a:r>
            <a:r>
              <a:rPr lang="en-US" altLang="zh-CN" sz="180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</a:t>
            </a:r>
            <a:r>
              <a:rPr lang="zh-CN" altLang="zh-CN" sz="1800" dirty="0">
                <a:solidFill>
                  <a:srgbClr val="2A00FF"/>
                </a:solidFill>
                <a:latin typeface="Consolas"/>
                <a:ea typeface="宋体"/>
                <a:cs typeface="Consolas"/>
              </a:rPr>
              <a:t>、</a:t>
            </a:r>
            <a:r>
              <a:rPr lang="en-US" altLang="zh-CN" sz="180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5715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}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5715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}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6C7A287-3E96-4060-B9F6-4696645199A7}" type="slidenum">
              <a:rPr kumimoji="0" lang="en-US" altLang="zh-CN" kern="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36</a:t>
            </a:fld>
            <a:endParaRPr kumimoji="0" lang="en-US" altLang="zh-CN" kern="0"/>
          </a:p>
        </p:txBody>
      </p:sp>
    </p:spTree>
    <p:extLst>
      <p:ext uri="{BB962C8B-B14F-4D97-AF65-F5344CB8AC3E}">
        <p14:creationId xmlns:p14="http://schemas.microsoft.com/office/powerpoint/2010/main" val="33728005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定义泛型接口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7610475" cy="2405063"/>
          </a:xfrm>
        </p:spPr>
        <p:txBody>
          <a:bodyPr/>
          <a:lstStyle/>
          <a:p>
            <a:pPr eaLnBrk="1" hangingPunct="1"/>
            <a:r>
              <a:rPr lang="zh-CN" altLang="en-US" sz="3200" dirty="0" smtClean="0"/>
              <a:t>在</a:t>
            </a:r>
            <a:r>
              <a:rPr lang="en-US" altLang="zh-CN" sz="3200" dirty="0" smtClean="0"/>
              <a:t>jdk1.5</a:t>
            </a:r>
            <a:r>
              <a:rPr lang="zh-CN" altLang="en-US" sz="3200" dirty="0" smtClean="0"/>
              <a:t>之后，不仅仅可以声明泛型类，也可以声明泛型接口，</a:t>
            </a:r>
            <a:endParaRPr lang="en-US" altLang="zh-CN" sz="3200" dirty="0" smtClean="0"/>
          </a:p>
          <a:p>
            <a:pPr lvl="1" eaLnBrk="1" hangingPunct="1"/>
            <a:r>
              <a:rPr lang="zh-CN" altLang="en-US" sz="2800" dirty="0" smtClean="0"/>
              <a:t>声明泛型接口和声明泛型类的语法类似，也是在接口名称后面加上</a:t>
            </a:r>
            <a:r>
              <a:rPr lang="en-US" altLang="zh-CN" sz="2800" dirty="0" smtClean="0"/>
              <a:t>&lt;</a:t>
            </a:r>
            <a:r>
              <a:rPr lang="zh-CN" altLang="en-US" sz="2800" dirty="0" smtClean="0"/>
              <a:t>泛型标识</a:t>
            </a:r>
            <a:r>
              <a:rPr lang="en-US" altLang="zh-CN" sz="2800" dirty="0" smtClean="0"/>
              <a:t>&gt;</a:t>
            </a:r>
            <a:r>
              <a:rPr lang="zh-CN" altLang="en-US" sz="2800" dirty="0" smtClean="0"/>
              <a:t>，如下格式所示：</a:t>
            </a:r>
          </a:p>
          <a:p>
            <a:pPr lvl="1" eaLnBrk="1" hangingPunct="1"/>
            <a:r>
              <a:rPr lang="en-US" altLang="zh-CN" sz="2800" dirty="0" smtClean="0"/>
              <a:t>[</a:t>
            </a:r>
            <a:r>
              <a:rPr lang="zh-CN" altLang="en-US" sz="2800" dirty="0" smtClean="0"/>
              <a:t>访问权限</a:t>
            </a:r>
            <a:r>
              <a:rPr lang="en-US" altLang="zh-CN" sz="2800" dirty="0" smtClean="0"/>
              <a:t>] interface </a:t>
            </a:r>
            <a:r>
              <a:rPr lang="zh-CN" altLang="en-US" sz="2800" dirty="0" smtClean="0"/>
              <a:t>接口名称 </a:t>
            </a:r>
            <a:r>
              <a:rPr lang="en-US" altLang="zh-CN" sz="2800" dirty="0" smtClean="0"/>
              <a:t>&lt;</a:t>
            </a:r>
            <a:r>
              <a:rPr lang="zh-CN" altLang="en-US" sz="2800" dirty="0" smtClean="0"/>
              <a:t>泛型标识</a:t>
            </a:r>
            <a:r>
              <a:rPr lang="en-US" altLang="zh-CN" sz="2800" dirty="0" smtClean="0"/>
              <a:t>&gt;{}</a:t>
            </a:r>
          </a:p>
          <a:p>
            <a:pPr eaLnBrk="1" hangingPunct="1"/>
            <a:endParaRPr lang="en-US" altLang="zh-CN" dirty="0" smtClean="0"/>
          </a:p>
        </p:txBody>
      </p:sp>
      <p:sp>
        <p:nvSpPr>
          <p:cNvPr id="121860" name="Rectangle 4"/>
          <p:cNvSpPr>
            <a:spLocks noChangeArrowheads="1"/>
          </p:cNvSpPr>
          <p:nvPr/>
        </p:nvSpPr>
        <p:spPr bwMode="auto">
          <a:xfrm>
            <a:off x="1403647" y="5157192"/>
            <a:ext cx="6740227" cy="115212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kumimoji="0" lang="en-US" altLang="zh-CN" sz="2400" dirty="0">
                <a:latin typeface="华文细黑" pitchFamily="2" charset="-122"/>
                <a:ea typeface="华文细黑" pitchFamily="2" charset="-122"/>
                <a:cs typeface="Consolas" pitchFamily="49" charset="0"/>
              </a:rPr>
              <a:t>interface info</a:t>
            </a:r>
            <a:r>
              <a:rPr kumimoji="0" lang="en-US" altLang="zh-CN" sz="2400" b="1" dirty="0">
                <a:solidFill>
                  <a:srgbClr val="008000"/>
                </a:solidFill>
                <a:latin typeface="华文细黑" pitchFamily="2" charset="-122"/>
                <a:ea typeface="华文细黑" pitchFamily="2" charset="-122"/>
                <a:cs typeface="Consolas" pitchFamily="49" charset="0"/>
              </a:rPr>
              <a:t> &lt;T&gt;{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kumimoji="0" lang="en-US" altLang="zh-CN" sz="2400" dirty="0">
                <a:latin typeface="华文细黑" pitchFamily="2" charset="-122"/>
                <a:ea typeface="华文细黑" pitchFamily="2" charset="-122"/>
                <a:cs typeface="Consolas" pitchFamily="49" charset="0"/>
              </a:rPr>
              <a:t>    public </a:t>
            </a:r>
            <a:r>
              <a:rPr kumimoji="0" lang="en-US" altLang="zh-CN" sz="2400" dirty="0">
                <a:solidFill>
                  <a:srgbClr val="008000"/>
                </a:solidFill>
                <a:latin typeface="华文细黑" pitchFamily="2" charset="-122"/>
                <a:ea typeface="华文细黑" pitchFamily="2" charset="-122"/>
                <a:cs typeface="Consolas" pitchFamily="49" charset="0"/>
              </a:rPr>
              <a:t>T</a:t>
            </a:r>
            <a:r>
              <a:rPr kumimoji="0" lang="en-US" altLang="zh-CN" sz="2400" dirty="0">
                <a:latin typeface="华文细黑" pitchFamily="2" charset="-122"/>
                <a:ea typeface="华文细黑" pitchFamily="2" charset="-122"/>
                <a:cs typeface="Consolas" pitchFamily="49" charset="0"/>
              </a:rPr>
              <a:t> </a:t>
            </a:r>
            <a:r>
              <a:rPr kumimoji="0" lang="en-US" altLang="zh-CN" sz="2400" dirty="0" err="1">
                <a:latin typeface="华文细黑" pitchFamily="2" charset="-122"/>
                <a:ea typeface="华文细黑" pitchFamily="2" charset="-122"/>
                <a:cs typeface="Consolas" pitchFamily="49" charset="0"/>
              </a:rPr>
              <a:t>getVar</a:t>
            </a:r>
            <a:r>
              <a:rPr kumimoji="0" lang="en-US" altLang="zh-CN" sz="2400" dirty="0">
                <a:latin typeface="华文细黑" pitchFamily="2" charset="-122"/>
                <a:ea typeface="华文细黑" pitchFamily="2" charset="-122"/>
                <a:cs typeface="Consolas" pitchFamily="49" charset="0"/>
              </a:rPr>
              <a:t>();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kumimoji="0" lang="en-US" altLang="zh-CN" sz="2400" dirty="0">
                <a:latin typeface="华文细黑" pitchFamily="2" charset="-122"/>
                <a:ea typeface="华文细黑" pitchFamily="2" charset="-122"/>
                <a:cs typeface="Consolas" pitchFamily="49" charset="0"/>
              </a:rPr>
              <a:t>}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6C7A287-3E96-4060-B9F6-4696645199A7}" type="slidenum">
              <a:rPr kumimoji="0" lang="en-US" altLang="zh-CN" kern="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37</a:t>
            </a:fld>
            <a:endParaRPr kumimoji="0" lang="en-US" altLang="zh-CN" ker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定义</a:t>
            </a:r>
            <a:r>
              <a:rPr lang="zh-CN" altLang="en-US" dirty="0" smtClean="0"/>
              <a:t>泛型方法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7772400" cy="892696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泛型操作同时也可以在类中定义</a:t>
            </a:r>
            <a:r>
              <a:rPr lang="zh-CN" altLang="en-US" dirty="0" smtClean="0">
                <a:solidFill>
                  <a:srgbClr val="0000FF"/>
                </a:solidFill>
              </a:rPr>
              <a:t>泛型化方法</a:t>
            </a:r>
            <a:r>
              <a:rPr lang="zh-CN" altLang="en-US" dirty="0" smtClean="0">
                <a:solidFill>
                  <a:schemeClr val="accent2"/>
                </a:solidFill>
              </a:rPr>
              <a:t>，</a:t>
            </a:r>
            <a:r>
              <a:rPr lang="zh-CN" altLang="en-US" dirty="0" smtClean="0"/>
              <a:t>其所在的类可以是泛型类也可以不是泛型类。</a:t>
            </a:r>
          </a:p>
          <a:p>
            <a:pPr eaLnBrk="1" hangingPunct="1"/>
            <a:endParaRPr lang="zh-CN" altLang="en-US" sz="2400" dirty="0" smtClean="0"/>
          </a:p>
        </p:txBody>
      </p:sp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971947" y="2564904"/>
            <a:ext cx="7056437" cy="3744416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>
              <a:spcAft>
                <a:spcPts val="0"/>
              </a:spcAft>
            </a:pPr>
            <a:r>
              <a:rPr lang="en-US" altLang="zh-CN" sz="16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sz="16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Demo {</a:t>
            </a:r>
            <a:endParaRPr lang="zh-CN" altLang="zh-CN" sz="1600" kern="100" dirty="0">
              <a:latin typeface="Calibri"/>
              <a:ea typeface="宋体"/>
              <a:cs typeface="Times New Roman"/>
            </a:endParaRPr>
          </a:p>
          <a:p>
            <a:pPr algn="l">
              <a:spcAft>
                <a:spcPts val="0"/>
              </a:spcAft>
            </a:pPr>
            <a:r>
              <a:rPr lang="en-US" altLang="zh-CN" sz="16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</a:t>
            </a:r>
            <a:r>
              <a:rPr lang="en-US" altLang="zh-CN" sz="1600" b="1" kern="0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16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008000"/>
                </a:solidFill>
                <a:latin typeface="Consolas"/>
                <a:ea typeface="宋体"/>
                <a:cs typeface="Times New Roman"/>
              </a:rPr>
              <a:t>&lt;T&gt;</a:t>
            </a:r>
            <a:r>
              <a:rPr lang="en-US" altLang="zh-CN" sz="1600" kern="0" dirty="0">
                <a:solidFill>
                  <a:srgbClr val="008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008000"/>
                </a:solidFill>
                <a:latin typeface="Consolas"/>
                <a:ea typeface="宋体"/>
                <a:cs typeface="Times New Roman"/>
              </a:rPr>
              <a:t>T</a:t>
            </a:r>
            <a:r>
              <a:rPr lang="en-US" altLang="zh-CN" sz="1600" kern="0" dirty="0">
                <a:solidFill>
                  <a:srgbClr val="008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fun(</a:t>
            </a:r>
            <a:r>
              <a:rPr lang="en-US" altLang="zh-CN" sz="1600" b="1" kern="0" dirty="0">
                <a:solidFill>
                  <a:srgbClr val="008000"/>
                </a:solidFill>
                <a:latin typeface="Consolas"/>
                <a:ea typeface="宋体"/>
                <a:cs typeface="Times New Roman"/>
              </a:rPr>
              <a:t>T t</a:t>
            </a:r>
            <a:r>
              <a:rPr lang="en-US" altLang="zh-CN" sz="16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 { </a:t>
            </a:r>
            <a:r>
              <a:rPr lang="en-US" altLang="zh-CN" sz="16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</a:t>
            </a:r>
            <a:r>
              <a:rPr lang="en-US" altLang="zh-CN" sz="1600" b="1" kern="0" dirty="0" smtClean="0">
                <a:solidFill>
                  <a:srgbClr val="009900"/>
                </a:solidFill>
                <a:latin typeface="Consolas"/>
                <a:ea typeface="宋体"/>
                <a:cs typeface="Times New Roman"/>
              </a:rPr>
              <a:t>// </a:t>
            </a:r>
            <a:r>
              <a:rPr lang="zh-CN" altLang="zh-CN" sz="1600" b="1" kern="0" dirty="0">
                <a:solidFill>
                  <a:srgbClr val="009900"/>
                </a:solidFill>
                <a:latin typeface="Consolas"/>
                <a:ea typeface="宋体"/>
                <a:cs typeface="Consolas"/>
              </a:rPr>
              <a:t>可以接收任意类型的数据</a:t>
            </a:r>
            <a:endParaRPr lang="zh-CN" altLang="zh-CN" sz="1600" b="1" kern="100" dirty="0">
              <a:solidFill>
                <a:srgbClr val="009900"/>
              </a:solidFill>
              <a:latin typeface="Calibri"/>
              <a:ea typeface="宋体"/>
              <a:cs typeface="Times New Roman"/>
            </a:endParaRPr>
          </a:p>
          <a:p>
            <a:pPr algn="l">
              <a:spcAft>
                <a:spcPts val="0"/>
              </a:spcAft>
            </a:pPr>
            <a:r>
              <a:rPr lang="en-US" altLang="zh-CN" sz="16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6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return</a:t>
            </a:r>
            <a:r>
              <a:rPr lang="en-US" altLang="zh-CN" sz="16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t; </a:t>
            </a:r>
            <a:r>
              <a:rPr lang="en-US" altLang="zh-CN" sz="16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       </a:t>
            </a:r>
            <a:r>
              <a:rPr lang="en-US" altLang="zh-CN" sz="1600" b="1" kern="0" dirty="0" smtClean="0">
                <a:solidFill>
                  <a:srgbClr val="009900"/>
                </a:solidFill>
                <a:latin typeface="Consolas"/>
                <a:ea typeface="宋体"/>
                <a:cs typeface="Times New Roman"/>
              </a:rPr>
              <a:t>// </a:t>
            </a:r>
            <a:r>
              <a:rPr lang="zh-CN" altLang="zh-CN" sz="1600" b="1" kern="0" dirty="0">
                <a:solidFill>
                  <a:srgbClr val="009900"/>
                </a:solidFill>
                <a:latin typeface="Consolas"/>
                <a:ea typeface="宋体"/>
                <a:cs typeface="Consolas"/>
              </a:rPr>
              <a:t>直接把参数返回</a:t>
            </a:r>
            <a:endParaRPr lang="zh-CN" altLang="zh-CN" sz="1600" b="1" kern="100" dirty="0">
              <a:solidFill>
                <a:srgbClr val="009900"/>
              </a:solidFill>
              <a:latin typeface="Calibri"/>
              <a:ea typeface="宋体"/>
              <a:cs typeface="Times New Roman"/>
            </a:endParaRPr>
          </a:p>
          <a:p>
            <a:pPr algn="l">
              <a:spcAft>
                <a:spcPts val="0"/>
              </a:spcAft>
            </a:pPr>
            <a:r>
              <a:rPr lang="en-US" altLang="zh-CN" sz="16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}</a:t>
            </a:r>
            <a:endParaRPr lang="zh-CN" altLang="zh-CN" sz="1600" kern="100" dirty="0">
              <a:latin typeface="Calibri"/>
              <a:ea typeface="宋体"/>
              <a:cs typeface="Times New Roman"/>
            </a:endParaRPr>
          </a:p>
          <a:p>
            <a:pPr algn="l">
              <a:spcAft>
                <a:spcPts val="0"/>
              </a:spcAft>
            </a:pPr>
            <a:r>
              <a:rPr lang="en-US" altLang="zh-CN" sz="16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}</a:t>
            </a:r>
            <a:endParaRPr lang="zh-CN" altLang="zh-CN" sz="1600" kern="100" dirty="0">
              <a:latin typeface="Calibri"/>
              <a:ea typeface="宋体"/>
              <a:cs typeface="Times New Roman"/>
            </a:endParaRPr>
          </a:p>
          <a:p>
            <a:pPr algn="l">
              <a:spcAft>
                <a:spcPts val="0"/>
              </a:spcAft>
            </a:pPr>
            <a:r>
              <a:rPr lang="en-US" altLang="zh-CN" sz="1600" kern="0" dirty="0">
                <a:latin typeface="Consolas"/>
                <a:ea typeface="宋体"/>
                <a:cs typeface="Times New Roman"/>
              </a:rPr>
              <a:t> </a:t>
            </a:r>
            <a:endParaRPr lang="zh-CN" altLang="zh-CN" sz="1600" kern="100" dirty="0">
              <a:latin typeface="Calibri"/>
              <a:ea typeface="宋体"/>
              <a:cs typeface="Times New Roman"/>
            </a:endParaRPr>
          </a:p>
          <a:p>
            <a:pPr algn="l">
              <a:spcAft>
                <a:spcPts val="0"/>
              </a:spcAft>
            </a:pPr>
            <a:r>
              <a:rPr lang="en-US" altLang="zh-CN" sz="16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16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sz="16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GenericsDemo26 {</a:t>
            </a:r>
            <a:endParaRPr lang="zh-CN" altLang="zh-CN" sz="1600" kern="100" dirty="0">
              <a:latin typeface="Calibri"/>
              <a:ea typeface="宋体"/>
              <a:cs typeface="Times New Roman"/>
            </a:endParaRPr>
          </a:p>
          <a:p>
            <a:pPr algn="l">
              <a:spcAft>
                <a:spcPts val="0"/>
              </a:spcAft>
            </a:pPr>
            <a:r>
              <a:rPr lang="en-US" altLang="zh-CN" sz="1600" b="1" kern="0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    public</a:t>
            </a:r>
            <a:r>
              <a:rPr lang="en-US" altLang="zh-CN" sz="16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static</a:t>
            </a:r>
            <a:r>
              <a:rPr lang="en-US" altLang="zh-CN" sz="16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16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main(String </a:t>
            </a:r>
            <a:r>
              <a:rPr lang="en-US" altLang="zh-CN" sz="16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args</a:t>
            </a:r>
            <a:r>
              <a:rPr lang="en-US" altLang="zh-CN" sz="16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[]) {</a:t>
            </a:r>
            <a:endParaRPr lang="zh-CN" altLang="zh-CN" sz="1600" kern="100" dirty="0">
              <a:latin typeface="Calibri"/>
              <a:ea typeface="宋体"/>
              <a:cs typeface="Times New Roman"/>
            </a:endParaRPr>
          </a:p>
          <a:p>
            <a:pPr algn="l">
              <a:spcAft>
                <a:spcPts val="0"/>
              </a:spcAft>
            </a:pPr>
            <a:r>
              <a:rPr lang="en-US" altLang="zh-CN" sz="16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Demo d = </a:t>
            </a:r>
            <a:r>
              <a:rPr lang="en-US" altLang="zh-CN" sz="16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new</a:t>
            </a:r>
            <a:r>
              <a:rPr lang="en-US" altLang="zh-CN" sz="16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Demo(); </a:t>
            </a:r>
            <a:r>
              <a:rPr lang="en-US" altLang="zh-CN" sz="16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     </a:t>
            </a:r>
            <a:r>
              <a:rPr lang="en-US" altLang="zh-CN" sz="1600" b="1" kern="0" dirty="0" smtClean="0">
                <a:solidFill>
                  <a:srgbClr val="009900"/>
                </a:solidFill>
                <a:latin typeface="Consolas"/>
                <a:ea typeface="宋体"/>
                <a:cs typeface="Times New Roman"/>
              </a:rPr>
              <a:t>// </a:t>
            </a:r>
            <a:r>
              <a:rPr lang="zh-CN" altLang="zh-CN" sz="1600" b="1" kern="0" dirty="0">
                <a:solidFill>
                  <a:srgbClr val="009900"/>
                </a:solidFill>
                <a:latin typeface="Consolas"/>
                <a:ea typeface="宋体"/>
                <a:cs typeface="Consolas"/>
              </a:rPr>
              <a:t>实例化</a:t>
            </a:r>
            <a:r>
              <a:rPr lang="en-US" altLang="zh-CN" sz="1600" b="1" kern="0" dirty="0">
                <a:solidFill>
                  <a:srgbClr val="009900"/>
                </a:solidFill>
                <a:latin typeface="Consolas"/>
                <a:ea typeface="宋体"/>
                <a:cs typeface="Times New Roman"/>
              </a:rPr>
              <a:t>Demo</a:t>
            </a:r>
            <a:r>
              <a:rPr lang="zh-CN" altLang="zh-CN" sz="1600" b="1" kern="0" dirty="0">
                <a:solidFill>
                  <a:srgbClr val="009900"/>
                </a:solidFill>
                <a:latin typeface="Consolas"/>
                <a:ea typeface="宋体"/>
                <a:cs typeface="Consolas"/>
              </a:rPr>
              <a:t>对象</a:t>
            </a:r>
            <a:endParaRPr lang="zh-CN" altLang="zh-CN" sz="1600" b="1" kern="100" dirty="0">
              <a:solidFill>
                <a:srgbClr val="009900"/>
              </a:solidFill>
              <a:latin typeface="Calibri"/>
              <a:ea typeface="宋体"/>
              <a:cs typeface="Times New Roman"/>
            </a:endParaRPr>
          </a:p>
          <a:p>
            <a:pPr algn="l">
              <a:spcAft>
                <a:spcPts val="0"/>
              </a:spcAft>
            </a:pPr>
            <a:r>
              <a:rPr lang="en-US" altLang="zh-CN" sz="16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String </a:t>
            </a:r>
            <a:r>
              <a:rPr lang="en-US" altLang="zh-CN" sz="16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str</a:t>
            </a:r>
            <a:r>
              <a:rPr lang="en-US" altLang="zh-CN" sz="16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= </a:t>
            </a:r>
            <a:r>
              <a:rPr lang="en-US" altLang="zh-CN" sz="16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d.fun</a:t>
            </a:r>
            <a:r>
              <a:rPr lang="en-US" altLang="zh-CN" sz="16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1600" kern="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"hello"</a:t>
            </a:r>
            <a:r>
              <a:rPr lang="en-US" altLang="zh-CN" sz="16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 </a:t>
            </a:r>
            <a:r>
              <a:rPr lang="en-US" altLang="zh-CN" sz="16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</a:t>
            </a:r>
            <a:r>
              <a:rPr lang="en-US" altLang="zh-CN" sz="1600" b="1" kern="0" dirty="0" smtClean="0">
                <a:solidFill>
                  <a:srgbClr val="009900"/>
                </a:solidFill>
                <a:latin typeface="Consolas"/>
                <a:ea typeface="宋体"/>
                <a:cs typeface="Times New Roman"/>
              </a:rPr>
              <a:t>// </a:t>
            </a:r>
            <a:r>
              <a:rPr lang="zh-CN" altLang="zh-CN" sz="1600" b="1" kern="0" dirty="0">
                <a:solidFill>
                  <a:srgbClr val="009900"/>
                </a:solidFill>
                <a:latin typeface="Consolas"/>
                <a:ea typeface="宋体"/>
                <a:cs typeface="Consolas"/>
              </a:rPr>
              <a:t>传递字符串</a:t>
            </a:r>
            <a:endParaRPr lang="zh-CN" altLang="zh-CN" sz="1600" b="1" kern="100" dirty="0">
              <a:solidFill>
                <a:srgbClr val="009900"/>
              </a:solidFill>
              <a:latin typeface="Calibri"/>
              <a:ea typeface="宋体"/>
              <a:cs typeface="Times New Roman"/>
            </a:endParaRPr>
          </a:p>
          <a:p>
            <a:pPr algn="l">
              <a:spcAft>
                <a:spcPts val="0"/>
              </a:spcAft>
            </a:pPr>
            <a:r>
              <a:rPr lang="en-US" altLang="zh-CN" sz="16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600" b="1" kern="0" dirty="0" err="1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int</a:t>
            </a:r>
            <a:r>
              <a:rPr lang="en-US" altLang="zh-CN" sz="16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i = </a:t>
            </a:r>
            <a:r>
              <a:rPr lang="en-US" altLang="zh-CN" sz="16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d.fun</a:t>
            </a:r>
            <a:r>
              <a:rPr lang="en-US" altLang="zh-CN" sz="16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(30); </a:t>
            </a:r>
            <a:r>
              <a:rPr lang="en-US" altLang="zh-CN" sz="16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       </a:t>
            </a:r>
            <a:r>
              <a:rPr lang="en-US" altLang="zh-CN" sz="1600" b="1" kern="0" dirty="0" smtClean="0">
                <a:solidFill>
                  <a:srgbClr val="009900"/>
                </a:solidFill>
                <a:latin typeface="Consolas"/>
                <a:ea typeface="宋体"/>
                <a:cs typeface="Times New Roman"/>
              </a:rPr>
              <a:t>// </a:t>
            </a:r>
            <a:r>
              <a:rPr lang="zh-CN" altLang="zh-CN" sz="1600" b="1" kern="0" dirty="0">
                <a:solidFill>
                  <a:srgbClr val="009900"/>
                </a:solidFill>
                <a:latin typeface="Consolas"/>
                <a:ea typeface="宋体"/>
                <a:cs typeface="Consolas"/>
              </a:rPr>
              <a:t>传递数字，自动装箱</a:t>
            </a:r>
            <a:endParaRPr lang="zh-CN" altLang="zh-CN" sz="1600" b="1" kern="100" dirty="0">
              <a:solidFill>
                <a:srgbClr val="009900"/>
              </a:solidFill>
              <a:latin typeface="Calibri"/>
              <a:ea typeface="宋体"/>
              <a:cs typeface="Times New Roman"/>
            </a:endParaRPr>
          </a:p>
          <a:p>
            <a:pPr algn="l">
              <a:spcAft>
                <a:spcPts val="0"/>
              </a:spcAft>
            </a:pPr>
            <a:r>
              <a:rPr lang="en-US" altLang="zh-CN" sz="16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6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sz="1600" i="1" kern="0" dirty="0" err="1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16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sz="16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16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str</a:t>
            </a:r>
            <a:r>
              <a:rPr lang="en-US" altLang="zh-CN" sz="16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 </a:t>
            </a:r>
            <a:r>
              <a:rPr lang="en-US" altLang="zh-CN" sz="16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 </a:t>
            </a:r>
            <a:r>
              <a:rPr lang="en-US" altLang="zh-CN" sz="1600" b="1" kern="0" dirty="0" smtClean="0">
                <a:solidFill>
                  <a:srgbClr val="009900"/>
                </a:solidFill>
                <a:latin typeface="Consolas"/>
                <a:ea typeface="宋体"/>
                <a:cs typeface="Times New Roman"/>
              </a:rPr>
              <a:t>// </a:t>
            </a:r>
            <a:r>
              <a:rPr lang="zh-CN" altLang="zh-CN" sz="1600" b="1" kern="0" dirty="0">
                <a:solidFill>
                  <a:srgbClr val="009900"/>
                </a:solidFill>
                <a:latin typeface="Consolas"/>
                <a:ea typeface="宋体"/>
                <a:cs typeface="Consolas"/>
              </a:rPr>
              <a:t>输出内容</a:t>
            </a:r>
            <a:endParaRPr lang="zh-CN" altLang="zh-CN" sz="1600" b="1" kern="100" dirty="0">
              <a:solidFill>
                <a:srgbClr val="009900"/>
              </a:solidFill>
              <a:latin typeface="Calibri"/>
              <a:ea typeface="宋体"/>
              <a:cs typeface="Times New Roman"/>
            </a:endParaRPr>
          </a:p>
          <a:p>
            <a:pPr algn="l">
              <a:spcAft>
                <a:spcPts val="0"/>
              </a:spcAft>
            </a:pPr>
            <a:r>
              <a:rPr lang="en-US" altLang="zh-CN" sz="16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6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sz="1600" i="1" kern="0" dirty="0" err="1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16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sz="16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(i); </a:t>
            </a:r>
            <a:r>
              <a:rPr lang="en-US" altLang="zh-CN" sz="16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   </a:t>
            </a:r>
            <a:r>
              <a:rPr lang="en-US" altLang="zh-CN" sz="1600" b="1" kern="0" dirty="0" smtClean="0">
                <a:solidFill>
                  <a:srgbClr val="009900"/>
                </a:solidFill>
                <a:latin typeface="Consolas"/>
                <a:ea typeface="宋体"/>
                <a:cs typeface="Times New Roman"/>
              </a:rPr>
              <a:t>// </a:t>
            </a:r>
            <a:r>
              <a:rPr lang="zh-CN" altLang="zh-CN" sz="1600" b="1" kern="0" dirty="0">
                <a:solidFill>
                  <a:srgbClr val="009900"/>
                </a:solidFill>
                <a:latin typeface="Consolas"/>
                <a:ea typeface="宋体"/>
                <a:cs typeface="Consolas"/>
              </a:rPr>
              <a:t>输出内容</a:t>
            </a:r>
            <a:endParaRPr lang="zh-CN" altLang="zh-CN" sz="1600" b="1" kern="100" dirty="0">
              <a:solidFill>
                <a:srgbClr val="009900"/>
              </a:solidFill>
              <a:latin typeface="Calibri"/>
              <a:ea typeface="宋体"/>
              <a:cs typeface="Times New Roman"/>
            </a:endParaRPr>
          </a:p>
          <a:p>
            <a:pPr algn="l">
              <a:spcAft>
                <a:spcPts val="0"/>
              </a:spcAft>
            </a:pPr>
            <a:r>
              <a:rPr lang="en-US" altLang="zh-CN" sz="16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}</a:t>
            </a:r>
            <a:endParaRPr lang="zh-CN" altLang="zh-CN" sz="1600" kern="100" dirty="0">
              <a:latin typeface="Calibri"/>
              <a:ea typeface="宋体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}</a:t>
            </a:r>
            <a:endParaRPr lang="zh-CN" altLang="zh-CN" sz="1600" kern="100" dirty="0">
              <a:effectLst/>
              <a:latin typeface="Calibri"/>
              <a:ea typeface="宋体"/>
              <a:cs typeface="Times New Roman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6C7A287-3E96-4060-B9F6-4696645199A7}" type="slidenum">
              <a:rPr kumimoji="0" lang="en-US" altLang="zh-CN" kern="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38</a:t>
            </a:fld>
            <a:endParaRPr kumimoji="0" lang="en-US" altLang="zh-CN" ker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泛型的优势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/>
              <a:t>使用泛型之后，集合类取数据时就不需要对存储的数据进行强制类型</a:t>
            </a:r>
            <a:r>
              <a:rPr lang="zh-CN" altLang="en-US" sz="3200" dirty="0" smtClean="0"/>
              <a:t>转换，避免</a:t>
            </a:r>
            <a:r>
              <a:rPr lang="zh-CN" altLang="en-US" sz="3200" dirty="0"/>
              <a:t>了一些异常的</a:t>
            </a:r>
            <a:r>
              <a:rPr lang="zh-CN" altLang="en-US" sz="3200" dirty="0" smtClean="0"/>
              <a:t>出现。</a:t>
            </a:r>
            <a:endParaRPr lang="en-US" altLang="zh-CN" sz="3200" dirty="0" smtClean="0"/>
          </a:p>
          <a:p>
            <a:r>
              <a:rPr lang="zh-CN" altLang="en-US" sz="3200" dirty="0"/>
              <a:t>泛</a:t>
            </a:r>
            <a:r>
              <a:rPr lang="zh-CN" altLang="en-US" sz="3200" dirty="0" smtClean="0"/>
              <a:t>型</a:t>
            </a:r>
            <a:r>
              <a:rPr lang="zh-CN" altLang="en-US" sz="3200" dirty="0"/>
              <a:t>和</a:t>
            </a:r>
            <a:r>
              <a:rPr lang="zh-CN" altLang="en-US" sz="3200" dirty="0" smtClean="0"/>
              <a:t>反射配合</a:t>
            </a:r>
            <a:r>
              <a:rPr lang="en-US" altLang="zh-CN" sz="3200" dirty="0" smtClean="0"/>
              <a:t>, </a:t>
            </a:r>
            <a:r>
              <a:rPr lang="zh-CN" altLang="en-US" sz="3200" dirty="0" smtClean="0"/>
              <a:t>可以大量减少代码量</a:t>
            </a:r>
            <a:endParaRPr lang="en-US" altLang="zh-CN" sz="3200" dirty="0" smtClean="0"/>
          </a:p>
          <a:p>
            <a:r>
              <a:rPr lang="en-US" altLang="zh-CN" sz="3200" dirty="0" smtClean="0"/>
              <a:t>Java</a:t>
            </a:r>
            <a:r>
              <a:rPr lang="zh-CN" altLang="en-US" sz="3200" dirty="0" smtClean="0"/>
              <a:t>中频繁使用泛型的地方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集合框架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6C7A287-3E96-4060-B9F6-4696645199A7}" type="slidenum">
              <a:rPr kumimoji="0" lang="en-US" altLang="zh-CN" kern="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39</a:t>
            </a:fld>
            <a:endParaRPr kumimoji="0" lang="en-US" altLang="zh-CN" kern="0"/>
          </a:p>
        </p:txBody>
      </p:sp>
    </p:spTree>
    <p:extLst>
      <p:ext uri="{BB962C8B-B14F-4D97-AF65-F5344CB8AC3E}">
        <p14:creationId xmlns:p14="http://schemas.microsoft.com/office/powerpoint/2010/main" val="16054199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需求分析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首先应该想到建立一个表示坐标点的类</a:t>
            </a:r>
            <a:r>
              <a:rPr lang="en-US" altLang="zh-CN" dirty="0" smtClean="0"/>
              <a:t>Point</a:t>
            </a:r>
            <a:r>
              <a:rPr lang="zh-CN" altLang="en-US" dirty="0" smtClean="0"/>
              <a:t>，此类中应该有两个属性表示</a:t>
            </a:r>
            <a:r>
              <a:rPr lang="en-US" altLang="zh-CN" dirty="0" smtClean="0"/>
              <a:t>x</a:t>
            </a:r>
            <a:r>
              <a:rPr lang="zh-CN" altLang="en-US" dirty="0" smtClean="0"/>
              <a:t>坐标和</a:t>
            </a:r>
            <a:r>
              <a:rPr lang="en-US" altLang="zh-CN" dirty="0" smtClean="0"/>
              <a:t>y</a:t>
            </a:r>
            <a:r>
              <a:rPr lang="zh-CN" altLang="en-US" dirty="0" smtClean="0"/>
              <a:t>坐标。</a:t>
            </a:r>
          </a:p>
          <a:p>
            <a:pPr lvl="1" eaLnBrk="1" hangingPunct="1"/>
            <a:r>
              <a:rPr lang="en-US" altLang="zh-CN" dirty="0" smtClean="0"/>
              <a:t>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y</a:t>
            </a:r>
            <a:r>
              <a:rPr lang="zh-CN" altLang="en-US" dirty="0" smtClean="0"/>
              <a:t>两个属性值可能是：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；</a:t>
            </a:r>
          </a:p>
          <a:p>
            <a:pPr lvl="1" eaLnBrk="1" hangingPunct="1"/>
            <a:r>
              <a:rPr lang="en-US" altLang="zh-CN" dirty="0" smtClean="0"/>
              <a:t>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y</a:t>
            </a:r>
            <a:r>
              <a:rPr lang="zh-CN" altLang="en-US" dirty="0" smtClean="0"/>
              <a:t>属性类型必须同时满足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；</a:t>
            </a:r>
          </a:p>
          <a:p>
            <a:pPr eaLnBrk="1" hangingPunct="1"/>
            <a:r>
              <a:rPr lang="zh-CN" altLang="en-US" dirty="0" smtClean="0"/>
              <a:t>要满足上述要求，</a:t>
            </a:r>
            <a:r>
              <a:rPr lang="en-US" altLang="zh-CN" dirty="0" smtClean="0"/>
              <a:t>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y</a:t>
            </a:r>
            <a:r>
              <a:rPr lang="zh-CN" altLang="en-US" dirty="0" smtClean="0"/>
              <a:t>属性只能设定为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类型。</a:t>
            </a:r>
          </a:p>
          <a:p>
            <a:pPr lvl="1" eaLnBrk="1" hangingPunct="1"/>
            <a:r>
              <a:rPr lang="zh-CN" altLang="en-US" dirty="0" smtClean="0"/>
              <a:t>因为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中，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类是所有类的超类，也就意味着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类可以接受任何类型的数据，都会自动发生向上转型操作。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6C7A287-3E96-4060-B9F6-4696645199A7}" type="slidenum">
              <a:rPr kumimoji="0" lang="en-US" altLang="zh-CN" kern="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kumimoji="0" lang="en-US" altLang="zh-CN" ker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 smtClean="0"/>
              <a:t>Java</a:t>
            </a:r>
            <a:r>
              <a:rPr lang="zh-CN" altLang="en-US" sz="3200" dirty="0" smtClean="0"/>
              <a:t>集合框架</a:t>
            </a:r>
            <a:r>
              <a:rPr lang="en-US" altLang="zh-CN" sz="3200" dirty="0" smtClean="0"/>
              <a:t>(Collections Framework)</a:t>
            </a:r>
            <a:endParaRPr lang="zh-CN" altLang="en-US" sz="3200" dirty="0" smtClean="0"/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200" dirty="0" smtClean="0"/>
              <a:t>数据的存储需要数据结构，</a:t>
            </a:r>
            <a:r>
              <a:rPr lang="en-US" altLang="zh-CN" sz="3200" dirty="0" smtClean="0"/>
              <a:t>Java</a:t>
            </a:r>
            <a:r>
              <a:rPr lang="zh-CN" altLang="en-US" sz="3200" dirty="0" smtClean="0"/>
              <a:t>中已经实现了常用的数据结构。</a:t>
            </a:r>
          </a:p>
          <a:p>
            <a:pPr lvl="1" eaLnBrk="1" hangingPunct="1"/>
            <a:r>
              <a:rPr lang="en-US" altLang="zh-CN" sz="2800" dirty="0" smtClean="0"/>
              <a:t>Java</a:t>
            </a:r>
            <a:r>
              <a:rPr lang="zh-CN" altLang="en-US" sz="2800" dirty="0" smtClean="0"/>
              <a:t>中数据结构的集合，叫做</a:t>
            </a:r>
            <a:r>
              <a:rPr lang="en-US" altLang="zh-CN" sz="2800" dirty="0" smtClean="0"/>
              <a:t>Java</a:t>
            </a:r>
            <a:r>
              <a:rPr lang="zh-CN" altLang="en-US" sz="2800" dirty="0" smtClean="0"/>
              <a:t>集合框架</a:t>
            </a:r>
            <a:r>
              <a:rPr lang="en-US" altLang="zh-CN" sz="2800" dirty="0" smtClean="0"/>
              <a:t>(Collections Framework)</a:t>
            </a:r>
            <a:r>
              <a:rPr lang="zh-CN" altLang="en-US" sz="2800" dirty="0" smtClean="0"/>
              <a:t>，也称为类集框架</a:t>
            </a:r>
            <a:endParaRPr lang="en-US" altLang="zh-CN" sz="2800" dirty="0" smtClean="0"/>
          </a:p>
          <a:p>
            <a:pPr lvl="1" eaLnBrk="1" hangingPunct="1"/>
            <a:r>
              <a:rPr lang="zh-CN" altLang="en-US" sz="2800" dirty="0" smtClean="0"/>
              <a:t>是对已经实现好的数据结构进行了包装，可以直接使用数据结构常用的方法（包括</a:t>
            </a:r>
            <a:r>
              <a:rPr lang="en-US" altLang="zh-CN" sz="2800" dirty="0" smtClean="0"/>
              <a:t>CRUD</a:t>
            </a:r>
            <a:r>
              <a:rPr lang="zh-CN" altLang="en-US" sz="2800" dirty="0" smtClean="0"/>
              <a:t>等）。</a:t>
            </a:r>
          </a:p>
          <a:p>
            <a:pPr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6C7A287-3E96-4060-B9F6-4696645199A7}" type="slidenum">
              <a:rPr kumimoji="0" lang="en-US" altLang="zh-CN" kern="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40</a:t>
            </a:fld>
            <a:endParaRPr kumimoji="0" lang="en-US" altLang="zh-CN" kern="0"/>
          </a:p>
        </p:txBody>
      </p:sp>
    </p:spTree>
    <p:extLst>
      <p:ext uri="{BB962C8B-B14F-4D97-AF65-F5344CB8AC3E}">
        <p14:creationId xmlns:p14="http://schemas.microsoft.com/office/powerpoint/2010/main" val="40050013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Java</a:t>
            </a:r>
            <a:r>
              <a:rPr lang="zh-CN" altLang="en-US" sz="3600" smtClean="0"/>
              <a:t>集合框架类图</a:t>
            </a:r>
          </a:p>
        </p:txBody>
      </p:sp>
      <p:pic>
        <p:nvPicPr>
          <p:cNvPr id="3994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125538"/>
            <a:ext cx="77755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6C7A287-3E96-4060-B9F6-4696645199A7}" type="slidenum">
              <a:rPr kumimoji="0" lang="en-US" altLang="zh-CN" kern="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41</a:t>
            </a:fld>
            <a:endParaRPr kumimoji="0" lang="en-US" altLang="zh-CN" kern="0"/>
          </a:p>
        </p:txBody>
      </p:sp>
    </p:spTree>
    <p:extLst>
      <p:ext uri="{BB962C8B-B14F-4D97-AF65-F5344CB8AC3E}">
        <p14:creationId xmlns:p14="http://schemas.microsoft.com/office/powerpoint/2010/main" val="35641991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简化的继承关系</a:t>
            </a:r>
          </a:p>
        </p:txBody>
      </p:sp>
      <p:pic>
        <p:nvPicPr>
          <p:cNvPr id="4198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1628800"/>
            <a:ext cx="7762875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6C7A287-3E96-4060-B9F6-4696645199A7}" type="slidenum">
              <a:rPr kumimoji="0" lang="en-US" altLang="zh-CN" kern="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42</a:t>
            </a:fld>
            <a:endParaRPr kumimoji="0" lang="en-US" altLang="zh-CN" kern="0"/>
          </a:p>
        </p:txBody>
      </p:sp>
      <p:sp>
        <p:nvSpPr>
          <p:cNvPr id="4" name="矩形 3"/>
          <p:cNvSpPr/>
          <p:nvPr/>
        </p:nvSpPr>
        <p:spPr>
          <a:xfrm>
            <a:off x="4575710" y="2055490"/>
            <a:ext cx="28729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每个元素都是一个对象，单值</a:t>
            </a:r>
            <a:endParaRPr lang="zh-CN" altLang="en-US" sz="1600" b="1" dirty="0">
              <a:solidFill>
                <a:srgbClr val="0000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68772" y="289930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zh-CN" altLang="en-US" sz="2000" kern="0" dirty="0" smtClean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允许重复</a:t>
            </a:r>
            <a:endParaRPr lang="zh-CN" altLang="en-US" sz="1400" dirty="0">
              <a:solidFill>
                <a:srgbClr val="0000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23349" y="289986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zh-CN" altLang="en-US" sz="2000" kern="0" dirty="0" smtClean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不许重复</a:t>
            </a:r>
            <a:endParaRPr lang="zh-CN" altLang="en-US" sz="1400" dirty="0">
              <a:solidFill>
                <a:srgbClr val="0000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66615" y="4684896"/>
            <a:ext cx="12987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数据对</a:t>
            </a:r>
            <a:r>
              <a:rPr lang="en-US" altLang="zh-CN" sz="1600" b="1" dirty="0" smtClean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K-&gt;V</a:t>
            </a:r>
            <a:endParaRPr lang="zh-CN" altLang="en-US" sz="1600" b="1" dirty="0">
              <a:solidFill>
                <a:srgbClr val="0000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89552" y="2899308"/>
            <a:ext cx="14750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内容可排序</a:t>
            </a:r>
            <a:endParaRPr lang="zh-CN" altLang="en-US" sz="2000" b="1" dirty="0">
              <a:solidFill>
                <a:srgbClr val="0000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11328" y="2899308"/>
            <a:ext cx="7008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队列</a:t>
            </a:r>
            <a:endParaRPr lang="zh-CN" altLang="en-US" sz="2000" dirty="0">
              <a:solidFill>
                <a:srgbClr val="0000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46765" y="5667375"/>
            <a:ext cx="12186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内容可排序</a:t>
            </a:r>
            <a:endParaRPr lang="zh-CN" altLang="en-US" sz="1600" b="1" dirty="0">
              <a:solidFill>
                <a:srgbClr val="0000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02267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Collection-List</a:t>
            </a:r>
            <a:endParaRPr lang="zh-CN" altLang="en-US" dirty="0" smtClean="0"/>
          </a:p>
        </p:txBody>
      </p:sp>
      <p:pic>
        <p:nvPicPr>
          <p:cNvPr id="4915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12337"/>
            <a:ext cx="7417196" cy="4595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sp>
        <p:nvSpPr>
          <p:cNvPr id="141316" name="Rectangle 4"/>
          <p:cNvSpPr>
            <a:spLocks noChangeArrowheads="1"/>
          </p:cNvSpPr>
          <p:nvPr/>
        </p:nvSpPr>
        <p:spPr bwMode="auto">
          <a:xfrm>
            <a:off x="2987675" y="2492945"/>
            <a:ext cx="1439863" cy="1008063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6C7A287-3E96-4060-B9F6-4696645199A7}" type="slidenum">
              <a:rPr kumimoji="0" lang="en-US" altLang="zh-CN" kern="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43</a:t>
            </a:fld>
            <a:endParaRPr kumimoji="0" lang="en-US" altLang="zh-CN" kern="0"/>
          </a:p>
        </p:txBody>
      </p:sp>
    </p:spTree>
    <p:extLst>
      <p:ext uri="{BB962C8B-B14F-4D97-AF65-F5344CB8AC3E}">
        <p14:creationId xmlns:p14="http://schemas.microsoft.com/office/powerpoint/2010/main" val="17196075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500"/>
                                        <p:tgtEl>
                                          <p:spTgt spid="14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86750" cy="1143000"/>
          </a:xfrm>
        </p:spPr>
        <p:txBody>
          <a:bodyPr/>
          <a:lstStyle/>
          <a:p>
            <a:pPr eaLnBrk="1" hangingPunct="1"/>
            <a:r>
              <a:rPr lang="en-US" altLang="zh-CN" sz="3600" smtClean="0"/>
              <a:t>Collection-List-ArrayList/LinkedList</a:t>
            </a:r>
            <a:endParaRPr lang="zh-CN" altLang="en-US" sz="3600" smtClean="0"/>
          </a:p>
        </p:txBody>
      </p:sp>
      <p:pic>
        <p:nvPicPr>
          <p:cNvPr id="5120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712518"/>
            <a:ext cx="7488758" cy="4452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755650" y="3644900"/>
            <a:ext cx="3240088" cy="1008063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6C7A287-3E96-4060-B9F6-4696645199A7}" type="slidenum">
              <a:rPr kumimoji="0" lang="en-US" altLang="zh-CN" kern="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44</a:t>
            </a:fld>
            <a:endParaRPr kumimoji="0" lang="en-US" altLang="zh-CN" kern="0"/>
          </a:p>
        </p:txBody>
      </p:sp>
    </p:spTree>
    <p:extLst>
      <p:ext uri="{BB962C8B-B14F-4D97-AF65-F5344CB8AC3E}">
        <p14:creationId xmlns:p14="http://schemas.microsoft.com/office/powerpoint/2010/main" val="40322042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LinkedList</a:t>
            </a:r>
            <a:endParaRPr lang="zh-CN" altLang="en-US" smtClean="0"/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err="1" smtClean="0"/>
              <a:t>LinkedList</a:t>
            </a:r>
            <a:r>
              <a:rPr lang="zh-CN" altLang="en-US" dirty="0" smtClean="0"/>
              <a:t>表示的是一个链表的操作类</a:t>
            </a:r>
            <a:endParaRPr lang="en-US" altLang="zh-CN" dirty="0" smtClean="0"/>
          </a:p>
          <a:p>
            <a:pPr eaLnBrk="1" hangingPunct="1"/>
            <a:r>
              <a:rPr lang="en-US" altLang="zh-CN" dirty="0" err="1" smtClean="0"/>
              <a:t>LinkedList</a:t>
            </a:r>
            <a:r>
              <a:rPr lang="zh-CN" altLang="en-US" dirty="0" smtClean="0"/>
              <a:t>定义如下：</a:t>
            </a:r>
          </a:p>
          <a:p>
            <a:pPr lvl="1" eaLnBrk="1" hangingPunct="1"/>
            <a:r>
              <a:rPr lang="en-US" altLang="zh-CN" dirty="0" smtClean="0"/>
              <a:t>public class </a:t>
            </a:r>
            <a:r>
              <a:rPr lang="en-US" altLang="zh-CN" dirty="0" err="1" smtClean="0"/>
              <a:t>LinkedList</a:t>
            </a:r>
            <a:r>
              <a:rPr lang="en-US" altLang="zh-CN" dirty="0" smtClean="0"/>
              <a:t>&lt;E&gt;extends </a:t>
            </a:r>
            <a:r>
              <a:rPr lang="en-US" altLang="zh-CN" dirty="0" err="1" smtClean="0">
                <a:solidFill>
                  <a:srgbClr val="0000FF"/>
                </a:solidFill>
              </a:rPr>
              <a:t>AbstractSequentialList</a:t>
            </a:r>
            <a:r>
              <a:rPr lang="en-US" altLang="zh-CN" dirty="0" smtClean="0"/>
              <a:t>&lt;E&gt;implements </a:t>
            </a:r>
            <a:r>
              <a:rPr lang="en-US" altLang="zh-CN" dirty="0" smtClean="0">
                <a:solidFill>
                  <a:srgbClr val="0000FF"/>
                </a:solidFill>
              </a:rPr>
              <a:t>List</a:t>
            </a:r>
            <a:r>
              <a:rPr lang="en-US" altLang="zh-CN" dirty="0" smtClean="0"/>
              <a:t>&lt;E&gt;, </a:t>
            </a:r>
            <a:r>
              <a:rPr lang="en-US" altLang="zh-CN" dirty="0" smtClean="0">
                <a:solidFill>
                  <a:srgbClr val="0000FF"/>
                </a:solidFill>
              </a:rPr>
              <a:t>Queue</a:t>
            </a:r>
            <a:r>
              <a:rPr lang="en-US" altLang="zh-CN" dirty="0" smtClean="0"/>
              <a:t>&lt;E&gt;, </a:t>
            </a:r>
            <a:r>
              <a:rPr lang="en-US" altLang="zh-CN" dirty="0" err="1" smtClean="0">
                <a:solidFill>
                  <a:srgbClr val="0000FF"/>
                </a:solidFill>
              </a:rPr>
              <a:t>Cloneable</a:t>
            </a:r>
            <a:r>
              <a:rPr lang="en-US" altLang="zh-CN" dirty="0" smtClean="0"/>
              <a:t>, </a:t>
            </a:r>
            <a:r>
              <a:rPr lang="en-US" altLang="zh-CN" dirty="0" err="1" smtClean="0">
                <a:solidFill>
                  <a:srgbClr val="0000FF"/>
                </a:solidFill>
              </a:rPr>
              <a:t>Serializable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 eaLnBrk="1" hangingPunct="1"/>
            <a:r>
              <a:rPr lang="zh-CN" altLang="en-US" dirty="0" smtClean="0"/>
              <a:t>从定义可以看出，此类是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，同时也实现了</a:t>
            </a:r>
            <a:r>
              <a:rPr lang="en-US" altLang="zh-CN" dirty="0" smtClean="0"/>
              <a:t>Queue</a:t>
            </a:r>
            <a:r>
              <a:rPr lang="zh-CN" altLang="en-US" dirty="0" smtClean="0"/>
              <a:t>接口，所以可以按照</a:t>
            </a:r>
            <a:r>
              <a:rPr lang="en-US" altLang="zh-CN" dirty="0" smtClean="0"/>
              <a:t>FIFO</a:t>
            </a:r>
            <a:r>
              <a:rPr lang="zh-CN" altLang="en-US" dirty="0" smtClean="0"/>
              <a:t>的方式遍历数据。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6C7A287-3E96-4060-B9F6-4696645199A7}" type="slidenum">
              <a:rPr kumimoji="0" lang="en-US" altLang="zh-CN" kern="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45</a:t>
            </a:fld>
            <a:endParaRPr kumimoji="0" lang="en-US" altLang="zh-CN" kern="0"/>
          </a:p>
        </p:txBody>
      </p:sp>
    </p:spTree>
    <p:extLst>
      <p:ext uri="{BB962C8B-B14F-4D97-AF65-F5344CB8AC3E}">
        <p14:creationId xmlns:p14="http://schemas.microsoft.com/office/powerpoint/2010/main" val="37708969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2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2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2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LinkedList</a:t>
            </a:r>
            <a:r>
              <a:rPr lang="zh-CN" altLang="en-US" smtClean="0"/>
              <a:t>类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90373"/>
            <a:ext cx="8066088" cy="604837"/>
          </a:xfrm>
        </p:spPr>
        <p:txBody>
          <a:bodyPr/>
          <a:lstStyle/>
          <a:p>
            <a:pPr eaLnBrk="1" hangingPunct="1"/>
            <a:r>
              <a:rPr lang="en-US" altLang="zh-CN" dirty="0" err="1" smtClean="0"/>
              <a:t>eg</a:t>
            </a:r>
            <a:r>
              <a:rPr lang="zh-CN" altLang="en-US" dirty="0" smtClean="0"/>
              <a:t>：为链表的开头和结尾增加数据 </a:t>
            </a:r>
          </a:p>
        </p:txBody>
      </p:sp>
      <p:sp>
        <p:nvSpPr>
          <p:cNvPr id="54277" name="Rectangle 4"/>
          <p:cNvSpPr>
            <a:spLocks noChangeArrowheads="1"/>
          </p:cNvSpPr>
          <p:nvPr/>
        </p:nvSpPr>
        <p:spPr bwMode="auto">
          <a:xfrm>
            <a:off x="827088" y="2060848"/>
            <a:ext cx="7772400" cy="334141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>
              <a:spcAft>
                <a:spcPts val="0"/>
              </a:spcAft>
            </a:pPr>
            <a:r>
              <a:rPr lang="en-US" altLang="zh-CN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LinkedListDemo01 {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algn="l">
              <a:spcAft>
                <a:spcPts val="0"/>
              </a:spcAft>
            </a:pPr>
            <a:r>
              <a:rPr lang="en-US" altLang="zh-CN" b="1" kern="0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    public</a:t>
            </a:r>
            <a:r>
              <a:rPr lang="en-US" altLang="zh-CN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static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main(String[] </a:t>
            </a:r>
            <a:r>
              <a:rPr lang="en-US" altLang="zh-CN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args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 {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algn="l"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LinkedList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&lt;String&gt; link = </a:t>
            </a:r>
            <a:r>
              <a:rPr lang="en-US" altLang="zh-CN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new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LinkedList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&lt;String&gt;();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algn="l"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link.add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kern="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"A"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 </a:t>
            </a:r>
            <a:r>
              <a:rPr lang="en-US" altLang="zh-CN" b="1" kern="0" dirty="0">
                <a:solidFill>
                  <a:srgbClr val="009900"/>
                </a:solidFill>
                <a:latin typeface="Consolas"/>
                <a:ea typeface="宋体"/>
                <a:cs typeface="Times New Roman"/>
              </a:rPr>
              <a:t>// </a:t>
            </a:r>
            <a:r>
              <a:rPr lang="zh-CN" altLang="zh-CN" b="1" kern="0" dirty="0">
                <a:solidFill>
                  <a:srgbClr val="009900"/>
                </a:solidFill>
                <a:latin typeface="Consolas"/>
                <a:ea typeface="宋体"/>
                <a:cs typeface="Consolas"/>
              </a:rPr>
              <a:t>向链表中增加数据</a:t>
            </a:r>
            <a:endParaRPr lang="zh-CN" altLang="zh-CN" b="1" kern="100" dirty="0">
              <a:solidFill>
                <a:srgbClr val="009900"/>
              </a:solidFill>
              <a:latin typeface="Calibri"/>
              <a:ea typeface="宋体"/>
              <a:cs typeface="Times New Roman"/>
            </a:endParaRPr>
          </a:p>
          <a:p>
            <a:pPr algn="l"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link.add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kern="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"B"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 </a:t>
            </a:r>
            <a:r>
              <a:rPr lang="en-US" altLang="zh-CN" b="1" kern="0" dirty="0">
                <a:solidFill>
                  <a:srgbClr val="009900"/>
                </a:solidFill>
                <a:latin typeface="Consolas"/>
                <a:ea typeface="宋体"/>
                <a:cs typeface="Times New Roman"/>
              </a:rPr>
              <a:t>// </a:t>
            </a:r>
            <a:r>
              <a:rPr lang="zh-CN" altLang="zh-CN" b="1" kern="0" dirty="0">
                <a:solidFill>
                  <a:srgbClr val="009900"/>
                </a:solidFill>
                <a:latin typeface="Consolas"/>
                <a:ea typeface="宋体"/>
                <a:cs typeface="Consolas"/>
              </a:rPr>
              <a:t>向链表中增加数据</a:t>
            </a:r>
            <a:endParaRPr lang="zh-CN" altLang="zh-CN" b="1" kern="100" dirty="0">
              <a:solidFill>
                <a:srgbClr val="009900"/>
              </a:solidFill>
              <a:latin typeface="Calibri"/>
              <a:ea typeface="宋体"/>
              <a:cs typeface="Times New Roman"/>
            </a:endParaRPr>
          </a:p>
          <a:p>
            <a:pPr algn="l"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link.add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kern="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"C"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 </a:t>
            </a:r>
            <a:r>
              <a:rPr lang="en-US" altLang="zh-CN" b="1" kern="0" dirty="0">
                <a:solidFill>
                  <a:srgbClr val="009900"/>
                </a:solidFill>
                <a:latin typeface="Consolas"/>
                <a:ea typeface="宋体"/>
                <a:cs typeface="Times New Roman"/>
              </a:rPr>
              <a:t>// </a:t>
            </a:r>
            <a:r>
              <a:rPr lang="zh-CN" altLang="zh-CN" b="1" kern="0" dirty="0">
                <a:solidFill>
                  <a:srgbClr val="009900"/>
                </a:solidFill>
                <a:latin typeface="Consolas"/>
                <a:ea typeface="宋体"/>
                <a:cs typeface="Consolas"/>
              </a:rPr>
              <a:t>向链表中增加数据</a:t>
            </a:r>
            <a:endParaRPr lang="zh-CN" altLang="zh-CN" b="1" kern="100" dirty="0">
              <a:solidFill>
                <a:srgbClr val="009900"/>
              </a:solidFill>
              <a:latin typeface="Calibri"/>
              <a:ea typeface="宋体"/>
              <a:cs typeface="Times New Roman"/>
            </a:endParaRPr>
          </a:p>
          <a:p>
            <a:pPr algn="l"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i="1" kern="0" dirty="0" err="1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kern="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</a:t>
            </a:r>
            <a:r>
              <a:rPr lang="zh-CN" altLang="zh-CN" kern="0" dirty="0">
                <a:solidFill>
                  <a:srgbClr val="2A00FF"/>
                </a:solidFill>
                <a:latin typeface="Consolas"/>
                <a:ea typeface="宋体"/>
                <a:cs typeface="Consolas"/>
              </a:rPr>
              <a:t>初始化链表：</a:t>
            </a:r>
            <a:r>
              <a:rPr lang="en-US" altLang="zh-CN" kern="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+ link);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algn="l"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link.addFirst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kern="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"X"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  <a:r>
              <a:rPr lang="en-US" altLang="zh-CN" b="1" kern="0" dirty="0">
                <a:solidFill>
                  <a:srgbClr val="009900"/>
                </a:solidFill>
                <a:latin typeface="Consolas"/>
                <a:ea typeface="宋体"/>
                <a:cs typeface="Times New Roman"/>
              </a:rPr>
              <a:t>// </a:t>
            </a:r>
            <a:r>
              <a:rPr lang="zh-CN" altLang="zh-CN" b="1" kern="0" dirty="0">
                <a:solidFill>
                  <a:srgbClr val="009900"/>
                </a:solidFill>
                <a:latin typeface="Consolas"/>
                <a:ea typeface="宋体"/>
                <a:cs typeface="Consolas"/>
              </a:rPr>
              <a:t>在链表的表头增加内容</a:t>
            </a:r>
            <a:endParaRPr lang="zh-CN" altLang="zh-CN" b="1" kern="100" dirty="0">
              <a:solidFill>
                <a:srgbClr val="009900"/>
              </a:solidFill>
              <a:latin typeface="Calibri"/>
              <a:ea typeface="宋体"/>
              <a:cs typeface="Times New Roman"/>
            </a:endParaRPr>
          </a:p>
          <a:p>
            <a:pPr algn="l"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link.addLast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kern="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"Y"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  <a:r>
              <a:rPr lang="en-US" altLang="zh-CN" b="1" kern="0" dirty="0">
                <a:solidFill>
                  <a:srgbClr val="009900"/>
                </a:solidFill>
                <a:latin typeface="Consolas"/>
                <a:ea typeface="宋体"/>
                <a:cs typeface="Times New Roman"/>
              </a:rPr>
              <a:t>// </a:t>
            </a:r>
            <a:r>
              <a:rPr lang="zh-CN" altLang="zh-CN" b="1" kern="0" dirty="0">
                <a:solidFill>
                  <a:srgbClr val="009900"/>
                </a:solidFill>
                <a:latin typeface="Consolas"/>
                <a:ea typeface="宋体"/>
                <a:cs typeface="Consolas"/>
              </a:rPr>
              <a:t>在链表的表尾增加内容</a:t>
            </a:r>
            <a:endParaRPr lang="zh-CN" altLang="zh-CN" b="1" kern="100" dirty="0">
              <a:solidFill>
                <a:srgbClr val="009900"/>
              </a:solidFill>
              <a:latin typeface="Calibri"/>
              <a:ea typeface="宋体"/>
              <a:cs typeface="Times New Roman"/>
            </a:endParaRPr>
          </a:p>
          <a:p>
            <a:pPr algn="l"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i="1" kern="0" dirty="0" err="1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kern="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</a:t>
            </a:r>
            <a:r>
              <a:rPr lang="zh-CN" altLang="zh-CN" kern="0" dirty="0">
                <a:solidFill>
                  <a:srgbClr val="2A00FF"/>
                </a:solidFill>
                <a:latin typeface="Consolas"/>
                <a:ea typeface="宋体"/>
                <a:cs typeface="Consolas"/>
              </a:rPr>
              <a:t>增加头和尾之后的链表：</a:t>
            </a:r>
            <a:r>
              <a:rPr lang="en-US" altLang="zh-CN" kern="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+ link);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algn="l">
              <a:spcAft>
                <a:spcPts val="0"/>
              </a:spcAft>
            </a:pPr>
            <a:r>
              <a:rPr lang="en-US" altLang="zh-CN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}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}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827088" y="5473700"/>
            <a:ext cx="7777162" cy="7889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accent2"/>
            </a:solidFill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>
                <a:solidFill>
                  <a:srgbClr val="000000"/>
                </a:solidFill>
                <a:latin typeface="Comic Sans MS" pitchFamily="66" charset="0"/>
              </a:rPr>
              <a:t>初始化链表：</a:t>
            </a:r>
            <a:r>
              <a:rPr kumimoji="0" lang="en-US" altLang="zh-CN">
                <a:solidFill>
                  <a:srgbClr val="000000"/>
                </a:solidFill>
                <a:latin typeface="Comic Sans MS" pitchFamily="66" charset="0"/>
              </a:rPr>
              <a:t>[A, B, C]</a:t>
            </a:r>
          </a:p>
          <a:p>
            <a:pPr algn="l">
              <a:spcBef>
                <a:spcPct val="50000"/>
              </a:spcBef>
            </a:pPr>
            <a:r>
              <a:rPr kumimoji="0" lang="zh-CN" altLang="en-US">
                <a:solidFill>
                  <a:srgbClr val="000000"/>
                </a:solidFill>
                <a:latin typeface="Comic Sans MS" pitchFamily="66" charset="0"/>
              </a:rPr>
              <a:t>增加头和尾之后的链表：</a:t>
            </a:r>
            <a:r>
              <a:rPr kumimoji="0" lang="en-US" altLang="zh-CN">
                <a:solidFill>
                  <a:srgbClr val="000000"/>
                </a:solidFill>
                <a:latin typeface="Comic Sans MS" pitchFamily="66" charset="0"/>
              </a:rPr>
              <a:t>[X, A, B, C, Y]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6C7A287-3E96-4060-B9F6-4696645199A7}" type="slidenum">
              <a:rPr kumimoji="0" lang="en-US" altLang="zh-CN" kern="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46</a:t>
            </a:fld>
            <a:endParaRPr kumimoji="0" lang="en-US" altLang="zh-CN" kern="0"/>
          </a:p>
        </p:txBody>
      </p:sp>
    </p:spTree>
    <p:extLst>
      <p:ext uri="{BB962C8B-B14F-4D97-AF65-F5344CB8AC3E}">
        <p14:creationId xmlns:p14="http://schemas.microsoft.com/office/powerpoint/2010/main" val="6048835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LinkedList</a:t>
            </a:r>
            <a:r>
              <a:rPr lang="zh-CN" altLang="en-US" smtClean="0"/>
              <a:t>类和</a:t>
            </a:r>
            <a:r>
              <a:rPr lang="en-US" altLang="zh-CN" smtClean="0"/>
              <a:t>ArrayList</a:t>
            </a:r>
            <a:r>
              <a:rPr lang="zh-CN" altLang="en-US" smtClean="0"/>
              <a:t>类 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42288" cy="4648200"/>
          </a:xfrm>
        </p:spPr>
        <p:txBody>
          <a:bodyPr/>
          <a:lstStyle/>
          <a:p>
            <a:pPr eaLnBrk="1" hangingPunct="1"/>
            <a:r>
              <a:rPr lang="en-US" altLang="zh-CN" sz="3200" dirty="0" err="1" smtClean="0"/>
              <a:t>ArrayList</a:t>
            </a:r>
            <a:r>
              <a:rPr lang="zh-CN" altLang="en-US" sz="3200" dirty="0" smtClean="0"/>
              <a:t>类封装了一个动态再分配的</a:t>
            </a:r>
            <a:r>
              <a:rPr lang="en-US" altLang="zh-CN" sz="3200" b="1" dirty="0" smtClean="0">
                <a:solidFill>
                  <a:schemeClr val="accent2"/>
                </a:solidFill>
              </a:rPr>
              <a:t>Object[]</a:t>
            </a:r>
            <a:r>
              <a:rPr lang="zh-CN" altLang="en-US" sz="3200" dirty="0" smtClean="0"/>
              <a:t>数组。</a:t>
            </a:r>
            <a:endParaRPr lang="en-US" altLang="zh-CN" sz="3200" dirty="0" smtClean="0"/>
          </a:p>
          <a:p>
            <a:pPr lvl="1" eaLnBrk="1" hangingPunct="1"/>
            <a:r>
              <a:rPr lang="en-US" altLang="zh-CN" sz="2800" dirty="0" err="1"/>
              <a:t>ArrayList</a:t>
            </a:r>
            <a:r>
              <a:rPr lang="zh-CN" altLang="en-US" sz="2800" dirty="0" smtClean="0"/>
              <a:t>支持随机访问。</a:t>
            </a:r>
          </a:p>
          <a:p>
            <a:pPr lvl="1" eaLnBrk="1" hangingPunct="1"/>
            <a:r>
              <a:rPr lang="zh-CN" altLang="en-US" sz="2800" dirty="0" smtClean="0"/>
              <a:t>顺序的访问列表元素，</a:t>
            </a:r>
            <a:r>
              <a:rPr lang="en-US" altLang="zh-CN" sz="2800" dirty="0" err="1" smtClean="0"/>
              <a:t>LinkedList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实现更好，因为在</a:t>
            </a:r>
            <a:r>
              <a:rPr lang="en-US" altLang="zh-CN" sz="2800" dirty="0" err="1" smtClean="0"/>
              <a:t>LinkedList</a:t>
            </a:r>
            <a:r>
              <a:rPr lang="zh-CN" altLang="en-US" sz="2800" dirty="0" smtClean="0"/>
              <a:t>类添加了一些处理列表两端元素的方法  </a:t>
            </a:r>
          </a:p>
          <a:p>
            <a:pPr eaLnBrk="1" hangingPunct="1"/>
            <a:endParaRPr lang="zh-CN" altLang="en-US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6C7A287-3E96-4060-B9F6-4696645199A7}" type="slidenum">
              <a:rPr kumimoji="0" lang="en-US" altLang="zh-CN" kern="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47</a:t>
            </a:fld>
            <a:endParaRPr kumimoji="0" lang="en-US" altLang="zh-CN" kern="0"/>
          </a:p>
        </p:txBody>
      </p:sp>
    </p:spTree>
    <p:extLst>
      <p:ext uri="{BB962C8B-B14F-4D97-AF65-F5344CB8AC3E}">
        <p14:creationId xmlns:p14="http://schemas.microsoft.com/office/powerpoint/2010/main" val="23374521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7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7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Collection-Set </a:t>
            </a:r>
          </a:p>
        </p:txBody>
      </p:sp>
      <p:pic>
        <p:nvPicPr>
          <p:cNvPr id="5837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90124"/>
            <a:ext cx="7772400" cy="4475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4067944" y="2564904"/>
            <a:ext cx="1800225" cy="1008063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6C7A287-3E96-4060-B9F6-4696645199A7}" type="slidenum">
              <a:rPr kumimoji="0" lang="en-US" altLang="zh-CN" kern="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48</a:t>
            </a:fld>
            <a:endParaRPr kumimoji="0" lang="en-US" altLang="zh-CN" kern="0"/>
          </a:p>
        </p:txBody>
      </p:sp>
    </p:spTree>
    <p:extLst>
      <p:ext uri="{BB962C8B-B14F-4D97-AF65-F5344CB8AC3E}">
        <p14:creationId xmlns:p14="http://schemas.microsoft.com/office/powerpoint/2010/main" val="42294424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Collection-Set</a:t>
            </a:r>
            <a:r>
              <a:rPr lang="zh-CN" altLang="en-US" smtClean="0"/>
              <a:t> 接口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 smtClean="0"/>
              <a:t>Set </a:t>
            </a:r>
            <a:r>
              <a:rPr lang="zh-CN" altLang="en-US" sz="3200" dirty="0" smtClean="0"/>
              <a:t>接口继承 </a:t>
            </a:r>
            <a:r>
              <a:rPr lang="en-US" altLang="zh-CN" sz="3200" dirty="0" smtClean="0"/>
              <a:t>Collection </a:t>
            </a:r>
            <a:r>
              <a:rPr lang="zh-CN" altLang="en-US" sz="3200" dirty="0" smtClean="0"/>
              <a:t>接口</a:t>
            </a:r>
            <a:r>
              <a:rPr lang="en-US" altLang="zh-CN" sz="3200" dirty="0" smtClean="0"/>
              <a:t>.</a:t>
            </a:r>
            <a:endParaRPr lang="zh-CN" altLang="en-US" sz="3200" dirty="0" smtClean="0"/>
          </a:p>
          <a:p>
            <a:pPr lvl="1" eaLnBrk="1" hangingPunct="1"/>
            <a:r>
              <a:rPr lang="zh-CN" altLang="en-US" sz="2800" dirty="0" smtClean="0">
                <a:solidFill>
                  <a:srgbClr val="0000FF"/>
                </a:solidFill>
              </a:rPr>
              <a:t>不允许集合中存在重复项</a:t>
            </a:r>
            <a:r>
              <a:rPr lang="zh-CN" altLang="en-US" sz="2800" dirty="0" smtClean="0"/>
              <a:t>，每个具体的 </a:t>
            </a:r>
            <a:r>
              <a:rPr lang="en-US" altLang="zh-CN" sz="2800" dirty="0" smtClean="0"/>
              <a:t>Set </a:t>
            </a:r>
            <a:r>
              <a:rPr lang="zh-CN" altLang="en-US" sz="2800" dirty="0" smtClean="0"/>
              <a:t>实现类依赖添加的对象的 </a:t>
            </a:r>
            <a:r>
              <a:rPr lang="en-US" altLang="zh-CN" sz="2800" dirty="0" smtClean="0"/>
              <a:t>equals()</a:t>
            </a:r>
            <a:r>
              <a:rPr lang="zh-CN" altLang="en-US" sz="2800" dirty="0" smtClean="0"/>
              <a:t>方法来检查独一性。</a:t>
            </a:r>
          </a:p>
          <a:p>
            <a:pPr lvl="1" eaLnBrk="1" hangingPunct="1"/>
            <a:r>
              <a:rPr lang="en-US" altLang="zh-CN" sz="2800" dirty="0" smtClean="0"/>
              <a:t>Set</a:t>
            </a:r>
            <a:r>
              <a:rPr lang="zh-CN" altLang="en-US" sz="2800" dirty="0" smtClean="0"/>
              <a:t>接口没有引入新方法，所以</a:t>
            </a:r>
            <a:r>
              <a:rPr lang="en-US" altLang="zh-CN" sz="2800" dirty="0" smtClean="0"/>
              <a:t>Set</a:t>
            </a:r>
            <a:r>
              <a:rPr lang="zh-CN" altLang="en-US" sz="2800" dirty="0" smtClean="0"/>
              <a:t>就是一个</a:t>
            </a:r>
            <a:r>
              <a:rPr lang="en-US" altLang="zh-CN" sz="2800" dirty="0" smtClean="0"/>
              <a:t>Collection</a:t>
            </a:r>
          </a:p>
          <a:p>
            <a:pPr eaLnBrk="1" hangingPunct="1"/>
            <a:endParaRPr lang="zh-CN" altLang="en-US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6C7A287-3E96-4060-B9F6-4696645199A7}" type="slidenum">
              <a:rPr kumimoji="0" lang="en-US" altLang="zh-CN" kern="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49</a:t>
            </a:fld>
            <a:endParaRPr kumimoji="0" lang="en-US" altLang="zh-CN" kern="0"/>
          </a:p>
        </p:txBody>
      </p:sp>
    </p:spTree>
    <p:extLst>
      <p:ext uri="{BB962C8B-B14F-4D97-AF65-F5344CB8AC3E}">
        <p14:creationId xmlns:p14="http://schemas.microsoft.com/office/powerpoint/2010/main" val="30855739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9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需求分析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err="1" smtClean="0"/>
              <a:t>int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向上转型的过程</a:t>
            </a:r>
          </a:p>
          <a:p>
            <a:pPr lvl="1" eaLnBrk="1" hangingPunct="1"/>
            <a:r>
              <a:rPr lang="zh-CN" altLang="en-US" dirty="0" smtClean="0"/>
              <a:t>数字（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）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>
                <a:sym typeface="Wingdings" pitchFamily="2" charset="2"/>
              </a:rPr>
              <a:t>自动装箱成</a:t>
            </a:r>
            <a:r>
              <a:rPr lang="en-US" altLang="zh-CN" dirty="0" smtClean="0">
                <a:sym typeface="Wingdings" pitchFamily="2" charset="2"/>
              </a:rPr>
              <a:t>Integer</a:t>
            </a:r>
            <a:r>
              <a:rPr lang="zh-CN" altLang="en-US" dirty="0" smtClean="0">
                <a:sym typeface="Wingdings" pitchFamily="2" charset="2"/>
              </a:rPr>
              <a:t>向上转型使用</a:t>
            </a:r>
            <a:r>
              <a:rPr lang="en-US" altLang="zh-CN" dirty="0" smtClean="0">
                <a:sym typeface="Wingdings" pitchFamily="2" charset="2"/>
              </a:rPr>
              <a:t>Object</a:t>
            </a:r>
            <a:r>
              <a:rPr lang="zh-CN" altLang="en-US" dirty="0" smtClean="0">
                <a:sym typeface="Wingdings" pitchFamily="2" charset="2"/>
              </a:rPr>
              <a:t>接收</a:t>
            </a:r>
          </a:p>
          <a:p>
            <a:pPr lvl="1" eaLnBrk="1" hangingPunct="1"/>
            <a:r>
              <a:rPr lang="zh-CN" altLang="en-US" dirty="0" smtClean="0"/>
              <a:t>小数（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）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>
                <a:sym typeface="Wingdings" pitchFamily="2" charset="2"/>
              </a:rPr>
              <a:t>自动装箱成</a:t>
            </a:r>
            <a:r>
              <a:rPr lang="en-US" altLang="zh-CN" dirty="0" smtClean="0">
                <a:sym typeface="Wingdings" pitchFamily="2" charset="2"/>
              </a:rPr>
              <a:t>Float</a:t>
            </a:r>
            <a:r>
              <a:rPr lang="zh-CN" altLang="en-US" dirty="0" smtClean="0">
                <a:sym typeface="Wingdings" pitchFamily="2" charset="2"/>
              </a:rPr>
              <a:t>向上转型使用</a:t>
            </a:r>
            <a:r>
              <a:rPr lang="en-US" altLang="zh-CN" dirty="0" smtClean="0">
                <a:sym typeface="Wingdings" pitchFamily="2" charset="2"/>
              </a:rPr>
              <a:t>Object</a:t>
            </a:r>
            <a:r>
              <a:rPr lang="zh-CN" altLang="en-US" dirty="0" smtClean="0">
                <a:sym typeface="Wingdings" pitchFamily="2" charset="2"/>
              </a:rPr>
              <a:t>接收</a:t>
            </a:r>
          </a:p>
          <a:p>
            <a:pPr lvl="1" eaLnBrk="1" hangingPunct="1"/>
            <a:r>
              <a:rPr lang="zh-CN" altLang="en-US" dirty="0" smtClean="0"/>
              <a:t>字符串（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）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>
                <a:sym typeface="Wingdings" pitchFamily="2" charset="2"/>
              </a:rPr>
              <a:t>向上转型使用</a:t>
            </a:r>
            <a:r>
              <a:rPr lang="en-US" altLang="zh-CN" dirty="0" smtClean="0">
                <a:sym typeface="Wingdings" pitchFamily="2" charset="2"/>
              </a:rPr>
              <a:t>Object</a:t>
            </a:r>
            <a:r>
              <a:rPr lang="zh-CN" altLang="en-US" dirty="0" smtClean="0">
                <a:sym typeface="Wingdings" pitchFamily="2" charset="2"/>
              </a:rPr>
              <a:t>接收</a:t>
            </a:r>
            <a:endParaRPr lang="zh-CN" altLang="en-US" dirty="0" smtClean="0"/>
          </a:p>
          <a:p>
            <a:pPr lvl="1" eaLnBrk="1" hangingPunct="1"/>
            <a:endParaRPr lang="zh-CN" altLang="en-US" sz="1800" dirty="0" smtClean="0"/>
          </a:p>
          <a:p>
            <a:pPr lvl="1" eaLnBrk="1" hangingPunct="1"/>
            <a:endParaRPr lang="zh-CN" altLang="en-US" sz="1800" dirty="0" smtClean="0"/>
          </a:p>
        </p:txBody>
      </p:sp>
      <p:pic>
        <p:nvPicPr>
          <p:cNvPr id="849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363368"/>
            <a:ext cx="7686675" cy="158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6C7A287-3E96-4060-B9F6-4696645199A7}" type="slidenum">
              <a:rPr kumimoji="0" lang="en-US" altLang="zh-CN" kern="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kumimoji="0" lang="en-US" altLang="zh-CN" ker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Set</a:t>
            </a:r>
            <a:r>
              <a:rPr lang="zh-CN" altLang="en-US" smtClean="0"/>
              <a:t>接口的常用子类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 err="1" smtClean="0"/>
              <a:t>HashSet</a:t>
            </a:r>
            <a:r>
              <a:rPr lang="zh-CN" altLang="en-US" sz="3200" dirty="0" smtClean="0"/>
              <a:t>是</a:t>
            </a:r>
            <a:r>
              <a:rPr lang="en-US" altLang="zh-CN" sz="3200" dirty="0" smtClean="0"/>
              <a:t>Set</a:t>
            </a:r>
            <a:r>
              <a:rPr lang="zh-CN" altLang="en-US" sz="3200" dirty="0" smtClean="0"/>
              <a:t>接口的一个子类，主要的特点是：无重复元素，但是里面是散列存放的，是没有顺序的。</a:t>
            </a:r>
            <a:endParaRPr lang="en-US" altLang="zh-CN" sz="3200" dirty="0" smtClean="0"/>
          </a:p>
          <a:p>
            <a:pPr eaLnBrk="1" hangingPunct="1"/>
            <a:r>
              <a:rPr lang="en-US" altLang="zh-CN" sz="3200" dirty="0" err="1" smtClean="0"/>
              <a:t>TreeSet</a:t>
            </a:r>
            <a:r>
              <a:rPr lang="zh-CN" altLang="en-US" sz="3200" dirty="0" smtClean="0"/>
              <a:t>是对</a:t>
            </a:r>
            <a:r>
              <a:rPr lang="zh-CN" altLang="en-US" sz="3200" dirty="0"/>
              <a:t>输入的数据进行有序</a:t>
            </a:r>
            <a:r>
              <a:rPr lang="zh-CN" altLang="en-US" sz="3200" dirty="0" smtClean="0"/>
              <a:t>排列</a:t>
            </a:r>
          </a:p>
          <a:p>
            <a:pPr eaLnBrk="1" hangingPunct="1"/>
            <a:endParaRPr lang="zh-CN" altLang="en-US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6C7A287-3E96-4060-B9F6-4696645199A7}" type="slidenum">
              <a:rPr kumimoji="0" lang="en-US" altLang="zh-CN" kern="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50</a:t>
            </a:fld>
            <a:endParaRPr kumimoji="0" lang="en-US" altLang="zh-CN" kern="0"/>
          </a:p>
        </p:txBody>
      </p:sp>
    </p:spTree>
    <p:extLst>
      <p:ext uri="{BB962C8B-B14F-4D97-AF65-F5344CB8AC3E}">
        <p14:creationId xmlns:p14="http://schemas.microsoft.com/office/powerpoint/2010/main" val="4388333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0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Set- HashSet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34145"/>
            <a:ext cx="7772400" cy="4271119"/>
          </a:xfrm>
          <a:noFill/>
          <a:ln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HashSetDemo01 {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b="1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    public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static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main(String[] 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args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 {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Set&lt;String&gt; 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allSet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=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new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HashSet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&lt;String&gt;();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allSet.add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180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"A"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allSet.add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180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"B"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800" u="sng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allSet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.add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180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"C"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allSet.add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1800" dirty="0" smtClean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“C”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 </a:t>
            </a:r>
            <a:r>
              <a:rPr lang="en-US" altLang="zh-CN" sz="1800" b="1" dirty="0">
                <a:solidFill>
                  <a:srgbClr val="009900"/>
                </a:solidFill>
                <a:latin typeface="Consolas"/>
                <a:ea typeface="宋体"/>
                <a:cs typeface="Times New Roman"/>
              </a:rPr>
              <a:t>// </a:t>
            </a:r>
            <a:r>
              <a:rPr lang="zh-CN" altLang="zh-CN" sz="1800" b="1" dirty="0">
                <a:solidFill>
                  <a:srgbClr val="009900"/>
                </a:solidFill>
                <a:latin typeface="Consolas"/>
                <a:ea typeface="宋体"/>
                <a:cs typeface="Consolas"/>
              </a:rPr>
              <a:t>重复元素，不能</a:t>
            </a:r>
            <a:r>
              <a:rPr lang="zh-CN" altLang="zh-CN" sz="1800" b="1" dirty="0" smtClean="0">
                <a:solidFill>
                  <a:srgbClr val="009900"/>
                </a:solidFill>
                <a:latin typeface="Consolas"/>
                <a:ea typeface="宋体"/>
                <a:cs typeface="Consolas"/>
              </a:rPr>
              <a:t>加入</a:t>
            </a:r>
            <a:r>
              <a:rPr lang="zh-CN" altLang="en-US" sz="1800" b="1" dirty="0" smtClean="0">
                <a:solidFill>
                  <a:srgbClr val="009900"/>
                </a:solidFill>
                <a:latin typeface="Consolas"/>
                <a:ea typeface="宋体"/>
                <a:cs typeface="Consolas"/>
              </a:rPr>
              <a:t>，不报错</a:t>
            </a:r>
            <a:endParaRPr lang="zh-CN" altLang="zh-CN" sz="1800" b="1" kern="100" dirty="0">
              <a:solidFill>
                <a:srgbClr val="009900"/>
              </a:solidFill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allSet.add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1800" dirty="0" smtClean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“C”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 </a:t>
            </a:r>
            <a:r>
              <a:rPr lang="en-US" altLang="zh-CN" sz="1800" b="1" dirty="0">
                <a:solidFill>
                  <a:srgbClr val="009900"/>
                </a:solidFill>
                <a:latin typeface="Consolas"/>
                <a:ea typeface="宋体"/>
                <a:cs typeface="Times New Roman"/>
              </a:rPr>
              <a:t>// </a:t>
            </a:r>
            <a:r>
              <a:rPr lang="zh-CN" altLang="zh-CN" sz="1800" b="1" dirty="0">
                <a:solidFill>
                  <a:srgbClr val="009900"/>
                </a:solidFill>
                <a:latin typeface="Consolas"/>
                <a:ea typeface="宋体"/>
                <a:cs typeface="Consolas"/>
              </a:rPr>
              <a:t>重复元素，不能</a:t>
            </a:r>
            <a:r>
              <a:rPr lang="zh-CN" altLang="zh-CN" sz="1800" b="1" dirty="0" smtClean="0">
                <a:solidFill>
                  <a:srgbClr val="009900"/>
                </a:solidFill>
                <a:latin typeface="Consolas"/>
                <a:ea typeface="宋体"/>
                <a:cs typeface="Consolas"/>
              </a:rPr>
              <a:t>加入</a:t>
            </a:r>
            <a:r>
              <a:rPr lang="zh-CN" altLang="en-US" sz="1800" b="1" dirty="0" smtClean="0">
                <a:solidFill>
                  <a:srgbClr val="009900"/>
                </a:solidFill>
                <a:latin typeface="Consolas"/>
                <a:ea typeface="宋体"/>
                <a:cs typeface="Consolas"/>
              </a:rPr>
              <a:t>，不报错</a:t>
            </a:r>
            <a:endParaRPr lang="zh-CN" altLang="zh-CN" sz="1800" b="1" kern="100" dirty="0">
              <a:solidFill>
                <a:srgbClr val="009900"/>
              </a:solidFill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allSet.add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180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"D"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allSet.add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180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"E"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sz="1800" i="1" dirty="0" err="1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allSet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}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}</a:t>
            </a:r>
            <a:endParaRPr lang="zh-CN" altLang="zh-CN" sz="1800" kern="100" dirty="0">
              <a:effectLst/>
              <a:latin typeface="Calibri"/>
              <a:ea typeface="宋体"/>
              <a:cs typeface="Times New Roman"/>
            </a:endParaRPr>
          </a:p>
        </p:txBody>
      </p:sp>
      <p:sp>
        <p:nvSpPr>
          <p:cNvPr id="62469" name="Rectangle 36"/>
          <p:cNvSpPr>
            <a:spLocks noChangeArrowheads="1"/>
          </p:cNvSpPr>
          <p:nvPr/>
        </p:nvSpPr>
        <p:spPr bwMode="auto">
          <a:xfrm>
            <a:off x="468313" y="5755903"/>
            <a:ext cx="777557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/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zh-CN" altLang="en-US" sz="2000" dirty="0">
                <a:latin typeface="华文细黑" pitchFamily="2" charset="-122"/>
                <a:ea typeface="华文细黑" pitchFamily="2" charset="-122"/>
              </a:rPr>
              <a:t>程序运行结果：</a:t>
            </a:r>
            <a:r>
              <a:rPr lang="en-US" altLang="zh-CN" sz="2000" dirty="0">
                <a:latin typeface="华文细黑" pitchFamily="2" charset="-122"/>
                <a:ea typeface="华文细黑" pitchFamily="2" charset="-122"/>
              </a:rPr>
              <a:t>D, A, C, B, E</a:t>
            </a:r>
          </a:p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zh-CN" altLang="en-US" sz="2000" dirty="0">
                <a:latin typeface="华文细黑" pitchFamily="2" charset="-122"/>
                <a:ea typeface="华文细黑" pitchFamily="2" charset="-122"/>
              </a:rPr>
              <a:t>从结果中可以清楚的</a:t>
            </a:r>
            <a:r>
              <a:rPr lang="zh-CN" altLang="en-US" sz="2000" dirty="0" smtClean="0">
                <a:latin typeface="华文细黑" pitchFamily="2" charset="-122"/>
                <a:ea typeface="华文细黑" pitchFamily="2" charset="-122"/>
              </a:rPr>
              <a:t>看出</a:t>
            </a:r>
            <a:r>
              <a:rPr lang="zh-CN" altLang="en-US" sz="2000" dirty="0">
                <a:latin typeface="华文细黑" pitchFamily="2" charset="-122"/>
                <a:ea typeface="华文细黑" pitchFamily="2" charset="-122"/>
              </a:rPr>
              <a:t>：</a:t>
            </a:r>
            <a:r>
              <a:rPr lang="zh-CN" altLang="en-US" sz="2000" dirty="0" smtClean="0">
                <a:latin typeface="华文细黑" pitchFamily="2" charset="-122"/>
                <a:ea typeface="华文细黑" pitchFamily="2" charset="-122"/>
              </a:rPr>
              <a:t>无序</a:t>
            </a:r>
            <a:r>
              <a:rPr lang="zh-CN" altLang="en-US" sz="2000" dirty="0">
                <a:latin typeface="华文细黑" pitchFamily="2" charset="-122"/>
                <a:ea typeface="华文细黑" pitchFamily="2" charset="-122"/>
              </a:rPr>
              <a:t>排列。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6C7A287-3E96-4060-B9F6-4696645199A7}" type="slidenum">
              <a:rPr kumimoji="0" lang="en-US" altLang="zh-CN" kern="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51</a:t>
            </a:fld>
            <a:endParaRPr kumimoji="0" lang="en-US" altLang="zh-CN" kern="0"/>
          </a:p>
        </p:txBody>
      </p:sp>
    </p:spTree>
    <p:extLst>
      <p:ext uri="{BB962C8B-B14F-4D97-AF65-F5344CB8AC3E}">
        <p14:creationId xmlns:p14="http://schemas.microsoft.com/office/powerpoint/2010/main" val="22696651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Set- TreeSet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41438"/>
            <a:ext cx="7772400" cy="4319810"/>
          </a:xfrm>
          <a:noFill/>
          <a:ln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TreeSetDemo01 {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b="1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    public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static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main(String[] 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args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 {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Set&lt;String&gt; 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allSet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=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new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TreeSet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&lt;String&gt;();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allSet.add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180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"A"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allSet.add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180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"B"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allSet.add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180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"C"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allSet.add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1800" dirty="0" smtClean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“C”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 </a:t>
            </a:r>
            <a:r>
              <a:rPr lang="en-US" altLang="zh-CN" sz="1800" b="1" dirty="0">
                <a:solidFill>
                  <a:srgbClr val="009900"/>
                </a:solidFill>
                <a:latin typeface="Consolas"/>
                <a:ea typeface="宋体"/>
                <a:cs typeface="Times New Roman"/>
              </a:rPr>
              <a:t>// </a:t>
            </a:r>
            <a:r>
              <a:rPr lang="zh-CN" altLang="zh-CN" sz="1800" b="1" dirty="0">
                <a:solidFill>
                  <a:srgbClr val="009900"/>
                </a:solidFill>
                <a:latin typeface="Consolas"/>
                <a:ea typeface="宋体"/>
                <a:cs typeface="Consolas"/>
              </a:rPr>
              <a:t>重复元素，不能</a:t>
            </a:r>
            <a:r>
              <a:rPr lang="zh-CN" altLang="zh-CN" sz="1800" b="1" dirty="0" smtClean="0">
                <a:solidFill>
                  <a:srgbClr val="009900"/>
                </a:solidFill>
                <a:latin typeface="Consolas"/>
                <a:ea typeface="宋体"/>
                <a:cs typeface="Consolas"/>
              </a:rPr>
              <a:t>加入</a:t>
            </a:r>
            <a:r>
              <a:rPr lang="zh-CN" altLang="en-US" sz="1800" b="1" dirty="0" smtClean="0">
                <a:solidFill>
                  <a:srgbClr val="009900"/>
                </a:solidFill>
                <a:latin typeface="Consolas"/>
                <a:ea typeface="宋体"/>
                <a:cs typeface="Consolas"/>
              </a:rPr>
              <a:t>，不报错</a:t>
            </a:r>
            <a:endParaRPr lang="zh-CN" altLang="zh-CN" sz="1800" b="1" kern="100" dirty="0">
              <a:solidFill>
                <a:srgbClr val="009900"/>
              </a:solidFill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allSet.add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1800" dirty="0" smtClean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“C”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 </a:t>
            </a:r>
            <a:r>
              <a:rPr lang="en-US" altLang="zh-CN" sz="1800" b="1" dirty="0">
                <a:solidFill>
                  <a:srgbClr val="009900"/>
                </a:solidFill>
                <a:latin typeface="Consolas"/>
                <a:ea typeface="宋体"/>
                <a:cs typeface="Times New Roman"/>
              </a:rPr>
              <a:t>// </a:t>
            </a:r>
            <a:r>
              <a:rPr lang="zh-CN" altLang="zh-CN" sz="1800" b="1" dirty="0">
                <a:solidFill>
                  <a:srgbClr val="009900"/>
                </a:solidFill>
                <a:latin typeface="Consolas"/>
                <a:ea typeface="宋体"/>
                <a:cs typeface="Consolas"/>
              </a:rPr>
              <a:t>重复元素，不能</a:t>
            </a:r>
            <a:r>
              <a:rPr lang="zh-CN" altLang="zh-CN" sz="1800" b="1" dirty="0" smtClean="0">
                <a:solidFill>
                  <a:srgbClr val="009900"/>
                </a:solidFill>
                <a:latin typeface="Consolas"/>
                <a:ea typeface="宋体"/>
                <a:cs typeface="Consolas"/>
              </a:rPr>
              <a:t>加入</a:t>
            </a:r>
            <a:r>
              <a:rPr lang="zh-CN" altLang="en-US" sz="1800" b="1" dirty="0" smtClean="0">
                <a:solidFill>
                  <a:srgbClr val="009900"/>
                </a:solidFill>
                <a:latin typeface="Consolas"/>
                <a:ea typeface="宋体"/>
                <a:cs typeface="Consolas"/>
              </a:rPr>
              <a:t>，</a:t>
            </a:r>
            <a:r>
              <a:rPr lang="zh-CN" altLang="en-US" sz="1800" b="1" dirty="0">
                <a:solidFill>
                  <a:srgbClr val="009900"/>
                </a:solidFill>
                <a:latin typeface="Consolas"/>
                <a:ea typeface="宋体"/>
                <a:cs typeface="Consolas"/>
              </a:rPr>
              <a:t>不报错</a:t>
            </a:r>
            <a:endParaRPr lang="zh-CN" altLang="zh-CN" sz="1800" b="1" kern="100" dirty="0">
              <a:solidFill>
                <a:srgbClr val="009900"/>
              </a:solidFill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allSet.add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180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"D"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allSet.add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180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"E"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sz="1800" i="1" dirty="0" err="1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allSet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}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}</a:t>
            </a:r>
            <a:endParaRPr lang="zh-CN" altLang="zh-CN" sz="1800" kern="100" dirty="0">
              <a:effectLst/>
              <a:latin typeface="Calibri"/>
              <a:ea typeface="宋体"/>
              <a:cs typeface="Times New Roman"/>
            </a:endParaRPr>
          </a:p>
        </p:txBody>
      </p:sp>
      <p:sp>
        <p:nvSpPr>
          <p:cNvPr id="63493" name="Rectangle 4"/>
          <p:cNvSpPr>
            <a:spLocks noChangeArrowheads="1"/>
          </p:cNvSpPr>
          <p:nvPr/>
        </p:nvSpPr>
        <p:spPr bwMode="auto">
          <a:xfrm>
            <a:off x="530225" y="5610745"/>
            <a:ext cx="7775575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/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zh-CN" altLang="en-US" sz="2400" dirty="0">
                <a:latin typeface="华文细黑" pitchFamily="2" charset="-122"/>
                <a:ea typeface="华文细黑" pitchFamily="2" charset="-122"/>
              </a:rPr>
              <a:t>程序运行结果：</a:t>
            </a:r>
            <a:r>
              <a:rPr lang="pt-BR" altLang="zh-CN" sz="2400" dirty="0">
                <a:latin typeface="华文细黑" pitchFamily="2" charset="-122"/>
                <a:ea typeface="华文细黑" pitchFamily="2" charset="-122"/>
              </a:rPr>
              <a:t>A, B, C, D, </a:t>
            </a:r>
            <a:r>
              <a:rPr lang="pt-BR" altLang="zh-CN" sz="2400" dirty="0" smtClean="0">
                <a:latin typeface="华文细黑" pitchFamily="2" charset="-122"/>
                <a:ea typeface="华文细黑" pitchFamily="2" charset="-122"/>
              </a:rPr>
              <a:t>E</a:t>
            </a:r>
          </a:p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zh-CN" altLang="en-US" sz="2400" dirty="0" smtClean="0">
                <a:latin typeface="华文细黑" pitchFamily="2" charset="-122"/>
                <a:ea typeface="华文细黑" pitchFamily="2" charset="-122"/>
              </a:rPr>
              <a:t>从</a:t>
            </a:r>
            <a:r>
              <a:rPr lang="zh-CN" altLang="en-US" sz="2400" dirty="0">
                <a:latin typeface="华文细黑" pitchFamily="2" charset="-122"/>
                <a:ea typeface="华文细黑" pitchFamily="2" charset="-122"/>
              </a:rPr>
              <a:t>结果中可以清楚的看出</a:t>
            </a:r>
            <a:r>
              <a:rPr lang="zh-CN" altLang="en-US" sz="2400" dirty="0" smtClean="0">
                <a:latin typeface="华文细黑" pitchFamily="2" charset="-122"/>
                <a:ea typeface="华文细黑" pitchFamily="2" charset="-122"/>
              </a:rPr>
              <a:t>，有序</a:t>
            </a:r>
            <a:r>
              <a:rPr lang="zh-CN" altLang="en-US" sz="2400" dirty="0">
                <a:latin typeface="华文细黑" pitchFamily="2" charset="-122"/>
                <a:ea typeface="华文细黑" pitchFamily="2" charset="-122"/>
              </a:rPr>
              <a:t>排列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6C7A287-3E96-4060-B9F6-4696645199A7}" type="slidenum">
              <a:rPr kumimoji="0" lang="en-US" altLang="zh-CN" kern="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52</a:t>
            </a:fld>
            <a:endParaRPr kumimoji="0" lang="en-US" altLang="zh-CN" kern="0"/>
          </a:p>
        </p:txBody>
      </p:sp>
    </p:spTree>
    <p:extLst>
      <p:ext uri="{BB962C8B-B14F-4D97-AF65-F5344CB8AC3E}">
        <p14:creationId xmlns:p14="http://schemas.microsoft.com/office/powerpoint/2010/main" val="29754698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简化集合框架图 </a:t>
            </a:r>
          </a:p>
        </p:txBody>
      </p:sp>
      <p:pic>
        <p:nvPicPr>
          <p:cNvPr id="6656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16436"/>
            <a:ext cx="7772400" cy="4506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6505575" y="1340768"/>
            <a:ext cx="1800225" cy="1008063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6C7A287-3E96-4060-B9F6-4696645199A7}" type="slidenum">
              <a:rPr kumimoji="0" lang="en-US" altLang="zh-CN" kern="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53</a:t>
            </a:fld>
            <a:endParaRPr kumimoji="0" lang="en-US" altLang="zh-CN" kern="0"/>
          </a:p>
        </p:txBody>
      </p:sp>
    </p:spTree>
    <p:extLst>
      <p:ext uri="{BB962C8B-B14F-4D97-AF65-F5344CB8AC3E}">
        <p14:creationId xmlns:p14="http://schemas.microsoft.com/office/powerpoint/2010/main" val="6827496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接口介绍</a:t>
            </a:r>
            <a:r>
              <a:rPr lang="en-US" altLang="zh-CN" dirty="0" smtClean="0"/>
              <a:t>- Map</a:t>
            </a:r>
            <a:r>
              <a:rPr lang="zh-CN" altLang="en-US" dirty="0" smtClean="0"/>
              <a:t>接口 </a:t>
            </a:r>
          </a:p>
        </p:txBody>
      </p:sp>
      <p:sp>
        <p:nvSpPr>
          <p:cNvPr id="67588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3923928" y="1600200"/>
            <a:ext cx="4680322" cy="46482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之前所讲解的</a:t>
            </a:r>
            <a:r>
              <a:rPr lang="en-US" altLang="zh-CN" dirty="0" smtClean="0"/>
              <a:t>Collection</a:t>
            </a:r>
            <a:r>
              <a:rPr lang="zh-CN" altLang="en-US" dirty="0" smtClean="0"/>
              <a:t>接口都属于单值的操作：</a:t>
            </a:r>
            <a:endParaRPr lang="en-US" altLang="zh-CN" dirty="0" smtClean="0"/>
          </a:p>
          <a:p>
            <a:pPr lvl="1" eaLnBrk="1" hangingPunct="1"/>
            <a:r>
              <a:rPr lang="zh-CN" altLang="en-US" dirty="0"/>
              <a:t>即：每次只操作一个对象，而</a:t>
            </a:r>
            <a:r>
              <a:rPr lang="en-US" altLang="zh-CN" dirty="0"/>
              <a:t>Map</a:t>
            </a:r>
            <a:r>
              <a:rPr lang="zh-CN" altLang="en-US" dirty="0"/>
              <a:t>与</a:t>
            </a:r>
            <a:r>
              <a:rPr lang="en-US" altLang="zh-CN" dirty="0"/>
              <a:t>Collection</a:t>
            </a:r>
            <a:r>
              <a:rPr lang="zh-CN" altLang="en-US" dirty="0"/>
              <a:t>不同的是，操作二元偶</a:t>
            </a:r>
            <a:r>
              <a:rPr lang="zh-CN" altLang="en-US" dirty="0" smtClean="0"/>
              <a:t>对象</a:t>
            </a:r>
            <a:endParaRPr lang="zh-CN" altLang="en-US" dirty="0"/>
          </a:p>
          <a:p>
            <a:pPr lvl="1" eaLnBrk="1" hangingPunct="1"/>
            <a:r>
              <a:rPr lang="zh-CN" altLang="en-US" dirty="0" smtClean="0"/>
              <a:t>使用</a:t>
            </a:r>
            <a:r>
              <a:rPr lang="en-US" altLang="zh-CN" dirty="0" smtClean="0"/>
              <a:t>key 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en-US" altLang="zh-CN" dirty="0" smtClean="0"/>
              <a:t> value</a:t>
            </a:r>
            <a:r>
              <a:rPr lang="zh-CN" altLang="en-US" dirty="0" smtClean="0"/>
              <a:t>的方式。</a:t>
            </a:r>
          </a:p>
          <a:p>
            <a:pPr eaLnBrk="1" hangingPunct="1"/>
            <a:r>
              <a:rPr lang="en-US" altLang="zh-CN" dirty="0" smtClean="0"/>
              <a:t>Map</a:t>
            </a:r>
            <a:r>
              <a:rPr lang="zh-CN" altLang="en-US" dirty="0" smtClean="0"/>
              <a:t>接口的定义如下：</a:t>
            </a:r>
          </a:p>
          <a:p>
            <a:pPr lvl="1" eaLnBrk="1" hangingPunct="1"/>
            <a:r>
              <a:rPr lang="en-US" altLang="zh-CN" dirty="0" smtClean="0"/>
              <a:t>public interface Map&lt;K,V&gt; </a:t>
            </a:r>
            <a:endParaRPr lang="zh-CN" altLang="en-US" dirty="0" smtClean="0"/>
          </a:p>
          <a:p>
            <a:pPr eaLnBrk="1" hangingPunct="1"/>
            <a:endParaRPr lang="zh-CN" altLang="en-US" sz="2400" dirty="0" smtClean="0"/>
          </a:p>
        </p:txBody>
      </p:sp>
      <p:pic>
        <p:nvPicPr>
          <p:cNvPr id="6758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08" y="1844824"/>
            <a:ext cx="3240088" cy="315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6C7A287-3E96-4060-B9F6-4696645199A7}" type="slidenum">
              <a:rPr kumimoji="0" lang="en-US" altLang="zh-CN" kern="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54</a:t>
            </a:fld>
            <a:endParaRPr kumimoji="0" lang="en-US" altLang="zh-CN" kern="0"/>
          </a:p>
        </p:txBody>
      </p:sp>
    </p:spTree>
    <p:extLst>
      <p:ext uri="{BB962C8B-B14F-4D97-AF65-F5344CB8AC3E}">
        <p14:creationId xmlns:p14="http://schemas.microsoft.com/office/powerpoint/2010/main" val="12071412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简化集合框架图 </a:t>
            </a:r>
          </a:p>
        </p:txBody>
      </p:sp>
      <p:pic>
        <p:nvPicPr>
          <p:cNvPr id="6451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56792"/>
            <a:ext cx="7816552" cy="455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sp>
        <p:nvSpPr>
          <p:cNvPr id="158724" name="Rectangle 4"/>
          <p:cNvSpPr>
            <a:spLocks noChangeArrowheads="1"/>
          </p:cNvSpPr>
          <p:nvPr/>
        </p:nvSpPr>
        <p:spPr bwMode="auto">
          <a:xfrm>
            <a:off x="395536" y="1484784"/>
            <a:ext cx="1800225" cy="792087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6C7A287-3E96-4060-B9F6-4696645199A7}" type="slidenum">
              <a:rPr kumimoji="0" lang="en-US" altLang="zh-CN" kern="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55</a:t>
            </a:fld>
            <a:endParaRPr kumimoji="0" lang="en-US" altLang="zh-CN" kern="0"/>
          </a:p>
        </p:txBody>
      </p:sp>
    </p:spTree>
    <p:extLst>
      <p:ext uri="{BB962C8B-B14F-4D97-AF65-F5344CB8AC3E}">
        <p14:creationId xmlns:p14="http://schemas.microsoft.com/office/powerpoint/2010/main" val="25804073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500"/>
                                        <p:tgtEl>
                                          <p:spTgt spid="15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接口介绍</a:t>
            </a:r>
            <a:r>
              <a:rPr lang="en-US" altLang="zh-CN" dirty="0" smtClean="0"/>
              <a:t>-Iterator </a:t>
            </a:r>
            <a:r>
              <a:rPr lang="zh-CN" altLang="en-US" dirty="0" smtClean="0"/>
              <a:t>接口 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071048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200" dirty="0" err="1" smtClean="0"/>
              <a:t>碰到集合输出</a:t>
            </a:r>
            <a:r>
              <a:rPr lang="en-US" altLang="en-US" sz="3200" dirty="0" err="1"/>
              <a:t>，</a:t>
            </a:r>
            <a:r>
              <a:rPr lang="en-US" altLang="en-US" sz="3200" dirty="0" err="1" smtClean="0"/>
              <a:t>就一定使用</a:t>
            </a:r>
            <a:r>
              <a:rPr lang="en-US" altLang="en-US" sz="3200" dirty="0" err="1"/>
              <a:t>Iterator接口</a:t>
            </a:r>
            <a:r>
              <a:rPr lang="en-US" altLang="zh-CN" sz="3200" dirty="0" smtClean="0"/>
              <a:t>。</a:t>
            </a:r>
            <a:endParaRPr lang="zh-CN" altLang="en-US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6C7A287-3E96-4060-B9F6-4696645199A7}" type="slidenum">
              <a:rPr kumimoji="0" lang="en-US" altLang="zh-CN" kern="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56</a:t>
            </a:fld>
            <a:endParaRPr kumimoji="0" lang="en-US" altLang="zh-CN" kern="0"/>
          </a:p>
        </p:txBody>
      </p:sp>
      <p:pic>
        <p:nvPicPr>
          <p:cNvPr id="159748" name="Picture 4" descr="全面接触Java集合框架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879725"/>
            <a:ext cx="2663825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9749" name="Rectangle 5"/>
          <p:cNvSpPr>
            <a:spLocks noChangeArrowheads="1"/>
          </p:cNvSpPr>
          <p:nvPr/>
        </p:nvSpPr>
        <p:spPr bwMode="auto">
          <a:xfrm>
            <a:off x="2915816" y="2636912"/>
            <a:ext cx="5389984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en-US" altLang="zh-CN" sz="2400" dirty="0" err="1">
                <a:latin typeface="华文细黑" pitchFamily="2" charset="-122"/>
                <a:ea typeface="华文细黑" pitchFamily="2" charset="-122"/>
              </a:rPr>
              <a:t>boolean</a:t>
            </a:r>
            <a:r>
              <a:rPr lang="en-US" altLang="zh-CN" sz="2400" dirty="0">
                <a:latin typeface="华文细黑" pitchFamily="2" charset="-122"/>
                <a:ea typeface="华文细黑" pitchFamily="2" charset="-122"/>
              </a:rPr>
              <a:t> </a:t>
            </a:r>
            <a:r>
              <a:rPr lang="en-US" altLang="zh-CN" sz="2400" dirty="0" err="1">
                <a:latin typeface="华文细黑" pitchFamily="2" charset="-122"/>
                <a:ea typeface="华文细黑" pitchFamily="2" charset="-122"/>
              </a:rPr>
              <a:t>hasNext</a:t>
            </a:r>
            <a:r>
              <a:rPr lang="en-US" altLang="zh-CN" sz="2400" dirty="0">
                <a:latin typeface="华文细黑" pitchFamily="2" charset="-122"/>
                <a:ea typeface="华文细黑" pitchFamily="2" charset="-122"/>
              </a:rPr>
              <a:t>(): </a:t>
            </a:r>
            <a:r>
              <a:rPr lang="zh-CN" altLang="en-US" sz="2400" dirty="0">
                <a:latin typeface="华文细黑" pitchFamily="2" charset="-122"/>
                <a:ea typeface="华文细黑" pitchFamily="2" charset="-122"/>
              </a:rPr>
              <a:t>判断是否存在另一个可访问的元素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en-US" altLang="zh-CN" sz="2400" dirty="0">
                <a:latin typeface="华文细黑" pitchFamily="2" charset="-122"/>
                <a:ea typeface="华文细黑" pitchFamily="2" charset="-122"/>
              </a:rPr>
              <a:t>Object next(): </a:t>
            </a:r>
            <a:r>
              <a:rPr lang="zh-CN" altLang="en-US" sz="2400" dirty="0">
                <a:latin typeface="华文细黑" pitchFamily="2" charset="-122"/>
                <a:ea typeface="华文细黑" pitchFamily="2" charset="-122"/>
              </a:rPr>
              <a:t>返回要访问的下一个元素。如果到达集合结尾，则抛出</a:t>
            </a:r>
            <a:r>
              <a:rPr lang="en-US" altLang="zh-CN" sz="2400" dirty="0" err="1">
                <a:latin typeface="华文细黑" pitchFamily="2" charset="-122"/>
                <a:ea typeface="华文细黑" pitchFamily="2" charset="-122"/>
              </a:rPr>
              <a:t>NoSuchElementException</a:t>
            </a:r>
            <a:r>
              <a:rPr lang="zh-CN" altLang="en-US" sz="2400" dirty="0">
                <a:latin typeface="华文细黑" pitchFamily="2" charset="-122"/>
                <a:ea typeface="华文细黑" pitchFamily="2" charset="-122"/>
              </a:rPr>
              <a:t>异常。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en-US" altLang="zh-CN" sz="2400" dirty="0">
                <a:latin typeface="华文细黑" pitchFamily="2" charset="-122"/>
                <a:ea typeface="华文细黑" pitchFamily="2" charset="-122"/>
              </a:rPr>
              <a:t>void remove(): </a:t>
            </a:r>
            <a:r>
              <a:rPr lang="zh-CN" altLang="en-US" sz="2400" dirty="0">
                <a:latin typeface="华文细黑" pitchFamily="2" charset="-122"/>
                <a:ea typeface="华文细黑" pitchFamily="2" charset="-122"/>
              </a:rPr>
              <a:t>删除上次访问返回的对象。本方法必须紧跟在一个元素的访问后执行。 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ZapfDingbats" pitchFamily="82" charset="2"/>
              <a:buChar char="r"/>
            </a:pPr>
            <a:endParaRPr kumimoji="0" lang="zh-CN" altLang="en-US" sz="1600" dirty="0">
              <a:solidFill>
                <a:srgbClr val="00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9707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59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59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59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本章小结</a:t>
            </a:r>
            <a:r>
              <a:rPr lang="zh-CN" altLang="en-US" dirty="0" smtClean="0"/>
              <a:t>：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泛型的主要目的是可以建立具有类型安全的数据结构，在使用这些泛型类建立数据结构时，不必进行强制类型转换，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java</a:t>
            </a:r>
            <a:r>
              <a:rPr lang="zh-CN" altLang="en-US" dirty="0" smtClean="0"/>
              <a:t>泛型在集合框架中得到广泛应用。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集合框架中：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Collection</a:t>
            </a:r>
            <a:r>
              <a:rPr lang="zh-CN" altLang="en-US" dirty="0" smtClean="0"/>
              <a:t>存放单值的最大接口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List</a:t>
            </a:r>
            <a:r>
              <a:rPr lang="zh-CN" altLang="en-US" dirty="0" smtClean="0"/>
              <a:t>：可放重复内容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Set</a:t>
            </a:r>
            <a:r>
              <a:rPr lang="zh-CN" altLang="en-US" dirty="0" smtClean="0"/>
              <a:t>不允许重复</a:t>
            </a:r>
            <a:endParaRPr lang="en-US" altLang="zh-CN" dirty="0" smtClean="0"/>
          </a:p>
          <a:p>
            <a:pPr lvl="1" eaLnBrk="1" hangingPunct="1"/>
            <a:r>
              <a:rPr lang="en-US" altLang="zh-CN" dirty="0"/>
              <a:t>Queue</a:t>
            </a:r>
            <a:r>
              <a:rPr lang="zh-CN" altLang="en-US" dirty="0"/>
              <a:t>表示</a:t>
            </a:r>
            <a:r>
              <a:rPr lang="zh-CN" altLang="en-US" dirty="0" smtClean="0"/>
              <a:t>队列 </a:t>
            </a:r>
            <a:r>
              <a:rPr lang="en-US" altLang="zh-CN" dirty="0" smtClean="0"/>
              <a:t>-&gt; FIFO</a:t>
            </a:r>
          </a:p>
          <a:p>
            <a:pPr lvl="1" eaLnBrk="1" hangingPunct="1"/>
            <a:r>
              <a:rPr lang="en-US" altLang="zh-CN" dirty="0" smtClean="0"/>
              <a:t>Map</a:t>
            </a:r>
            <a:r>
              <a:rPr lang="zh-CN" altLang="en-US" dirty="0" smtClean="0"/>
              <a:t>存放值对</a:t>
            </a:r>
            <a:endParaRPr lang="en-US" altLang="zh-CN" dirty="0" smtClean="0"/>
          </a:p>
          <a:p>
            <a:pPr eaLnBrk="1" hangingPunct="1"/>
            <a:endParaRPr lang="zh-CN" altLang="en-US" sz="2400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6C7A287-3E96-4060-B9F6-4696645199A7}" type="slidenum">
              <a:rPr kumimoji="0" lang="en-US" altLang="zh-CN" kern="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57</a:t>
            </a:fld>
            <a:endParaRPr kumimoji="0" lang="en-US" altLang="zh-CN" ker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7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7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设计</a:t>
            </a:r>
            <a:r>
              <a:rPr lang="en-US" altLang="zh-CN" smtClean="0"/>
              <a:t>Point</a:t>
            </a:r>
            <a:r>
              <a:rPr lang="zh-CN" altLang="en-US" smtClean="0"/>
              <a:t>类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  <a:miter lim="800000"/>
            <a:headEnd/>
            <a:tailEnd/>
          </a:ln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sz="16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public class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Point{</a:t>
            </a:r>
            <a:endParaRPr lang="zh-CN" altLang="zh-CN" sz="18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</a:t>
            </a:r>
            <a:r>
              <a:rPr lang="en-US" altLang="zh-CN" sz="16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private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Object </a:t>
            </a:r>
            <a:r>
              <a:rPr lang="en-US" altLang="zh-CN" sz="1600" kern="0" dirty="0" smtClean="0">
                <a:solidFill>
                  <a:srgbClr val="0000C0"/>
                </a:solidFill>
                <a:effectLst/>
                <a:latin typeface="Consolas"/>
                <a:ea typeface="宋体"/>
                <a:cs typeface="Times New Roman"/>
              </a:rPr>
              <a:t>x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;		</a:t>
            </a:r>
            <a:r>
              <a:rPr lang="en-US" altLang="zh-CN" sz="1600" b="1" kern="0" dirty="0" smtClean="0">
                <a:solidFill>
                  <a:srgbClr val="008000"/>
                </a:solidFill>
                <a:effectLst/>
                <a:latin typeface="Consolas"/>
                <a:ea typeface="宋体"/>
                <a:cs typeface="Times New Roman"/>
              </a:rPr>
              <a:t>// </a:t>
            </a:r>
            <a:r>
              <a:rPr lang="zh-CN" altLang="zh-CN" sz="1600" b="1" kern="0" dirty="0" smtClean="0">
                <a:solidFill>
                  <a:srgbClr val="008000"/>
                </a:solidFill>
                <a:effectLst/>
                <a:latin typeface="Consolas"/>
                <a:ea typeface="宋体"/>
                <a:cs typeface="Consolas"/>
              </a:rPr>
              <a:t>表示</a:t>
            </a:r>
            <a:r>
              <a:rPr lang="en-US" altLang="zh-CN" sz="1600" b="1" kern="0" dirty="0" smtClean="0">
                <a:solidFill>
                  <a:srgbClr val="008000"/>
                </a:solidFill>
                <a:effectLst/>
                <a:latin typeface="Consolas"/>
                <a:ea typeface="宋体"/>
                <a:cs typeface="Times New Roman"/>
              </a:rPr>
              <a:t>X</a:t>
            </a:r>
            <a:r>
              <a:rPr lang="zh-CN" altLang="zh-CN" sz="1600" b="1" kern="0" dirty="0" smtClean="0">
                <a:solidFill>
                  <a:srgbClr val="008000"/>
                </a:solidFill>
                <a:effectLst/>
                <a:latin typeface="Consolas"/>
                <a:ea typeface="宋体"/>
                <a:cs typeface="Consolas"/>
              </a:rPr>
              <a:t>坐标</a:t>
            </a:r>
            <a:endParaRPr lang="zh-CN" altLang="zh-CN" sz="1800" b="1" kern="100" dirty="0" smtClean="0">
              <a:solidFill>
                <a:srgbClr val="008000"/>
              </a:solidFill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    private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Object </a:t>
            </a:r>
            <a:r>
              <a:rPr lang="en-US" altLang="zh-CN" sz="1600" kern="0" dirty="0" smtClean="0">
                <a:solidFill>
                  <a:srgbClr val="0000C0"/>
                </a:solidFill>
                <a:effectLst/>
                <a:latin typeface="Consolas"/>
                <a:ea typeface="宋体"/>
                <a:cs typeface="Times New Roman"/>
              </a:rPr>
              <a:t>y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;		</a:t>
            </a:r>
            <a:r>
              <a:rPr lang="en-US" altLang="zh-CN" sz="1600" b="1" kern="0" dirty="0" smtClean="0">
                <a:solidFill>
                  <a:srgbClr val="008000"/>
                </a:solidFill>
                <a:effectLst/>
                <a:latin typeface="Consolas"/>
                <a:ea typeface="宋体"/>
                <a:cs typeface="Times New Roman"/>
              </a:rPr>
              <a:t>// </a:t>
            </a:r>
            <a:r>
              <a:rPr lang="zh-CN" altLang="zh-CN" sz="1600" b="1" kern="0" dirty="0" smtClean="0">
                <a:solidFill>
                  <a:srgbClr val="008000"/>
                </a:solidFill>
                <a:effectLst/>
                <a:latin typeface="Consolas"/>
                <a:ea typeface="宋体"/>
                <a:cs typeface="Consolas"/>
              </a:rPr>
              <a:t>表示</a:t>
            </a:r>
            <a:r>
              <a:rPr lang="en-US" altLang="zh-CN" sz="1600" b="1" kern="0" dirty="0" smtClean="0">
                <a:solidFill>
                  <a:srgbClr val="008000"/>
                </a:solidFill>
                <a:effectLst/>
                <a:latin typeface="Consolas"/>
                <a:ea typeface="宋体"/>
                <a:cs typeface="Times New Roman"/>
              </a:rPr>
              <a:t>Y</a:t>
            </a:r>
            <a:r>
              <a:rPr lang="zh-CN" altLang="zh-CN" sz="1600" b="1" kern="0" dirty="0" smtClean="0">
                <a:solidFill>
                  <a:srgbClr val="008000"/>
                </a:solidFill>
                <a:effectLst/>
                <a:latin typeface="Consolas"/>
                <a:ea typeface="宋体"/>
                <a:cs typeface="Consolas"/>
              </a:rPr>
              <a:t>坐标</a:t>
            </a:r>
            <a:endParaRPr lang="zh-CN" altLang="zh-CN" sz="1800" b="1" kern="100" dirty="0" smtClean="0">
              <a:solidFill>
                <a:srgbClr val="008000"/>
              </a:solidFill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    public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setX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(Object x){</a:t>
            </a:r>
            <a:endParaRPr lang="zh-CN" altLang="zh-CN" sz="18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600" b="1" kern="0" dirty="0" err="1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this</a:t>
            </a:r>
            <a:r>
              <a:rPr lang="en-US" altLang="zh-CN" sz="16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</a:t>
            </a:r>
            <a:r>
              <a:rPr lang="en-US" altLang="zh-CN" sz="1600" kern="0" dirty="0" err="1" smtClean="0">
                <a:solidFill>
                  <a:srgbClr val="0000C0"/>
                </a:solidFill>
                <a:effectLst/>
                <a:latin typeface="Consolas"/>
                <a:ea typeface="宋体"/>
                <a:cs typeface="Times New Roman"/>
              </a:rPr>
              <a:t>x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= x ;</a:t>
            </a:r>
            <a:endParaRPr lang="zh-CN" altLang="zh-CN" sz="18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}</a:t>
            </a:r>
            <a:endParaRPr lang="zh-CN" altLang="zh-CN" sz="18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    public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setY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(Object y){</a:t>
            </a:r>
            <a:endParaRPr lang="zh-CN" altLang="zh-CN" sz="18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600" b="1" kern="0" dirty="0" err="1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this</a:t>
            </a:r>
            <a:r>
              <a:rPr lang="en-US" altLang="zh-CN" sz="16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</a:t>
            </a:r>
            <a:r>
              <a:rPr lang="en-US" altLang="zh-CN" sz="1600" kern="0" dirty="0" err="1" smtClean="0">
                <a:solidFill>
                  <a:srgbClr val="0000C0"/>
                </a:solidFill>
                <a:effectLst/>
                <a:latin typeface="Consolas"/>
                <a:ea typeface="宋体"/>
                <a:cs typeface="Times New Roman"/>
              </a:rPr>
              <a:t>y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= y ;</a:t>
            </a:r>
            <a:endParaRPr lang="zh-CN" altLang="zh-CN" sz="18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}</a:t>
            </a:r>
            <a:endParaRPr lang="zh-CN" altLang="zh-CN" sz="18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    public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Object </a:t>
            </a:r>
            <a:r>
              <a:rPr lang="en-US" altLang="zh-CN" sz="16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getX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(){</a:t>
            </a:r>
            <a:endParaRPr lang="zh-CN" altLang="zh-CN" sz="18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6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b="1" kern="0" dirty="0" err="1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this</a:t>
            </a:r>
            <a:r>
              <a:rPr lang="en-US" altLang="zh-CN" sz="16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</a:t>
            </a:r>
            <a:r>
              <a:rPr lang="en-US" altLang="zh-CN" sz="1600" kern="0" dirty="0" err="1" smtClean="0">
                <a:solidFill>
                  <a:srgbClr val="0000C0"/>
                </a:solidFill>
                <a:effectLst/>
                <a:latin typeface="Consolas"/>
                <a:ea typeface="宋体"/>
                <a:cs typeface="Times New Roman"/>
              </a:rPr>
              <a:t>x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;</a:t>
            </a:r>
            <a:endParaRPr lang="zh-CN" altLang="zh-CN" sz="18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}</a:t>
            </a:r>
            <a:endParaRPr lang="zh-CN" altLang="zh-CN" sz="18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    public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Object </a:t>
            </a:r>
            <a:r>
              <a:rPr lang="en-US" altLang="zh-CN" sz="16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getY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(){</a:t>
            </a:r>
            <a:endParaRPr lang="zh-CN" altLang="zh-CN" sz="18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6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b="1" kern="0" dirty="0" err="1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this</a:t>
            </a:r>
            <a:r>
              <a:rPr lang="en-US" altLang="zh-CN" sz="16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</a:t>
            </a:r>
            <a:r>
              <a:rPr lang="en-US" altLang="zh-CN" sz="1600" kern="0" dirty="0" err="1" smtClean="0">
                <a:solidFill>
                  <a:srgbClr val="0000C0"/>
                </a:solidFill>
                <a:effectLst/>
                <a:latin typeface="Consolas"/>
                <a:ea typeface="宋体"/>
                <a:cs typeface="Times New Roman"/>
              </a:rPr>
              <a:t>y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;</a:t>
            </a:r>
            <a:endParaRPr lang="zh-CN" altLang="zh-CN" sz="18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}</a:t>
            </a:r>
            <a:endParaRPr lang="zh-CN" altLang="zh-CN" sz="18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}</a:t>
            </a:r>
            <a:endParaRPr lang="zh-CN" altLang="zh-CN" sz="1800" kern="100" dirty="0">
              <a:effectLst/>
              <a:latin typeface="Calibri"/>
              <a:ea typeface="宋体"/>
              <a:cs typeface="Times New Roman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6C7A287-3E96-4060-B9F6-4696645199A7}" type="slidenum">
              <a:rPr kumimoji="0" lang="en-US" altLang="zh-CN" kern="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6</a:t>
            </a:fld>
            <a:endParaRPr kumimoji="0" lang="en-US" altLang="zh-CN" ker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</a:t>
            </a:r>
            <a:r>
              <a:rPr lang="en-US" altLang="zh-CN" dirty="0" smtClean="0"/>
              <a:t>Point</a:t>
            </a:r>
            <a:r>
              <a:rPr lang="zh-CN" altLang="en-US" dirty="0" smtClean="0"/>
              <a:t>类传入</a:t>
            </a:r>
            <a:r>
              <a:rPr lang="zh-CN" altLang="zh-CN" dirty="0"/>
              <a:t>整数</a:t>
            </a:r>
            <a:r>
              <a:rPr lang="zh-CN" altLang="en-US" dirty="0" smtClean="0"/>
              <a:t>坐标值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sz="20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GenericsDemo01{</a:t>
            </a:r>
            <a:endParaRPr lang="zh-CN" altLang="zh-CN" sz="20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    public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static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main(String </a:t>
            </a:r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args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[]){</a:t>
            </a:r>
            <a:endParaRPr lang="zh-CN" altLang="zh-CN" sz="20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Point p = </a:t>
            </a:r>
            <a:r>
              <a:rPr lang="en-US" altLang="zh-CN" sz="20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new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Point() ;	</a:t>
            </a:r>
            <a:endParaRPr lang="en-US" altLang="zh-CN" sz="2000" dirty="0" smtClean="0">
              <a:solidFill>
                <a:srgbClr val="000000"/>
              </a:solidFill>
              <a:latin typeface="Consolas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p.setX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(10) 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;</a:t>
            </a:r>
            <a:endParaRPr lang="en-US" altLang="zh-CN" sz="2000" dirty="0">
              <a:solidFill>
                <a:srgbClr val="3F7F5F"/>
              </a:solidFill>
              <a:latin typeface="Consolas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p.setY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(20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 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;</a:t>
            </a:r>
            <a:endParaRPr lang="zh-CN" altLang="zh-CN" sz="20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2000" b="1" kern="0" dirty="0" err="1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x = (Integer)</a:t>
            </a:r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p.getX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 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2000" b="1" kern="0" dirty="0" err="1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y = (Integer)</a:t>
            </a:r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p.getY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 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; 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endParaRPr lang="en-US" altLang="zh-CN" sz="2000" dirty="0" smtClean="0">
              <a:solidFill>
                <a:srgbClr val="000000"/>
              </a:solidFill>
              <a:latin typeface="Consolas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sz="2000" i="1" kern="0" dirty="0" err="1" smtClean="0">
                <a:solidFill>
                  <a:srgbClr val="0000C0"/>
                </a:solidFill>
                <a:effectLst/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2000" kern="0" dirty="0" smtClean="0">
                <a:solidFill>
                  <a:srgbClr val="2A00FF"/>
                </a:solidFill>
                <a:effectLst/>
                <a:latin typeface="Consolas"/>
                <a:ea typeface="宋体"/>
                <a:cs typeface="Times New Roman"/>
              </a:rPr>
              <a:t>"</a:t>
            </a:r>
            <a:r>
              <a:rPr lang="zh-CN" altLang="zh-CN" sz="2000" kern="0" dirty="0" smtClean="0">
                <a:solidFill>
                  <a:srgbClr val="2A00FF"/>
                </a:solidFill>
                <a:effectLst/>
                <a:latin typeface="Consolas"/>
                <a:ea typeface="宋体"/>
                <a:cs typeface="Consolas"/>
              </a:rPr>
              <a:t>整数表示，</a:t>
            </a:r>
            <a:r>
              <a:rPr lang="en-US" altLang="zh-CN" sz="2000" kern="0" dirty="0" smtClean="0">
                <a:solidFill>
                  <a:srgbClr val="2A00FF"/>
                </a:solidFill>
                <a:effectLst/>
                <a:latin typeface="Consolas"/>
                <a:ea typeface="宋体"/>
                <a:cs typeface="Times New Roman"/>
              </a:rPr>
              <a:t>X</a:t>
            </a:r>
            <a:r>
              <a:rPr lang="zh-CN" altLang="zh-CN" sz="2000" kern="0" dirty="0" smtClean="0">
                <a:solidFill>
                  <a:srgbClr val="2A00FF"/>
                </a:solidFill>
                <a:effectLst/>
                <a:latin typeface="Consolas"/>
                <a:ea typeface="宋体"/>
                <a:cs typeface="Consolas"/>
              </a:rPr>
              <a:t>坐标为：</a:t>
            </a:r>
            <a:r>
              <a:rPr lang="en-US" altLang="zh-CN" sz="2000" kern="0" dirty="0" smtClean="0">
                <a:solidFill>
                  <a:srgbClr val="2A00FF"/>
                </a:solidFill>
                <a:effectLst/>
                <a:latin typeface="Consolas"/>
                <a:ea typeface="宋体"/>
                <a:cs typeface="Times New Roman"/>
              </a:rPr>
              <a:t>"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+ x) ;</a:t>
            </a:r>
            <a:endParaRPr lang="zh-CN" altLang="zh-CN" sz="20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sz="2000" i="1" kern="0" dirty="0" err="1" smtClean="0">
                <a:solidFill>
                  <a:srgbClr val="0000C0"/>
                </a:solidFill>
                <a:effectLst/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2000" kern="0" dirty="0" smtClean="0">
                <a:solidFill>
                  <a:srgbClr val="2A00FF"/>
                </a:solidFill>
                <a:effectLst/>
                <a:latin typeface="Consolas"/>
                <a:ea typeface="宋体"/>
                <a:cs typeface="Times New Roman"/>
              </a:rPr>
              <a:t>"</a:t>
            </a:r>
            <a:r>
              <a:rPr lang="zh-CN" altLang="zh-CN" sz="2000" kern="0" dirty="0" smtClean="0">
                <a:solidFill>
                  <a:srgbClr val="2A00FF"/>
                </a:solidFill>
                <a:effectLst/>
                <a:latin typeface="Consolas"/>
                <a:ea typeface="宋体"/>
                <a:cs typeface="Consolas"/>
              </a:rPr>
              <a:t>整数表示，</a:t>
            </a:r>
            <a:r>
              <a:rPr lang="en-US" altLang="zh-CN" sz="2000" kern="0" dirty="0" smtClean="0">
                <a:solidFill>
                  <a:srgbClr val="2A00FF"/>
                </a:solidFill>
                <a:effectLst/>
                <a:latin typeface="Consolas"/>
                <a:ea typeface="宋体"/>
                <a:cs typeface="Times New Roman"/>
              </a:rPr>
              <a:t>Y</a:t>
            </a:r>
            <a:r>
              <a:rPr lang="zh-CN" altLang="zh-CN" sz="2000" kern="0" dirty="0" smtClean="0">
                <a:solidFill>
                  <a:srgbClr val="2A00FF"/>
                </a:solidFill>
                <a:effectLst/>
                <a:latin typeface="Consolas"/>
                <a:ea typeface="宋体"/>
                <a:cs typeface="Consolas"/>
              </a:rPr>
              <a:t>坐标为：</a:t>
            </a:r>
            <a:r>
              <a:rPr lang="en-US" altLang="zh-CN" sz="2000" kern="0" dirty="0" smtClean="0">
                <a:solidFill>
                  <a:srgbClr val="2A00FF"/>
                </a:solidFill>
                <a:effectLst/>
                <a:latin typeface="Consolas"/>
                <a:ea typeface="宋体"/>
                <a:cs typeface="Times New Roman"/>
              </a:rPr>
              <a:t>"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+ y) ;</a:t>
            </a:r>
            <a:endParaRPr lang="zh-CN" altLang="zh-CN" sz="20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}</a:t>
            </a:r>
            <a:endParaRPr lang="zh-CN" altLang="zh-CN" sz="20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}</a:t>
            </a:r>
          </a:p>
          <a:p>
            <a:pPr marL="400050" lvl="1" indent="0">
              <a:buNone/>
            </a:pPr>
            <a:r>
              <a:rPr lang="zh-CN" altLang="zh-CN" sz="2000" dirty="0" smtClean="0"/>
              <a:t>整数</a:t>
            </a:r>
            <a:r>
              <a:rPr lang="zh-CN" altLang="zh-CN" sz="2000" dirty="0"/>
              <a:t>表示，</a:t>
            </a:r>
            <a:r>
              <a:rPr lang="en-US" altLang="zh-CN" sz="2000" dirty="0"/>
              <a:t>x</a:t>
            </a:r>
            <a:r>
              <a:rPr lang="zh-CN" altLang="zh-CN" sz="2000" dirty="0"/>
              <a:t>坐标为</a:t>
            </a:r>
            <a:r>
              <a:rPr lang="en-US" altLang="zh-CN" sz="2000" dirty="0"/>
              <a:t>:10.</a:t>
            </a:r>
            <a:endParaRPr lang="zh-CN" altLang="zh-CN" sz="2000" dirty="0"/>
          </a:p>
          <a:p>
            <a:pPr marL="400050" lvl="1" indent="0">
              <a:buNone/>
            </a:pPr>
            <a:r>
              <a:rPr lang="zh-CN" altLang="zh-CN" sz="2000" dirty="0" smtClean="0"/>
              <a:t>整数</a:t>
            </a:r>
            <a:r>
              <a:rPr lang="zh-CN" altLang="zh-CN" sz="2000" dirty="0"/>
              <a:t>表示</a:t>
            </a:r>
            <a:r>
              <a:rPr lang="en-US" altLang="zh-CN" sz="2000" dirty="0"/>
              <a:t>,  Y</a:t>
            </a:r>
            <a:r>
              <a:rPr lang="zh-CN" altLang="zh-CN" sz="2000" dirty="0"/>
              <a:t>坐标为</a:t>
            </a:r>
            <a:r>
              <a:rPr lang="en-US" altLang="zh-CN" sz="2000" dirty="0"/>
              <a:t>:20</a:t>
            </a:r>
            <a:endParaRPr lang="zh-CN" altLang="zh-CN" sz="20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buNone/>
            </a:pP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6C7A287-3E96-4060-B9F6-4696645199A7}" type="slidenum">
              <a:rPr kumimoji="0" lang="en-US" altLang="zh-CN" kern="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7</a:t>
            </a:fld>
            <a:endParaRPr kumimoji="0" lang="en-US" altLang="zh-CN" kern="0"/>
          </a:p>
        </p:txBody>
      </p:sp>
    </p:spTree>
    <p:extLst>
      <p:ext uri="{BB962C8B-B14F-4D97-AF65-F5344CB8AC3E}">
        <p14:creationId xmlns:p14="http://schemas.microsoft.com/office/powerpoint/2010/main" val="17067107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</a:t>
            </a:r>
            <a:r>
              <a:rPr lang="en-US" altLang="zh-CN" dirty="0" smtClean="0"/>
              <a:t>Point</a:t>
            </a:r>
            <a:r>
              <a:rPr lang="zh-CN" altLang="en-US" dirty="0" smtClean="0"/>
              <a:t>类传入</a:t>
            </a:r>
            <a:r>
              <a:rPr lang="zh-CN" altLang="en-US" dirty="0"/>
              <a:t>小</a:t>
            </a:r>
            <a:r>
              <a:rPr lang="zh-CN" altLang="zh-CN" dirty="0" smtClean="0"/>
              <a:t>数</a:t>
            </a:r>
            <a:r>
              <a:rPr lang="zh-CN" altLang="en-US" dirty="0" smtClean="0"/>
              <a:t>坐标值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sz="20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GenericsDemo01{</a:t>
            </a:r>
            <a:endParaRPr lang="zh-CN" altLang="zh-CN" sz="24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    public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static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main(String </a:t>
            </a:r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args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[]){</a:t>
            </a:r>
            <a:endParaRPr lang="zh-CN" altLang="zh-CN" sz="24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Point p = </a:t>
            </a:r>
            <a:r>
              <a:rPr lang="en-US" altLang="zh-CN" sz="20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new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Point() ;	</a:t>
            </a:r>
            <a:r>
              <a:rPr lang="en-US" altLang="zh-CN" sz="2000" kern="0" dirty="0" smtClean="0">
                <a:solidFill>
                  <a:srgbClr val="3F7F5F"/>
                </a:solidFill>
                <a:effectLst/>
                <a:latin typeface="Consolas"/>
                <a:ea typeface="宋体"/>
                <a:cs typeface="Times New Roman"/>
              </a:rPr>
              <a:t>// </a:t>
            </a:r>
            <a:r>
              <a:rPr lang="zh-CN" altLang="zh-CN" sz="2000" kern="0" dirty="0" smtClean="0">
                <a:solidFill>
                  <a:srgbClr val="3F7F5F"/>
                </a:solidFill>
                <a:effectLst/>
                <a:latin typeface="Consolas"/>
                <a:ea typeface="宋体"/>
                <a:cs typeface="Consolas"/>
              </a:rPr>
              <a:t>声明一个</a:t>
            </a:r>
            <a:r>
              <a:rPr lang="en-US" altLang="zh-CN" sz="2000" kern="0" dirty="0" smtClean="0">
                <a:solidFill>
                  <a:srgbClr val="3F7F5F"/>
                </a:solidFill>
                <a:effectLst/>
                <a:latin typeface="Consolas"/>
                <a:ea typeface="宋体"/>
                <a:cs typeface="Times New Roman"/>
              </a:rPr>
              <a:t>Point</a:t>
            </a:r>
            <a:r>
              <a:rPr lang="zh-CN" altLang="zh-CN" sz="2000" kern="0" dirty="0" smtClean="0">
                <a:solidFill>
                  <a:srgbClr val="3F7F5F"/>
                </a:solidFill>
                <a:effectLst/>
                <a:latin typeface="Consolas"/>
                <a:ea typeface="宋体"/>
                <a:cs typeface="Consolas"/>
              </a:rPr>
              <a:t>的对象</a:t>
            </a:r>
            <a:endParaRPr lang="zh-CN" altLang="zh-CN" sz="24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p.setX</a:t>
            </a:r>
            <a:r>
              <a:rPr lang="en-US" altLang="zh-CN" sz="2000" b="1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(10.5f) ;</a:t>
            </a:r>
            <a:endParaRPr lang="zh-CN" altLang="zh-CN" sz="2400" b="1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p.setY</a:t>
            </a:r>
            <a:r>
              <a:rPr lang="en-US" altLang="zh-CN" sz="2000" b="1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(20.6f) ;</a:t>
            </a:r>
            <a:endParaRPr lang="zh-CN" altLang="zh-CN" sz="2400" b="1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2000" b="1" kern="0" dirty="0" err="1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int</a:t>
            </a:r>
            <a:r>
              <a:rPr lang="en-US" altLang="zh-CN" sz="2000" b="1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x = (Float)</a:t>
            </a:r>
            <a:r>
              <a:rPr lang="en-US" altLang="zh-CN" sz="2000" b="1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p.getX</a:t>
            </a:r>
            <a:r>
              <a:rPr lang="en-US" altLang="zh-CN" sz="2000" b="1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 </a:t>
            </a:r>
            <a:r>
              <a:rPr lang="en-US" altLang="zh-CN" sz="2000" b="1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;</a:t>
            </a:r>
            <a:endParaRPr lang="zh-CN" altLang="zh-CN" sz="2400" b="1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2000" b="1" dirty="0" err="1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int</a:t>
            </a:r>
            <a:r>
              <a:rPr lang="en-US" altLang="zh-CN" sz="20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dirty="0">
                <a:latin typeface="Consolas"/>
                <a:ea typeface="宋体"/>
                <a:cs typeface="Times New Roman"/>
              </a:rPr>
              <a:t>y = (Float)</a:t>
            </a:r>
            <a:r>
              <a:rPr lang="en-US" altLang="zh-CN" sz="2000" b="1" dirty="0" err="1">
                <a:latin typeface="Consolas"/>
                <a:ea typeface="宋体"/>
                <a:cs typeface="Times New Roman"/>
              </a:rPr>
              <a:t>p.getY</a:t>
            </a:r>
            <a:r>
              <a:rPr lang="en-US" altLang="zh-CN" sz="2000" b="1" dirty="0">
                <a:latin typeface="Consolas"/>
                <a:ea typeface="宋体"/>
                <a:cs typeface="Times New Roman"/>
              </a:rPr>
              <a:t>() ;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sz="2000" i="1" kern="0" dirty="0" err="1" smtClean="0">
                <a:solidFill>
                  <a:srgbClr val="0000C0"/>
                </a:solidFill>
                <a:effectLst/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2000" kern="0" dirty="0" smtClean="0">
                <a:solidFill>
                  <a:srgbClr val="2A00FF"/>
                </a:solidFill>
                <a:effectLst/>
                <a:latin typeface="Consolas"/>
                <a:ea typeface="宋体"/>
                <a:cs typeface="Times New Roman"/>
              </a:rPr>
              <a:t>“</a:t>
            </a:r>
            <a:r>
              <a:rPr lang="zh-CN" altLang="en-US" sz="2000" kern="0" dirty="0" smtClean="0">
                <a:solidFill>
                  <a:srgbClr val="2A00FF"/>
                </a:solidFill>
                <a:effectLst/>
                <a:latin typeface="Consolas"/>
                <a:ea typeface="宋体"/>
                <a:cs typeface="Times New Roman"/>
              </a:rPr>
              <a:t>小</a:t>
            </a:r>
            <a:r>
              <a:rPr lang="zh-CN" altLang="zh-CN" sz="2000" kern="0" dirty="0" smtClean="0">
                <a:solidFill>
                  <a:srgbClr val="2A00FF"/>
                </a:solidFill>
                <a:effectLst/>
                <a:latin typeface="Consolas"/>
                <a:ea typeface="宋体"/>
                <a:cs typeface="Consolas"/>
              </a:rPr>
              <a:t>数表示，</a:t>
            </a:r>
            <a:r>
              <a:rPr lang="en-US" altLang="zh-CN" sz="2000" kern="0" dirty="0" smtClean="0">
                <a:solidFill>
                  <a:srgbClr val="2A00FF"/>
                </a:solidFill>
                <a:effectLst/>
                <a:latin typeface="Consolas"/>
                <a:ea typeface="宋体"/>
                <a:cs typeface="Times New Roman"/>
              </a:rPr>
              <a:t>X</a:t>
            </a:r>
            <a:r>
              <a:rPr lang="zh-CN" altLang="zh-CN" sz="2000" kern="0" dirty="0" smtClean="0">
                <a:solidFill>
                  <a:srgbClr val="2A00FF"/>
                </a:solidFill>
                <a:effectLst/>
                <a:latin typeface="Consolas"/>
                <a:ea typeface="宋体"/>
                <a:cs typeface="Consolas"/>
              </a:rPr>
              <a:t>坐标为：</a:t>
            </a:r>
            <a:r>
              <a:rPr lang="en-US" altLang="zh-CN" sz="2000" kern="0" dirty="0" smtClean="0">
                <a:solidFill>
                  <a:srgbClr val="2A00FF"/>
                </a:solidFill>
                <a:effectLst/>
                <a:latin typeface="Consolas"/>
                <a:ea typeface="宋体"/>
                <a:cs typeface="Times New Roman"/>
              </a:rPr>
              <a:t>"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+ x) 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sz="2000" i="1" kern="0" dirty="0" err="1" smtClean="0">
                <a:solidFill>
                  <a:srgbClr val="0000C0"/>
                </a:solidFill>
                <a:effectLst/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2000" kern="0" dirty="0" smtClean="0">
                <a:solidFill>
                  <a:srgbClr val="2A00FF"/>
                </a:solidFill>
                <a:effectLst/>
                <a:latin typeface="Consolas"/>
                <a:ea typeface="宋体"/>
                <a:cs typeface="Times New Roman"/>
              </a:rPr>
              <a:t>“</a:t>
            </a:r>
            <a:r>
              <a:rPr lang="zh-CN" altLang="en-US" sz="2000" dirty="0" smtClean="0">
                <a:solidFill>
                  <a:srgbClr val="2A00FF"/>
                </a:solidFill>
                <a:latin typeface="Consolas"/>
                <a:ea typeface="宋体"/>
                <a:cs typeface="Consolas"/>
              </a:rPr>
              <a:t>小</a:t>
            </a:r>
            <a:r>
              <a:rPr lang="zh-CN" altLang="zh-CN" sz="2000" kern="0" dirty="0" smtClean="0">
                <a:solidFill>
                  <a:srgbClr val="2A00FF"/>
                </a:solidFill>
                <a:effectLst/>
                <a:latin typeface="Consolas"/>
                <a:ea typeface="宋体"/>
                <a:cs typeface="Consolas"/>
              </a:rPr>
              <a:t>数表示，</a:t>
            </a:r>
            <a:r>
              <a:rPr lang="en-US" altLang="zh-CN" sz="2000" kern="0" dirty="0" smtClean="0">
                <a:solidFill>
                  <a:srgbClr val="2A00FF"/>
                </a:solidFill>
                <a:effectLst/>
                <a:latin typeface="Consolas"/>
                <a:ea typeface="宋体"/>
                <a:cs typeface="Times New Roman"/>
              </a:rPr>
              <a:t>Y</a:t>
            </a:r>
            <a:r>
              <a:rPr lang="zh-CN" altLang="zh-CN" sz="2000" kern="0" dirty="0" smtClean="0">
                <a:solidFill>
                  <a:srgbClr val="2A00FF"/>
                </a:solidFill>
                <a:effectLst/>
                <a:latin typeface="Consolas"/>
                <a:ea typeface="宋体"/>
                <a:cs typeface="Consolas"/>
              </a:rPr>
              <a:t>坐标为：</a:t>
            </a:r>
            <a:r>
              <a:rPr lang="en-US" altLang="zh-CN" sz="2000" kern="0" dirty="0" smtClean="0">
                <a:solidFill>
                  <a:srgbClr val="2A00FF"/>
                </a:solidFill>
                <a:effectLst/>
                <a:latin typeface="Consolas"/>
                <a:ea typeface="宋体"/>
                <a:cs typeface="Times New Roman"/>
              </a:rPr>
              <a:t>"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+ y) ;</a:t>
            </a:r>
            <a:endParaRPr lang="zh-CN" altLang="zh-CN" sz="24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}</a:t>
            </a:r>
            <a:endParaRPr lang="zh-CN" altLang="zh-CN" sz="24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}</a:t>
            </a: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</a:t>
            </a:r>
            <a:r>
              <a:rPr lang="zh-CN" altLang="zh-CN" sz="2000" dirty="0" smtClean="0"/>
              <a:t>小数</a:t>
            </a:r>
            <a:r>
              <a:rPr lang="zh-CN" altLang="zh-CN" sz="2000" dirty="0"/>
              <a:t>表示，</a:t>
            </a:r>
            <a:r>
              <a:rPr lang="en-US" altLang="zh-CN" sz="2000" dirty="0"/>
              <a:t>X</a:t>
            </a:r>
            <a:r>
              <a:rPr lang="zh-CN" altLang="zh-CN" sz="2000" dirty="0"/>
              <a:t>坐标为：</a:t>
            </a:r>
            <a:r>
              <a:rPr lang="en-US" altLang="zh-CN" sz="2000" dirty="0"/>
              <a:t>10.5</a:t>
            </a:r>
            <a:endParaRPr lang="zh-CN" altLang="zh-CN" sz="2000" dirty="0"/>
          </a:p>
          <a:p>
            <a:pPr marL="400050" lvl="1" indent="0">
              <a:buNone/>
            </a:pPr>
            <a:r>
              <a:rPr lang="zh-CN" altLang="zh-CN" sz="2000" dirty="0" smtClean="0"/>
              <a:t>小数</a:t>
            </a:r>
            <a:r>
              <a:rPr lang="zh-CN" altLang="zh-CN" sz="2000" dirty="0"/>
              <a:t>表示，</a:t>
            </a:r>
            <a:r>
              <a:rPr lang="en-US" altLang="zh-CN" sz="2000" dirty="0"/>
              <a:t>Y</a:t>
            </a:r>
            <a:r>
              <a:rPr lang="zh-CN" altLang="zh-CN" sz="2000" dirty="0"/>
              <a:t>坐标为：</a:t>
            </a:r>
            <a:r>
              <a:rPr lang="en-US" altLang="zh-CN" sz="2000" dirty="0"/>
              <a:t>20.6</a:t>
            </a:r>
            <a:endParaRPr lang="zh-CN" altLang="zh-CN" sz="20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buNone/>
            </a:pP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6C7A287-3E96-4060-B9F6-4696645199A7}" type="slidenum">
              <a:rPr kumimoji="0" lang="en-US" altLang="zh-CN" kern="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8</a:t>
            </a:fld>
            <a:endParaRPr kumimoji="0" lang="en-US" altLang="zh-CN" kern="0"/>
          </a:p>
        </p:txBody>
      </p:sp>
    </p:spTree>
    <p:extLst>
      <p:ext uri="{BB962C8B-B14F-4D97-AF65-F5344CB8AC3E}">
        <p14:creationId xmlns:p14="http://schemas.microsoft.com/office/powerpoint/2010/main" val="13929074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为</a:t>
            </a:r>
            <a:r>
              <a:rPr lang="en-US" altLang="zh-CN" dirty="0" smtClean="0"/>
              <a:t>Point</a:t>
            </a:r>
            <a:r>
              <a:rPr lang="zh-CN" altLang="en-US" dirty="0" smtClean="0"/>
              <a:t>类传入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坐标值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  <a:miter lim="800000"/>
            <a:headEnd/>
            <a:tailEnd/>
          </a:ln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sz="20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GenericsDemo03{</a:t>
            </a:r>
            <a:endParaRPr lang="zh-CN" altLang="zh-CN" sz="24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    public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static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main(String </a:t>
            </a:r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args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[]){</a:t>
            </a:r>
            <a:endParaRPr lang="zh-CN" altLang="zh-CN" sz="24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Point p = </a:t>
            </a:r>
            <a:r>
              <a:rPr lang="en-US" altLang="zh-CN" sz="20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new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Point() ;	</a:t>
            </a:r>
            <a:endParaRPr lang="en-US" altLang="zh-CN" sz="2000" dirty="0" smtClean="0">
              <a:solidFill>
                <a:srgbClr val="000000"/>
              </a:solidFill>
              <a:latin typeface="Consolas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2000" b="1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p.setX</a:t>
            </a:r>
            <a:r>
              <a:rPr lang="en-US" altLang="zh-CN" sz="2000" b="1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2000" b="1" kern="0" dirty="0" smtClean="0">
                <a:solidFill>
                  <a:srgbClr val="2A00FF"/>
                </a:solidFill>
                <a:effectLst/>
                <a:latin typeface="Consolas"/>
                <a:ea typeface="宋体"/>
                <a:cs typeface="Times New Roman"/>
              </a:rPr>
              <a:t>"</a:t>
            </a:r>
            <a:r>
              <a:rPr lang="zh-CN" altLang="zh-CN" sz="2000" b="1" kern="0" dirty="0" smtClean="0">
                <a:solidFill>
                  <a:srgbClr val="2A00FF"/>
                </a:solidFill>
                <a:effectLst/>
                <a:latin typeface="Consolas"/>
                <a:ea typeface="宋体"/>
                <a:cs typeface="Consolas"/>
              </a:rPr>
              <a:t>东经</a:t>
            </a:r>
            <a:r>
              <a:rPr lang="en-US" altLang="zh-CN" sz="2000" b="1" kern="0" dirty="0" smtClean="0">
                <a:solidFill>
                  <a:srgbClr val="2A00FF"/>
                </a:solidFill>
                <a:effectLst/>
                <a:latin typeface="Consolas"/>
                <a:ea typeface="宋体"/>
                <a:cs typeface="Times New Roman"/>
              </a:rPr>
              <a:t>180</a:t>
            </a:r>
            <a:r>
              <a:rPr lang="zh-CN" altLang="zh-CN" sz="2000" b="1" kern="0" dirty="0" smtClean="0">
                <a:solidFill>
                  <a:srgbClr val="2A00FF"/>
                </a:solidFill>
                <a:effectLst/>
                <a:latin typeface="Consolas"/>
                <a:ea typeface="宋体"/>
                <a:cs typeface="Consolas"/>
              </a:rPr>
              <a:t>度</a:t>
            </a:r>
            <a:r>
              <a:rPr lang="en-US" altLang="zh-CN" sz="2000" b="1" kern="0" dirty="0" smtClean="0">
                <a:solidFill>
                  <a:srgbClr val="2A00FF"/>
                </a:solidFill>
                <a:effectLst/>
                <a:latin typeface="Consolas"/>
                <a:ea typeface="宋体"/>
                <a:cs typeface="Times New Roman"/>
              </a:rPr>
              <a:t>"</a:t>
            </a:r>
            <a:r>
              <a:rPr lang="en-US" altLang="zh-CN" sz="2000" b="1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 ;		</a:t>
            </a:r>
            <a:endParaRPr lang="en-US" altLang="zh-CN" sz="2000" b="1" dirty="0" smtClean="0">
              <a:solidFill>
                <a:srgbClr val="000000"/>
              </a:solidFill>
              <a:latin typeface="Consolas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2000" b="1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p.setY</a:t>
            </a:r>
            <a:r>
              <a:rPr lang="en-US" altLang="zh-CN" sz="2000" b="1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2000" b="1" kern="0" dirty="0" smtClean="0">
                <a:solidFill>
                  <a:srgbClr val="2A00FF"/>
                </a:solidFill>
                <a:effectLst/>
                <a:latin typeface="Consolas"/>
                <a:ea typeface="宋体"/>
                <a:cs typeface="Times New Roman"/>
              </a:rPr>
              <a:t>"</a:t>
            </a:r>
            <a:r>
              <a:rPr lang="zh-CN" altLang="zh-CN" sz="2000" b="1" kern="0" dirty="0" smtClean="0">
                <a:solidFill>
                  <a:srgbClr val="2A00FF"/>
                </a:solidFill>
                <a:effectLst/>
                <a:latin typeface="Consolas"/>
                <a:ea typeface="宋体"/>
                <a:cs typeface="Consolas"/>
              </a:rPr>
              <a:t>北纬</a:t>
            </a:r>
            <a:r>
              <a:rPr lang="en-US" altLang="zh-CN" sz="2000" b="1" kern="0" dirty="0" smtClean="0">
                <a:solidFill>
                  <a:srgbClr val="2A00FF"/>
                </a:solidFill>
                <a:effectLst/>
                <a:latin typeface="Consolas"/>
                <a:ea typeface="宋体"/>
                <a:cs typeface="Times New Roman"/>
              </a:rPr>
              <a:t>210</a:t>
            </a:r>
            <a:r>
              <a:rPr lang="zh-CN" altLang="zh-CN" sz="2000" b="1" kern="0" dirty="0" smtClean="0">
                <a:solidFill>
                  <a:srgbClr val="2A00FF"/>
                </a:solidFill>
                <a:effectLst/>
                <a:latin typeface="Consolas"/>
                <a:ea typeface="宋体"/>
                <a:cs typeface="Consolas"/>
              </a:rPr>
              <a:t>度</a:t>
            </a:r>
            <a:r>
              <a:rPr lang="en-US" altLang="zh-CN" sz="2000" b="1" kern="0" dirty="0" smtClean="0">
                <a:solidFill>
                  <a:srgbClr val="2A00FF"/>
                </a:solidFill>
                <a:effectLst/>
                <a:latin typeface="Consolas"/>
                <a:ea typeface="宋体"/>
                <a:cs typeface="Times New Roman"/>
              </a:rPr>
              <a:t>"</a:t>
            </a:r>
            <a:r>
              <a:rPr lang="en-US" altLang="zh-CN" sz="2000" b="1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 ;		</a:t>
            </a:r>
            <a:endParaRPr lang="zh-CN" altLang="zh-CN" sz="2400" b="1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String x = (String)</a:t>
            </a:r>
            <a:r>
              <a:rPr lang="en-US" altLang="zh-CN" sz="2000" b="1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p.getX</a:t>
            </a:r>
            <a:r>
              <a:rPr lang="en-US" altLang="zh-CN" sz="2000" b="1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 ;	</a:t>
            </a:r>
            <a:endParaRPr lang="zh-CN" altLang="zh-CN" sz="2400" b="1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2000" b="1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String </a:t>
            </a:r>
            <a:r>
              <a:rPr lang="en-US" altLang="zh-CN" sz="2000" b="1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y = (String)</a:t>
            </a:r>
            <a:r>
              <a:rPr lang="en-US" altLang="zh-CN" sz="2000" b="1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p.getY</a:t>
            </a:r>
            <a:r>
              <a:rPr lang="en-US" altLang="zh-CN" sz="2000" b="1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 ;	</a:t>
            </a:r>
            <a:endParaRPr lang="en-US" altLang="zh-CN" sz="2000" b="1" dirty="0" smtClean="0">
              <a:solidFill>
                <a:srgbClr val="000000"/>
              </a:solidFill>
              <a:latin typeface="Consolas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sz="2000" i="1" kern="0" dirty="0" err="1" smtClean="0">
                <a:solidFill>
                  <a:srgbClr val="0000C0"/>
                </a:solidFill>
                <a:effectLst/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2000" kern="0" dirty="0" smtClean="0">
                <a:solidFill>
                  <a:srgbClr val="2A00FF"/>
                </a:solidFill>
                <a:effectLst/>
                <a:latin typeface="Consolas"/>
                <a:ea typeface="宋体"/>
                <a:cs typeface="Times New Roman"/>
              </a:rPr>
              <a:t>"</a:t>
            </a:r>
            <a:r>
              <a:rPr lang="zh-CN" altLang="zh-CN" sz="2000" kern="0" dirty="0" smtClean="0">
                <a:solidFill>
                  <a:srgbClr val="2A00FF"/>
                </a:solidFill>
                <a:effectLst/>
                <a:latin typeface="Consolas"/>
                <a:ea typeface="宋体"/>
                <a:cs typeface="Consolas"/>
              </a:rPr>
              <a:t>字符串表示，</a:t>
            </a:r>
            <a:r>
              <a:rPr lang="en-US" altLang="zh-CN" sz="2000" kern="0" dirty="0" smtClean="0">
                <a:solidFill>
                  <a:srgbClr val="2A00FF"/>
                </a:solidFill>
                <a:effectLst/>
                <a:latin typeface="Consolas"/>
                <a:ea typeface="宋体"/>
                <a:cs typeface="Times New Roman"/>
              </a:rPr>
              <a:t>X</a:t>
            </a:r>
            <a:r>
              <a:rPr lang="zh-CN" altLang="zh-CN" sz="2000" kern="0" dirty="0" smtClean="0">
                <a:solidFill>
                  <a:srgbClr val="2A00FF"/>
                </a:solidFill>
                <a:effectLst/>
                <a:latin typeface="Consolas"/>
                <a:ea typeface="宋体"/>
                <a:cs typeface="Consolas"/>
              </a:rPr>
              <a:t>坐标为：</a:t>
            </a:r>
            <a:r>
              <a:rPr lang="en-US" altLang="zh-CN" sz="2000" kern="0" dirty="0" smtClean="0">
                <a:solidFill>
                  <a:srgbClr val="2A00FF"/>
                </a:solidFill>
                <a:effectLst/>
                <a:latin typeface="Consolas"/>
                <a:ea typeface="宋体"/>
                <a:cs typeface="Times New Roman"/>
              </a:rPr>
              <a:t>"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+ x) 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;</a:t>
            </a:r>
            <a:endParaRPr lang="zh-CN" altLang="zh-CN" sz="24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sz="2000" i="1" kern="0" dirty="0" err="1" smtClean="0">
                <a:solidFill>
                  <a:srgbClr val="0000C0"/>
                </a:solidFill>
                <a:effectLst/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2000" kern="0" dirty="0" smtClean="0">
                <a:solidFill>
                  <a:srgbClr val="2A00FF"/>
                </a:solidFill>
                <a:effectLst/>
                <a:latin typeface="Consolas"/>
                <a:ea typeface="宋体"/>
                <a:cs typeface="Times New Roman"/>
              </a:rPr>
              <a:t>"</a:t>
            </a:r>
            <a:r>
              <a:rPr lang="zh-CN" altLang="zh-CN" sz="2000" kern="0" dirty="0" smtClean="0">
                <a:solidFill>
                  <a:srgbClr val="2A00FF"/>
                </a:solidFill>
                <a:effectLst/>
                <a:latin typeface="Consolas"/>
                <a:ea typeface="宋体"/>
                <a:cs typeface="Consolas"/>
              </a:rPr>
              <a:t>字符串表示，</a:t>
            </a:r>
            <a:r>
              <a:rPr lang="en-US" altLang="zh-CN" sz="2000" kern="0" dirty="0" smtClean="0">
                <a:solidFill>
                  <a:srgbClr val="2A00FF"/>
                </a:solidFill>
                <a:effectLst/>
                <a:latin typeface="Consolas"/>
                <a:ea typeface="宋体"/>
                <a:cs typeface="Times New Roman"/>
              </a:rPr>
              <a:t>Y</a:t>
            </a:r>
            <a:r>
              <a:rPr lang="zh-CN" altLang="zh-CN" sz="2000" kern="0" dirty="0" smtClean="0">
                <a:solidFill>
                  <a:srgbClr val="2A00FF"/>
                </a:solidFill>
                <a:effectLst/>
                <a:latin typeface="Consolas"/>
                <a:ea typeface="宋体"/>
                <a:cs typeface="Consolas"/>
              </a:rPr>
              <a:t>坐标为：</a:t>
            </a:r>
            <a:r>
              <a:rPr lang="en-US" altLang="zh-CN" sz="2000" kern="0" dirty="0" smtClean="0">
                <a:solidFill>
                  <a:srgbClr val="2A00FF"/>
                </a:solidFill>
                <a:effectLst/>
                <a:latin typeface="Consolas"/>
                <a:ea typeface="宋体"/>
                <a:cs typeface="Times New Roman"/>
              </a:rPr>
              <a:t>"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+ y) 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;</a:t>
            </a:r>
            <a:endParaRPr lang="zh-CN" altLang="zh-CN" sz="24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}</a:t>
            </a:r>
            <a:endParaRPr lang="zh-CN" altLang="zh-CN" sz="24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}</a:t>
            </a:r>
            <a:endParaRPr lang="en-US" altLang="zh-CN" sz="1800" dirty="0" smtClean="0"/>
          </a:p>
          <a:p>
            <a:pPr marL="400050" lvl="1" indent="0">
              <a:buNone/>
            </a:pPr>
            <a:r>
              <a:rPr lang="zh-CN" altLang="zh-CN" sz="1800" dirty="0" smtClean="0"/>
              <a:t>字符串</a:t>
            </a:r>
            <a:r>
              <a:rPr lang="zh-CN" altLang="zh-CN" sz="1800" dirty="0"/>
              <a:t>表示，</a:t>
            </a:r>
            <a:r>
              <a:rPr lang="en-US" altLang="zh-CN" sz="1800" dirty="0"/>
              <a:t>X</a:t>
            </a:r>
            <a:r>
              <a:rPr lang="zh-CN" altLang="zh-CN" sz="1800" dirty="0"/>
              <a:t>坐标为：东经</a:t>
            </a:r>
            <a:r>
              <a:rPr lang="en-US" altLang="zh-CN" sz="1800" dirty="0"/>
              <a:t>180</a:t>
            </a:r>
            <a:r>
              <a:rPr lang="zh-CN" altLang="zh-CN" sz="1800" dirty="0"/>
              <a:t>度</a:t>
            </a:r>
          </a:p>
          <a:p>
            <a:pPr marL="400050" lvl="1" indent="0">
              <a:buNone/>
            </a:pPr>
            <a:r>
              <a:rPr lang="zh-CN" altLang="zh-CN" sz="1800" dirty="0" smtClean="0"/>
              <a:t>字符串</a:t>
            </a:r>
            <a:r>
              <a:rPr lang="zh-CN" altLang="zh-CN" sz="1800" dirty="0"/>
              <a:t>表示，</a:t>
            </a:r>
            <a:r>
              <a:rPr lang="en-US" altLang="zh-CN" sz="1800" dirty="0"/>
              <a:t>Y</a:t>
            </a:r>
            <a:r>
              <a:rPr lang="zh-CN" altLang="zh-CN" sz="1800" dirty="0"/>
              <a:t>坐标为：北纬</a:t>
            </a:r>
            <a:r>
              <a:rPr lang="en-US" altLang="zh-CN" sz="1800" dirty="0"/>
              <a:t>210</a:t>
            </a:r>
            <a:r>
              <a:rPr lang="zh-CN" altLang="zh-CN" sz="1800" dirty="0"/>
              <a:t>度</a:t>
            </a:r>
            <a:endParaRPr lang="zh-CN" altLang="en-US" sz="1800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6C7A287-3E96-4060-B9F6-4696645199A7}" type="slidenum">
              <a:rPr kumimoji="0" lang="en-US" altLang="zh-CN" kern="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9</a:t>
            </a:fld>
            <a:endParaRPr kumimoji="0" lang="en-US" altLang="zh-CN" ker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1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1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hapter2">
  <a:themeElements>
    <a:clrScheme name="chapter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hapter2">
      <a:majorFont>
        <a:latin typeface="Comic Sans MS"/>
        <a:ea typeface="宋体"/>
        <a:cs typeface=""/>
      </a:majorFont>
      <a:minorFont>
        <a:latin typeface="Comic Sans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accent2"/>
          </a:solidFill>
          <a:prstDash val="solid"/>
          <a:round/>
          <a:headEnd type="none" w="med" len="med"/>
          <a:tailEnd type="arrow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accent2"/>
          </a:solidFill>
          <a:prstDash val="solid"/>
          <a:round/>
          <a:headEnd type="none" w="med" len="med"/>
          <a:tailEnd type="arrow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chapter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hapter2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4984</TotalTime>
  <Words>2538</Words>
  <Application>Microsoft Office PowerPoint</Application>
  <PresentationFormat>全屏显示(4:3)</PresentationFormat>
  <Paragraphs>592</Paragraphs>
  <Slides>57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8" baseType="lpstr">
      <vt:lpstr>Arial Unicode MS</vt:lpstr>
      <vt:lpstr>ZapfDingbats</vt:lpstr>
      <vt:lpstr>华文细黑</vt:lpstr>
      <vt:lpstr>宋体</vt:lpstr>
      <vt:lpstr>Arial</vt:lpstr>
      <vt:lpstr>Calibri</vt:lpstr>
      <vt:lpstr>Comic Sans MS</vt:lpstr>
      <vt:lpstr>Consolas</vt:lpstr>
      <vt:lpstr>Times New Roman</vt:lpstr>
      <vt:lpstr>Wingdings</vt:lpstr>
      <vt:lpstr>chapter2</vt:lpstr>
      <vt:lpstr>泛型与集合框架 Generics and Collection Framework</vt:lpstr>
      <vt:lpstr>本章内容</vt:lpstr>
      <vt:lpstr>需求</vt:lpstr>
      <vt:lpstr>需求分析</vt:lpstr>
      <vt:lpstr>需求分析</vt:lpstr>
      <vt:lpstr>设计Point类</vt:lpstr>
      <vt:lpstr>为Point类传入整数坐标值</vt:lpstr>
      <vt:lpstr>为Point类传入小数坐标值</vt:lpstr>
      <vt:lpstr>为Point类传入String坐标值</vt:lpstr>
      <vt:lpstr>出现的问题</vt:lpstr>
      <vt:lpstr>出现问题的代码验证</vt:lpstr>
      <vt:lpstr>出现问题的原因</vt:lpstr>
      <vt:lpstr>泛型的概念</vt:lpstr>
      <vt:lpstr>泛型定义格式</vt:lpstr>
      <vt:lpstr>声明泛型</vt:lpstr>
      <vt:lpstr>声明泛型</vt:lpstr>
      <vt:lpstr>声明泛型</vt:lpstr>
      <vt:lpstr>声明泛型</vt:lpstr>
      <vt:lpstr>对类中属性和方法使用泛型</vt:lpstr>
      <vt:lpstr>对属性和方法使用泛型</vt:lpstr>
      <vt:lpstr>对构造方法使用泛型</vt:lpstr>
      <vt:lpstr>对类中属性和方法使用泛型</vt:lpstr>
      <vt:lpstr>指定多个泛型类型</vt:lpstr>
      <vt:lpstr>指定多个泛型类型</vt:lpstr>
      <vt:lpstr>泛型的安全警告</vt:lpstr>
      <vt:lpstr>泛型的安全警告</vt:lpstr>
      <vt:lpstr>泛型的安全警告</vt:lpstr>
      <vt:lpstr>使用泛型声明后的对象引用传递问题</vt:lpstr>
      <vt:lpstr>使用泛型声明后的对象引用传递问题</vt:lpstr>
      <vt:lpstr>通配符“ ？”</vt:lpstr>
      <vt:lpstr>通配符“ ？”</vt:lpstr>
      <vt:lpstr>受限泛型的格式</vt:lpstr>
      <vt:lpstr>泛型的上限</vt:lpstr>
      <vt:lpstr>泛型的上限</vt:lpstr>
      <vt:lpstr>泛型的下限</vt:lpstr>
      <vt:lpstr>泛型的下限</vt:lpstr>
      <vt:lpstr>定义泛型接口</vt:lpstr>
      <vt:lpstr>定义泛型方法</vt:lpstr>
      <vt:lpstr>Java泛型的优势</vt:lpstr>
      <vt:lpstr>Java集合框架(Collections Framework)</vt:lpstr>
      <vt:lpstr>Java集合框架类图</vt:lpstr>
      <vt:lpstr>简化的继承关系</vt:lpstr>
      <vt:lpstr>Collection-List</vt:lpstr>
      <vt:lpstr>Collection-List-ArrayList/LinkedList</vt:lpstr>
      <vt:lpstr>LinkedList</vt:lpstr>
      <vt:lpstr>LinkedList类</vt:lpstr>
      <vt:lpstr>LinkedList类和ArrayList类 </vt:lpstr>
      <vt:lpstr>Collection-Set </vt:lpstr>
      <vt:lpstr>Collection-Set 接口</vt:lpstr>
      <vt:lpstr>Set接口的常用子类</vt:lpstr>
      <vt:lpstr>Set- HashSet</vt:lpstr>
      <vt:lpstr>Set- TreeSet</vt:lpstr>
      <vt:lpstr>简化集合框架图 </vt:lpstr>
      <vt:lpstr>接口介绍- Map接口 </vt:lpstr>
      <vt:lpstr>简化集合框架图 </vt:lpstr>
      <vt:lpstr>接口介绍-Iterator 接口 </vt:lpstr>
      <vt:lpstr>本章小结：</vt:lpstr>
    </vt:vector>
  </TitlesOfParts>
  <Company>House of Chaos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Beginning Collections</dc:title>
  <dc:creator>David Matuszek</dc:creator>
  <cp:lastModifiedBy>Microsoft 帐户</cp:lastModifiedBy>
  <cp:revision>435</cp:revision>
  <dcterms:created xsi:type="dcterms:W3CDTF">2002-02-06T18:12:47Z</dcterms:created>
  <dcterms:modified xsi:type="dcterms:W3CDTF">2020-10-12T00:44:27Z</dcterms:modified>
</cp:coreProperties>
</file>