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717" autoAdjust="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D0A09-78DC-435E-BF73-AFF6C9C36F98}"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37B2F-BCE2-4FCD-8B01-A3C860EA17EA}" type="slidenum">
              <a:rPr lang="en-US" smtClean="0"/>
              <a:t>‹#›</a:t>
            </a:fld>
            <a:endParaRPr lang="en-US"/>
          </a:p>
        </p:txBody>
      </p:sp>
    </p:spTree>
    <p:extLst>
      <p:ext uri="{BB962C8B-B14F-4D97-AF65-F5344CB8AC3E}">
        <p14:creationId xmlns:p14="http://schemas.microsoft.com/office/powerpoint/2010/main" val="185281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37B2F-BCE2-4FCD-8B01-A3C860EA17EA}" type="slidenum">
              <a:rPr lang="en-US" smtClean="0"/>
              <a:t>3</a:t>
            </a:fld>
            <a:endParaRPr lang="en-US"/>
          </a:p>
        </p:txBody>
      </p:sp>
    </p:spTree>
    <p:extLst>
      <p:ext uri="{BB962C8B-B14F-4D97-AF65-F5344CB8AC3E}">
        <p14:creationId xmlns:p14="http://schemas.microsoft.com/office/powerpoint/2010/main" val="212333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107580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35939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4891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52162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62495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018AFC-B547-4D0A-A631-3F20A8075211}"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423124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018AFC-B547-4D0A-A631-3F20A8075211}"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142524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018AFC-B547-4D0A-A631-3F20A8075211}"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20678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8AFC-B547-4D0A-A631-3F20A8075211}"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404446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018AFC-B547-4D0A-A631-3F20A8075211}"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80153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018AFC-B547-4D0A-A631-3F20A8075211}"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135156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18AFC-B547-4D0A-A631-3F20A8075211}" type="datetimeFigureOut">
              <a:rPr lang="en-US" smtClean="0"/>
              <a:t>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C4639-57F6-46C7-A58D-086D4C79A53F}" type="slidenum">
              <a:rPr lang="en-US" smtClean="0"/>
              <a:t>‹#›</a:t>
            </a:fld>
            <a:endParaRPr lang="en-US"/>
          </a:p>
        </p:txBody>
      </p:sp>
    </p:spTree>
    <p:extLst>
      <p:ext uri="{BB962C8B-B14F-4D97-AF65-F5344CB8AC3E}">
        <p14:creationId xmlns:p14="http://schemas.microsoft.com/office/powerpoint/2010/main" val="2559222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782" y="697490"/>
            <a:ext cx="11342254" cy="1499813"/>
          </a:xfrm>
        </p:spPr>
        <p:txBody>
          <a:bodyPr>
            <a:normAutofit/>
          </a:bodyPr>
          <a:lstStyle/>
          <a:p>
            <a:r>
              <a:rPr lang="en-US" sz="4000" dirty="0" smtClean="0"/>
              <a:t>Investigation of a gel effect on dental disease by Generalized Linear Model</a:t>
            </a:r>
            <a:endParaRPr lang="en-US" sz="4000" dirty="0"/>
          </a:p>
        </p:txBody>
      </p:sp>
      <p:sp>
        <p:nvSpPr>
          <p:cNvPr id="3" name="Subtitle 2"/>
          <p:cNvSpPr>
            <a:spLocks noGrp="1"/>
          </p:cNvSpPr>
          <p:nvPr>
            <p:ph type="subTitle" idx="1"/>
          </p:nvPr>
        </p:nvSpPr>
        <p:spPr/>
        <p:txBody>
          <a:bodyPr/>
          <a:lstStyle/>
          <a:p>
            <a:r>
              <a:rPr lang="en-US" dirty="0" smtClean="0"/>
              <a:t>Lingdi Zhang</a:t>
            </a:r>
          </a:p>
          <a:p>
            <a:endParaRPr lang="en-US" dirty="0"/>
          </a:p>
          <a:p>
            <a:r>
              <a:rPr lang="en-US" dirty="0" smtClean="0"/>
              <a:t>09-12-2018</a:t>
            </a:r>
            <a:endParaRPr lang="en-US" dirty="0"/>
          </a:p>
        </p:txBody>
      </p:sp>
    </p:spTree>
    <p:extLst>
      <p:ext uri="{BB962C8B-B14F-4D97-AF65-F5344CB8AC3E}">
        <p14:creationId xmlns:p14="http://schemas.microsoft.com/office/powerpoint/2010/main" val="250672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47781" y="1062179"/>
                <a:ext cx="12044219" cy="5262979"/>
              </a:xfrm>
              <a:prstGeom prst="rect">
                <a:avLst/>
              </a:prstGeom>
              <a:noFill/>
            </p:spPr>
            <p:txBody>
              <a:bodyPr wrap="square" rtlCol="0">
                <a:spAutoFit/>
              </a:bodyPr>
              <a:lstStyle/>
              <a:p>
                <a:r>
                  <a:rPr lang="en-US" sz="2400" b="1" dirty="0"/>
                  <a:t>H</a:t>
                </a:r>
                <a:r>
                  <a:rPr lang="en-US" sz="2400" b="1" dirty="0" smtClean="0"/>
                  <a:t>ypothesis</a:t>
                </a:r>
                <a:r>
                  <a:rPr lang="en-US" sz="2400" dirty="0" smtClean="0"/>
                  <a:t>:</a:t>
                </a:r>
              </a:p>
              <a:p>
                <a:r>
                  <a:rPr lang="en-US" sz="2400" dirty="0"/>
                  <a:t>whether the gel treatment would lower the pocket depth or attachment loss at one year. </a:t>
                </a:r>
                <a:endParaRPr lang="en-US" sz="2400" dirty="0" smtClean="0"/>
              </a:p>
              <a:p>
                <a:endParaRPr lang="en-US" sz="2400" dirty="0" smtClean="0"/>
              </a:p>
              <a:p>
                <a:r>
                  <a:rPr lang="en-US" sz="2400" dirty="0" smtClean="0"/>
                  <a:t>Sample size: 130, 26 persons for each treatment group;</a:t>
                </a:r>
              </a:p>
              <a:p>
                <a:endParaRPr lang="en-US" sz="2400" dirty="0" smtClean="0"/>
              </a:p>
              <a:p>
                <a:r>
                  <a:rPr lang="en-US" sz="2400" b="1" dirty="0" smtClean="0"/>
                  <a:t>Categorical</a:t>
                </a:r>
                <a:r>
                  <a:rPr lang="en-US" sz="2400" dirty="0" smtClean="0"/>
                  <a:t> variables: </a:t>
                </a:r>
                <a:r>
                  <a:rPr lang="en-US" sz="2400" dirty="0"/>
                  <a:t>treatment </a:t>
                </a:r>
                <a:r>
                  <a:rPr lang="en-US" sz="2400" dirty="0" smtClean="0"/>
                  <a:t>group (5), race (4) , sex (2) </a:t>
                </a:r>
                <a:r>
                  <a:rPr lang="en-US" sz="2400" dirty="0"/>
                  <a:t>and </a:t>
                </a:r>
                <a:r>
                  <a:rPr lang="en-US" sz="2400" dirty="0" smtClean="0"/>
                  <a:t>smoker(2);</a:t>
                </a:r>
              </a:p>
              <a:p>
                <a:endParaRPr lang="en-US" sz="2400" dirty="0" smtClean="0"/>
              </a:p>
              <a:p>
                <a:r>
                  <a:rPr lang="en-US" sz="2400" b="1" dirty="0" smtClean="0"/>
                  <a:t>Continuous</a:t>
                </a:r>
                <a:r>
                  <a:rPr lang="en-US" sz="2400" dirty="0" smtClean="0"/>
                  <a:t> variables: </a:t>
                </a:r>
                <a:r>
                  <a:rPr lang="en-US" sz="2400" dirty="0"/>
                  <a:t>age, sites, </a:t>
                </a:r>
                <a:r>
                  <a:rPr lang="en-US" sz="2400" dirty="0" err="1"/>
                  <a:t>attachbase</a:t>
                </a:r>
                <a:r>
                  <a:rPr lang="en-US" sz="2400" dirty="0"/>
                  <a:t>, attach1year, </a:t>
                </a:r>
                <a:r>
                  <a:rPr lang="en-US" sz="2400" dirty="0" err="1"/>
                  <a:t>pdbase</a:t>
                </a:r>
                <a:r>
                  <a:rPr lang="en-US" sz="2400" dirty="0"/>
                  <a:t> and </a:t>
                </a:r>
                <a:r>
                  <a:rPr lang="en-US" sz="2400" dirty="0" smtClean="0"/>
                  <a:t>pd1year;</a:t>
                </a:r>
              </a:p>
              <a:p>
                <a:endParaRPr lang="en-US" sz="2400" dirty="0"/>
              </a:p>
              <a:p>
                <a:r>
                  <a:rPr lang="en-US" sz="2400" b="1" dirty="0" smtClean="0"/>
                  <a:t>Outcomes</a:t>
                </a:r>
                <a:r>
                  <a:rPr lang="en-US" sz="2400" dirty="0" smtClean="0"/>
                  <a:t>:   </a:t>
                </a:r>
              </a:p>
              <a:p>
                <a:r>
                  <a:rPr lang="en-US" sz="2400" dirty="0" smtClean="0"/>
                  <a:t>1. the change of attach loss at one year:  </a:t>
                </a:r>
                <a:r>
                  <a:rPr lang="en-US" sz="2400" b="1" dirty="0" err="1" smtClean="0"/>
                  <a:t>attachchange</a:t>
                </a:r>
                <a:r>
                  <a:rPr lang="en-US" sz="2400" dirty="0" smtClean="0"/>
                  <a:t>=attach1year-attachbase</a:t>
                </a:r>
              </a:p>
              <a:p>
                <a:r>
                  <a:rPr lang="en-US" sz="2400" dirty="0" smtClean="0"/>
                  <a:t>2. the change of pocket depth at one year: </a:t>
                </a:r>
                <a:r>
                  <a:rPr lang="en-US" sz="2400" b="1" dirty="0" err="1" smtClean="0"/>
                  <a:t>pdchange</a:t>
                </a:r>
                <a:r>
                  <a:rPr lang="en-US" sz="2400" dirty="0" smtClean="0"/>
                  <a:t>=pd1year-pdbase</a:t>
                </a:r>
              </a:p>
              <a:p>
                <a:endParaRPr lang="en-US" sz="2400" dirty="0" smtClean="0"/>
              </a:p>
              <a:p>
                <a:r>
                  <a:rPr lang="en-US" sz="2400" dirty="0" smtClean="0"/>
                  <a:t> </a:t>
                </a:r>
                <a:r>
                  <a:rPr lang="en-US" sz="2400" b="1" dirty="0" smtClean="0"/>
                  <a:t>Models: </a:t>
                </a:r>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oMath>
                </a14:m>
                <a:r>
                  <a:rPr lang="en-US"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0</m:t>
                        </m:r>
                      </m:sub>
                    </m:sSub>
                  </m:oMath>
                </a14:m>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panose="02040503050406030204" pitchFamily="18" charset="0"/>
                          </a:rPr>
                          <m:t>β</m:t>
                        </m:r>
                      </m:e>
                      <m:sub>
                        <m:r>
                          <a:rPr lang="en-US" sz="2400" b="0" i="1" smtClean="0">
                            <a:latin typeface="Cambria Math" panose="02040503050406030204" pitchFamily="18" charset="0"/>
                          </a:rPr>
                          <m:t>0</m:t>
                        </m:r>
                      </m:sub>
                    </m:sSub>
                  </m:oMath>
                </a14:m>
                <a:r>
                  <a:rPr lang="en-US" sz="2400" dirty="0" smtClean="0"/>
                  <a:t> + </a:t>
                </a:r>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panose="02040503050406030204" pitchFamily="18" charset="0"/>
                          </a:rPr>
                          <m:t>β</m:t>
                        </m:r>
                      </m:e>
                      <m:sub>
                        <m:r>
                          <a:rPr lang="en-US" sz="2400" b="0" i="1" smtClean="0">
                            <a:latin typeface="Cambria Math" panose="02040503050406030204" pitchFamily="18" charset="0"/>
                          </a:rPr>
                          <m:t>1 </m:t>
                        </m:r>
                      </m:sub>
                    </m:sSub>
                  </m:oMath>
                </a14:m>
                <a:r>
                  <a:rPr lang="en-US" sz="2400" dirty="0" smtClean="0"/>
                  <a:t>base</a:t>
                </a:r>
                <a:r>
                  <a:rPr lang="en-US" sz="2400" dirty="0"/>
                  <a:t> </a:t>
                </a:r>
                <a:r>
                  <a:rPr lang="en-US"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 </m:t>
                        </m:r>
                        <m:r>
                          <m:rPr>
                            <m:sty m:val="p"/>
                          </m:rPr>
                          <a:rPr lang="el-GR" sz="2400" i="1" smtClean="0">
                            <a:latin typeface="Cambria Math" panose="02040503050406030204" pitchFamily="18" charset="0"/>
                          </a:rPr>
                          <m:t>β</m:t>
                        </m:r>
                      </m:e>
                      <m:sub>
                        <m:r>
                          <a:rPr lang="en-US" sz="2400" b="0" i="1" smtClean="0">
                            <a:latin typeface="Cambria Math" panose="02040503050406030204" pitchFamily="18" charset="0"/>
                          </a:rPr>
                          <m:t>2</m:t>
                        </m:r>
                      </m:sub>
                    </m:sSub>
                  </m:oMath>
                </a14:m>
                <a:r>
                  <a:rPr lang="en-US" sz="2400" dirty="0" smtClean="0"/>
                  <a:t> treatment, </a:t>
                </a:r>
                <a:r>
                  <a:rPr lang="en-US" sz="2400" dirty="0" smtClean="0">
                    <a:solidFill>
                      <a:schemeClr val="bg1">
                        <a:lumMod val="65000"/>
                      </a:schemeClr>
                    </a:solidFill>
                  </a:rPr>
                  <a:t>potentially adjusted by age, race, smoker or sites</a:t>
                </a:r>
                <a:endParaRPr lang="en-US" sz="2400" dirty="0">
                  <a:solidFill>
                    <a:schemeClr val="bg1">
                      <a:lumMod val="65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47781" y="1062179"/>
                <a:ext cx="12044219" cy="5262979"/>
              </a:xfrm>
              <a:prstGeom prst="rect">
                <a:avLst/>
              </a:prstGeom>
              <a:blipFill>
                <a:blip r:embed="rId2"/>
                <a:stretch>
                  <a:fillRect l="-759" t="-926" b="-1620"/>
                </a:stretch>
              </a:blipFill>
            </p:spPr>
            <p:txBody>
              <a:bodyPr/>
              <a:lstStyle/>
              <a:p>
                <a:r>
                  <a:rPr lang="en-US">
                    <a:noFill/>
                  </a:rPr>
                  <a:t> </a:t>
                </a:r>
              </a:p>
            </p:txBody>
          </p:sp>
        </mc:Fallback>
      </mc:AlternateContent>
      <p:sp>
        <p:nvSpPr>
          <p:cNvPr id="4" name="TextBox 3"/>
          <p:cNvSpPr txBox="1"/>
          <p:nvPr/>
        </p:nvSpPr>
        <p:spPr>
          <a:xfrm>
            <a:off x="4110182" y="166255"/>
            <a:ext cx="4876800" cy="523220"/>
          </a:xfrm>
          <a:prstGeom prst="rect">
            <a:avLst/>
          </a:prstGeom>
          <a:noFill/>
        </p:spPr>
        <p:txBody>
          <a:bodyPr wrap="square" rtlCol="0">
            <a:spAutoFit/>
          </a:bodyPr>
          <a:lstStyle/>
          <a:p>
            <a:r>
              <a:rPr lang="en-US" sz="2800" b="1" dirty="0" smtClean="0"/>
              <a:t>Introduction of dataset</a:t>
            </a:r>
            <a:endParaRPr lang="en-US" sz="2800" b="1" dirty="0"/>
          </a:p>
        </p:txBody>
      </p:sp>
    </p:spTree>
    <p:extLst>
      <p:ext uri="{BB962C8B-B14F-4D97-AF65-F5344CB8AC3E}">
        <p14:creationId xmlns:p14="http://schemas.microsoft.com/office/powerpoint/2010/main" val="24738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3636" y="0"/>
            <a:ext cx="5588000" cy="461665"/>
          </a:xfrm>
          <a:prstGeom prst="rect">
            <a:avLst/>
          </a:prstGeom>
          <a:noFill/>
        </p:spPr>
        <p:txBody>
          <a:bodyPr wrap="square" rtlCol="0">
            <a:spAutoFit/>
          </a:bodyPr>
          <a:lstStyle/>
          <a:p>
            <a:r>
              <a:rPr lang="en-US" sz="2400" dirty="0" smtClean="0"/>
              <a:t>Statistical descriptions of the dataset</a:t>
            </a:r>
            <a:endParaRPr lang="en-US" sz="2400" dirty="0"/>
          </a:p>
        </p:txBody>
      </p:sp>
      <p:sp>
        <p:nvSpPr>
          <p:cNvPr id="5" name="TextBox 4"/>
          <p:cNvSpPr txBox="1"/>
          <p:nvPr/>
        </p:nvSpPr>
        <p:spPr>
          <a:xfrm>
            <a:off x="434110" y="701964"/>
            <a:ext cx="1727200" cy="369332"/>
          </a:xfrm>
          <a:prstGeom prst="rect">
            <a:avLst/>
          </a:prstGeom>
          <a:noFill/>
        </p:spPr>
        <p:txBody>
          <a:bodyPr wrap="square" rtlCol="0">
            <a:spAutoFit/>
          </a:bodyPr>
          <a:lstStyle/>
          <a:p>
            <a:r>
              <a:rPr lang="en-US" b="1" dirty="0" smtClean="0"/>
              <a:t>1. correlation</a:t>
            </a:r>
            <a:endParaRPr lang="en-US" b="1" dirty="0"/>
          </a:p>
        </p:txBody>
      </p:sp>
      <p:grpSp>
        <p:nvGrpSpPr>
          <p:cNvPr id="15" name="Group 14"/>
          <p:cNvGrpSpPr/>
          <p:nvPr/>
        </p:nvGrpSpPr>
        <p:grpSpPr>
          <a:xfrm>
            <a:off x="2292350" y="554287"/>
            <a:ext cx="7629236" cy="6303713"/>
            <a:chOff x="2292350" y="554287"/>
            <a:chExt cx="7629236" cy="6303713"/>
          </a:xfrm>
        </p:grpSpPr>
        <p:grpSp>
          <p:nvGrpSpPr>
            <p:cNvPr id="13" name="Group 12"/>
            <p:cNvGrpSpPr/>
            <p:nvPr/>
          </p:nvGrpSpPr>
          <p:grpSpPr>
            <a:xfrm>
              <a:off x="2292350" y="554287"/>
              <a:ext cx="7629236" cy="6303713"/>
              <a:chOff x="2292350" y="554287"/>
              <a:chExt cx="7629236" cy="6303713"/>
            </a:xfrm>
          </p:grpSpPr>
          <p:pic>
            <p:nvPicPr>
              <p:cNvPr id="4" name="Picture 3"/>
              <p:cNvPicPr>
                <a:picLocks noChangeAspect="1"/>
              </p:cNvPicPr>
              <p:nvPr/>
            </p:nvPicPr>
            <p:blipFill>
              <a:blip r:embed="rId3"/>
              <a:stretch>
                <a:fillRect/>
              </a:stretch>
            </p:blipFill>
            <p:spPr>
              <a:xfrm>
                <a:off x="2292350" y="554287"/>
                <a:ext cx="7629236" cy="6303713"/>
              </a:xfrm>
              <a:prstGeom prst="rect">
                <a:avLst/>
              </a:prstGeom>
            </p:spPr>
          </p:pic>
          <p:sp>
            <p:nvSpPr>
              <p:cNvPr id="6" name="TextBox 5"/>
              <p:cNvSpPr txBox="1"/>
              <p:nvPr/>
            </p:nvSpPr>
            <p:spPr>
              <a:xfrm>
                <a:off x="6733309" y="4867564"/>
                <a:ext cx="628073" cy="581891"/>
              </a:xfrm>
              <a:prstGeom prst="rect">
                <a:avLst/>
              </a:prstGeom>
              <a:noFill/>
              <a:ln w="25400">
                <a:solidFill>
                  <a:srgbClr val="FF0000"/>
                </a:solidFill>
              </a:ln>
            </p:spPr>
            <p:txBody>
              <a:bodyPr wrap="square" rtlCol="0">
                <a:spAutoFit/>
              </a:bodyPr>
              <a:lstStyle/>
              <a:p>
                <a:endParaRPr lang="en-US" dirty="0"/>
              </a:p>
            </p:txBody>
          </p:sp>
        </p:grpSp>
        <p:sp>
          <p:nvSpPr>
            <p:cNvPr id="7" name="TextBox 6"/>
            <p:cNvSpPr txBox="1"/>
            <p:nvPr/>
          </p:nvSpPr>
          <p:spPr>
            <a:xfrm>
              <a:off x="9182100" y="5449455"/>
              <a:ext cx="684357" cy="581891"/>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3571009" y="4200814"/>
              <a:ext cx="628073" cy="581891"/>
            </a:xfrm>
            <a:prstGeom prst="rect">
              <a:avLst/>
            </a:prstGeom>
            <a:noFill/>
            <a:ln w="25400">
              <a:solidFill>
                <a:srgbClr val="00B050"/>
              </a:solidFill>
            </a:ln>
          </p:spPr>
          <p:txBody>
            <a:bodyPr wrap="square" rtlCol="0">
              <a:spAutoFit/>
            </a:bodyPr>
            <a:lstStyle/>
            <a:p>
              <a:endParaRPr lang="en-US" dirty="0"/>
            </a:p>
          </p:txBody>
        </p:sp>
        <p:sp>
          <p:nvSpPr>
            <p:cNvPr id="10" name="TextBox 9"/>
            <p:cNvSpPr txBox="1"/>
            <p:nvPr/>
          </p:nvSpPr>
          <p:spPr>
            <a:xfrm>
              <a:off x="3569566" y="4867563"/>
              <a:ext cx="628073" cy="581891"/>
            </a:xfrm>
            <a:prstGeom prst="rect">
              <a:avLst/>
            </a:prstGeom>
            <a:noFill/>
            <a:ln w="25400">
              <a:solidFill>
                <a:srgbClr val="00B050"/>
              </a:solidFill>
            </a:ln>
          </p:spPr>
          <p:txBody>
            <a:bodyPr wrap="square" rtlCol="0">
              <a:spAutoFit/>
            </a:bodyPr>
            <a:lstStyle/>
            <a:p>
              <a:endParaRPr lang="en-US" dirty="0"/>
            </a:p>
          </p:txBody>
        </p:sp>
        <p:sp>
          <p:nvSpPr>
            <p:cNvPr id="11" name="TextBox 10"/>
            <p:cNvSpPr txBox="1"/>
            <p:nvPr/>
          </p:nvSpPr>
          <p:spPr>
            <a:xfrm>
              <a:off x="4598554" y="5449455"/>
              <a:ext cx="628073" cy="581891"/>
            </a:xfrm>
            <a:prstGeom prst="rect">
              <a:avLst/>
            </a:prstGeom>
            <a:noFill/>
            <a:ln w="25400">
              <a:solidFill>
                <a:srgbClr val="00B050"/>
              </a:solidFill>
            </a:ln>
          </p:spPr>
          <p:txBody>
            <a:bodyPr wrap="square" rtlCol="0">
              <a:spAutoFit/>
            </a:bodyPr>
            <a:lstStyle/>
            <a:p>
              <a:endParaRPr lang="en-US" dirty="0"/>
            </a:p>
          </p:txBody>
        </p:sp>
        <p:sp>
          <p:nvSpPr>
            <p:cNvPr id="12" name="TextBox 11"/>
            <p:cNvSpPr txBox="1"/>
            <p:nvPr/>
          </p:nvSpPr>
          <p:spPr>
            <a:xfrm>
              <a:off x="4598554" y="6123968"/>
              <a:ext cx="628073" cy="581891"/>
            </a:xfrm>
            <a:prstGeom prst="rect">
              <a:avLst/>
            </a:prstGeom>
            <a:noFill/>
            <a:ln w="25400">
              <a:solidFill>
                <a:srgbClr val="00B050"/>
              </a:solidFill>
            </a:ln>
          </p:spPr>
          <p:txBody>
            <a:bodyPr wrap="square" rtlCol="0">
              <a:spAutoFit/>
            </a:bodyPr>
            <a:lstStyle/>
            <a:p>
              <a:endParaRPr lang="en-US" dirty="0"/>
            </a:p>
          </p:txBody>
        </p:sp>
      </p:grpSp>
      <p:sp>
        <p:nvSpPr>
          <p:cNvPr id="16" name="TextBox 15"/>
          <p:cNvSpPr txBox="1"/>
          <p:nvPr/>
        </p:nvSpPr>
        <p:spPr>
          <a:xfrm>
            <a:off x="10296525" y="3352800"/>
            <a:ext cx="1714500" cy="923330"/>
          </a:xfrm>
          <a:prstGeom prst="rect">
            <a:avLst/>
          </a:prstGeom>
          <a:noFill/>
        </p:spPr>
        <p:txBody>
          <a:bodyPr wrap="square" rtlCol="0">
            <a:spAutoFit/>
          </a:bodyPr>
          <a:lstStyle/>
          <a:p>
            <a:r>
              <a:rPr lang="en-US" dirty="0" smtClean="0"/>
              <a:t>New outcome:</a:t>
            </a:r>
          </a:p>
          <a:p>
            <a:r>
              <a:rPr lang="en-US" dirty="0" err="1" smtClean="0"/>
              <a:t>Attachchange</a:t>
            </a:r>
            <a:endParaRPr lang="en-US" dirty="0" smtClean="0"/>
          </a:p>
          <a:p>
            <a:r>
              <a:rPr lang="en-US" dirty="0" err="1" smtClean="0"/>
              <a:t>pdchange</a:t>
            </a:r>
            <a:endParaRPr lang="en-US" dirty="0"/>
          </a:p>
        </p:txBody>
      </p:sp>
    </p:spTree>
    <p:extLst>
      <p:ext uri="{BB962C8B-B14F-4D97-AF65-F5344CB8AC3E}">
        <p14:creationId xmlns:p14="http://schemas.microsoft.com/office/powerpoint/2010/main" val="137453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3636" y="0"/>
            <a:ext cx="5588000" cy="461665"/>
          </a:xfrm>
          <a:prstGeom prst="rect">
            <a:avLst/>
          </a:prstGeom>
          <a:noFill/>
        </p:spPr>
        <p:txBody>
          <a:bodyPr wrap="square" rtlCol="0">
            <a:spAutoFit/>
          </a:bodyPr>
          <a:lstStyle/>
          <a:p>
            <a:r>
              <a:rPr lang="en-US" sz="2400" dirty="0" smtClean="0"/>
              <a:t>Statistical descriptions of the dataset</a:t>
            </a:r>
            <a:endParaRPr lang="en-US" sz="2400" dirty="0"/>
          </a:p>
        </p:txBody>
      </p:sp>
      <p:sp>
        <p:nvSpPr>
          <p:cNvPr id="3" name="TextBox 2"/>
          <p:cNvSpPr txBox="1"/>
          <p:nvPr/>
        </p:nvSpPr>
        <p:spPr>
          <a:xfrm>
            <a:off x="329335" y="501939"/>
            <a:ext cx="1727200" cy="369332"/>
          </a:xfrm>
          <a:prstGeom prst="rect">
            <a:avLst/>
          </a:prstGeom>
          <a:noFill/>
        </p:spPr>
        <p:txBody>
          <a:bodyPr wrap="square" rtlCol="0">
            <a:spAutoFit/>
          </a:bodyPr>
          <a:lstStyle/>
          <a:p>
            <a:r>
              <a:rPr lang="en-US" b="1" dirty="0"/>
              <a:t>2</a:t>
            </a:r>
            <a:r>
              <a:rPr lang="en-US" b="1" dirty="0" smtClean="0"/>
              <a:t>. Missing data</a:t>
            </a:r>
            <a:endParaRPr lang="en-US" b="1" dirty="0"/>
          </a:p>
        </p:txBody>
      </p:sp>
      <p:pic>
        <p:nvPicPr>
          <p:cNvPr id="4" name="Picture 3"/>
          <p:cNvPicPr>
            <a:picLocks noChangeAspect="1"/>
          </p:cNvPicPr>
          <p:nvPr/>
        </p:nvPicPr>
        <p:blipFill>
          <a:blip r:embed="rId2"/>
          <a:stretch>
            <a:fillRect/>
          </a:stretch>
        </p:blipFill>
        <p:spPr>
          <a:xfrm>
            <a:off x="0" y="969099"/>
            <a:ext cx="2672850" cy="2635826"/>
          </a:xfrm>
          <a:prstGeom prst="rect">
            <a:avLst/>
          </a:prstGeom>
        </p:spPr>
      </p:pic>
      <p:pic>
        <p:nvPicPr>
          <p:cNvPr id="5" name="Picture 4"/>
          <p:cNvPicPr>
            <a:picLocks noChangeAspect="1"/>
          </p:cNvPicPr>
          <p:nvPr/>
        </p:nvPicPr>
        <p:blipFill>
          <a:blip r:embed="rId3"/>
          <a:stretch>
            <a:fillRect/>
          </a:stretch>
        </p:blipFill>
        <p:spPr>
          <a:xfrm>
            <a:off x="2603289" y="969099"/>
            <a:ext cx="9383962" cy="2460443"/>
          </a:xfrm>
          <a:prstGeom prst="rect">
            <a:avLst/>
          </a:prstGeom>
        </p:spPr>
      </p:pic>
      <p:pic>
        <p:nvPicPr>
          <p:cNvPr id="6" name="Picture 5"/>
          <p:cNvPicPr>
            <a:picLocks noChangeAspect="1"/>
          </p:cNvPicPr>
          <p:nvPr/>
        </p:nvPicPr>
        <p:blipFill>
          <a:blip r:embed="rId4"/>
          <a:stretch>
            <a:fillRect/>
          </a:stretch>
        </p:blipFill>
        <p:spPr>
          <a:xfrm>
            <a:off x="2316885" y="4029579"/>
            <a:ext cx="7731990" cy="2828421"/>
          </a:xfrm>
          <a:prstGeom prst="rect">
            <a:avLst/>
          </a:prstGeom>
        </p:spPr>
      </p:pic>
      <p:sp>
        <p:nvSpPr>
          <p:cNvPr id="7" name="TextBox 6"/>
          <p:cNvSpPr txBox="1"/>
          <p:nvPr/>
        </p:nvSpPr>
        <p:spPr>
          <a:xfrm>
            <a:off x="176935" y="3553069"/>
            <a:ext cx="3566390" cy="369332"/>
          </a:xfrm>
          <a:prstGeom prst="rect">
            <a:avLst/>
          </a:prstGeom>
          <a:noFill/>
        </p:spPr>
        <p:txBody>
          <a:bodyPr wrap="square" rtlCol="0">
            <a:spAutoFit/>
          </a:bodyPr>
          <a:lstStyle/>
          <a:p>
            <a:r>
              <a:rPr lang="en-US" b="1" dirty="0" smtClean="0"/>
              <a:t>3. Mean for continuous variables</a:t>
            </a:r>
            <a:endParaRPr lang="en-US" b="1" dirty="0"/>
          </a:p>
        </p:txBody>
      </p:sp>
    </p:spTree>
    <p:extLst>
      <p:ext uri="{BB962C8B-B14F-4D97-AF65-F5344CB8AC3E}">
        <p14:creationId xmlns:p14="http://schemas.microsoft.com/office/powerpoint/2010/main" val="106406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531130" y="453617"/>
            <a:ext cx="9603596" cy="6282350"/>
            <a:chOff x="1531130" y="453617"/>
            <a:chExt cx="9603596" cy="6282350"/>
          </a:xfrm>
        </p:grpSpPr>
        <p:pic>
          <p:nvPicPr>
            <p:cNvPr id="4" name="Picture 3"/>
            <p:cNvPicPr>
              <a:picLocks noChangeAspect="1"/>
            </p:cNvPicPr>
            <p:nvPr/>
          </p:nvPicPr>
          <p:blipFill>
            <a:blip r:embed="rId2"/>
            <a:stretch>
              <a:fillRect/>
            </a:stretch>
          </p:blipFill>
          <p:spPr>
            <a:xfrm>
              <a:off x="4422152" y="550280"/>
              <a:ext cx="3723633" cy="6185687"/>
            </a:xfrm>
            <a:prstGeom prst="rect">
              <a:avLst/>
            </a:prstGeom>
          </p:spPr>
        </p:pic>
        <p:pic>
          <p:nvPicPr>
            <p:cNvPr id="6" name="Picture 5"/>
            <p:cNvPicPr>
              <a:picLocks noChangeAspect="1"/>
            </p:cNvPicPr>
            <p:nvPr/>
          </p:nvPicPr>
          <p:blipFill>
            <a:blip r:embed="rId3"/>
            <a:stretch>
              <a:fillRect/>
            </a:stretch>
          </p:blipFill>
          <p:spPr>
            <a:xfrm>
              <a:off x="1531130" y="550279"/>
              <a:ext cx="2856580" cy="6185688"/>
            </a:xfrm>
            <a:prstGeom prst="rect">
              <a:avLst/>
            </a:prstGeom>
          </p:spPr>
        </p:pic>
        <p:pic>
          <p:nvPicPr>
            <p:cNvPr id="8" name="Picture 7"/>
            <p:cNvPicPr>
              <a:picLocks noChangeAspect="1"/>
            </p:cNvPicPr>
            <p:nvPr/>
          </p:nvPicPr>
          <p:blipFill>
            <a:blip r:embed="rId4"/>
            <a:stretch>
              <a:fillRect/>
            </a:stretch>
          </p:blipFill>
          <p:spPr>
            <a:xfrm>
              <a:off x="8294400" y="453617"/>
              <a:ext cx="2840326" cy="6282350"/>
            </a:xfrm>
            <a:prstGeom prst="rect">
              <a:avLst/>
            </a:prstGeom>
          </p:spPr>
        </p:pic>
      </p:grpSp>
      <p:sp>
        <p:nvSpPr>
          <p:cNvPr id="9" name="TextBox 8"/>
          <p:cNvSpPr txBox="1"/>
          <p:nvPr/>
        </p:nvSpPr>
        <p:spPr>
          <a:xfrm>
            <a:off x="100735" y="0"/>
            <a:ext cx="4286975" cy="369332"/>
          </a:xfrm>
          <a:prstGeom prst="rect">
            <a:avLst/>
          </a:prstGeom>
          <a:noFill/>
        </p:spPr>
        <p:txBody>
          <a:bodyPr wrap="square" rtlCol="0">
            <a:spAutoFit/>
          </a:bodyPr>
          <a:lstStyle/>
          <a:p>
            <a:r>
              <a:rPr lang="en-US" b="1" dirty="0"/>
              <a:t>4</a:t>
            </a:r>
            <a:r>
              <a:rPr lang="en-US" b="1" dirty="0" smtClean="0"/>
              <a:t>. Frequency for categorical variables</a:t>
            </a:r>
            <a:endParaRPr lang="en-US" b="1" dirty="0"/>
          </a:p>
        </p:txBody>
      </p:sp>
    </p:spTree>
    <p:extLst>
      <p:ext uri="{BB962C8B-B14F-4D97-AF65-F5344CB8AC3E}">
        <p14:creationId xmlns:p14="http://schemas.microsoft.com/office/powerpoint/2010/main" val="28533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100" y="533401"/>
            <a:ext cx="5958812" cy="4496716"/>
          </a:xfrm>
          <a:prstGeom prst="rect">
            <a:avLst/>
          </a:prstGeom>
        </p:spPr>
      </p:pic>
      <p:pic>
        <p:nvPicPr>
          <p:cNvPr id="6" name="Picture 5"/>
          <p:cNvPicPr>
            <a:picLocks noChangeAspect="1"/>
          </p:cNvPicPr>
          <p:nvPr/>
        </p:nvPicPr>
        <p:blipFill>
          <a:blip r:embed="rId3"/>
          <a:stretch>
            <a:fillRect/>
          </a:stretch>
        </p:blipFill>
        <p:spPr>
          <a:xfrm>
            <a:off x="6035912" y="533401"/>
            <a:ext cx="5967503" cy="448719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598130925"/>
              </p:ext>
            </p:extLst>
          </p:nvPr>
        </p:nvGraphicFramePr>
        <p:xfrm>
          <a:off x="249668" y="5002460"/>
          <a:ext cx="5613676" cy="1828800"/>
        </p:xfrm>
        <a:graphic>
          <a:graphicData uri="http://schemas.openxmlformats.org/drawingml/2006/table">
            <a:tbl>
              <a:tblPr firstRow="1" bandRow="1">
                <a:tableStyleId>{5C22544A-7EE6-4342-B048-85BDC9FD1C3A}</a:tableStyleId>
              </a:tblPr>
              <a:tblGrid>
                <a:gridCol w="1403419">
                  <a:extLst>
                    <a:ext uri="{9D8B030D-6E8A-4147-A177-3AD203B41FA5}">
                      <a16:colId xmlns:a16="http://schemas.microsoft.com/office/drawing/2014/main" val="3681737454"/>
                    </a:ext>
                  </a:extLst>
                </a:gridCol>
                <a:gridCol w="1403419">
                  <a:extLst>
                    <a:ext uri="{9D8B030D-6E8A-4147-A177-3AD203B41FA5}">
                      <a16:colId xmlns:a16="http://schemas.microsoft.com/office/drawing/2014/main" val="3623971692"/>
                    </a:ext>
                  </a:extLst>
                </a:gridCol>
                <a:gridCol w="1403419">
                  <a:extLst>
                    <a:ext uri="{9D8B030D-6E8A-4147-A177-3AD203B41FA5}">
                      <a16:colId xmlns:a16="http://schemas.microsoft.com/office/drawing/2014/main" val="3017375813"/>
                    </a:ext>
                  </a:extLst>
                </a:gridCol>
                <a:gridCol w="1403419">
                  <a:extLst>
                    <a:ext uri="{9D8B030D-6E8A-4147-A177-3AD203B41FA5}">
                      <a16:colId xmlns:a16="http://schemas.microsoft.com/office/drawing/2014/main" val="503800001"/>
                    </a:ext>
                  </a:extLst>
                </a:gridCol>
              </a:tblGrid>
              <a:tr h="343084">
                <a:tc>
                  <a:txBody>
                    <a:bodyPr/>
                    <a:lstStyle/>
                    <a:p>
                      <a:r>
                        <a:rPr lang="en-US" dirty="0" smtClean="0"/>
                        <a:t>treatment</a:t>
                      </a:r>
                      <a:endParaRPr lang="en-US" dirty="0"/>
                    </a:p>
                  </a:txBody>
                  <a:tcPr/>
                </a:tc>
                <a:tc>
                  <a:txBody>
                    <a:bodyPr/>
                    <a:lstStyle/>
                    <a:p>
                      <a:r>
                        <a:rPr lang="en-US" dirty="0" smtClean="0"/>
                        <a:t>P-value</a:t>
                      </a:r>
                      <a:endParaRPr lang="en-US" dirty="0"/>
                    </a:p>
                  </a:txBody>
                  <a:tcPr/>
                </a:tc>
                <a:tc>
                  <a:txBody>
                    <a:bodyPr/>
                    <a:lstStyle/>
                    <a:p>
                      <a:r>
                        <a:rPr lang="en-US" dirty="0" smtClean="0"/>
                        <a:t>treatment</a:t>
                      </a:r>
                      <a:endParaRPr lang="en-US" dirty="0"/>
                    </a:p>
                  </a:txBody>
                  <a:tcPr/>
                </a:tc>
                <a:tc>
                  <a:txBody>
                    <a:bodyPr/>
                    <a:lstStyle/>
                    <a:p>
                      <a:r>
                        <a:rPr lang="en-US" dirty="0" smtClean="0"/>
                        <a:t>P-value</a:t>
                      </a:r>
                      <a:endParaRPr lang="en-US" dirty="0"/>
                    </a:p>
                  </a:txBody>
                  <a:tcPr/>
                </a:tc>
                <a:extLst>
                  <a:ext uri="{0D108BD9-81ED-4DB2-BD59-A6C34878D82A}">
                    <a16:rowId xmlns:a16="http://schemas.microsoft.com/office/drawing/2014/main" val="134427250"/>
                  </a:ext>
                </a:extLst>
              </a:tr>
              <a:tr h="343084">
                <a:tc>
                  <a:txBody>
                    <a:bodyPr/>
                    <a:lstStyle/>
                    <a:p>
                      <a:r>
                        <a:rPr lang="en-US" dirty="0" smtClean="0"/>
                        <a:t>Trt1&amp;2</a:t>
                      </a:r>
                      <a:endParaRPr lang="en-US" dirty="0"/>
                    </a:p>
                  </a:txBody>
                  <a:tcPr/>
                </a:tc>
                <a:tc>
                  <a:txBody>
                    <a:bodyPr/>
                    <a:lstStyle/>
                    <a:p>
                      <a:r>
                        <a:rPr lang="en-US" dirty="0" smtClean="0"/>
                        <a:t>0.0883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Trt2&amp;3</a:t>
                      </a:r>
                    </a:p>
                  </a:txBody>
                  <a:tcPr/>
                </a:tc>
                <a:tc>
                  <a:txBody>
                    <a:bodyPr/>
                    <a:lstStyle/>
                    <a:p>
                      <a:r>
                        <a:rPr lang="en-US" dirty="0" smtClean="0">
                          <a:solidFill>
                            <a:srgbClr val="C00000"/>
                          </a:solidFill>
                        </a:rPr>
                        <a:t>0.0174</a:t>
                      </a:r>
                      <a:endParaRPr lang="en-US" dirty="0">
                        <a:solidFill>
                          <a:srgbClr val="C00000"/>
                        </a:solidFill>
                      </a:endParaRPr>
                    </a:p>
                  </a:txBody>
                  <a:tcPr/>
                </a:tc>
                <a:extLst>
                  <a:ext uri="{0D108BD9-81ED-4DB2-BD59-A6C34878D82A}">
                    <a16:rowId xmlns:a16="http://schemas.microsoft.com/office/drawing/2014/main" val="1426661115"/>
                  </a:ext>
                </a:extLst>
              </a:tr>
              <a:tr h="343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Trt1&amp;3</a:t>
                      </a:r>
                      <a:endParaRPr lang="en-US" dirty="0"/>
                    </a:p>
                  </a:txBody>
                  <a:tcPr/>
                </a:tc>
                <a:tc>
                  <a:txBody>
                    <a:bodyPr/>
                    <a:lstStyle/>
                    <a:p>
                      <a:r>
                        <a:rPr lang="en-US" dirty="0" smtClean="0"/>
                        <a:t>0.3706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Trt2&amp;4</a:t>
                      </a:r>
                    </a:p>
                  </a:txBody>
                  <a:tcPr/>
                </a:tc>
                <a:tc>
                  <a:txBody>
                    <a:bodyPr/>
                    <a:lstStyle/>
                    <a:p>
                      <a:r>
                        <a:rPr lang="en-US" dirty="0" smtClean="0">
                          <a:solidFill>
                            <a:srgbClr val="C00000"/>
                          </a:solidFill>
                        </a:rPr>
                        <a:t>0.0096</a:t>
                      </a:r>
                      <a:endParaRPr lang="en-US" dirty="0">
                        <a:solidFill>
                          <a:srgbClr val="C00000"/>
                        </a:solidFill>
                      </a:endParaRPr>
                    </a:p>
                  </a:txBody>
                  <a:tcPr/>
                </a:tc>
                <a:extLst>
                  <a:ext uri="{0D108BD9-81ED-4DB2-BD59-A6C34878D82A}">
                    <a16:rowId xmlns:a16="http://schemas.microsoft.com/office/drawing/2014/main" val="2127058336"/>
                  </a:ext>
                </a:extLst>
              </a:tr>
              <a:tr h="343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Trt1&amp;4</a:t>
                      </a:r>
                    </a:p>
                  </a:txBody>
                  <a:tcPr/>
                </a:tc>
                <a:tc>
                  <a:txBody>
                    <a:bodyPr/>
                    <a:lstStyle/>
                    <a:p>
                      <a:r>
                        <a:rPr lang="en-US" dirty="0" smtClean="0"/>
                        <a:t>0.2733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Trt2&amp;5</a:t>
                      </a:r>
                    </a:p>
                  </a:txBody>
                  <a:tcPr/>
                </a:tc>
                <a:tc>
                  <a:txBody>
                    <a:bodyPr/>
                    <a:lstStyle/>
                    <a:p>
                      <a:r>
                        <a:rPr lang="en-US" dirty="0" smtClean="0"/>
                        <a:t>0.5735</a:t>
                      </a:r>
                      <a:endParaRPr lang="en-US" dirty="0"/>
                    </a:p>
                  </a:txBody>
                  <a:tcPr/>
                </a:tc>
                <a:extLst>
                  <a:ext uri="{0D108BD9-81ED-4DB2-BD59-A6C34878D82A}">
                    <a16:rowId xmlns:a16="http://schemas.microsoft.com/office/drawing/2014/main" val="2947661482"/>
                  </a:ext>
                </a:extLst>
              </a:tr>
              <a:tr h="343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Trt1&amp;5</a:t>
                      </a:r>
                    </a:p>
                  </a:txBody>
                  <a:tcPr/>
                </a:tc>
                <a:tc>
                  <a:txBody>
                    <a:bodyPr/>
                    <a:lstStyle/>
                    <a:p>
                      <a:r>
                        <a:rPr lang="en-US" dirty="0" smtClean="0"/>
                        <a:t>0.3981</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1331686"/>
                  </a:ext>
                </a:extLst>
              </a:tr>
            </a:tbl>
          </a:graphicData>
        </a:graphic>
      </p:graphicFrame>
      <p:sp>
        <p:nvSpPr>
          <p:cNvPr id="9" name="TextBox 8"/>
          <p:cNvSpPr txBox="1"/>
          <p:nvPr/>
        </p:nvSpPr>
        <p:spPr>
          <a:xfrm>
            <a:off x="1485900" y="0"/>
            <a:ext cx="8343900" cy="523220"/>
          </a:xfrm>
          <a:prstGeom prst="rect">
            <a:avLst/>
          </a:prstGeom>
          <a:noFill/>
        </p:spPr>
        <p:txBody>
          <a:bodyPr wrap="square" rtlCol="0">
            <a:spAutoFit/>
          </a:bodyPr>
          <a:lstStyle/>
          <a:p>
            <a:pPr algn="ctr"/>
            <a:r>
              <a:rPr lang="en-US" sz="2800" dirty="0" smtClean="0"/>
              <a:t>The analyzed result by GLM and t-teat</a:t>
            </a:r>
            <a:endParaRPr lang="en-US" sz="2800" dirty="0"/>
          </a:p>
        </p:txBody>
      </p:sp>
      <p:sp>
        <p:nvSpPr>
          <p:cNvPr id="10" name="TextBox 9"/>
          <p:cNvSpPr txBox="1"/>
          <p:nvPr/>
        </p:nvSpPr>
        <p:spPr>
          <a:xfrm>
            <a:off x="6035912" y="5353932"/>
            <a:ext cx="5248276" cy="1477328"/>
          </a:xfrm>
          <a:prstGeom prst="rect">
            <a:avLst/>
          </a:prstGeom>
          <a:noFill/>
        </p:spPr>
        <p:txBody>
          <a:bodyPr wrap="square" rtlCol="0">
            <a:spAutoFit/>
          </a:bodyPr>
          <a:lstStyle/>
          <a:p>
            <a:r>
              <a:rPr lang="en-US" dirty="0" smtClean="0"/>
              <a:t>Trt1: Placebo</a:t>
            </a:r>
          </a:p>
          <a:p>
            <a:r>
              <a:rPr lang="en-US" dirty="0" smtClean="0"/>
              <a:t>Trt2: control</a:t>
            </a:r>
          </a:p>
          <a:p>
            <a:r>
              <a:rPr lang="en-US" dirty="0" smtClean="0"/>
              <a:t>Trt3: Low concentration active ingredient gel</a:t>
            </a:r>
          </a:p>
          <a:p>
            <a:r>
              <a:rPr lang="en-US" dirty="0" smtClean="0"/>
              <a:t>Trt4: Medium concentration active ingredient gel</a:t>
            </a:r>
          </a:p>
          <a:p>
            <a:r>
              <a:rPr lang="en-US" dirty="0" smtClean="0"/>
              <a:t>Trt5: High concentration active ingredient gel</a:t>
            </a:r>
          </a:p>
        </p:txBody>
      </p:sp>
    </p:spTree>
    <p:extLst>
      <p:ext uri="{BB962C8B-B14F-4D97-AF65-F5344CB8AC3E}">
        <p14:creationId xmlns:p14="http://schemas.microsoft.com/office/powerpoint/2010/main" val="319263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70306" y="1278307"/>
            <a:ext cx="9641552" cy="2898569"/>
            <a:chOff x="915616" y="1167471"/>
            <a:chExt cx="9641552" cy="2898569"/>
          </a:xfrm>
        </p:grpSpPr>
        <p:pic>
          <p:nvPicPr>
            <p:cNvPr id="3" name="Picture 2"/>
            <p:cNvPicPr>
              <a:picLocks noChangeAspect="1"/>
            </p:cNvPicPr>
            <p:nvPr/>
          </p:nvPicPr>
          <p:blipFill>
            <a:blip r:embed="rId2"/>
            <a:stretch>
              <a:fillRect/>
            </a:stretch>
          </p:blipFill>
          <p:spPr>
            <a:xfrm>
              <a:off x="5741712" y="1167471"/>
              <a:ext cx="4815456" cy="2898569"/>
            </a:xfrm>
            <a:prstGeom prst="rect">
              <a:avLst/>
            </a:prstGeom>
          </p:spPr>
        </p:pic>
        <p:pic>
          <p:nvPicPr>
            <p:cNvPr id="5" name="Picture 4"/>
            <p:cNvPicPr>
              <a:picLocks noChangeAspect="1"/>
            </p:cNvPicPr>
            <p:nvPr/>
          </p:nvPicPr>
          <p:blipFill>
            <a:blip r:embed="rId3"/>
            <a:stretch>
              <a:fillRect/>
            </a:stretch>
          </p:blipFill>
          <p:spPr>
            <a:xfrm>
              <a:off x="915616" y="1167471"/>
              <a:ext cx="4821518" cy="2898569"/>
            </a:xfrm>
            <a:prstGeom prst="rect">
              <a:avLst/>
            </a:prstGeom>
          </p:spPr>
        </p:pic>
      </p:grpSp>
      <p:sp>
        <p:nvSpPr>
          <p:cNvPr id="6" name="TextBox 5"/>
          <p:cNvSpPr txBox="1"/>
          <p:nvPr/>
        </p:nvSpPr>
        <p:spPr>
          <a:xfrm>
            <a:off x="3066473" y="0"/>
            <a:ext cx="5249219" cy="646331"/>
          </a:xfrm>
          <a:prstGeom prst="rect">
            <a:avLst/>
          </a:prstGeom>
          <a:noFill/>
        </p:spPr>
        <p:txBody>
          <a:bodyPr wrap="square" rtlCol="0">
            <a:spAutoFit/>
          </a:bodyPr>
          <a:lstStyle/>
          <a:p>
            <a:r>
              <a:rPr lang="en-US" sz="3600" dirty="0" smtClean="0"/>
              <a:t>Conclusion and Limitation</a:t>
            </a:r>
            <a:endParaRPr lang="en-US" sz="3600" dirty="0"/>
          </a:p>
        </p:txBody>
      </p:sp>
      <p:sp>
        <p:nvSpPr>
          <p:cNvPr id="8" name="TextBox 7"/>
          <p:cNvSpPr txBox="1"/>
          <p:nvPr/>
        </p:nvSpPr>
        <p:spPr>
          <a:xfrm>
            <a:off x="870306" y="4590473"/>
            <a:ext cx="9264073" cy="2462213"/>
          </a:xfrm>
          <a:prstGeom prst="rect">
            <a:avLst/>
          </a:prstGeom>
          <a:noFill/>
        </p:spPr>
        <p:txBody>
          <a:bodyPr wrap="square" rtlCol="0">
            <a:spAutoFit/>
          </a:bodyPr>
          <a:lstStyle/>
          <a:p>
            <a:r>
              <a:rPr lang="en-US" sz="2000" dirty="0" smtClean="0"/>
              <a:t>From above results, </a:t>
            </a:r>
            <a:r>
              <a:rPr lang="en-US" sz="2000" dirty="0"/>
              <a:t>adjusted by demographic factors, the new gel had no significant effect on the treatment population, and was not promising to test for clinical trial. But baseline may affect attach loss (p&lt;.0001), and sex may affect pocket depth (p=0.033</a:t>
            </a:r>
            <a:r>
              <a:rPr lang="en-US" sz="2000" dirty="0" smtClean="0"/>
              <a:t>).</a:t>
            </a:r>
          </a:p>
          <a:p>
            <a:endParaRPr lang="en-US" sz="2000" dirty="0"/>
          </a:p>
          <a:p>
            <a:r>
              <a:rPr lang="en-US" dirty="0"/>
              <a:t>If the population increased, the model might be more accurate and the clinical significance might be much better </a:t>
            </a:r>
            <a:r>
              <a:rPr lang="en-US" dirty="0" smtClean="0"/>
              <a:t>addressed. </a:t>
            </a:r>
            <a:r>
              <a:rPr lang="en-US" dirty="0"/>
              <a:t>I</a:t>
            </a:r>
            <a:r>
              <a:rPr lang="en-US" dirty="0" smtClean="0"/>
              <a:t>t </a:t>
            </a:r>
            <a:r>
              <a:rPr lang="en-US" dirty="0"/>
              <a:t>was difficult to impute the accurate values for the missing </a:t>
            </a:r>
            <a:r>
              <a:rPr lang="en-US" dirty="0" smtClean="0"/>
              <a:t>data since there was only one year data point and did not know the reason for loss of following up.</a:t>
            </a:r>
            <a:endParaRPr lang="en-US" sz="2000" dirty="0"/>
          </a:p>
          <a:p>
            <a:endParaRPr lang="en-US" sz="2000" dirty="0"/>
          </a:p>
        </p:txBody>
      </p:sp>
      <p:sp>
        <p:nvSpPr>
          <p:cNvPr id="9" name="TextBox 8"/>
          <p:cNvSpPr txBox="1"/>
          <p:nvPr/>
        </p:nvSpPr>
        <p:spPr>
          <a:xfrm>
            <a:off x="1847273" y="908975"/>
            <a:ext cx="2438400" cy="369332"/>
          </a:xfrm>
          <a:prstGeom prst="rect">
            <a:avLst/>
          </a:prstGeom>
          <a:noFill/>
        </p:spPr>
        <p:txBody>
          <a:bodyPr wrap="square" rtlCol="0">
            <a:spAutoFit/>
          </a:bodyPr>
          <a:lstStyle/>
          <a:p>
            <a:r>
              <a:rPr lang="en-US" dirty="0" smtClean="0"/>
              <a:t>GLM of </a:t>
            </a:r>
            <a:r>
              <a:rPr lang="en-US" dirty="0" err="1" smtClean="0"/>
              <a:t>attachchange</a:t>
            </a:r>
            <a:endParaRPr lang="en-US" dirty="0"/>
          </a:p>
        </p:txBody>
      </p:sp>
      <p:sp>
        <p:nvSpPr>
          <p:cNvPr id="10" name="TextBox 9"/>
          <p:cNvSpPr txBox="1"/>
          <p:nvPr/>
        </p:nvSpPr>
        <p:spPr>
          <a:xfrm>
            <a:off x="6793345" y="908975"/>
            <a:ext cx="2438400" cy="369332"/>
          </a:xfrm>
          <a:prstGeom prst="rect">
            <a:avLst/>
          </a:prstGeom>
          <a:noFill/>
        </p:spPr>
        <p:txBody>
          <a:bodyPr wrap="square" rtlCol="0">
            <a:spAutoFit/>
          </a:bodyPr>
          <a:lstStyle/>
          <a:p>
            <a:r>
              <a:rPr lang="en-US" dirty="0" smtClean="0"/>
              <a:t>GLM of </a:t>
            </a:r>
            <a:r>
              <a:rPr lang="en-US" dirty="0" err="1" smtClean="0"/>
              <a:t>pdchange</a:t>
            </a:r>
            <a:endParaRPr lang="en-US" dirty="0"/>
          </a:p>
        </p:txBody>
      </p:sp>
    </p:spTree>
    <p:extLst>
      <p:ext uri="{BB962C8B-B14F-4D97-AF65-F5344CB8AC3E}">
        <p14:creationId xmlns:p14="http://schemas.microsoft.com/office/powerpoint/2010/main" val="127025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4225" y="276225"/>
            <a:ext cx="5600700" cy="584775"/>
          </a:xfrm>
          <a:prstGeom prst="rect">
            <a:avLst/>
          </a:prstGeom>
          <a:noFill/>
        </p:spPr>
        <p:txBody>
          <a:bodyPr wrap="square" rtlCol="0">
            <a:spAutoFit/>
          </a:bodyPr>
          <a:lstStyle/>
          <a:p>
            <a:pPr algn="ctr"/>
            <a:r>
              <a:rPr lang="en-US" sz="3200" b="1" dirty="0" smtClean="0"/>
              <a:t>Conclusion and Limitation</a:t>
            </a:r>
            <a:endParaRPr lang="en-US" sz="3200" b="1" dirty="0"/>
          </a:p>
        </p:txBody>
      </p:sp>
      <p:sp>
        <p:nvSpPr>
          <p:cNvPr id="3" name="TextBox 2"/>
          <p:cNvSpPr txBox="1"/>
          <p:nvPr/>
        </p:nvSpPr>
        <p:spPr>
          <a:xfrm>
            <a:off x="552450" y="1390650"/>
            <a:ext cx="10306050" cy="5232202"/>
          </a:xfrm>
          <a:prstGeom prst="rect">
            <a:avLst/>
          </a:prstGeom>
          <a:noFill/>
        </p:spPr>
        <p:txBody>
          <a:bodyPr wrap="square" rtlCol="0">
            <a:spAutoFit/>
          </a:bodyPr>
          <a:lstStyle/>
          <a:p>
            <a:r>
              <a:rPr lang="en-US" sz="2000" b="1" dirty="0" smtClean="0"/>
              <a:t>Conclusion:</a:t>
            </a:r>
          </a:p>
          <a:p>
            <a:r>
              <a:rPr lang="en-US" dirty="0" smtClean="0"/>
              <a:t>The </a:t>
            </a:r>
            <a:r>
              <a:rPr lang="en-US" dirty="0"/>
              <a:t>average change of attach loss was statistical significance (P=0.0451) among the five treatment groups, specifically between control group and low concentrations (P=0.0174), or medium concentrations group(P=0.0096). However, the Placebo group had not significant difference from all other groups. The results might show that brushing the study gel on the gum with active ingredient, had no significant difference from the gel without any active ingredient. The new gel might not have </a:t>
            </a:r>
            <a:r>
              <a:rPr lang="en-US" dirty="0" smtClean="0"/>
              <a:t>much clinical </a:t>
            </a:r>
            <a:r>
              <a:rPr lang="en-US" dirty="0"/>
              <a:t>significance</a:t>
            </a:r>
            <a:r>
              <a:rPr lang="en-US" dirty="0" smtClean="0"/>
              <a:t>.</a:t>
            </a:r>
          </a:p>
          <a:p>
            <a:endParaRPr lang="en-US" dirty="0"/>
          </a:p>
          <a:p>
            <a:r>
              <a:rPr lang="en-US" dirty="0"/>
              <a:t>The new gel did not lower the pocket depth since there was no significant difference (P=0.0899) for the five treatment groups. </a:t>
            </a:r>
            <a:endParaRPr lang="en-US" dirty="0" smtClean="0"/>
          </a:p>
          <a:p>
            <a:endParaRPr lang="en-US" dirty="0" smtClean="0"/>
          </a:p>
          <a:p>
            <a:endParaRPr lang="en-US" dirty="0"/>
          </a:p>
          <a:p>
            <a:r>
              <a:rPr lang="en-US" sz="2000" b="1" dirty="0" smtClean="0"/>
              <a:t>Limitation:</a:t>
            </a:r>
          </a:p>
          <a:p>
            <a:r>
              <a:rPr lang="en-US" dirty="0"/>
              <a:t>The number of the precipitants was small, 26 samples in each treatment group. If the population increased, the model might be more accurate and the clinical significance might be much better addressed. Since the small group in the data, it was difficult to impute the accurate values for the missing data. Also the missing data were missing by random, and it was hard to track the reason and conditions for the persons who failed to show up at one year. </a:t>
            </a:r>
          </a:p>
          <a:p>
            <a:endParaRPr lang="en-US" dirty="0"/>
          </a:p>
        </p:txBody>
      </p:sp>
    </p:spTree>
    <p:extLst>
      <p:ext uri="{BB962C8B-B14F-4D97-AF65-F5344CB8AC3E}">
        <p14:creationId xmlns:p14="http://schemas.microsoft.com/office/powerpoint/2010/main" val="315182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516</Words>
  <Application>Microsoft Office PowerPoint</Application>
  <PresentationFormat>Widescreen</PresentationFormat>
  <Paragraphs>68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Investigation of a gel effect on dental disease by Generalized Linear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data analysis</dc:title>
  <dc:creator>Lingdi Zhang</dc:creator>
  <cp:lastModifiedBy>Lingdi Zhang</cp:lastModifiedBy>
  <cp:revision>37</cp:revision>
  <dcterms:created xsi:type="dcterms:W3CDTF">2018-09-11T21:37:32Z</dcterms:created>
  <dcterms:modified xsi:type="dcterms:W3CDTF">2018-09-12T17:00:12Z</dcterms:modified>
</cp:coreProperties>
</file>