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717" autoAdjust="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D0A09-78DC-435E-BF73-AFF6C9C36F98}" type="datetimeFigureOut">
              <a:rPr lang="en-US" smtClean="0"/>
              <a:t>9/12/2018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37B2F-BCE2-4FCD-8B01-A3C860EA17EA}" type="slidenum">
              <a:rPr lang="en-US" smtClean="0"/>
              <a:t>‹#›</a:t>
            </a:fld>
            <a:endParaRPr lang="en-US"/>
          </a:p>
        </p:txBody>
      </p:sp>
    </p:spTree>
    <p:extLst>
      <p:ext uri="{BB962C8B-B14F-4D97-AF65-F5344CB8AC3E}">
        <p14:creationId xmlns:p14="http://schemas.microsoft.com/office/powerpoint/2010/main" val="1852818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A37B2F-BCE2-4FCD-8B01-A3C860EA17EA}" type="slidenum">
              <a:rPr lang="en-US" smtClean="0"/>
              <a:t>3</a:t>
            </a:fld>
            <a:endParaRPr lang="en-US"/>
          </a:p>
        </p:txBody>
      </p:sp>
    </p:spTree>
    <p:extLst>
      <p:ext uri="{BB962C8B-B14F-4D97-AF65-F5344CB8AC3E}">
        <p14:creationId xmlns:p14="http://schemas.microsoft.com/office/powerpoint/2010/main" val="212333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018AFC-B547-4D0A-A631-3F20A8075211}"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107580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018AFC-B547-4D0A-A631-3F20A8075211}"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335939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018AFC-B547-4D0A-A631-3F20A8075211}"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348912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018AFC-B547-4D0A-A631-3F20A8075211}"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352162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018AFC-B547-4D0A-A631-3F20A8075211}"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62495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018AFC-B547-4D0A-A631-3F20A8075211}"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423124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018AFC-B547-4D0A-A631-3F20A8075211}" type="datetimeFigureOut">
              <a:rPr lang="en-US" smtClean="0"/>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142524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018AFC-B547-4D0A-A631-3F20A8075211}" type="datetimeFigureOut">
              <a:rPr lang="en-US" smtClean="0"/>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320678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8AFC-B547-4D0A-A631-3F20A8075211}" type="datetimeFigureOut">
              <a:rPr lang="en-US" smtClean="0"/>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4044461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018AFC-B547-4D0A-A631-3F20A8075211}"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380153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018AFC-B547-4D0A-A631-3F20A8075211}"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C4639-57F6-46C7-A58D-086D4C79A53F}" type="slidenum">
              <a:rPr lang="en-US" smtClean="0"/>
              <a:t>‹#›</a:t>
            </a:fld>
            <a:endParaRPr lang="en-US"/>
          </a:p>
        </p:txBody>
      </p:sp>
    </p:spTree>
    <p:extLst>
      <p:ext uri="{BB962C8B-B14F-4D97-AF65-F5344CB8AC3E}">
        <p14:creationId xmlns:p14="http://schemas.microsoft.com/office/powerpoint/2010/main" val="135156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18AFC-B547-4D0A-A631-3F20A8075211}" type="datetimeFigureOut">
              <a:rPr lang="en-US" smtClean="0"/>
              <a:t>9/12/2018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C4639-57F6-46C7-A58D-086D4C79A53F}" type="slidenum">
              <a:rPr lang="en-US" smtClean="0"/>
              <a:t>‹#›</a:t>
            </a:fld>
            <a:endParaRPr lang="en-US"/>
          </a:p>
        </p:txBody>
      </p:sp>
    </p:spTree>
    <p:extLst>
      <p:ext uri="{BB962C8B-B14F-4D97-AF65-F5344CB8AC3E}">
        <p14:creationId xmlns:p14="http://schemas.microsoft.com/office/powerpoint/2010/main" val="2559222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782" y="697490"/>
            <a:ext cx="11342254" cy="1499813"/>
          </a:xfrm>
        </p:spPr>
        <p:txBody>
          <a:bodyPr>
            <a:normAutofit/>
          </a:bodyPr>
          <a:lstStyle/>
          <a:p>
            <a:r>
              <a:rPr lang="en-US" sz="4000" dirty="0" smtClean="0"/>
              <a:t>Investigation of a gel effect on dental disease by Generalized Linear Model</a:t>
            </a:r>
            <a:endParaRPr lang="en-US" sz="4000" dirty="0"/>
          </a:p>
        </p:txBody>
      </p:sp>
      <p:sp>
        <p:nvSpPr>
          <p:cNvPr id="3" name="Subtitle 2"/>
          <p:cNvSpPr>
            <a:spLocks noGrp="1"/>
          </p:cNvSpPr>
          <p:nvPr>
            <p:ph type="subTitle" idx="1"/>
          </p:nvPr>
        </p:nvSpPr>
        <p:spPr/>
        <p:txBody>
          <a:bodyPr/>
          <a:lstStyle/>
          <a:p>
            <a:r>
              <a:rPr lang="en-US" dirty="0" smtClean="0"/>
              <a:t>Lingdi Zhang</a:t>
            </a:r>
          </a:p>
          <a:p>
            <a:endParaRPr lang="en-US" dirty="0"/>
          </a:p>
          <a:p>
            <a:r>
              <a:rPr lang="en-US" dirty="0" smtClean="0"/>
              <a:t>09-12-2018</a:t>
            </a:r>
            <a:endParaRPr lang="en-US" dirty="0"/>
          </a:p>
        </p:txBody>
      </p:sp>
    </p:spTree>
    <p:extLst>
      <p:ext uri="{BB962C8B-B14F-4D97-AF65-F5344CB8AC3E}">
        <p14:creationId xmlns:p14="http://schemas.microsoft.com/office/powerpoint/2010/main" val="2506721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147781" y="1062179"/>
                <a:ext cx="12044219" cy="5262979"/>
              </a:xfrm>
              <a:prstGeom prst="rect">
                <a:avLst/>
              </a:prstGeom>
              <a:noFill/>
            </p:spPr>
            <p:txBody>
              <a:bodyPr wrap="square" rtlCol="0">
                <a:spAutoFit/>
              </a:bodyPr>
              <a:lstStyle/>
              <a:p>
                <a:r>
                  <a:rPr lang="en-US" sz="2400" b="1" dirty="0"/>
                  <a:t>H</a:t>
                </a:r>
                <a:r>
                  <a:rPr lang="en-US" sz="2400" b="1" dirty="0" smtClean="0"/>
                  <a:t>ypothesis</a:t>
                </a:r>
                <a:r>
                  <a:rPr lang="en-US" sz="2400" dirty="0" smtClean="0"/>
                  <a:t>:</a:t>
                </a:r>
              </a:p>
              <a:p>
                <a:r>
                  <a:rPr lang="en-US" sz="2400" dirty="0"/>
                  <a:t>whether the gel treatment would lower the pocket depth or attachment loss at one year. </a:t>
                </a:r>
                <a:endParaRPr lang="en-US" sz="2400" dirty="0" smtClean="0"/>
              </a:p>
              <a:p>
                <a:endParaRPr lang="en-US" sz="2400" dirty="0" smtClean="0"/>
              </a:p>
              <a:p>
                <a:r>
                  <a:rPr lang="en-US" sz="2400" dirty="0" smtClean="0"/>
                  <a:t>Sample size: 130, 26 persons for each treatment group;</a:t>
                </a:r>
              </a:p>
              <a:p>
                <a:endParaRPr lang="en-US" sz="2400" dirty="0" smtClean="0"/>
              </a:p>
              <a:p>
                <a:r>
                  <a:rPr lang="en-US" sz="2400" b="1" dirty="0" smtClean="0"/>
                  <a:t>Categorical</a:t>
                </a:r>
                <a:r>
                  <a:rPr lang="en-US" sz="2400" dirty="0" smtClean="0"/>
                  <a:t> variables: </a:t>
                </a:r>
                <a:r>
                  <a:rPr lang="en-US" sz="2400" dirty="0"/>
                  <a:t>treatment </a:t>
                </a:r>
                <a:r>
                  <a:rPr lang="en-US" sz="2400" dirty="0" smtClean="0"/>
                  <a:t>group (5), race (4) , sex (2) </a:t>
                </a:r>
                <a:r>
                  <a:rPr lang="en-US" sz="2400" dirty="0"/>
                  <a:t>and </a:t>
                </a:r>
                <a:r>
                  <a:rPr lang="en-US" sz="2400" dirty="0" smtClean="0"/>
                  <a:t>smoker(2);</a:t>
                </a:r>
              </a:p>
              <a:p>
                <a:endParaRPr lang="en-US" sz="2400" dirty="0" smtClean="0"/>
              </a:p>
              <a:p>
                <a:r>
                  <a:rPr lang="en-US" sz="2400" b="1" dirty="0" smtClean="0"/>
                  <a:t>Continuous</a:t>
                </a:r>
                <a:r>
                  <a:rPr lang="en-US" sz="2400" dirty="0" smtClean="0"/>
                  <a:t> variables: </a:t>
                </a:r>
                <a:r>
                  <a:rPr lang="en-US" sz="2400" dirty="0"/>
                  <a:t>age, sites, </a:t>
                </a:r>
                <a:r>
                  <a:rPr lang="en-US" sz="2400" dirty="0" err="1"/>
                  <a:t>attachbase</a:t>
                </a:r>
                <a:r>
                  <a:rPr lang="en-US" sz="2400" dirty="0"/>
                  <a:t>, attach1year, </a:t>
                </a:r>
                <a:r>
                  <a:rPr lang="en-US" sz="2400" dirty="0" err="1"/>
                  <a:t>pdbase</a:t>
                </a:r>
                <a:r>
                  <a:rPr lang="en-US" sz="2400" dirty="0"/>
                  <a:t> and </a:t>
                </a:r>
                <a:r>
                  <a:rPr lang="en-US" sz="2400" dirty="0" smtClean="0"/>
                  <a:t>pd1year;</a:t>
                </a:r>
              </a:p>
              <a:p>
                <a:endParaRPr lang="en-US" sz="2400" dirty="0"/>
              </a:p>
              <a:p>
                <a:r>
                  <a:rPr lang="en-US" sz="2400" b="1" dirty="0" smtClean="0"/>
                  <a:t>Outcomes</a:t>
                </a:r>
                <a:r>
                  <a:rPr lang="en-US" sz="2400" dirty="0" smtClean="0"/>
                  <a:t>:   </a:t>
                </a:r>
              </a:p>
              <a:p>
                <a:r>
                  <a:rPr lang="en-US" sz="2400" dirty="0" smtClean="0"/>
                  <a:t>1. the change of attach loss at one year:  </a:t>
                </a:r>
                <a:r>
                  <a:rPr lang="en-US" sz="2400" b="1" dirty="0" err="1" smtClean="0"/>
                  <a:t>attachchange</a:t>
                </a:r>
                <a:r>
                  <a:rPr lang="en-US" sz="2400" dirty="0" smtClean="0"/>
                  <a:t>=attach1year-attachbase</a:t>
                </a:r>
              </a:p>
              <a:p>
                <a:r>
                  <a:rPr lang="en-US" sz="2400" dirty="0" smtClean="0"/>
                  <a:t>2. the change of pocket depth at one year: </a:t>
                </a:r>
                <a:r>
                  <a:rPr lang="en-US" sz="2400" b="1" dirty="0" err="1" smtClean="0"/>
                  <a:t>pdchange</a:t>
                </a:r>
                <a:r>
                  <a:rPr lang="en-US" sz="2400" dirty="0" smtClean="0"/>
                  <a:t>=pd1year-pdbase</a:t>
                </a:r>
              </a:p>
              <a:p>
                <a:endParaRPr lang="en-US" sz="2400" dirty="0" smtClean="0"/>
              </a:p>
              <a:p>
                <a:r>
                  <a:rPr lang="en-US" sz="2400" dirty="0" smtClean="0"/>
                  <a:t> </a:t>
                </a:r>
                <a:r>
                  <a:rPr lang="en-US" sz="2400" b="1" dirty="0" smtClean="0"/>
                  <a:t>Models: </a:t>
                </a:r>
                <a:r>
                  <a:rPr lang="en-US" sz="2400"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oMath>
                </a14:m>
                <a:r>
                  <a:rPr lang="en-US" sz="2400" dirty="0" smtClean="0"/>
                  <a:t>-</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0</m:t>
                        </m:r>
                      </m:sub>
                    </m:sSub>
                  </m:oMath>
                </a14:m>
                <a:r>
                  <a:rPr lang="en-US" sz="2400" dirty="0" smtClean="0"/>
                  <a:t>= </a:t>
                </a:r>
                <a14:m>
                  <m:oMath xmlns:m="http://schemas.openxmlformats.org/officeDocument/2006/math">
                    <m:sSub>
                      <m:sSubPr>
                        <m:ctrlPr>
                          <a:rPr lang="en-US" sz="2400" i="1" smtClean="0">
                            <a:latin typeface="Cambria Math" panose="02040503050406030204" pitchFamily="18" charset="0"/>
                          </a:rPr>
                        </m:ctrlPr>
                      </m:sSubPr>
                      <m:e>
                        <m:r>
                          <m:rPr>
                            <m:sty m:val="p"/>
                          </m:rPr>
                          <a:rPr lang="el-GR" sz="2400" i="1" smtClean="0">
                            <a:latin typeface="Cambria Math" panose="02040503050406030204" pitchFamily="18" charset="0"/>
                          </a:rPr>
                          <m:t>β</m:t>
                        </m:r>
                      </m:e>
                      <m:sub>
                        <m:r>
                          <a:rPr lang="en-US" sz="2400" b="0" i="1" smtClean="0">
                            <a:latin typeface="Cambria Math" panose="02040503050406030204" pitchFamily="18" charset="0"/>
                          </a:rPr>
                          <m:t>0</m:t>
                        </m:r>
                      </m:sub>
                    </m:sSub>
                  </m:oMath>
                </a14:m>
                <a:r>
                  <a:rPr lang="en-US" sz="2400" dirty="0" smtClean="0"/>
                  <a:t> + </a:t>
                </a:r>
                <a14:m>
                  <m:oMath xmlns:m="http://schemas.openxmlformats.org/officeDocument/2006/math">
                    <m:sSub>
                      <m:sSubPr>
                        <m:ctrlPr>
                          <a:rPr lang="en-US" sz="2400" i="1" smtClean="0">
                            <a:latin typeface="Cambria Math" panose="02040503050406030204" pitchFamily="18" charset="0"/>
                          </a:rPr>
                        </m:ctrlPr>
                      </m:sSubPr>
                      <m:e>
                        <m:r>
                          <m:rPr>
                            <m:sty m:val="p"/>
                          </m:rPr>
                          <a:rPr lang="el-GR" sz="2400" i="1" smtClean="0">
                            <a:latin typeface="Cambria Math" panose="02040503050406030204" pitchFamily="18" charset="0"/>
                          </a:rPr>
                          <m:t>β</m:t>
                        </m:r>
                      </m:e>
                      <m:sub>
                        <m:r>
                          <a:rPr lang="en-US" sz="2400" b="0" i="1" smtClean="0">
                            <a:latin typeface="Cambria Math" panose="02040503050406030204" pitchFamily="18" charset="0"/>
                          </a:rPr>
                          <m:t>1 </m:t>
                        </m:r>
                      </m:sub>
                    </m:sSub>
                  </m:oMath>
                </a14:m>
                <a:r>
                  <a:rPr lang="en-US" sz="2400" dirty="0" smtClean="0"/>
                  <a:t>base</a:t>
                </a:r>
                <a:r>
                  <a:rPr lang="en-US" sz="2400" dirty="0"/>
                  <a:t> </a:t>
                </a:r>
                <a:r>
                  <a:rPr lang="en-US" sz="2400" dirty="0" smtClean="0"/>
                  <a:t>+</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 </m:t>
                        </m:r>
                        <m:r>
                          <m:rPr>
                            <m:sty m:val="p"/>
                          </m:rPr>
                          <a:rPr lang="el-GR" sz="2400" i="1" smtClean="0">
                            <a:latin typeface="Cambria Math" panose="02040503050406030204" pitchFamily="18" charset="0"/>
                          </a:rPr>
                          <m:t>β</m:t>
                        </m:r>
                      </m:e>
                      <m:sub>
                        <m:r>
                          <a:rPr lang="en-US" sz="2400" b="0" i="1" smtClean="0">
                            <a:latin typeface="Cambria Math" panose="02040503050406030204" pitchFamily="18" charset="0"/>
                          </a:rPr>
                          <m:t>2</m:t>
                        </m:r>
                      </m:sub>
                    </m:sSub>
                  </m:oMath>
                </a14:m>
                <a:r>
                  <a:rPr lang="en-US" sz="2400" dirty="0" smtClean="0"/>
                  <a:t> treatment, </a:t>
                </a:r>
                <a:r>
                  <a:rPr lang="en-US" sz="2400" dirty="0" smtClean="0">
                    <a:solidFill>
                      <a:schemeClr val="bg1">
                        <a:lumMod val="65000"/>
                      </a:schemeClr>
                    </a:solidFill>
                  </a:rPr>
                  <a:t>potentially adjusted by age, race, smoker or sites</a:t>
                </a:r>
                <a:endParaRPr lang="en-US" sz="2400" dirty="0">
                  <a:solidFill>
                    <a:schemeClr val="bg1">
                      <a:lumMod val="65000"/>
                    </a:schemeClr>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47781" y="1062179"/>
                <a:ext cx="12044219" cy="5262979"/>
              </a:xfrm>
              <a:prstGeom prst="rect">
                <a:avLst/>
              </a:prstGeom>
              <a:blipFill>
                <a:blip r:embed="rId2"/>
                <a:stretch>
                  <a:fillRect l="-759" t="-926" b="-1620"/>
                </a:stretch>
              </a:blipFill>
            </p:spPr>
            <p:txBody>
              <a:bodyPr/>
              <a:lstStyle/>
              <a:p>
                <a:r>
                  <a:rPr lang="en-US">
                    <a:noFill/>
                  </a:rPr>
                  <a:t> </a:t>
                </a:r>
              </a:p>
            </p:txBody>
          </p:sp>
        </mc:Fallback>
      </mc:AlternateContent>
      <p:sp>
        <p:nvSpPr>
          <p:cNvPr id="4" name="TextBox 3"/>
          <p:cNvSpPr txBox="1"/>
          <p:nvPr/>
        </p:nvSpPr>
        <p:spPr>
          <a:xfrm>
            <a:off x="4110182" y="166255"/>
            <a:ext cx="4876800" cy="523220"/>
          </a:xfrm>
          <a:prstGeom prst="rect">
            <a:avLst/>
          </a:prstGeom>
          <a:noFill/>
        </p:spPr>
        <p:txBody>
          <a:bodyPr wrap="square" rtlCol="0">
            <a:spAutoFit/>
          </a:bodyPr>
          <a:lstStyle/>
          <a:p>
            <a:r>
              <a:rPr lang="en-US" sz="2800" b="1" dirty="0" smtClean="0"/>
              <a:t>Introduction of dataset</a:t>
            </a:r>
            <a:endParaRPr lang="en-US" sz="2800" b="1" dirty="0"/>
          </a:p>
        </p:txBody>
      </p:sp>
    </p:spTree>
    <p:extLst>
      <p:ext uri="{BB962C8B-B14F-4D97-AF65-F5344CB8AC3E}">
        <p14:creationId xmlns:p14="http://schemas.microsoft.com/office/powerpoint/2010/main" val="2473856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3636" y="0"/>
            <a:ext cx="5588000" cy="461665"/>
          </a:xfrm>
          <a:prstGeom prst="rect">
            <a:avLst/>
          </a:prstGeom>
          <a:noFill/>
        </p:spPr>
        <p:txBody>
          <a:bodyPr wrap="square" rtlCol="0">
            <a:spAutoFit/>
          </a:bodyPr>
          <a:lstStyle/>
          <a:p>
            <a:r>
              <a:rPr lang="en-US" sz="2400" dirty="0" smtClean="0"/>
              <a:t>Statistical descriptions of the dataset</a:t>
            </a:r>
            <a:endParaRPr lang="en-US" sz="2400" dirty="0"/>
          </a:p>
        </p:txBody>
      </p:sp>
      <p:sp>
        <p:nvSpPr>
          <p:cNvPr id="5" name="TextBox 4"/>
          <p:cNvSpPr txBox="1"/>
          <p:nvPr/>
        </p:nvSpPr>
        <p:spPr>
          <a:xfrm>
            <a:off x="434110" y="701964"/>
            <a:ext cx="1727200" cy="369332"/>
          </a:xfrm>
          <a:prstGeom prst="rect">
            <a:avLst/>
          </a:prstGeom>
          <a:noFill/>
        </p:spPr>
        <p:txBody>
          <a:bodyPr wrap="square" rtlCol="0">
            <a:spAutoFit/>
          </a:bodyPr>
          <a:lstStyle/>
          <a:p>
            <a:r>
              <a:rPr lang="en-US" b="1" dirty="0" smtClean="0"/>
              <a:t>1. correlation</a:t>
            </a:r>
            <a:endParaRPr lang="en-US" b="1" dirty="0"/>
          </a:p>
        </p:txBody>
      </p:sp>
      <p:grpSp>
        <p:nvGrpSpPr>
          <p:cNvPr id="15" name="Group 14"/>
          <p:cNvGrpSpPr/>
          <p:nvPr/>
        </p:nvGrpSpPr>
        <p:grpSpPr>
          <a:xfrm>
            <a:off x="2292350" y="554287"/>
            <a:ext cx="7629236" cy="6303713"/>
            <a:chOff x="2292350" y="554287"/>
            <a:chExt cx="7629236" cy="6303713"/>
          </a:xfrm>
        </p:grpSpPr>
        <p:grpSp>
          <p:nvGrpSpPr>
            <p:cNvPr id="13" name="Group 12"/>
            <p:cNvGrpSpPr/>
            <p:nvPr/>
          </p:nvGrpSpPr>
          <p:grpSpPr>
            <a:xfrm>
              <a:off x="2292350" y="554287"/>
              <a:ext cx="7629236" cy="6303713"/>
              <a:chOff x="2292350" y="554287"/>
              <a:chExt cx="7629236" cy="6303713"/>
            </a:xfrm>
          </p:grpSpPr>
          <p:pic>
            <p:nvPicPr>
              <p:cNvPr id="4" name="Picture 3"/>
              <p:cNvPicPr>
                <a:picLocks noChangeAspect="1"/>
              </p:cNvPicPr>
              <p:nvPr/>
            </p:nvPicPr>
            <p:blipFill>
              <a:blip r:embed="rId3"/>
              <a:stretch>
                <a:fillRect/>
              </a:stretch>
            </p:blipFill>
            <p:spPr>
              <a:xfrm>
                <a:off x="2292350" y="554287"/>
                <a:ext cx="7629236" cy="6303713"/>
              </a:xfrm>
              <a:prstGeom prst="rect">
                <a:avLst/>
              </a:prstGeom>
            </p:spPr>
          </p:pic>
          <p:sp>
            <p:nvSpPr>
              <p:cNvPr id="6" name="TextBox 5"/>
              <p:cNvSpPr txBox="1"/>
              <p:nvPr/>
            </p:nvSpPr>
            <p:spPr>
              <a:xfrm>
                <a:off x="6733309" y="4867564"/>
                <a:ext cx="628073" cy="581891"/>
              </a:xfrm>
              <a:prstGeom prst="rect">
                <a:avLst/>
              </a:prstGeom>
              <a:noFill/>
              <a:ln w="25400">
                <a:solidFill>
                  <a:srgbClr val="FF0000"/>
                </a:solidFill>
              </a:ln>
            </p:spPr>
            <p:txBody>
              <a:bodyPr wrap="square" rtlCol="0">
                <a:spAutoFit/>
              </a:bodyPr>
              <a:lstStyle/>
              <a:p>
                <a:endParaRPr lang="en-US" dirty="0"/>
              </a:p>
            </p:txBody>
          </p:sp>
        </p:grpSp>
        <p:sp>
          <p:nvSpPr>
            <p:cNvPr id="7" name="TextBox 6"/>
            <p:cNvSpPr txBox="1"/>
            <p:nvPr/>
          </p:nvSpPr>
          <p:spPr>
            <a:xfrm>
              <a:off x="9182100" y="5449455"/>
              <a:ext cx="684357" cy="581891"/>
            </a:xfrm>
            <a:prstGeom prst="rect">
              <a:avLst/>
            </a:prstGeom>
            <a:noFill/>
            <a:ln w="25400">
              <a:solidFill>
                <a:srgbClr val="FF0000"/>
              </a:solidFill>
            </a:ln>
          </p:spPr>
          <p:txBody>
            <a:bodyPr wrap="square" rtlCol="0">
              <a:spAutoFit/>
            </a:bodyPr>
            <a:lstStyle/>
            <a:p>
              <a:endParaRPr lang="en-US" dirty="0"/>
            </a:p>
          </p:txBody>
        </p:sp>
        <p:sp>
          <p:nvSpPr>
            <p:cNvPr id="8" name="TextBox 7"/>
            <p:cNvSpPr txBox="1"/>
            <p:nvPr/>
          </p:nvSpPr>
          <p:spPr>
            <a:xfrm>
              <a:off x="3571009" y="4200814"/>
              <a:ext cx="628073" cy="581891"/>
            </a:xfrm>
            <a:prstGeom prst="rect">
              <a:avLst/>
            </a:prstGeom>
            <a:noFill/>
            <a:ln w="25400">
              <a:solidFill>
                <a:srgbClr val="00B050"/>
              </a:solidFill>
            </a:ln>
          </p:spPr>
          <p:txBody>
            <a:bodyPr wrap="square" rtlCol="0">
              <a:spAutoFit/>
            </a:bodyPr>
            <a:lstStyle/>
            <a:p>
              <a:endParaRPr lang="en-US" dirty="0"/>
            </a:p>
          </p:txBody>
        </p:sp>
        <p:sp>
          <p:nvSpPr>
            <p:cNvPr id="10" name="TextBox 9"/>
            <p:cNvSpPr txBox="1"/>
            <p:nvPr/>
          </p:nvSpPr>
          <p:spPr>
            <a:xfrm>
              <a:off x="3569566" y="4867563"/>
              <a:ext cx="628073" cy="581891"/>
            </a:xfrm>
            <a:prstGeom prst="rect">
              <a:avLst/>
            </a:prstGeom>
            <a:noFill/>
            <a:ln w="25400">
              <a:solidFill>
                <a:srgbClr val="00B050"/>
              </a:solidFill>
            </a:ln>
          </p:spPr>
          <p:txBody>
            <a:bodyPr wrap="square" rtlCol="0">
              <a:spAutoFit/>
            </a:bodyPr>
            <a:lstStyle/>
            <a:p>
              <a:endParaRPr lang="en-US" dirty="0"/>
            </a:p>
          </p:txBody>
        </p:sp>
        <p:sp>
          <p:nvSpPr>
            <p:cNvPr id="11" name="TextBox 10"/>
            <p:cNvSpPr txBox="1"/>
            <p:nvPr/>
          </p:nvSpPr>
          <p:spPr>
            <a:xfrm>
              <a:off x="4598554" y="5449455"/>
              <a:ext cx="628073" cy="581891"/>
            </a:xfrm>
            <a:prstGeom prst="rect">
              <a:avLst/>
            </a:prstGeom>
            <a:noFill/>
            <a:ln w="25400">
              <a:solidFill>
                <a:srgbClr val="00B050"/>
              </a:solidFill>
            </a:ln>
          </p:spPr>
          <p:txBody>
            <a:bodyPr wrap="square" rtlCol="0">
              <a:spAutoFit/>
            </a:bodyPr>
            <a:lstStyle/>
            <a:p>
              <a:endParaRPr lang="en-US" dirty="0"/>
            </a:p>
          </p:txBody>
        </p:sp>
        <p:sp>
          <p:nvSpPr>
            <p:cNvPr id="12" name="TextBox 11"/>
            <p:cNvSpPr txBox="1"/>
            <p:nvPr/>
          </p:nvSpPr>
          <p:spPr>
            <a:xfrm>
              <a:off x="4598554" y="6123968"/>
              <a:ext cx="628073" cy="581891"/>
            </a:xfrm>
            <a:prstGeom prst="rect">
              <a:avLst/>
            </a:prstGeom>
            <a:noFill/>
            <a:ln w="25400">
              <a:solidFill>
                <a:srgbClr val="00B050"/>
              </a:solidFill>
            </a:ln>
          </p:spPr>
          <p:txBody>
            <a:bodyPr wrap="square" rtlCol="0">
              <a:spAutoFit/>
            </a:bodyPr>
            <a:lstStyle/>
            <a:p>
              <a:endParaRPr lang="en-US" dirty="0"/>
            </a:p>
          </p:txBody>
        </p:sp>
      </p:grpSp>
      <p:sp>
        <p:nvSpPr>
          <p:cNvPr id="16" name="TextBox 15"/>
          <p:cNvSpPr txBox="1"/>
          <p:nvPr/>
        </p:nvSpPr>
        <p:spPr>
          <a:xfrm>
            <a:off x="10296525" y="3352800"/>
            <a:ext cx="1714500" cy="923330"/>
          </a:xfrm>
          <a:prstGeom prst="rect">
            <a:avLst/>
          </a:prstGeom>
          <a:noFill/>
        </p:spPr>
        <p:txBody>
          <a:bodyPr wrap="square" rtlCol="0">
            <a:spAutoFit/>
          </a:bodyPr>
          <a:lstStyle/>
          <a:p>
            <a:r>
              <a:rPr lang="en-US" dirty="0" smtClean="0"/>
              <a:t>New outcome:</a:t>
            </a:r>
          </a:p>
          <a:p>
            <a:r>
              <a:rPr lang="en-US" dirty="0" err="1" smtClean="0"/>
              <a:t>Attachchange</a:t>
            </a:r>
            <a:endParaRPr lang="en-US" dirty="0" smtClean="0"/>
          </a:p>
          <a:p>
            <a:r>
              <a:rPr lang="en-US" dirty="0" err="1" smtClean="0"/>
              <a:t>pdchange</a:t>
            </a:r>
            <a:endParaRPr lang="en-US" dirty="0"/>
          </a:p>
        </p:txBody>
      </p:sp>
    </p:spTree>
    <p:extLst>
      <p:ext uri="{BB962C8B-B14F-4D97-AF65-F5344CB8AC3E}">
        <p14:creationId xmlns:p14="http://schemas.microsoft.com/office/powerpoint/2010/main" val="1374534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3636" y="0"/>
            <a:ext cx="5588000" cy="461665"/>
          </a:xfrm>
          <a:prstGeom prst="rect">
            <a:avLst/>
          </a:prstGeom>
          <a:noFill/>
        </p:spPr>
        <p:txBody>
          <a:bodyPr wrap="square" rtlCol="0">
            <a:spAutoFit/>
          </a:bodyPr>
          <a:lstStyle/>
          <a:p>
            <a:r>
              <a:rPr lang="en-US" sz="2400" dirty="0" smtClean="0"/>
              <a:t>Statistical descriptions of the dataset</a:t>
            </a:r>
            <a:endParaRPr lang="en-US" sz="2400" dirty="0"/>
          </a:p>
        </p:txBody>
      </p:sp>
      <p:sp>
        <p:nvSpPr>
          <p:cNvPr id="3" name="TextBox 2"/>
          <p:cNvSpPr txBox="1"/>
          <p:nvPr/>
        </p:nvSpPr>
        <p:spPr>
          <a:xfrm>
            <a:off x="329335" y="501939"/>
            <a:ext cx="1727200" cy="369332"/>
          </a:xfrm>
          <a:prstGeom prst="rect">
            <a:avLst/>
          </a:prstGeom>
          <a:noFill/>
        </p:spPr>
        <p:txBody>
          <a:bodyPr wrap="square" rtlCol="0">
            <a:spAutoFit/>
          </a:bodyPr>
          <a:lstStyle/>
          <a:p>
            <a:r>
              <a:rPr lang="en-US" b="1" dirty="0"/>
              <a:t>2</a:t>
            </a:r>
            <a:r>
              <a:rPr lang="en-US" b="1" dirty="0" smtClean="0"/>
              <a:t>. Missing data</a:t>
            </a:r>
            <a:endParaRPr lang="en-US" b="1" dirty="0"/>
          </a:p>
        </p:txBody>
      </p:sp>
      <p:pic>
        <p:nvPicPr>
          <p:cNvPr id="4" name="Picture 3"/>
          <p:cNvPicPr>
            <a:picLocks noChangeAspect="1"/>
          </p:cNvPicPr>
          <p:nvPr/>
        </p:nvPicPr>
        <p:blipFill>
          <a:blip r:embed="rId2"/>
          <a:stretch>
            <a:fillRect/>
          </a:stretch>
        </p:blipFill>
        <p:spPr>
          <a:xfrm>
            <a:off x="0" y="969099"/>
            <a:ext cx="2672850" cy="2635826"/>
          </a:xfrm>
          <a:prstGeom prst="rect">
            <a:avLst/>
          </a:prstGeom>
        </p:spPr>
      </p:pic>
      <p:pic>
        <p:nvPicPr>
          <p:cNvPr id="5" name="Picture 4"/>
          <p:cNvPicPr>
            <a:picLocks noChangeAspect="1"/>
          </p:cNvPicPr>
          <p:nvPr/>
        </p:nvPicPr>
        <p:blipFill>
          <a:blip r:embed="rId3"/>
          <a:stretch>
            <a:fillRect/>
          </a:stretch>
        </p:blipFill>
        <p:spPr>
          <a:xfrm>
            <a:off x="2603289" y="969099"/>
            <a:ext cx="9383962" cy="2460443"/>
          </a:xfrm>
          <a:prstGeom prst="rect">
            <a:avLst/>
          </a:prstGeom>
        </p:spPr>
      </p:pic>
      <p:pic>
        <p:nvPicPr>
          <p:cNvPr id="6" name="Picture 5"/>
          <p:cNvPicPr>
            <a:picLocks noChangeAspect="1"/>
          </p:cNvPicPr>
          <p:nvPr/>
        </p:nvPicPr>
        <p:blipFill>
          <a:blip r:embed="rId4"/>
          <a:stretch>
            <a:fillRect/>
          </a:stretch>
        </p:blipFill>
        <p:spPr>
          <a:xfrm>
            <a:off x="2316885" y="4029579"/>
            <a:ext cx="7731990" cy="2828421"/>
          </a:xfrm>
          <a:prstGeom prst="rect">
            <a:avLst/>
          </a:prstGeom>
        </p:spPr>
      </p:pic>
      <p:sp>
        <p:nvSpPr>
          <p:cNvPr id="7" name="TextBox 6"/>
          <p:cNvSpPr txBox="1"/>
          <p:nvPr/>
        </p:nvSpPr>
        <p:spPr>
          <a:xfrm>
            <a:off x="176935" y="3553069"/>
            <a:ext cx="3566390" cy="369332"/>
          </a:xfrm>
          <a:prstGeom prst="rect">
            <a:avLst/>
          </a:prstGeom>
          <a:noFill/>
        </p:spPr>
        <p:txBody>
          <a:bodyPr wrap="square" rtlCol="0">
            <a:spAutoFit/>
          </a:bodyPr>
          <a:lstStyle/>
          <a:p>
            <a:r>
              <a:rPr lang="en-US" b="1" dirty="0" smtClean="0"/>
              <a:t>3. Mean for continuous variables</a:t>
            </a:r>
            <a:endParaRPr lang="en-US" b="1" dirty="0"/>
          </a:p>
        </p:txBody>
      </p:sp>
    </p:spTree>
    <p:extLst>
      <p:ext uri="{BB962C8B-B14F-4D97-AF65-F5344CB8AC3E}">
        <p14:creationId xmlns:p14="http://schemas.microsoft.com/office/powerpoint/2010/main" val="1064068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531130" y="453617"/>
            <a:ext cx="9603596" cy="6282350"/>
            <a:chOff x="1531130" y="453617"/>
            <a:chExt cx="9603596" cy="6282350"/>
          </a:xfrm>
        </p:grpSpPr>
        <p:pic>
          <p:nvPicPr>
            <p:cNvPr id="4" name="Picture 3"/>
            <p:cNvPicPr>
              <a:picLocks noChangeAspect="1"/>
            </p:cNvPicPr>
            <p:nvPr/>
          </p:nvPicPr>
          <p:blipFill>
            <a:blip r:embed="rId2"/>
            <a:stretch>
              <a:fillRect/>
            </a:stretch>
          </p:blipFill>
          <p:spPr>
            <a:xfrm>
              <a:off x="4422152" y="550280"/>
              <a:ext cx="3723633" cy="6185687"/>
            </a:xfrm>
            <a:prstGeom prst="rect">
              <a:avLst/>
            </a:prstGeom>
          </p:spPr>
        </p:pic>
        <p:pic>
          <p:nvPicPr>
            <p:cNvPr id="6" name="Picture 5"/>
            <p:cNvPicPr>
              <a:picLocks noChangeAspect="1"/>
            </p:cNvPicPr>
            <p:nvPr/>
          </p:nvPicPr>
          <p:blipFill>
            <a:blip r:embed="rId3"/>
            <a:stretch>
              <a:fillRect/>
            </a:stretch>
          </p:blipFill>
          <p:spPr>
            <a:xfrm>
              <a:off x="1531130" y="550279"/>
              <a:ext cx="2856580" cy="6185688"/>
            </a:xfrm>
            <a:prstGeom prst="rect">
              <a:avLst/>
            </a:prstGeom>
          </p:spPr>
        </p:pic>
        <p:pic>
          <p:nvPicPr>
            <p:cNvPr id="8" name="Picture 7"/>
            <p:cNvPicPr>
              <a:picLocks noChangeAspect="1"/>
            </p:cNvPicPr>
            <p:nvPr/>
          </p:nvPicPr>
          <p:blipFill>
            <a:blip r:embed="rId4"/>
            <a:stretch>
              <a:fillRect/>
            </a:stretch>
          </p:blipFill>
          <p:spPr>
            <a:xfrm>
              <a:off x="8294400" y="453617"/>
              <a:ext cx="2840326" cy="6282350"/>
            </a:xfrm>
            <a:prstGeom prst="rect">
              <a:avLst/>
            </a:prstGeom>
          </p:spPr>
        </p:pic>
      </p:grpSp>
      <p:sp>
        <p:nvSpPr>
          <p:cNvPr id="9" name="TextBox 8"/>
          <p:cNvSpPr txBox="1"/>
          <p:nvPr/>
        </p:nvSpPr>
        <p:spPr>
          <a:xfrm>
            <a:off x="100735" y="0"/>
            <a:ext cx="4286975" cy="369332"/>
          </a:xfrm>
          <a:prstGeom prst="rect">
            <a:avLst/>
          </a:prstGeom>
          <a:noFill/>
        </p:spPr>
        <p:txBody>
          <a:bodyPr wrap="square" rtlCol="0">
            <a:spAutoFit/>
          </a:bodyPr>
          <a:lstStyle/>
          <a:p>
            <a:r>
              <a:rPr lang="en-US" b="1" dirty="0"/>
              <a:t>4</a:t>
            </a:r>
            <a:r>
              <a:rPr lang="en-US" b="1" dirty="0" smtClean="0"/>
              <a:t>. Frequency for categorical variables</a:t>
            </a:r>
            <a:endParaRPr lang="en-US" b="1" dirty="0"/>
          </a:p>
        </p:txBody>
      </p:sp>
    </p:spTree>
    <p:extLst>
      <p:ext uri="{BB962C8B-B14F-4D97-AF65-F5344CB8AC3E}">
        <p14:creationId xmlns:p14="http://schemas.microsoft.com/office/powerpoint/2010/main" val="285335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7100" y="533401"/>
            <a:ext cx="5958812" cy="4496716"/>
          </a:xfrm>
          <a:prstGeom prst="rect">
            <a:avLst/>
          </a:prstGeom>
        </p:spPr>
      </p:pic>
      <p:pic>
        <p:nvPicPr>
          <p:cNvPr id="6" name="Picture 5"/>
          <p:cNvPicPr>
            <a:picLocks noChangeAspect="1"/>
          </p:cNvPicPr>
          <p:nvPr/>
        </p:nvPicPr>
        <p:blipFill>
          <a:blip r:embed="rId3"/>
          <a:stretch>
            <a:fillRect/>
          </a:stretch>
        </p:blipFill>
        <p:spPr>
          <a:xfrm>
            <a:off x="6035912" y="533401"/>
            <a:ext cx="5967503" cy="4487192"/>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598130925"/>
              </p:ext>
            </p:extLst>
          </p:nvPr>
        </p:nvGraphicFramePr>
        <p:xfrm>
          <a:off x="249668" y="5002460"/>
          <a:ext cx="5613676" cy="1828800"/>
        </p:xfrm>
        <a:graphic>
          <a:graphicData uri="http://schemas.openxmlformats.org/drawingml/2006/table">
            <a:tbl>
              <a:tblPr firstRow="1" bandRow="1">
                <a:tableStyleId>{5C22544A-7EE6-4342-B048-85BDC9FD1C3A}</a:tableStyleId>
              </a:tblPr>
              <a:tblGrid>
                <a:gridCol w="1403419">
                  <a:extLst>
                    <a:ext uri="{9D8B030D-6E8A-4147-A177-3AD203B41FA5}">
                      <a16:colId xmlns:a16="http://schemas.microsoft.com/office/drawing/2014/main" val="3681737454"/>
                    </a:ext>
                  </a:extLst>
                </a:gridCol>
                <a:gridCol w="1403419">
                  <a:extLst>
                    <a:ext uri="{9D8B030D-6E8A-4147-A177-3AD203B41FA5}">
                      <a16:colId xmlns:a16="http://schemas.microsoft.com/office/drawing/2014/main" val="3623971692"/>
                    </a:ext>
                  </a:extLst>
                </a:gridCol>
                <a:gridCol w="1403419">
                  <a:extLst>
                    <a:ext uri="{9D8B030D-6E8A-4147-A177-3AD203B41FA5}">
                      <a16:colId xmlns:a16="http://schemas.microsoft.com/office/drawing/2014/main" val="3017375813"/>
                    </a:ext>
                  </a:extLst>
                </a:gridCol>
                <a:gridCol w="1403419">
                  <a:extLst>
                    <a:ext uri="{9D8B030D-6E8A-4147-A177-3AD203B41FA5}">
                      <a16:colId xmlns:a16="http://schemas.microsoft.com/office/drawing/2014/main" val="503800001"/>
                    </a:ext>
                  </a:extLst>
                </a:gridCol>
              </a:tblGrid>
              <a:tr h="343084">
                <a:tc>
                  <a:txBody>
                    <a:bodyPr/>
                    <a:lstStyle/>
                    <a:p>
                      <a:r>
                        <a:rPr lang="en-US" dirty="0" smtClean="0"/>
                        <a:t>treatment</a:t>
                      </a:r>
                      <a:endParaRPr lang="en-US" dirty="0"/>
                    </a:p>
                  </a:txBody>
                  <a:tcPr/>
                </a:tc>
                <a:tc>
                  <a:txBody>
                    <a:bodyPr/>
                    <a:lstStyle/>
                    <a:p>
                      <a:r>
                        <a:rPr lang="en-US" dirty="0" smtClean="0"/>
                        <a:t>P-value</a:t>
                      </a:r>
                      <a:endParaRPr lang="en-US" dirty="0"/>
                    </a:p>
                  </a:txBody>
                  <a:tcPr/>
                </a:tc>
                <a:tc>
                  <a:txBody>
                    <a:bodyPr/>
                    <a:lstStyle/>
                    <a:p>
                      <a:r>
                        <a:rPr lang="en-US" dirty="0" smtClean="0"/>
                        <a:t>treatment</a:t>
                      </a:r>
                      <a:endParaRPr lang="en-US" dirty="0"/>
                    </a:p>
                  </a:txBody>
                  <a:tcPr/>
                </a:tc>
                <a:tc>
                  <a:txBody>
                    <a:bodyPr/>
                    <a:lstStyle/>
                    <a:p>
                      <a:r>
                        <a:rPr lang="en-US" dirty="0" smtClean="0"/>
                        <a:t>P-value</a:t>
                      </a:r>
                      <a:endParaRPr lang="en-US" dirty="0"/>
                    </a:p>
                  </a:txBody>
                  <a:tcPr/>
                </a:tc>
                <a:extLst>
                  <a:ext uri="{0D108BD9-81ED-4DB2-BD59-A6C34878D82A}">
                    <a16:rowId xmlns:a16="http://schemas.microsoft.com/office/drawing/2014/main" val="134427250"/>
                  </a:ext>
                </a:extLst>
              </a:tr>
              <a:tr h="343084">
                <a:tc>
                  <a:txBody>
                    <a:bodyPr/>
                    <a:lstStyle/>
                    <a:p>
                      <a:r>
                        <a:rPr lang="en-US" dirty="0" smtClean="0"/>
                        <a:t>Trt1&amp;2</a:t>
                      </a:r>
                      <a:endParaRPr lang="en-US" dirty="0"/>
                    </a:p>
                  </a:txBody>
                  <a:tcPr/>
                </a:tc>
                <a:tc>
                  <a:txBody>
                    <a:bodyPr/>
                    <a:lstStyle/>
                    <a:p>
                      <a:r>
                        <a:rPr lang="en-US" dirty="0" smtClean="0"/>
                        <a:t>0.0883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Trt2&amp;3</a:t>
                      </a:r>
                    </a:p>
                  </a:txBody>
                  <a:tcPr/>
                </a:tc>
                <a:tc>
                  <a:txBody>
                    <a:bodyPr/>
                    <a:lstStyle/>
                    <a:p>
                      <a:r>
                        <a:rPr lang="en-US" dirty="0" smtClean="0">
                          <a:solidFill>
                            <a:srgbClr val="C00000"/>
                          </a:solidFill>
                        </a:rPr>
                        <a:t>0.0174</a:t>
                      </a:r>
                      <a:endParaRPr lang="en-US" dirty="0">
                        <a:solidFill>
                          <a:srgbClr val="C00000"/>
                        </a:solidFill>
                      </a:endParaRPr>
                    </a:p>
                  </a:txBody>
                  <a:tcPr/>
                </a:tc>
                <a:extLst>
                  <a:ext uri="{0D108BD9-81ED-4DB2-BD59-A6C34878D82A}">
                    <a16:rowId xmlns:a16="http://schemas.microsoft.com/office/drawing/2014/main" val="1426661115"/>
                  </a:ext>
                </a:extLst>
              </a:tr>
              <a:tr h="3430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Trt1&amp;3</a:t>
                      </a:r>
                      <a:endParaRPr lang="en-US" dirty="0"/>
                    </a:p>
                  </a:txBody>
                  <a:tcPr/>
                </a:tc>
                <a:tc>
                  <a:txBody>
                    <a:bodyPr/>
                    <a:lstStyle/>
                    <a:p>
                      <a:r>
                        <a:rPr lang="en-US" dirty="0" smtClean="0"/>
                        <a:t>0.3706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Trt2&amp;4</a:t>
                      </a:r>
                    </a:p>
                  </a:txBody>
                  <a:tcPr/>
                </a:tc>
                <a:tc>
                  <a:txBody>
                    <a:bodyPr/>
                    <a:lstStyle/>
                    <a:p>
                      <a:r>
                        <a:rPr lang="en-US" dirty="0" smtClean="0">
                          <a:solidFill>
                            <a:srgbClr val="C00000"/>
                          </a:solidFill>
                        </a:rPr>
                        <a:t>0.0096</a:t>
                      </a:r>
                      <a:endParaRPr lang="en-US" dirty="0">
                        <a:solidFill>
                          <a:srgbClr val="C00000"/>
                        </a:solidFill>
                      </a:endParaRPr>
                    </a:p>
                  </a:txBody>
                  <a:tcPr/>
                </a:tc>
                <a:extLst>
                  <a:ext uri="{0D108BD9-81ED-4DB2-BD59-A6C34878D82A}">
                    <a16:rowId xmlns:a16="http://schemas.microsoft.com/office/drawing/2014/main" val="2127058336"/>
                  </a:ext>
                </a:extLst>
              </a:tr>
              <a:tr h="3430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Trt1&amp;4</a:t>
                      </a:r>
                    </a:p>
                  </a:txBody>
                  <a:tcPr/>
                </a:tc>
                <a:tc>
                  <a:txBody>
                    <a:bodyPr/>
                    <a:lstStyle/>
                    <a:p>
                      <a:r>
                        <a:rPr lang="en-US" dirty="0" smtClean="0"/>
                        <a:t>0.2733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Trt2&amp;5</a:t>
                      </a:r>
                    </a:p>
                  </a:txBody>
                  <a:tcPr/>
                </a:tc>
                <a:tc>
                  <a:txBody>
                    <a:bodyPr/>
                    <a:lstStyle/>
                    <a:p>
                      <a:r>
                        <a:rPr lang="en-US" dirty="0" smtClean="0"/>
                        <a:t>0.5735</a:t>
                      </a:r>
                      <a:endParaRPr lang="en-US" dirty="0"/>
                    </a:p>
                  </a:txBody>
                  <a:tcPr/>
                </a:tc>
                <a:extLst>
                  <a:ext uri="{0D108BD9-81ED-4DB2-BD59-A6C34878D82A}">
                    <a16:rowId xmlns:a16="http://schemas.microsoft.com/office/drawing/2014/main" val="2947661482"/>
                  </a:ext>
                </a:extLst>
              </a:tr>
              <a:tr h="3430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Trt1&amp;5</a:t>
                      </a:r>
                    </a:p>
                  </a:txBody>
                  <a:tcPr/>
                </a:tc>
                <a:tc>
                  <a:txBody>
                    <a:bodyPr/>
                    <a:lstStyle/>
                    <a:p>
                      <a:r>
                        <a:rPr lang="en-US" dirty="0" smtClean="0"/>
                        <a:t>0.3981</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1331686"/>
                  </a:ext>
                </a:extLst>
              </a:tr>
            </a:tbl>
          </a:graphicData>
        </a:graphic>
      </p:graphicFrame>
      <p:sp>
        <p:nvSpPr>
          <p:cNvPr id="9" name="TextBox 8"/>
          <p:cNvSpPr txBox="1"/>
          <p:nvPr/>
        </p:nvSpPr>
        <p:spPr>
          <a:xfrm>
            <a:off x="1485900" y="0"/>
            <a:ext cx="8343900" cy="523220"/>
          </a:xfrm>
          <a:prstGeom prst="rect">
            <a:avLst/>
          </a:prstGeom>
          <a:noFill/>
        </p:spPr>
        <p:txBody>
          <a:bodyPr wrap="square" rtlCol="0">
            <a:spAutoFit/>
          </a:bodyPr>
          <a:lstStyle/>
          <a:p>
            <a:pPr algn="ctr"/>
            <a:r>
              <a:rPr lang="en-US" sz="2800" dirty="0" smtClean="0"/>
              <a:t>The analyzed result by GLM and t-teat</a:t>
            </a:r>
            <a:endParaRPr lang="en-US" sz="2800" dirty="0"/>
          </a:p>
        </p:txBody>
      </p:sp>
      <p:sp>
        <p:nvSpPr>
          <p:cNvPr id="10" name="TextBox 9"/>
          <p:cNvSpPr txBox="1"/>
          <p:nvPr/>
        </p:nvSpPr>
        <p:spPr>
          <a:xfrm>
            <a:off x="6035912" y="5353932"/>
            <a:ext cx="5248276" cy="1477328"/>
          </a:xfrm>
          <a:prstGeom prst="rect">
            <a:avLst/>
          </a:prstGeom>
          <a:noFill/>
        </p:spPr>
        <p:txBody>
          <a:bodyPr wrap="square" rtlCol="0">
            <a:spAutoFit/>
          </a:bodyPr>
          <a:lstStyle/>
          <a:p>
            <a:r>
              <a:rPr lang="en-US" dirty="0" smtClean="0"/>
              <a:t>Trt1: Placebo</a:t>
            </a:r>
          </a:p>
          <a:p>
            <a:r>
              <a:rPr lang="en-US" dirty="0" smtClean="0"/>
              <a:t>Trt2: control</a:t>
            </a:r>
          </a:p>
          <a:p>
            <a:r>
              <a:rPr lang="en-US" dirty="0" smtClean="0"/>
              <a:t>Trt3: Low concentration active ingredient gel</a:t>
            </a:r>
          </a:p>
          <a:p>
            <a:r>
              <a:rPr lang="en-US" dirty="0" smtClean="0"/>
              <a:t>Trt4: Medium concentration active ingredient gel</a:t>
            </a:r>
          </a:p>
          <a:p>
            <a:r>
              <a:rPr lang="en-US" dirty="0" smtClean="0"/>
              <a:t>Trt5: High concentration active ingredient gel</a:t>
            </a:r>
          </a:p>
        </p:txBody>
      </p:sp>
    </p:spTree>
    <p:extLst>
      <p:ext uri="{BB962C8B-B14F-4D97-AF65-F5344CB8AC3E}">
        <p14:creationId xmlns:p14="http://schemas.microsoft.com/office/powerpoint/2010/main" val="3192630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870306" y="1278307"/>
            <a:ext cx="9641552" cy="2898569"/>
            <a:chOff x="915616" y="1167471"/>
            <a:chExt cx="9641552" cy="2898569"/>
          </a:xfrm>
        </p:grpSpPr>
        <p:pic>
          <p:nvPicPr>
            <p:cNvPr id="3" name="Picture 2"/>
            <p:cNvPicPr>
              <a:picLocks noChangeAspect="1"/>
            </p:cNvPicPr>
            <p:nvPr/>
          </p:nvPicPr>
          <p:blipFill>
            <a:blip r:embed="rId2"/>
            <a:stretch>
              <a:fillRect/>
            </a:stretch>
          </p:blipFill>
          <p:spPr>
            <a:xfrm>
              <a:off x="5741712" y="1167471"/>
              <a:ext cx="4815456" cy="2898569"/>
            </a:xfrm>
            <a:prstGeom prst="rect">
              <a:avLst/>
            </a:prstGeom>
          </p:spPr>
        </p:pic>
        <p:pic>
          <p:nvPicPr>
            <p:cNvPr id="5" name="Picture 4"/>
            <p:cNvPicPr>
              <a:picLocks noChangeAspect="1"/>
            </p:cNvPicPr>
            <p:nvPr/>
          </p:nvPicPr>
          <p:blipFill>
            <a:blip r:embed="rId3"/>
            <a:stretch>
              <a:fillRect/>
            </a:stretch>
          </p:blipFill>
          <p:spPr>
            <a:xfrm>
              <a:off x="915616" y="1167471"/>
              <a:ext cx="4821518" cy="2898569"/>
            </a:xfrm>
            <a:prstGeom prst="rect">
              <a:avLst/>
            </a:prstGeom>
          </p:spPr>
        </p:pic>
      </p:grpSp>
      <p:sp>
        <p:nvSpPr>
          <p:cNvPr id="6" name="TextBox 5"/>
          <p:cNvSpPr txBox="1"/>
          <p:nvPr/>
        </p:nvSpPr>
        <p:spPr>
          <a:xfrm>
            <a:off x="3066473" y="0"/>
            <a:ext cx="5249219" cy="646331"/>
          </a:xfrm>
          <a:prstGeom prst="rect">
            <a:avLst/>
          </a:prstGeom>
          <a:noFill/>
        </p:spPr>
        <p:txBody>
          <a:bodyPr wrap="square" rtlCol="0">
            <a:spAutoFit/>
          </a:bodyPr>
          <a:lstStyle/>
          <a:p>
            <a:r>
              <a:rPr lang="en-US" sz="3600" dirty="0" smtClean="0"/>
              <a:t>Conclusion and Limitation</a:t>
            </a:r>
            <a:endParaRPr lang="en-US" sz="3600" dirty="0"/>
          </a:p>
        </p:txBody>
      </p:sp>
      <p:sp>
        <p:nvSpPr>
          <p:cNvPr id="8" name="TextBox 7"/>
          <p:cNvSpPr txBox="1"/>
          <p:nvPr/>
        </p:nvSpPr>
        <p:spPr>
          <a:xfrm>
            <a:off x="870306" y="4590473"/>
            <a:ext cx="9264073" cy="2462213"/>
          </a:xfrm>
          <a:prstGeom prst="rect">
            <a:avLst/>
          </a:prstGeom>
          <a:noFill/>
        </p:spPr>
        <p:txBody>
          <a:bodyPr wrap="square" rtlCol="0">
            <a:spAutoFit/>
          </a:bodyPr>
          <a:lstStyle/>
          <a:p>
            <a:r>
              <a:rPr lang="en-US" sz="2000" dirty="0" smtClean="0"/>
              <a:t>From above results, </a:t>
            </a:r>
            <a:r>
              <a:rPr lang="en-US" sz="2000" dirty="0"/>
              <a:t>adjusted by demographic factors, the new gel had no significant effect on the treatment population, and was not promising to test for clinical trial. But baseline may affect attach loss (p&lt;.0001), and sex may affect pocket depth (</a:t>
            </a:r>
            <a:r>
              <a:rPr lang="en-US" sz="2000" dirty="0" smtClean="0"/>
              <a:t>p=0.049).</a:t>
            </a:r>
          </a:p>
          <a:p>
            <a:endParaRPr lang="en-US" sz="2000" dirty="0"/>
          </a:p>
          <a:p>
            <a:r>
              <a:rPr lang="en-US" dirty="0"/>
              <a:t>If the population increased, the model might be more accurate and the clinical significance might be much better </a:t>
            </a:r>
            <a:r>
              <a:rPr lang="en-US" dirty="0" smtClean="0"/>
              <a:t>addressed. </a:t>
            </a:r>
            <a:r>
              <a:rPr lang="en-US" dirty="0"/>
              <a:t>I</a:t>
            </a:r>
            <a:r>
              <a:rPr lang="en-US" dirty="0" smtClean="0"/>
              <a:t>t </a:t>
            </a:r>
            <a:r>
              <a:rPr lang="en-US" dirty="0"/>
              <a:t>was difficult to impute the accurate values for the missing </a:t>
            </a:r>
            <a:r>
              <a:rPr lang="en-US" dirty="0" smtClean="0"/>
              <a:t>data since there was only one year data point and did not know the reason for loss of following up.</a:t>
            </a:r>
            <a:endParaRPr lang="en-US" sz="2000" dirty="0"/>
          </a:p>
          <a:p>
            <a:endParaRPr lang="en-US" sz="2000" dirty="0"/>
          </a:p>
        </p:txBody>
      </p:sp>
      <p:sp>
        <p:nvSpPr>
          <p:cNvPr id="9" name="TextBox 8"/>
          <p:cNvSpPr txBox="1"/>
          <p:nvPr/>
        </p:nvSpPr>
        <p:spPr>
          <a:xfrm>
            <a:off x="1847273" y="908975"/>
            <a:ext cx="2438400" cy="369332"/>
          </a:xfrm>
          <a:prstGeom prst="rect">
            <a:avLst/>
          </a:prstGeom>
          <a:noFill/>
        </p:spPr>
        <p:txBody>
          <a:bodyPr wrap="square" rtlCol="0">
            <a:spAutoFit/>
          </a:bodyPr>
          <a:lstStyle/>
          <a:p>
            <a:r>
              <a:rPr lang="en-US" dirty="0" smtClean="0"/>
              <a:t>GLM of </a:t>
            </a:r>
            <a:r>
              <a:rPr lang="en-US" dirty="0" err="1" smtClean="0"/>
              <a:t>attachchange</a:t>
            </a:r>
            <a:endParaRPr lang="en-US" dirty="0"/>
          </a:p>
        </p:txBody>
      </p:sp>
      <p:sp>
        <p:nvSpPr>
          <p:cNvPr id="10" name="TextBox 9"/>
          <p:cNvSpPr txBox="1"/>
          <p:nvPr/>
        </p:nvSpPr>
        <p:spPr>
          <a:xfrm>
            <a:off x="6793345" y="908975"/>
            <a:ext cx="2438400" cy="369332"/>
          </a:xfrm>
          <a:prstGeom prst="rect">
            <a:avLst/>
          </a:prstGeom>
          <a:noFill/>
        </p:spPr>
        <p:txBody>
          <a:bodyPr wrap="square" rtlCol="0">
            <a:spAutoFit/>
          </a:bodyPr>
          <a:lstStyle/>
          <a:p>
            <a:r>
              <a:rPr lang="en-US" dirty="0" smtClean="0"/>
              <a:t>GLM of </a:t>
            </a:r>
            <a:r>
              <a:rPr lang="en-US" dirty="0" err="1" smtClean="0"/>
              <a:t>pdchange</a:t>
            </a:r>
            <a:endParaRPr lang="en-US" dirty="0"/>
          </a:p>
        </p:txBody>
      </p:sp>
    </p:spTree>
    <p:extLst>
      <p:ext uri="{BB962C8B-B14F-4D97-AF65-F5344CB8AC3E}">
        <p14:creationId xmlns:p14="http://schemas.microsoft.com/office/powerpoint/2010/main" val="1270250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312</Words>
  <Application>Microsoft Office PowerPoint</Application>
  <PresentationFormat>Widescreen</PresentationFormat>
  <Paragraphs>59</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Investigation of a gel effect on dental disease by Generalized Linear Model</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Dental data analysis</dc:title>
  <dc:creator>Lingdi Zhang</dc:creator>
  <cp:lastModifiedBy>Lingdi Zhang</cp:lastModifiedBy>
  <cp:revision>39</cp:revision>
  <dcterms:created xsi:type="dcterms:W3CDTF">2018-09-11T21:37:32Z</dcterms:created>
  <dcterms:modified xsi:type="dcterms:W3CDTF">2018-09-12T18:34:18Z</dcterms:modified>
</cp:coreProperties>
</file>