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304" r:id="rId4"/>
    <p:sldId id="305" r:id="rId6"/>
    <p:sldId id="306" r:id="rId7"/>
    <p:sldId id="307" r:id="rId8"/>
    <p:sldId id="435" r:id="rId9"/>
    <p:sldId id="308" r:id="rId10"/>
    <p:sldId id="436" r:id="rId11"/>
    <p:sldId id="309" r:id="rId12"/>
    <p:sldId id="310" r:id="rId13"/>
    <p:sldId id="311" r:id="rId14"/>
    <p:sldId id="312" r:id="rId15"/>
    <p:sldId id="313" r:id="rId16"/>
    <p:sldId id="314" r:id="rId17"/>
    <p:sldId id="315" r:id="rId18"/>
    <p:sldId id="316" r:id="rId19"/>
    <p:sldId id="317" r:id="rId20"/>
    <p:sldId id="318" r:id="rId21"/>
    <p:sldId id="344" r:id="rId22"/>
    <p:sldId id="413" r:id="rId23"/>
    <p:sldId id="392" r:id="rId24"/>
    <p:sldId id="345" r:id="rId25"/>
    <p:sldId id="346" r:id="rId26"/>
    <p:sldId id="347" r:id="rId27"/>
    <p:sldId id="350" r:id="rId28"/>
    <p:sldId id="348" r:id="rId29"/>
    <p:sldId id="352" r:id="rId30"/>
    <p:sldId id="353" r:id="rId31"/>
    <p:sldId id="355" r:id="rId32"/>
    <p:sldId id="394" r:id="rId33"/>
    <p:sldId id="395" r:id="rId34"/>
    <p:sldId id="396" r:id="rId35"/>
    <p:sldId id="393" r:id="rId36"/>
    <p:sldId id="356" r:id="rId37"/>
    <p:sldId id="358" r:id="rId38"/>
    <p:sldId id="359" r:id="rId39"/>
    <p:sldId id="397" r:id="rId40"/>
    <p:sldId id="364" r:id="rId41"/>
    <p:sldId id="365" r:id="rId42"/>
    <p:sldId id="366" r:id="rId43"/>
    <p:sldId id="285" r:id="rId44"/>
  </p:sldIdLst>
  <p:sldSz cx="9144000" cy="5143500" type="screen16x9"/>
  <p:notesSz cx="6858000" cy="9144000"/>
  <p:custDataLst>
    <p:tags r:id="rId48"/>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3C4856"/>
    <a:srgbClr val="54667A"/>
    <a:srgbClr val="4601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4615" autoAdjust="0"/>
  </p:normalViewPr>
  <p:slideViewPr>
    <p:cSldViewPr snapToGrid="0">
      <p:cViewPr varScale="1">
        <p:scale>
          <a:sx n="108" d="100"/>
          <a:sy n="108" d="100"/>
        </p:scale>
        <p:origin x="763" y="72"/>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8" Type="http://schemas.openxmlformats.org/officeDocument/2006/relationships/tags" Target="tags/tag2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5D7168-E431-49DF-AFF7-8C785944B1E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35626D-1A37-41A2-AA2F-32294FA3932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2992BBB-2733-41AF-B704-E53EBB09EF30}" type="datetimeFigureOut">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FDA6134-58D1-4C39-96C2-A9375714A391}" type="slidenum">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cSld>
  <p:clrMapOvr>
    <a:masterClrMapping/>
  </p:clrMapOvr>
  <p:transition spd="med" advTm="0">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2992BBB-2733-41AF-B704-E53EBB09EF30}" type="datetimeFigureOut">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FDA6134-58D1-4C39-96C2-A9375714A391}" type="slidenum">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cSld>
  <p:clrMapOvr>
    <a:masterClrMapping/>
  </p:clrMapOvr>
  <p:transition spd="med" advTm="0">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2992BBB-2733-41AF-B704-E53EBB09EF30}" type="datetimeFigureOut">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FDA6134-58D1-4C39-96C2-A9375714A391}" type="slidenum">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cSld>
  <p:clrMapOvr>
    <a:masterClrMapping/>
  </p:clrMapOvr>
  <p:transition spd="med"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标题和内容">
    <p:spTree>
      <p:nvGrpSpPr>
        <p:cNvPr id="1" name=""/>
        <p:cNvGrpSpPr/>
        <p:nvPr/>
      </p:nvGrpSpPr>
      <p:grpSpPr>
        <a:xfrm>
          <a:off x="0" y="0"/>
          <a:ext cx="0" cy="0"/>
          <a:chOff x="0" y="0"/>
          <a:chExt cx="0" cy="0"/>
        </a:xfrm>
      </p:grpSpPr>
      <p:sp>
        <p:nvSpPr>
          <p:cNvPr id="5" name="矩形 4"/>
          <p:cNvSpPr/>
          <p:nvPr userDrawn="1"/>
        </p:nvSpPr>
        <p:spPr>
          <a:xfrm>
            <a:off x="0" y="0"/>
            <a:ext cx="9144000" cy="5143500"/>
          </a:xfrm>
          <a:prstGeom prst="rect">
            <a:avLst/>
          </a:prstGeom>
          <a:solidFill>
            <a:srgbClr val="3C48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77800" y="711200"/>
            <a:ext cx="8801100" cy="426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6" name="图片 5"/>
          <p:cNvPicPr>
            <a:picLocks noChangeAspect="1"/>
          </p:cNvPicPr>
          <p:nvPr userDrawn="1"/>
        </p:nvPicPr>
        <p:blipFill>
          <a:blip r:embed="rId2" cstate="screen"/>
          <a:stretch>
            <a:fillRect/>
          </a:stretch>
        </p:blipFill>
        <p:spPr>
          <a:xfrm rot="1141717">
            <a:off x="7815129" y="8258"/>
            <a:ext cx="1198973" cy="1075681"/>
          </a:xfrm>
          <a:prstGeom prst="rect">
            <a:avLst/>
          </a:prstGeom>
        </p:spPr>
      </p:pic>
      <p:sp>
        <p:nvSpPr>
          <p:cNvPr id="2" name="标题 1"/>
          <p:cNvSpPr>
            <a:spLocks noGrp="1"/>
          </p:cNvSpPr>
          <p:nvPr>
            <p:ph type="title" hasCustomPrompt="1"/>
          </p:nvPr>
        </p:nvSpPr>
        <p:spPr>
          <a:xfrm>
            <a:off x="193230" y="27107"/>
            <a:ext cx="7886700" cy="684094"/>
          </a:xfrm>
        </p:spPr>
        <p:txBody>
          <a:bodyPr/>
          <a:lstStyle>
            <a:lvl1pPr>
              <a:defRPr b="1">
                <a:solidFill>
                  <a:schemeClr val="bg1">
                    <a:lumMod val="9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a:t>
            </a:r>
            <a:endParaRPr lang="zh-CN" altLang="en-US" dirty="0"/>
          </a:p>
        </p:txBody>
      </p:sp>
    </p:spTree>
  </p:cSld>
  <p:clrMapOvr>
    <a:masterClrMapping/>
  </p:clrMapOvr>
  <p:transition spd="med" advTm="0">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2992BBB-2733-41AF-B704-E53EBB09EF30}" type="datetimeFigureOut">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FDA6134-58D1-4C39-96C2-A9375714A391}" type="slidenum">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cSld>
  <p:clrMapOvr>
    <a:masterClrMapping/>
  </p:clrMapOvr>
  <p:transition spd="med" advTm="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2992BBB-2733-41AF-B704-E53EBB09EF30}" type="datetimeFigureOut">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FDA6134-58D1-4C39-96C2-A9375714A391}" type="slidenum">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cSld>
  <p:clrMapOvr>
    <a:masterClrMapping/>
  </p:clrMapOvr>
  <p:transition spd="med" advTm="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2992BBB-2733-41AF-B704-E53EBB09EF30}" type="datetimeFigureOut">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FDA6134-58D1-4C39-96C2-A9375714A391}" type="slidenum">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1" name="矩形 10"/>
          <p:cNvSpPr/>
          <p:nvPr userDrawn="1"/>
        </p:nvSpPr>
        <p:spPr>
          <a:xfrm>
            <a:off x="7251171" y="4760168"/>
            <a:ext cx="775136" cy="246221"/>
          </a:xfrm>
          <a:prstGeom prst="rect">
            <a:avLst/>
          </a:prstGeom>
        </p:spPr>
        <p:txBody>
          <a:bodyPr wrap="square">
            <a:spAutoFit/>
          </a:bodyPr>
          <a:lstStyle/>
          <a:p>
            <a:pPr defTabSz="914400"/>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模板下载：</a:t>
            </a:r>
            <a:r>
              <a:rPr lang="en-US" altLang="zh-CN" sz="100" dirty="0">
                <a:solidFill>
                  <a:prstClr val="white"/>
                </a:solidFill>
                <a:ea typeface="宋体" panose="02010600030101010101" pitchFamily="2" charset="-122"/>
              </a:rPr>
              <a:t>www.1ppt.com/moban/     </a:t>
            </a:r>
            <a:r>
              <a:rPr lang="zh-CN" altLang="en-US" sz="100" dirty="0">
                <a:solidFill>
                  <a:prstClr val="white"/>
                </a:solidFill>
                <a:ea typeface="宋体" panose="02010600030101010101" pitchFamily="2" charset="-122"/>
              </a:rPr>
              <a:t>行业</a:t>
            </a:r>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模板：</a:t>
            </a:r>
            <a:r>
              <a:rPr lang="en-US" altLang="zh-CN" sz="100" dirty="0">
                <a:solidFill>
                  <a:prstClr val="white"/>
                </a:solidFill>
                <a:ea typeface="宋体" panose="02010600030101010101" pitchFamily="2" charset="-122"/>
              </a:rPr>
              <a:t>www.1ppt.com/hangye/ </a:t>
            </a:r>
            <a:endParaRPr lang="en-US" altLang="zh-CN" sz="100" dirty="0">
              <a:solidFill>
                <a:prstClr val="white"/>
              </a:solidFill>
              <a:ea typeface="宋体" panose="02010600030101010101" pitchFamily="2" charset="-122"/>
            </a:endParaRPr>
          </a:p>
          <a:p>
            <a:pPr defTabSz="914400"/>
            <a:r>
              <a:rPr lang="zh-CN" altLang="en-US" sz="100" dirty="0">
                <a:solidFill>
                  <a:prstClr val="white"/>
                </a:solidFill>
                <a:ea typeface="宋体" panose="02010600030101010101" pitchFamily="2" charset="-122"/>
              </a:rPr>
              <a:t>节日</a:t>
            </a:r>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模板：</a:t>
            </a:r>
            <a:r>
              <a:rPr lang="en-US" altLang="zh-CN" sz="100" dirty="0">
                <a:solidFill>
                  <a:prstClr val="white"/>
                </a:solidFill>
                <a:ea typeface="宋体" panose="02010600030101010101" pitchFamily="2" charset="-122"/>
              </a:rPr>
              <a:t>www.1ppt.com/jieri/           PPT</a:t>
            </a:r>
            <a:r>
              <a:rPr lang="zh-CN" altLang="en-US" sz="100" dirty="0">
                <a:solidFill>
                  <a:prstClr val="white"/>
                </a:solidFill>
                <a:ea typeface="宋体" panose="02010600030101010101" pitchFamily="2" charset="-122"/>
              </a:rPr>
              <a:t>素材下载：</a:t>
            </a:r>
            <a:r>
              <a:rPr lang="en-US" altLang="zh-CN" sz="100" dirty="0">
                <a:solidFill>
                  <a:prstClr val="white"/>
                </a:solidFill>
                <a:ea typeface="宋体" panose="02010600030101010101" pitchFamily="2" charset="-122"/>
              </a:rPr>
              <a:t>www.1ppt.com/sucai/</a:t>
            </a:r>
            <a:endParaRPr lang="en-US" altLang="zh-CN" sz="100" dirty="0">
              <a:solidFill>
                <a:prstClr val="white"/>
              </a:solidFill>
              <a:ea typeface="宋体" panose="02010600030101010101" pitchFamily="2" charset="-122"/>
            </a:endParaRPr>
          </a:p>
          <a:p>
            <a:pPr defTabSz="914400"/>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背景图片：</a:t>
            </a:r>
            <a:r>
              <a:rPr lang="en-US" altLang="zh-CN" sz="100" dirty="0">
                <a:solidFill>
                  <a:prstClr val="white"/>
                </a:solidFill>
                <a:ea typeface="宋体" panose="02010600030101010101" pitchFamily="2" charset="-122"/>
              </a:rPr>
              <a:t>www.1ppt.com/beijing/      PPT</a:t>
            </a:r>
            <a:r>
              <a:rPr lang="zh-CN" altLang="en-US" sz="100" dirty="0">
                <a:solidFill>
                  <a:prstClr val="white"/>
                </a:solidFill>
                <a:ea typeface="宋体" panose="02010600030101010101" pitchFamily="2" charset="-122"/>
              </a:rPr>
              <a:t>图表下载：</a:t>
            </a:r>
            <a:r>
              <a:rPr lang="en-US" altLang="zh-CN" sz="100" dirty="0">
                <a:solidFill>
                  <a:prstClr val="white"/>
                </a:solidFill>
                <a:ea typeface="宋体" panose="02010600030101010101" pitchFamily="2" charset="-122"/>
              </a:rPr>
              <a:t>www.1ppt.com/tubiao/      </a:t>
            </a:r>
            <a:endParaRPr lang="en-US" altLang="zh-CN" sz="100" dirty="0">
              <a:solidFill>
                <a:prstClr val="white"/>
              </a:solidFill>
              <a:ea typeface="宋体" panose="02010600030101010101" pitchFamily="2" charset="-122"/>
            </a:endParaRPr>
          </a:p>
          <a:p>
            <a:pPr defTabSz="914400"/>
            <a:r>
              <a:rPr lang="zh-CN" altLang="en-US" sz="100" dirty="0">
                <a:solidFill>
                  <a:prstClr val="white"/>
                </a:solidFill>
                <a:ea typeface="宋体" panose="02010600030101010101" pitchFamily="2" charset="-122"/>
              </a:rPr>
              <a:t>优秀</a:t>
            </a:r>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下载：</a:t>
            </a:r>
            <a:r>
              <a:rPr lang="en-US" altLang="zh-CN" sz="100" dirty="0">
                <a:solidFill>
                  <a:prstClr val="white"/>
                </a:solidFill>
                <a:ea typeface="宋体" panose="02010600030101010101" pitchFamily="2" charset="-122"/>
              </a:rPr>
              <a:t>www.1ppt.com/xiazai/        PPT</a:t>
            </a:r>
            <a:r>
              <a:rPr lang="zh-CN" altLang="en-US" sz="100" dirty="0">
                <a:solidFill>
                  <a:prstClr val="white"/>
                </a:solidFill>
                <a:ea typeface="宋体" panose="02010600030101010101" pitchFamily="2" charset="-122"/>
              </a:rPr>
              <a:t>教程： </a:t>
            </a:r>
            <a:r>
              <a:rPr lang="en-US" altLang="zh-CN" sz="100" dirty="0">
                <a:solidFill>
                  <a:prstClr val="white"/>
                </a:solidFill>
                <a:ea typeface="宋体" panose="02010600030101010101" pitchFamily="2" charset="-122"/>
              </a:rPr>
              <a:t>www.1ppt.com/powerpoint/      </a:t>
            </a:r>
            <a:endParaRPr lang="en-US" altLang="zh-CN" sz="100" dirty="0">
              <a:solidFill>
                <a:prstClr val="white"/>
              </a:solidFill>
              <a:ea typeface="宋体" panose="02010600030101010101" pitchFamily="2" charset="-122"/>
            </a:endParaRPr>
          </a:p>
          <a:p>
            <a:pPr defTabSz="914400"/>
            <a:r>
              <a:rPr lang="en-US" altLang="zh-CN" sz="100" dirty="0">
                <a:solidFill>
                  <a:prstClr val="white"/>
                </a:solidFill>
                <a:ea typeface="宋体" panose="02010600030101010101" pitchFamily="2" charset="-122"/>
              </a:rPr>
              <a:t>Word</a:t>
            </a:r>
            <a:r>
              <a:rPr lang="zh-CN" altLang="en-US" sz="100" dirty="0">
                <a:solidFill>
                  <a:prstClr val="white"/>
                </a:solidFill>
                <a:ea typeface="宋体" panose="02010600030101010101" pitchFamily="2" charset="-122"/>
              </a:rPr>
              <a:t>教程： </a:t>
            </a:r>
            <a:r>
              <a:rPr lang="en-US" altLang="zh-CN" sz="100" dirty="0">
                <a:solidFill>
                  <a:prstClr val="white"/>
                </a:solidFill>
                <a:ea typeface="宋体" panose="02010600030101010101" pitchFamily="2" charset="-122"/>
              </a:rPr>
              <a:t>www.1ppt.com/word/              Excel</a:t>
            </a:r>
            <a:r>
              <a:rPr lang="zh-CN" altLang="en-US" sz="100" dirty="0">
                <a:solidFill>
                  <a:prstClr val="white"/>
                </a:solidFill>
                <a:ea typeface="宋体" panose="02010600030101010101" pitchFamily="2" charset="-122"/>
              </a:rPr>
              <a:t>教程：</a:t>
            </a:r>
            <a:r>
              <a:rPr lang="en-US" altLang="zh-CN" sz="100" dirty="0">
                <a:solidFill>
                  <a:prstClr val="white"/>
                </a:solidFill>
                <a:ea typeface="宋体" panose="02010600030101010101" pitchFamily="2" charset="-122"/>
              </a:rPr>
              <a:t>www.1ppt.com/excel/  </a:t>
            </a:r>
            <a:endParaRPr lang="en-US" altLang="zh-CN" sz="100" dirty="0">
              <a:solidFill>
                <a:prstClr val="white"/>
              </a:solidFill>
              <a:ea typeface="宋体" panose="02010600030101010101" pitchFamily="2" charset="-122"/>
            </a:endParaRPr>
          </a:p>
          <a:p>
            <a:pPr defTabSz="914400"/>
            <a:r>
              <a:rPr lang="zh-CN" altLang="en-US" sz="100" dirty="0">
                <a:solidFill>
                  <a:prstClr val="white"/>
                </a:solidFill>
                <a:ea typeface="宋体" panose="02010600030101010101" pitchFamily="2" charset="-122"/>
              </a:rPr>
              <a:t>资料下载：</a:t>
            </a:r>
            <a:r>
              <a:rPr lang="en-US" altLang="zh-CN" sz="100" dirty="0">
                <a:solidFill>
                  <a:prstClr val="white"/>
                </a:solidFill>
                <a:ea typeface="宋体" panose="02010600030101010101" pitchFamily="2" charset="-122"/>
              </a:rPr>
              <a:t>www.1ppt.com/ziliao/                PPT</a:t>
            </a:r>
            <a:r>
              <a:rPr lang="zh-CN" altLang="en-US" sz="100" dirty="0">
                <a:solidFill>
                  <a:prstClr val="white"/>
                </a:solidFill>
                <a:ea typeface="宋体" panose="02010600030101010101" pitchFamily="2" charset="-122"/>
              </a:rPr>
              <a:t>课件下载：</a:t>
            </a:r>
            <a:r>
              <a:rPr lang="en-US" altLang="zh-CN" sz="100" dirty="0">
                <a:solidFill>
                  <a:prstClr val="white"/>
                </a:solidFill>
                <a:ea typeface="宋体" panose="02010600030101010101" pitchFamily="2" charset="-122"/>
              </a:rPr>
              <a:t>www.1ppt.com/kejian/ </a:t>
            </a:r>
            <a:endParaRPr lang="en-US" altLang="zh-CN" sz="100" dirty="0">
              <a:solidFill>
                <a:prstClr val="white"/>
              </a:solidFill>
              <a:ea typeface="宋体" panose="02010600030101010101" pitchFamily="2" charset="-122"/>
            </a:endParaRPr>
          </a:p>
          <a:p>
            <a:pPr defTabSz="914400"/>
            <a:r>
              <a:rPr lang="zh-CN" altLang="en-US" sz="100" dirty="0">
                <a:solidFill>
                  <a:prstClr val="white"/>
                </a:solidFill>
                <a:ea typeface="宋体" panose="02010600030101010101" pitchFamily="2" charset="-122"/>
              </a:rPr>
              <a:t>范文下载：</a:t>
            </a:r>
            <a:r>
              <a:rPr lang="en-US" altLang="zh-CN" sz="100" dirty="0">
                <a:solidFill>
                  <a:prstClr val="white"/>
                </a:solidFill>
                <a:ea typeface="宋体" panose="02010600030101010101" pitchFamily="2" charset="-122"/>
              </a:rPr>
              <a:t>www.1ppt.com/fanwen/             </a:t>
            </a:r>
            <a:r>
              <a:rPr lang="zh-CN" altLang="en-US" sz="100" dirty="0">
                <a:solidFill>
                  <a:prstClr val="white"/>
                </a:solidFill>
                <a:ea typeface="宋体" panose="02010600030101010101" pitchFamily="2" charset="-122"/>
              </a:rPr>
              <a:t>试卷下载：</a:t>
            </a:r>
            <a:r>
              <a:rPr lang="en-US" altLang="zh-CN" sz="100" dirty="0">
                <a:solidFill>
                  <a:prstClr val="white"/>
                </a:solidFill>
                <a:ea typeface="宋体" panose="02010600030101010101" pitchFamily="2" charset="-122"/>
              </a:rPr>
              <a:t>www.1ppt.com/shiti/  </a:t>
            </a:r>
            <a:endParaRPr lang="en-US" altLang="zh-CN" sz="100" dirty="0">
              <a:solidFill>
                <a:prstClr val="white"/>
              </a:solidFill>
              <a:ea typeface="宋体" panose="02010600030101010101" pitchFamily="2" charset="-122"/>
            </a:endParaRPr>
          </a:p>
          <a:p>
            <a:pPr defTabSz="914400"/>
            <a:r>
              <a:rPr lang="zh-CN" altLang="en-US" sz="100" dirty="0">
                <a:solidFill>
                  <a:prstClr val="white"/>
                </a:solidFill>
                <a:ea typeface="宋体" panose="02010600030101010101" pitchFamily="2" charset="-122"/>
              </a:rPr>
              <a:t>教案下载：</a:t>
            </a:r>
            <a:r>
              <a:rPr lang="en-US" altLang="zh-CN" sz="100" dirty="0">
                <a:solidFill>
                  <a:prstClr val="white"/>
                </a:solidFill>
                <a:ea typeface="宋体" panose="02010600030101010101" pitchFamily="2" charset="-122"/>
              </a:rPr>
              <a:t>www.1ppt.com/jiaoan/        </a:t>
            </a:r>
            <a:endParaRPr lang="en-US" altLang="zh-CN" sz="100" dirty="0">
              <a:solidFill>
                <a:prstClr val="white"/>
              </a:solidFill>
              <a:ea typeface="宋体" panose="02010600030101010101" pitchFamily="2" charset="-122"/>
            </a:endParaRPr>
          </a:p>
          <a:p>
            <a:pPr defTabSz="914400"/>
            <a:r>
              <a:rPr lang="zh-CN" altLang="en-US" sz="100" dirty="0">
                <a:solidFill>
                  <a:prstClr val="white"/>
                </a:solidFill>
                <a:ea typeface="宋体" panose="02010600030101010101" pitchFamily="2" charset="-122"/>
              </a:rPr>
              <a:t>字体下载：</a:t>
            </a:r>
            <a:r>
              <a:rPr lang="en-US" altLang="zh-CN" sz="100" dirty="0">
                <a:solidFill>
                  <a:prstClr val="white"/>
                </a:solidFill>
                <a:ea typeface="宋体" panose="02010600030101010101" pitchFamily="2" charset="-122"/>
              </a:rPr>
              <a:t>www.1ppt.com/ziti/</a:t>
            </a:r>
            <a:endParaRPr lang="en-US" altLang="zh-CN" sz="100" dirty="0">
              <a:solidFill>
                <a:prstClr val="white"/>
              </a:solidFill>
              <a:ea typeface="宋体" panose="02010600030101010101" pitchFamily="2" charset="-122"/>
            </a:endParaRPr>
          </a:p>
          <a:p>
            <a:pPr defTabSz="914400"/>
            <a:r>
              <a:rPr lang="en-US" altLang="zh-CN" sz="100" dirty="0">
                <a:solidFill>
                  <a:prstClr val="white"/>
                </a:solidFill>
                <a:ea typeface="宋体" panose="02010600030101010101" pitchFamily="2" charset="-122"/>
              </a:rPr>
              <a:t> </a:t>
            </a:r>
            <a:endParaRPr lang="zh-CN" altLang="en-US" sz="100" dirty="0">
              <a:solidFill>
                <a:prstClr val="white"/>
              </a:solidFill>
              <a:ea typeface="宋体" panose="02010600030101010101" pitchFamily="2" charset="-122"/>
            </a:endParaRPr>
          </a:p>
        </p:txBody>
      </p:sp>
    </p:spTree>
  </p:cSld>
  <p:clrMapOvr>
    <a:masterClrMapping/>
  </p:clrMapOvr>
  <p:transition spd="med" advTm="0">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2992BBB-2733-41AF-B704-E53EBB09EF30}" type="datetimeFigureOut">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FDA6134-58D1-4C39-96C2-A9375714A391}" type="slidenum">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cSld>
  <p:clrMapOvr>
    <a:masterClrMapping/>
  </p:clrMapOvr>
  <p:transition spd="med" advTm="0">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2992BBB-2733-41AF-B704-E53EBB09EF30}" type="datetimeFigureOut">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FDA6134-58D1-4C39-96C2-A9375714A391}" type="slidenum">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cSld>
  <p:clrMapOvr>
    <a:masterClrMapping/>
  </p:clrMapOvr>
  <p:transition spd="med" advTm="0">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2992BBB-2733-41AF-B704-E53EBB09EF30}" type="datetimeFigureOut">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FDA6134-58D1-4C39-96C2-A9375714A391}" type="slidenum">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cSld>
  <p:clrMapOvr>
    <a:masterClrMapping/>
  </p:clrMapOvr>
  <p:transition spd="med" advTm="0">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2992BBB-2733-41AF-B704-E53EBB09EF30}" type="datetimeFigureOut">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FDA6134-58D1-4C39-96C2-A9375714A391}" type="slidenum">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cSld>
  <p:clrMapOvr>
    <a:masterClrMapping/>
  </p:clrMapOvr>
  <p:transition spd="med" advTm="0">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57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685800" rtl="0" eaLnBrk="1" fontAlgn="auto" latinLnBrk="0" hangingPunct="1">
              <a:lnSpc>
                <a:spcPct val="100000"/>
              </a:lnSpc>
              <a:spcBef>
                <a:spcPts val="0"/>
              </a:spcBef>
              <a:spcAft>
                <a:spcPts val="0"/>
              </a:spcAft>
              <a:buClrTx/>
              <a:buSzTx/>
              <a:buFontTx/>
              <a:buNone/>
              <a:defRPr/>
            </a:pPr>
            <a:fld id="{82992BBB-2733-41AF-B704-E53EBB09EF30}" type="datetimeFigureOut">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685800" rtl="0" eaLnBrk="1" fontAlgn="auto" latinLnBrk="0" hangingPunct="1">
              <a:lnSpc>
                <a:spcPct val="100000"/>
              </a:lnSpc>
              <a:spcBef>
                <a:spcPts val="0"/>
              </a:spcBef>
              <a:spcAft>
                <a:spcPts val="0"/>
              </a:spcAft>
              <a:buClrTx/>
              <a:buSzTx/>
              <a:buFontTx/>
              <a:buNone/>
              <a:defRPr/>
            </a:pPr>
            <a:fld id="{CFDA6134-58D1-4C39-96C2-A9375714A391}" type="slidenum">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advTm="0">
    <p:pull/>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6.xml"/><Relationship Id="rId2" Type="http://schemas.openxmlformats.org/officeDocument/2006/relationships/image" Target="../media/image8.pn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6.xml"/><Relationship Id="rId2" Type="http://schemas.openxmlformats.org/officeDocument/2006/relationships/image" Target="../media/image10.pn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6.xml"/><Relationship Id="rId4" Type="http://schemas.openxmlformats.org/officeDocument/2006/relationships/image" Target="../media/image12.png"/><Relationship Id="rId3" Type="http://schemas.openxmlformats.org/officeDocument/2006/relationships/tags" Target="../tags/tag2.xml"/><Relationship Id="rId2" Type="http://schemas.openxmlformats.org/officeDocument/2006/relationships/image" Target="../media/image3.jpe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6.xml"/><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6.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6.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tags" Target="../tags/tag6.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6.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tags" Target="../tags/tag7.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6.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tags" Target="../tags/tag8.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6.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3.jpeg"/><Relationship Id="rId1" Type="http://schemas.openxmlformats.org/officeDocument/2006/relationships/tags" Target="../tags/tag9.xml"/></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6.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3.jpeg"/><Relationship Id="rId1" Type="http://schemas.openxmlformats.org/officeDocument/2006/relationships/tags" Target="../tags/tag10.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6.xml"/><Relationship Id="rId3" Type="http://schemas.openxmlformats.org/officeDocument/2006/relationships/image" Target="../media/image29.png"/><Relationship Id="rId2" Type="http://schemas.openxmlformats.org/officeDocument/2006/relationships/image" Target="../media/image3.jpeg"/><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6.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3.jpeg"/><Relationship Id="rId1" Type="http://schemas.openxmlformats.org/officeDocument/2006/relationships/tags" Target="../tags/tag12.xml"/></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6.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jpeg"/><Relationship Id="rId1" Type="http://schemas.openxmlformats.org/officeDocument/2006/relationships/tags" Target="../tags/tag13.xml"/></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6.xml"/><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jpeg"/><Relationship Id="rId1" Type="http://schemas.openxmlformats.org/officeDocument/2006/relationships/tags" Target="../tags/tag1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32.xml"/><Relationship Id="rId7" Type="http://schemas.openxmlformats.org/officeDocument/2006/relationships/slideLayout" Target="../slideLayouts/slideLayout6.xml"/><Relationship Id="rId6" Type="http://schemas.openxmlformats.org/officeDocument/2006/relationships/image" Target="../media/image37.png"/><Relationship Id="rId5" Type="http://schemas.openxmlformats.org/officeDocument/2006/relationships/tags" Target="../tags/tag17.xml"/><Relationship Id="rId4" Type="http://schemas.openxmlformats.org/officeDocument/2006/relationships/image" Target="../media/image36.png"/><Relationship Id="rId3" Type="http://schemas.openxmlformats.org/officeDocument/2006/relationships/tags" Target="../tags/tag16.xml"/><Relationship Id="rId2" Type="http://schemas.openxmlformats.org/officeDocument/2006/relationships/image" Target="../media/image3.jpeg"/><Relationship Id="rId1" Type="http://schemas.openxmlformats.org/officeDocument/2006/relationships/tags" Target="../tags/tag15.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6.xml"/><Relationship Id="rId3" Type="http://schemas.openxmlformats.org/officeDocument/2006/relationships/image" Target="../media/image38.png"/><Relationship Id="rId2" Type="http://schemas.openxmlformats.org/officeDocument/2006/relationships/image" Target="../media/image3.jpeg"/><Relationship Id="rId1" Type="http://schemas.openxmlformats.org/officeDocument/2006/relationships/tags" Target="../tags/tag18.xml"/></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6.xml"/><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jpeg"/><Relationship Id="rId1" Type="http://schemas.openxmlformats.org/officeDocument/2006/relationships/tags" Target="../tags/tag1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6.xml"/><Relationship Id="rId3" Type="http://schemas.openxmlformats.org/officeDocument/2006/relationships/image" Target="../media/image41.png"/><Relationship Id="rId2" Type="http://schemas.openxmlformats.org/officeDocument/2006/relationships/image" Target="../media/image3.jpeg"/><Relationship Id="rId1" Type="http://schemas.openxmlformats.org/officeDocument/2006/relationships/tags" Target="../tags/tag20.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6.xml"/><Relationship Id="rId3" Type="http://schemas.openxmlformats.org/officeDocument/2006/relationships/image" Target="../media/image42.png"/><Relationship Id="rId2" Type="http://schemas.openxmlformats.org/officeDocument/2006/relationships/image" Target="../media/image3.jpeg"/><Relationship Id="rId1" Type="http://schemas.openxmlformats.org/officeDocument/2006/relationships/tags" Target="../tags/tag2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7" Type="http://schemas.openxmlformats.org/officeDocument/2006/relationships/notesSlide" Target="../notesSlides/notesSlide38.xml"/><Relationship Id="rId6" Type="http://schemas.openxmlformats.org/officeDocument/2006/relationships/slideLayout" Target="../slideLayouts/slideLayout6.xml"/><Relationship Id="rId5" Type="http://schemas.openxmlformats.org/officeDocument/2006/relationships/image" Target="../media/image45.png"/><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3.jpeg"/><Relationship Id="rId1" Type="http://schemas.openxmlformats.org/officeDocument/2006/relationships/tags" Target="../tags/tag2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6.xml"/><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vmlDrawing" Target="../drawings/vmlDrawing1.vml"/><Relationship Id="rId7"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7.wmf"/><Relationship Id="rId4" Type="http://schemas.openxmlformats.org/officeDocument/2006/relationships/oleObject" Target="../embeddings/oleObject2.bin"/><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矩形 6"/>
          <p:cNvSpPr/>
          <p:nvPr/>
        </p:nvSpPr>
        <p:spPr>
          <a:xfrm>
            <a:off x="0" y="2274485"/>
            <a:ext cx="9144000" cy="224971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35" y="2409190"/>
            <a:ext cx="9144000" cy="706755"/>
          </a:xfrm>
          <a:prstGeom prst="rect">
            <a:avLst/>
          </a:prstGeom>
          <a:noFill/>
        </p:spPr>
        <p:txBody>
          <a:bodyPr wrap="square" rtlCol="0">
            <a:spAutoFit/>
          </a:bodyPr>
          <a:lstStyle/>
          <a:p>
            <a:pPr algn="ctr"/>
            <a:r>
              <a:rPr sz="2000" dirty="0">
                <a:solidFill>
                  <a:schemeClr val="bg1"/>
                </a:solidFill>
                <a:latin typeface="微软雅黑" panose="020B0503020204020204" pitchFamily="34" charset="-122"/>
                <a:ea typeface="微软雅黑" panose="020B0503020204020204" pitchFamily="34" charset="-122"/>
              </a:rPr>
              <a:t>ATVHUNTER: Reliable Version Detection of</a:t>
            </a:r>
            <a:r>
              <a:rPr lang="en-US" sz="2000" dirty="0">
                <a:solidFill>
                  <a:schemeClr val="bg1"/>
                </a:solidFill>
                <a:latin typeface="微软雅黑" panose="020B0503020204020204" pitchFamily="34" charset="-122"/>
                <a:ea typeface="微软雅黑" panose="020B0503020204020204" pitchFamily="34" charset="-122"/>
              </a:rPr>
              <a:t> </a:t>
            </a:r>
            <a:r>
              <a:rPr sz="2000" dirty="0">
                <a:solidFill>
                  <a:schemeClr val="bg1"/>
                </a:solidFill>
                <a:latin typeface="微软雅黑" panose="020B0503020204020204" pitchFamily="34" charset="-122"/>
                <a:ea typeface="微软雅黑" panose="020B0503020204020204" pitchFamily="34" charset="-122"/>
              </a:rPr>
              <a:t>Third-Party Libraries for Vulnerability Identification</a:t>
            </a:r>
            <a:r>
              <a:rPr lang="en-US" sz="2000" dirty="0">
                <a:solidFill>
                  <a:schemeClr val="bg1"/>
                </a:solidFill>
                <a:latin typeface="微软雅黑" panose="020B0503020204020204" pitchFamily="34" charset="-122"/>
                <a:ea typeface="微软雅黑" panose="020B0503020204020204" pitchFamily="34" charset="-122"/>
              </a:rPr>
              <a:t> </a:t>
            </a:r>
            <a:r>
              <a:rPr sz="2000" dirty="0">
                <a:solidFill>
                  <a:schemeClr val="bg1"/>
                </a:solidFill>
                <a:latin typeface="微软雅黑" panose="020B0503020204020204" pitchFamily="34" charset="-122"/>
                <a:ea typeface="微软雅黑" panose="020B0503020204020204" pitchFamily="34" charset="-122"/>
              </a:rPr>
              <a:t>in Android Applications</a:t>
            </a:r>
            <a:endParaRPr sz="20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885954" y="3242536"/>
            <a:ext cx="7372985" cy="645160"/>
          </a:xfrm>
          <a:prstGeom prst="rect">
            <a:avLst/>
          </a:prstGeom>
          <a:noFill/>
        </p:spPr>
        <p:txBody>
          <a:bodyPr wrap="none" rtlCol="0">
            <a:spAutoFit/>
          </a:bodyPr>
          <a:lstStyle/>
          <a:p>
            <a:pPr algn="ctr"/>
            <a:r>
              <a:rPr lang="en-US" altLang="zh-CN" sz="1800" dirty="0">
                <a:solidFill>
                  <a:schemeClr val="bg1"/>
                </a:solidFill>
              </a:rPr>
              <a:t>ATVHUNTER:</a:t>
            </a:r>
            <a:r>
              <a:rPr lang="zh-CN" altLang="en-US" sz="1800" dirty="0">
                <a:solidFill>
                  <a:schemeClr val="bg1"/>
                </a:solidFill>
              </a:rPr>
              <a:t>用于安卓应用漏洞检测的第三方库可靠版本识别</a:t>
            </a:r>
            <a:r>
              <a:rPr lang="zh-CN" altLang="en-US" sz="1800" dirty="0">
                <a:solidFill>
                  <a:schemeClr val="bg1"/>
                </a:solidFill>
              </a:rPr>
              <a:t>方法</a:t>
            </a:r>
            <a:endParaRPr lang="zh-CN" altLang="en-US" sz="1800" dirty="0">
              <a:solidFill>
                <a:schemeClr val="bg1"/>
              </a:solidFill>
            </a:endParaRPr>
          </a:p>
          <a:p>
            <a:pPr algn="ctr"/>
            <a:r>
              <a:rPr lang="zh-CN" altLang="en-US" sz="1800" dirty="0">
                <a:solidFill>
                  <a:schemeClr val="bg1"/>
                </a:solidFill>
              </a:rPr>
              <a:t>2021 IEEE/ACM 43rd International Conference on Software Engineering (ICSE)</a:t>
            </a:r>
            <a:endParaRPr lang="zh-CN" altLang="en-US" sz="1800" dirty="0">
              <a:solidFill>
                <a:schemeClr val="bg1"/>
              </a:solidFill>
            </a:endParaRPr>
          </a:p>
        </p:txBody>
      </p:sp>
      <p:sp>
        <p:nvSpPr>
          <p:cNvPr id="16" name="文本框 15"/>
          <p:cNvSpPr txBox="1"/>
          <p:nvPr/>
        </p:nvSpPr>
        <p:spPr>
          <a:xfrm>
            <a:off x="1384127" y="4014121"/>
            <a:ext cx="5554345" cy="299085"/>
          </a:xfrm>
          <a:prstGeom prst="rect">
            <a:avLst/>
          </a:prstGeom>
          <a:noFill/>
        </p:spPr>
        <p:txBody>
          <a:bodyPr wrap="none" rtlCol="0">
            <a:spAutoFit/>
          </a:bodyPr>
          <a:lstStyle/>
          <a:p>
            <a:pPr algn="l"/>
            <a:r>
              <a:rPr lang="zh-CN" altLang="en-US" dirty="0">
                <a:solidFill>
                  <a:schemeClr val="bg1"/>
                </a:solidFill>
              </a:rPr>
              <a:t>Xian Zhan, Lingling Fan, Sen Chen, Feng Wu, Tianming Liu, Xiapu Luo, Yang Liu</a:t>
            </a:r>
            <a:endParaRPr lang="zh-CN" altLang="en-US" dirty="0">
              <a:solidFill>
                <a:schemeClr val="bg1"/>
              </a:solidFill>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677972" y="245781"/>
            <a:ext cx="1788053" cy="1785132"/>
          </a:xfrm>
          <a:prstGeom prst="ellipse">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88910" y="408940"/>
            <a:ext cx="959485" cy="957580"/>
          </a:xfrm>
          <a:prstGeom prst="ellipse">
            <a:avLst/>
          </a:prstGeom>
        </p:spPr>
      </p:pic>
      <p:sp>
        <p:nvSpPr>
          <p:cNvPr id="2" name="文本框 1"/>
          <p:cNvSpPr txBox="1"/>
          <p:nvPr/>
        </p:nvSpPr>
        <p:spPr>
          <a:xfrm>
            <a:off x="223520" y="408940"/>
            <a:ext cx="8920480" cy="1814830"/>
          </a:xfrm>
          <a:prstGeom prst="rect">
            <a:avLst/>
          </a:prstGeom>
          <a:noFill/>
        </p:spPr>
        <p:txBody>
          <a:bodyPr wrap="square" rtlCol="0">
            <a:spAutoFit/>
          </a:bodyPr>
          <a:p>
            <a:r>
              <a:rPr lang="zh-CN" altLang="en-US" sz="2400">
                <a:sym typeface="+mn-ea"/>
              </a:rPr>
              <a:t>脆弱TPL检测</a:t>
            </a:r>
            <a:endParaRPr lang="zh-CN" altLang="en-US" sz="2400"/>
          </a:p>
          <a:p>
            <a:endParaRPr lang="zh-CN" altLang="en-US" sz="1400"/>
          </a:p>
          <a:p>
            <a:pPr indent="0">
              <a:buFont typeface="Arial" panose="020B0604020202020204" pitchFamily="34" charset="0"/>
              <a:buNone/>
            </a:pPr>
            <a:r>
              <a:rPr lang="en-US" altLang="zh-CN" sz="1800" b="1"/>
              <a:t>(5)</a:t>
            </a:r>
            <a:r>
              <a:rPr lang="zh-CN" altLang="en-US" sz="1800" b="1"/>
              <a:t>脆弱</a:t>
            </a:r>
            <a:r>
              <a:rPr lang="en-US" altLang="zh-CN" sz="1800" b="1"/>
              <a:t>TPL</a:t>
            </a:r>
            <a:r>
              <a:rPr lang="zh-CN" altLang="en-US" sz="1800" b="1"/>
              <a:t>检测</a:t>
            </a:r>
            <a:endParaRPr lang="zh-CN" altLang="en-US" sz="1800" b="1"/>
          </a:p>
          <a:p>
            <a:pPr indent="0">
              <a:buFont typeface="Arial" panose="020B0604020202020204" pitchFamily="34" charset="0"/>
              <a:buNone/>
            </a:pPr>
            <a:endParaRPr lang="zh-CN" altLang="en-US" sz="1400"/>
          </a:p>
          <a:p>
            <a:pPr marL="285750" indent="-285750">
              <a:buFont typeface="Arial" panose="020B0604020202020204" pitchFamily="34" charset="0"/>
              <a:buChar char="•"/>
            </a:pPr>
            <a:r>
              <a:rPr lang="zh-CN" altLang="en-US" sz="1400"/>
              <a:t>识别出APP中应用的TPL-V后，将会搜索脆弱TPL-V数据库，从而确定是否调用了存在漏洞的TPL。</a:t>
            </a:r>
            <a:endParaRPr lang="zh-CN" altLang="en-US" sz="1400"/>
          </a:p>
          <a:p>
            <a:pPr marL="285750" indent="-285750">
              <a:buFont typeface="Arial" panose="020B0604020202020204" pitchFamily="34" charset="0"/>
              <a:buChar char="•"/>
            </a:pPr>
            <a:r>
              <a:rPr lang="zh-CN" altLang="en-US" sz="1400"/>
              <a:t>如果发现调用了存在漏洞的TPL，则将生成一个详细的漏洞报告。</a:t>
            </a:r>
            <a:endParaRPr lang="zh-CN" altLang="en-US" sz="1400"/>
          </a:p>
          <a:p>
            <a:pPr indent="0">
              <a:buFont typeface="Arial" panose="020B0604020202020204" pitchFamily="34" charset="0"/>
              <a:buNone/>
            </a:pPr>
            <a:endParaRPr lang="zh-CN" altLang="en-US" sz="1400"/>
          </a:p>
        </p:txBody>
      </p:sp>
      <p:pic>
        <p:nvPicPr>
          <p:cNvPr id="3" name="图片 2"/>
          <p:cNvPicPr>
            <a:picLocks noChangeAspect="1"/>
          </p:cNvPicPr>
          <p:nvPr/>
        </p:nvPicPr>
        <p:blipFill>
          <a:blip r:embed="rId2"/>
          <a:stretch>
            <a:fillRect/>
          </a:stretch>
        </p:blipFill>
        <p:spPr>
          <a:xfrm>
            <a:off x="223520" y="2364105"/>
            <a:ext cx="5224780" cy="1628140"/>
          </a:xfrm>
          <a:prstGeom prst="rect">
            <a:avLst/>
          </a:prstGeom>
        </p:spPr>
      </p:pic>
      <p:sp>
        <p:nvSpPr>
          <p:cNvPr id="4" name="矩形 3"/>
          <p:cNvSpPr/>
          <p:nvPr/>
        </p:nvSpPr>
        <p:spPr>
          <a:xfrm>
            <a:off x="3695065" y="3067050"/>
            <a:ext cx="1784985" cy="62547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88910" y="408940"/>
            <a:ext cx="959485" cy="957580"/>
          </a:xfrm>
          <a:prstGeom prst="ellipse">
            <a:avLst/>
          </a:prstGeom>
        </p:spPr>
      </p:pic>
      <p:sp>
        <p:nvSpPr>
          <p:cNvPr id="2" name="文本框 1"/>
          <p:cNvSpPr txBox="1"/>
          <p:nvPr/>
        </p:nvSpPr>
        <p:spPr>
          <a:xfrm>
            <a:off x="223520" y="408940"/>
            <a:ext cx="8920480" cy="3415030"/>
          </a:xfrm>
          <a:prstGeom prst="rect">
            <a:avLst/>
          </a:prstGeom>
          <a:noFill/>
        </p:spPr>
        <p:txBody>
          <a:bodyPr wrap="square" rtlCol="0">
            <a:spAutoFit/>
          </a:bodyPr>
          <a:p>
            <a:pPr indent="0">
              <a:buFont typeface="Arial" panose="020B0604020202020204" pitchFamily="34" charset="0"/>
              <a:buNone/>
            </a:pPr>
            <a:r>
              <a:rPr lang="en-US" altLang="zh-CN" sz="2400">
                <a:sym typeface="+mn-ea"/>
              </a:rPr>
              <a:t>Evaluation</a:t>
            </a:r>
            <a:endParaRPr lang="en-US" altLang="zh-CN" sz="2400">
              <a:sym typeface="+mn-ea"/>
            </a:endParaRPr>
          </a:p>
          <a:p>
            <a:pPr indent="0">
              <a:buFont typeface="Arial" panose="020B0604020202020204" pitchFamily="34" charset="0"/>
              <a:buNone/>
            </a:pPr>
            <a:endParaRPr lang="en-US" altLang="zh-CN" sz="2400">
              <a:sym typeface="+mn-ea"/>
            </a:endParaRPr>
          </a:p>
          <a:p>
            <a:pPr indent="0">
              <a:buFont typeface="Arial" panose="020B0604020202020204" pitchFamily="34" charset="0"/>
              <a:buNone/>
            </a:pPr>
            <a:endParaRPr lang="en-US" altLang="zh-CN" sz="2400">
              <a:sym typeface="+mn-ea"/>
            </a:endParaRPr>
          </a:p>
          <a:p>
            <a:pPr indent="0">
              <a:buFont typeface="Arial" panose="020B0604020202020204" pitchFamily="34" charset="0"/>
              <a:buNone/>
            </a:pPr>
            <a:endParaRPr lang="en-US" altLang="zh-CN" sz="2400">
              <a:sym typeface="+mn-ea"/>
            </a:endParaRPr>
          </a:p>
          <a:p>
            <a:pPr marL="342900" indent="-342900">
              <a:buFont typeface="Wingdings" panose="05000000000000000000" charset="0"/>
              <a:buChar char="Ø"/>
            </a:pPr>
            <a:r>
              <a:rPr lang="zh-CN" altLang="en-US" sz="2400">
                <a:sym typeface="+mn-ea"/>
              </a:rPr>
              <a:t>构建</a:t>
            </a:r>
            <a:r>
              <a:rPr lang="en-US" altLang="zh-CN" sz="2400">
                <a:sym typeface="+mn-ea"/>
              </a:rPr>
              <a:t>ground truth</a:t>
            </a:r>
            <a:r>
              <a:rPr lang="zh-CN" altLang="en-US" sz="2400">
                <a:sym typeface="+mn-ea"/>
              </a:rPr>
              <a:t>数据集后如何确定合适的</a:t>
            </a:r>
            <a:r>
              <a:rPr lang="en-US" altLang="zh-CN" sz="2400">
                <a:sym typeface="+mn-ea"/>
              </a:rPr>
              <a:t>MSS</a:t>
            </a:r>
            <a:r>
              <a:rPr lang="zh-CN" altLang="en-US" sz="2400">
                <a:sym typeface="+mn-ea"/>
              </a:rPr>
              <a:t>和</a:t>
            </a:r>
            <a:r>
              <a:rPr lang="en-US" altLang="zh-CN" sz="2400">
                <a:sym typeface="+mn-ea"/>
              </a:rPr>
              <a:t>TSS</a:t>
            </a:r>
            <a:r>
              <a:rPr lang="zh-CN" altLang="en-US" sz="2400">
                <a:sym typeface="+mn-ea"/>
              </a:rPr>
              <a:t>阈值？</a:t>
            </a:r>
            <a:endParaRPr lang="zh-CN" altLang="en-US" sz="2400">
              <a:sym typeface="+mn-ea"/>
            </a:endParaRPr>
          </a:p>
          <a:p>
            <a:pPr marL="342900" indent="-342900">
              <a:buFont typeface="Wingdings" panose="05000000000000000000" charset="0"/>
              <a:buChar char="Ø"/>
            </a:pPr>
            <a:r>
              <a:rPr lang="zh-CN" altLang="en-US" sz="2400">
                <a:sym typeface="+mn-ea"/>
              </a:rPr>
              <a:t>（RQ1）ATVHUNTER模型的有效性</a:t>
            </a:r>
            <a:r>
              <a:rPr lang="zh-CN" altLang="en-US" sz="2400">
                <a:sym typeface="+mn-ea"/>
              </a:rPr>
              <a:t>如何？</a:t>
            </a:r>
            <a:endParaRPr lang="zh-CN" altLang="en-US" sz="2400">
              <a:sym typeface="+mn-ea"/>
            </a:endParaRPr>
          </a:p>
          <a:p>
            <a:pPr marL="342900" indent="-342900">
              <a:buFont typeface="Wingdings" panose="05000000000000000000" charset="0"/>
              <a:buChar char="Ø"/>
            </a:pPr>
            <a:r>
              <a:rPr lang="zh-CN" altLang="en-US" sz="2400">
                <a:sym typeface="+mn-ea"/>
              </a:rPr>
              <a:t>（RQ2）</a:t>
            </a:r>
            <a:r>
              <a:rPr lang="zh-CN" altLang="en-US" sz="2400">
                <a:sym typeface="+mn-ea"/>
              </a:rPr>
              <a:t>ATVHUNTER模型的效率如何？</a:t>
            </a:r>
            <a:endParaRPr lang="zh-CN" altLang="en-US" sz="2400">
              <a:sym typeface="+mn-ea"/>
            </a:endParaRPr>
          </a:p>
          <a:p>
            <a:pPr marL="342900" indent="-342900">
              <a:buFont typeface="Wingdings" panose="05000000000000000000" charset="0"/>
              <a:buChar char="Ø"/>
            </a:pPr>
            <a:r>
              <a:rPr lang="zh-CN" altLang="en-US" sz="2400">
                <a:sym typeface="+mn-ea"/>
              </a:rPr>
              <a:t>（RQ3）</a:t>
            </a:r>
            <a:r>
              <a:rPr lang="zh-CN" altLang="en-US" sz="2400">
                <a:sym typeface="+mn-ea"/>
              </a:rPr>
              <a:t>ATVHUNTER模型对于代码混淆技术的弹性如何？</a:t>
            </a:r>
            <a:endParaRPr lang="zh-CN" altLang="en-US" sz="2400">
              <a:sym typeface="+mn-ea"/>
            </a:endParaRPr>
          </a:p>
          <a:p>
            <a:pPr indent="0">
              <a:buFont typeface="Arial" panose="020B0604020202020204" pitchFamily="34" charset="0"/>
              <a:buNone/>
            </a:pPr>
            <a:endParaRPr lang="zh-CN" altLang="en-US" sz="2400">
              <a:sym typeface="+mn-ea"/>
            </a:endParaRPr>
          </a:p>
        </p:txBody>
      </p:sp>
    </p:spTree>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88910" y="408940"/>
            <a:ext cx="959485" cy="957580"/>
          </a:xfrm>
          <a:prstGeom prst="ellipse">
            <a:avLst/>
          </a:prstGeom>
        </p:spPr>
      </p:pic>
      <p:sp>
        <p:nvSpPr>
          <p:cNvPr id="2" name="文本框 1"/>
          <p:cNvSpPr txBox="1"/>
          <p:nvPr/>
        </p:nvSpPr>
        <p:spPr>
          <a:xfrm>
            <a:off x="223520" y="408940"/>
            <a:ext cx="8920480" cy="2553335"/>
          </a:xfrm>
          <a:prstGeom prst="rect">
            <a:avLst/>
          </a:prstGeom>
          <a:noFill/>
        </p:spPr>
        <p:txBody>
          <a:bodyPr wrap="square" rtlCol="0">
            <a:spAutoFit/>
          </a:bodyPr>
          <a:p>
            <a:pPr indent="0">
              <a:buFont typeface="Arial" panose="020B0604020202020204" pitchFamily="34" charset="0"/>
              <a:buNone/>
            </a:pPr>
            <a:r>
              <a:rPr lang="zh-CN" altLang="en-US" sz="2400">
                <a:sym typeface="+mn-ea"/>
              </a:rPr>
              <a:t>阈值</a:t>
            </a:r>
            <a:r>
              <a:rPr lang="zh-CN" altLang="en-US" sz="2400">
                <a:sym typeface="+mn-ea"/>
              </a:rPr>
              <a:t>选择</a:t>
            </a:r>
            <a:endParaRPr lang="zh-CN" altLang="en-US" sz="2400">
              <a:sym typeface="+mn-ea"/>
            </a:endParaRPr>
          </a:p>
          <a:p>
            <a:pPr indent="0">
              <a:buFont typeface="Arial" panose="020B0604020202020204" pitchFamily="34" charset="0"/>
              <a:buNone/>
            </a:pPr>
            <a:endParaRPr lang="en-US" altLang="zh-CN" sz="2400">
              <a:sym typeface="+mn-ea"/>
            </a:endParaRPr>
          </a:p>
          <a:p>
            <a:pPr marL="285750" indent="-285750">
              <a:buFont typeface="Arial" panose="020B0604020202020204" pitchFamily="34" charset="0"/>
              <a:buChar char="•"/>
            </a:pPr>
            <a:r>
              <a:rPr lang="en-US" altLang="zh-CN" sz="1400">
                <a:sym typeface="+mn-ea"/>
              </a:rPr>
              <a:t>ground truth</a:t>
            </a:r>
            <a:r>
              <a:rPr lang="zh-CN" altLang="en-US" sz="1400">
                <a:sym typeface="+mn-ea"/>
              </a:rPr>
              <a:t>数据集构建</a:t>
            </a:r>
            <a:endParaRPr lang="zh-CN" altLang="en-US" sz="1400">
              <a:sym typeface="+mn-ea"/>
            </a:endParaRPr>
          </a:p>
          <a:p>
            <a:pPr marL="285750" indent="-285750">
              <a:buFont typeface="Wingdings" panose="05000000000000000000" charset="0"/>
              <a:buChar char="Ø"/>
            </a:pPr>
            <a:r>
              <a:rPr lang="zh-CN" altLang="en-US" sz="1400">
                <a:sym typeface="+mn-ea"/>
              </a:rPr>
              <a:t>从F-Droid上收集了500个开源应用程序的最新版本。</a:t>
            </a:r>
            <a:endParaRPr lang="zh-CN" altLang="en-US" sz="1400">
              <a:sym typeface="+mn-ea"/>
            </a:endParaRPr>
          </a:p>
          <a:p>
            <a:pPr marL="285750" indent="-285750">
              <a:buFont typeface="Wingdings" panose="05000000000000000000" charset="0"/>
              <a:buChar char="Ø"/>
            </a:pPr>
            <a:r>
              <a:rPr lang="zh-CN" altLang="en-US" sz="1400">
                <a:sym typeface="+mn-ea"/>
              </a:rPr>
              <a:t>对每个应用手动分析，从而获取应用内用到的TPL及其版本。</a:t>
            </a:r>
            <a:endParaRPr lang="zh-CN" altLang="en-US" sz="1400">
              <a:sym typeface="+mn-ea"/>
            </a:endParaRPr>
          </a:p>
          <a:p>
            <a:pPr marL="285750" indent="-285750">
              <a:buFont typeface="Wingdings" panose="05000000000000000000" charset="0"/>
              <a:buChar char="Ø"/>
            </a:pPr>
            <a:r>
              <a:rPr lang="zh-CN" altLang="en-US" sz="1400">
                <a:sym typeface="+mn-ea"/>
              </a:rPr>
              <a:t>过滤掉了144个包含不完整TPL的应用程序。</a:t>
            </a:r>
            <a:endParaRPr lang="zh-CN" altLang="en-US" sz="1400">
              <a:sym typeface="+mn-ea"/>
            </a:endParaRPr>
          </a:p>
          <a:p>
            <a:pPr marL="285750" indent="-285750">
              <a:buFont typeface="Wingdings" panose="05000000000000000000" charset="0"/>
              <a:buChar char="Ø"/>
            </a:pPr>
            <a:r>
              <a:rPr lang="zh-CN" altLang="en-US" sz="1400">
                <a:sym typeface="+mn-ea"/>
              </a:rPr>
              <a:t>最终，我们选择了356个应用程序和拥有6819个不同版本的189个独立的TPL作为ground truth。</a:t>
            </a:r>
            <a:endParaRPr lang="zh-CN" altLang="en-US" sz="1400">
              <a:sym typeface="+mn-ea"/>
            </a:endParaRPr>
          </a:p>
          <a:p>
            <a:pPr indent="0">
              <a:buFont typeface="Arial" panose="020B0604020202020204" pitchFamily="34" charset="0"/>
              <a:buNone/>
            </a:pPr>
            <a:endParaRPr lang="zh-CN" altLang="en-US" sz="1400">
              <a:sym typeface="+mn-ea"/>
            </a:endParaRPr>
          </a:p>
          <a:p>
            <a:pPr marL="285750" indent="-285750">
              <a:buFont typeface="Arial" panose="020B0604020202020204" pitchFamily="34" charset="0"/>
              <a:buChar char="•"/>
            </a:pPr>
            <a:r>
              <a:rPr lang="zh-CN" altLang="en-US" sz="1400">
                <a:sym typeface="+mn-ea"/>
              </a:rPr>
              <a:t>阈值</a:t>
            </a:r>
            <a:r>
              <a:rPr lang="zh-CN" altLang="en-US" sz="1400">
                <a:sym typeface="+mn-ea"/>
              </a:rPr>
              <a:t>选择</a:t>
            </a:r>
            <a:endParaRPr lang="zh-CN" altLang="en-US" sz="1400">
              <a:sym typeface="+mn-ea"/>
            </a:endParaRPr>
          </a:p>
          <a:p>
            <a:pPr indent="0">
              <a:buFont typeface="Arial" panose="020B0604020202020204" pitchFamily="34" charset="0"/>
              <a:buNone/>
            </a:pPr>
            <a:r>
              <a:rPr lang="zh-CN" altLang="en-US" sz="1400">
                <a:sym typeface="+mn-ea"/>
              </a:rPr>
              <a:t>随机选择了三组每组200个APP确定MSS和TSS的合适阈值。</a:t>
            </a:r>
            <a:endParaRPr lang="zh-CN" altLang="en-US" sz="1400">
              <a:sym typeface="+mn-ea"/>
            </a:endParaRPr>
          </a:p>
        </p:txBody>
      </p:sp>
      <p:pic>
        <p:nvPicPr>
          <p:cNvPr id="3" name="图片 2"/>
          <p:cNvPicPr>
            <a:picLocks noChangeAspect="1"/>
          </p:cNvPicPr>
          <p:nvPr/>
        </p:nvPicPr>
        <p:blipFill>
          <a:blip r:embed="rId2"/>
          <a:stretch>
            <a:fillRect/>
          </a:stretch>
        </p:blipFill>
        <p:spPr>
          <a:xfrm>
            <a:off x="223520" y="2962275"/>
            <a:ext cx="4445000" cy="2059940"/>
          </a:xfrm>
          <a:prstGeom prst="rect">
            <a:avLst/>
          </a:prstGeom>
        </p:spPr>
      </p:pic>
    </p:spTree>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88910" y="408940"/>
            <a:ext cx="959485" cy="957580"/>
          </a:xfrm>
          <a:prstGeom prst="ellipse">
            <a:avLst/>
          </a:prstGeom>
        </p:spPr>
      </p:pic>
      <p:sp>
        <p:nvSpPr>
          <p:cNvPr id="2" name="文本框 1"/>
          <p:cNvSpPr txBox="1"/>
          <p:nvPr/>
        </p:nvSpPr>
        <p:spPr>
          <a:xfrm>
            <a:off x="223520" y="408940"/>
            <a:ext cx="8920480" cy="3076575"/>
          </a:xfrm>
          <a:prstGeom prst="rect">
            <a:avLst/>
          </a:prstGeom>
          <a:noFill/>
        </p:spPr>
        <p:txBody>
          <a:bodyPr wrap="square" rtlCol="0">
            <a:spAutoFit/>
          </a:bodyPr>
          <a:p>
            <a:pPr indent="0">
              <a:buFont typeface="Arial" panose="020B0604020202020204" pitchFamily="34" charset="0"/>
              <a:buNone/>
            </a:pPr>
            <a:r>
              <a:rPr lang="zh-CN" altLang="en-US" sz="2400">
                <a:sym typeface="+mn-ea"/>
              </a:rPr>
              <a:t>RQ1</a:t>
            </a:r>
            <a:r>
              <a:rPr lang="en-US" altLang="zh-CN" sz="2400">
                <a:sym typeface="+mn-ea"/>
              </a:rPr>
              <a:t> </a:t>
            </a:r>
            <a:r>
              <a:rPr lang="zh-CN" altLang="en-US" sz="2400">
                <a:sym typeface="+mn-ea"/>
              </a:rPr>
              <a:t>有效性</a:t>
            </a:r>
            <a:endParaRPr lang="zh-CN" altLang="en-US" sz="2400">
              <a:sym typeface="+mn-ea"/>
            </a:endParaRPr>
          </a:p>
          <a:p>
            <a:pPr indent="0">
              <a:buFont typeface="Arial" panose="020B0604020202020204" pitchFamily="34" charset="0"/>
              <a:buNone/>
            </a:pPr>
            <a:endParaRPr lang="zh-CN" altLang="en-US" sz="1600">
              <a:sym typeface="+mn-ea"/>
            </a:endParaRPr>
          </a:p>
          <a:p>
            <a:pPr marL="285750" indent="-285750">
              <a:buFont typeface="Arial" panose="020B0604020202020204" pitchFamily="34" charset="0"/>
              <a:buChar char="•"/>
            </a:pPr>
            <a:r>
              <a:rPr lang="zh-CN" altLang="en-US" sz="1400" b="1">
                <a:sym typeface="+mn-ea"/>
              </a:rPr>
              <a:t>假阳性</a:t>
            </a:r>
            <a:endParaRPr lang="zh-CN" altLang="en-US" sz="1400" b="1">
              <a:sym typeface="+mn-ea"/>
            </a:endParaRPr>
          </a:p>
          <a:p>
            <a:pPr marL="285750" indent="-285750">
              <a:buFont typeface="Wingdings" panose="05000000000000000000" charset="0"/>
              <a:buChar char="Ø"/>
            </a:pPr>
            <a:r>
              <a:rPr lang="zh-CN" altLang="en-US" sz="1400">
                <a:sym typeface="+mn-ea"/>
              </a:rPr>
              <a:t>开源组件的重用。一些TPL是基于其他TPL重新开发的，只有很小的代码变化。</a:t>
            </a:r>
            <a:endParaRPr lang="zh-CN" altLang="en-US" sz="1400">
              <a:sym typeface="+mn-ea"/>
            </a:endParaRPr>
          </a:p>
          <a:p>
            <a:pPr marL="285750" indent="-285750">
              <a:buFont typeface="Wingdings" panose="05000000000000000000" charset="0"/>
              <a:buChar char="Ø"/>
            </a:pPr>
            <a:r>
              <a:rPr lang="zh-CN" altLang="en-US" sz="1400">
                <a:sym typeface="+mn-ea"/>
              </a:rPr>
              <a:t>Artifact ID或</a:t>
            </a:r>
            <a:r>
              <a:rPr lang="en-US" altLang="zh-CN" sz="1400">
                <a:sym typeface="+mn-ea"/>
              </a:rPr>
              <a:t>group </a:t>
            </a:r>
            <a:r>
              <a:rPr lang="zh-CN" altLang="en-US" sz="1400">
                <a:sym typeface="+mn-ea"/>
              </a:rPr>
              <a:t>ID发生更改。</a:t>
            </a:r>
            <a:endParaRPr lang="zh-CN" altLang="en-US" sz="1400">
              <a:sym typeface="+mn-ea"/>
            </a:endParaRPr>
          </a:p>
          <a:p>
            <a:pPr marL="285750" indent="-285750">
              <a:buFont typeface="Wingdings" panose="05000000000000000000" charset="0"/>
              <a:buChar char="Ø"/>
            </a:pPr>
            <a:r>
              <a:rPr lang="zh-CN" altLang="en-US" sz="1400">
                <a:sym typeface="+mn-ea"/>
              </a:rPr>
              <a:t>相似性较高的不同版本。</a:t>
            </a:r>
            <a:endParaRPr lang="zh-CN" altLang="en-US" sz="1400">
              <a:sym typeface="+mn-ea"/>
            </a:endParaRPr>
          </a:p>
          <a:p>
            <a:pPr marL="285750" indent="-285750">
              <a:buFont typeface="Wingdings" panose="05000000000000000000" charset="0"/>
              <a:buChar char="Ø"/>
            </a:pPr>
            <a:endParaRPr lang="zh-CN" altLang="en-US" sz="1400">
              <a:sym typeface="+mn-ea"/>
            </a:endParaRPr>
          </a:p>
          <a:p>
            <a:pPr marL="285750" indent="-285750">
              <a:buFont typeface="Arial" panose="020B0604020202020204" pitchFamily="34" charset="0"/>
              <a:buChar char="•"/>
            </a:pPr>
            <a:r>
              <a:rPr lang="zh-CN" altLang="en-US" sz="1400" b="1">
                <a:sym typeface="+mn-ea"/>
              </a:rPr>
              <a:t>假阴性</a:t>
            </a:r>
            <a:endParaRPr lang="zh-CN" altLang="en-US" sz="1400" b="1">
              <a:sym typeface="+mn-ea"/>
            </a:endParaRPr>
          </a:p>
          <a:p>
            <a:pPr marL="285750" indent="-285750">
              <a:buFont typeface="Wingdings" panose="05000000000000000000" charset="0"/>
              <a:buChar char="Ø"/>
            </a:pPr>
            <a:r>
              <a:rPr lang="en-US" altLang="zh-CN" sz="1400">
                <a:sym typeface="+mn-ea"/>
              </a:rPr>
              <a:t>优化措施来减少应用的大小,</a:t>
            </a:r>
            <a:r>
              <a:rPr lang="zh-CN" altLang="en-US" sz="1400">
                <a:sym typeface="+mn-ea"/>
              </a:rPr>
              <a:t>即自动删除一些不被主机应用调用的TPL的功能，这导致应用内的TPL与原来的TPL不同。</a:t>
            </a:r>
            <a:endParaRPr lang="zh-CN" altLang="en-US" sz="1400">
              <a:sym typeface="+mn-ea"/>
            </a:endParaRPr>
          </a:p>
          <a:p>
            <a:pPr marL="285750" indent="-285750">
              <a:buFont typeface="Wingdings" panose="05000000000000000000" charset="0"/>
              <a:buChar char="Ø"/>
            </a:pPr>
            <a:r>
              <a:rPr lang="en-US" altLang="zh-CN" sz="1400">
                <a:sym typeface="+mn-ea"/>
              </a:rPr>
              <a:t>一些TPL被集成到主机应用程序的同一包名称空间package namespace中，这可能会在预处理阶段被删除</a:t>
            </a:r>
            <a:r>
              <a:rPr lang="zh-CN" altLang="en-US" sz="1400">
                <a:sym typeface="+mn-ea"/>
              </a:rPr>
              <a:t>。</a:t>
            </a:r>
            <a:endParaRPr lang="en-US" altLang="zh-CN" sz="1400">
              <a:sym typeface="+mn-ea"/>
            </a:endParaRPr>
          </a:p>
          <a:p>
            <a:pPr marL="285750" indent="-285750">
              <a:buFont typeface="Wingdings" panose="05000000000000000000" charset="0"/>
              <a:buChar char="Ø"/>
            </a:pPr>
            <a:r>
              <a:rPr lang="en-US" altLang="zh-CN" sz="1400">
                <a:sym typeface="+mn-ea"/>
              </a:rPr>
              <a:t>不在我们的TPL数据库中</a:t>
            </a:r>
            <a:r>
              <a:rPr lang="zh-CN" altLang="en-US" sz="1400">
                <a:sym typeface="+mn-ea"/>
              </a:rPr>
              <a:t>。</a:t>
            </a:r>
            <a:endParaRPr lang="en-US" altLang="zh-CN" sz="1400">
              <a:sym typeface="+mn-ea"/>
            </a:endParaRPr>
          </a:p>
          <a:p>
            <a:pPr indent="0">
              <a:buFont typeface="Arial" panose="020B0604020202020204" pitchFamily="34" charset="0"/>
              <a:buNone/>
            </a:pPr>
            <a:endParaRPr lang="zh-CN" altLang="en-US" sz="1400">
              <a:sym typeface="+mn-ea"/>
            </a:endParaRPr>
          </a:p>
        </p:txBody>
      </p:sp>
      <p:pic>
        <p:nvPicPr>
          <p:cNvPr id="4" name="图片 3"/>
          <p:cNvPicPr>
            <a:picLocks noChangeAspect="1"/>
          </p:cNvPicPr>
          <p:nvPr/>
        </p:nvPicPr>
        <p:blipFill>
          <a:blip r:embed="rId2"/>
          <a:stretch>
            <a:fillRect/>
          </a:stretch>
        </p:blipFill>
        <p:spPr>
          <a:xfrm>
            <a:off x="223520" y="3229610"/>
            <a:ext cx="6015990" cy="1793240"/>
          </a:xfrm>
          <a:prstGeom prst="rect">
            <a:avLst/>
          </a:prstGeom>
        </p:spPr>
      </p:pic>
    </p:spTree>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88910" y="408940"/>
            <a:ext cx="959485" cy="957580"/>
          </a:xfrm>
          <a:prstGeom prst="ellipse">
            <a:avLst/>
          </a:prstGeom>
        </p:spPr>
      </p:pic>
      <p:sp>
        <p:nvSpPr>
          <p:cNvPr id="2" name="文本框 1"/>
          <p:cNvSpPr txBox="1"/>
          <p:nvPr/>
        </p:nvSpPr>
        <p:spPr>
          <a:xfrm>
            <a:off x="223520" y="408940"/>
            <a:ext cx="6705600" cy="4061460"/>
          </a:xfrm>
          <a:prstGeom prst="rect">
            <a:avLst/>
          </a:prstGeom>
          <a:noFill/>
        </p:spPr>
        <p:txBody>
          <a:bodyPr wrap="square" rtlCol="0">
            <a:spAutoFit/>
          </a:bodyPr>
          <a:p>
            <a:pPr indent="0">
              <a:buFont typeface="Arial" panose="020B0604020202020204" pitchFamily="34" charset="0"/>
              <a:buNone/>
            </a:pPr>
            <a:r>
              <a:rPr lang="zh-CN" altLang="en-US" sz="2400">
                <a:sym typeface="+mn-ea"/>
              </a:rPr>
              <a:t>RQ</a:t>
            </a:r>
            <a:r>
              <a:rPr lang="en-US" altLang="zh-CN" sz="2400">
                <a:sym typeface="+mn-ea"/>
              </a:rPr>
              <a:t>2 </a:t>
            </a:r>
            <a:r>
              <a:rPr lang="zh-CN" altLang="en-US" sz="2400">
                <a:sym typeface="+mn-ea"/>
              </a:rPr>
              <a:t>效率</a:t>
            </a:r>
            <a:endParaRPr lang="zh-CN" altLang="en-US" sz="2400">
              <a:sym typeface="+mn-ea"/>
            </a:endParaRPr>
          </a:p>
          <a:p>
            <a:pPr indent="0">
              <a:buFont typeface="Arial" panose="020B0604020202020204" pitchFamily="34" charset="0"/>
              <a:buNone/>
            </a:pPr>
            <a:endParaRPr lang="zh-CN" altLang="en-US" sz="2400">
              <a:sym typeface="+mn-ea"/>
            </a:endParaRPr>
          </a:p>
          <a:p>
            <a:pPr indent="0">
              <a:buFont typeface="Arial" panose="020B0604020202020204" pitchFamily="34" charset="0"/>
              <a:buNone/>
            </a:pPr>
            <a:endParaRPr lang="zh-CN" altLang="en-US" sz="2400">
              <a:sym typeface="+mn-ea"/>
            </a:endParaRPr>
          </a:p>
          <a:p>
            <a:pPr indent="0">
              <a:buFont typeface="Arial" panose="020B0604020202020204" pitchFamily="34" charset="0"/>
              <a:buNone/>
            </a:pPr>
            <a:r>
              <a:rPr lang="zh-CN" altLang="en-US" sz="1400">
                <a:sym typeface="+mn-ea"/>
              </a:rPr>
              <a:t>所有工具都使用相同的数据集（6819个TPL版本）构建自己的TPL数据库。</a:t>
            </a:r>
            <a:endParaRPr lang="zh-CN" altLang="en-US" sz="1400">
              <a:sym typeface="+mn-ea"/>
            </a:endParaRPr>
          </a:p>
          <a:p>
            <a:pPr indent="0">
              <a:buFont typeface="Arial" panose="020B0604020202020204" pitchFamily="34" charset="0"/>
              <a:buNone/>
            </a:pPr>
            <a:r>
              <a:rPr lang="zh-CN" altLang="en-US" sz="1400">
                <a:sym typeface="+mn-ea"/>
              </a:rPr>
              <a:t>检测时间是在测试应用程序中查找所有TPL-Vs的周期成本，不包括数据库构建时间。</a:t>
            </a:r>
            <a:endParaRPr lang="zh-CN" altLang="en-US" sz="1400">
              <a:sym typeface="+mn-ea"/>
            </a:endParaRPr>
          </a:p>
          <a:p>
            <a:pPr indent="0">
              <a:buFont typeface="Arial" panose="020B0604020202020204" pitchFamily="34" charset="0"/>
              <a:buNone/>
            </a:pPr>
            <a:endParaRPr lang="zh-CN" altLang="en-US" sz="2400">
              <a:sym typeface="+mn-ea"/>
            </a:endParaRPr>
          </a:p>
          <a:p>
            <a:pPr indent="0">
              <a:buFont typeface="Arial" panose="020B0604020202020204" pitchFamily="34" charset="0"/>
              <a:buNone/>
            </a:pPr>
            <a:endParaRPr lang="zh-CN" altLang="en-US" sz="2400">
              <a:sym typeface="+mn-ea"/>
            </a:endParaRPr>
          </a:p>
          <a:p>
            <a:pPr indent="0">
              <a:buFont typeface="Arial" panose="020B0604020202020204" pitchFamily="34" charset="0"/>
              <a:buNone/>
            </a:pPr>
            <a:endParaRPr lang="zh-CN" altLang="en-US" sz="2400">
              <a:sym typeface="+mn-ea"/>
            </a:endParaRPr>
          </a:p>
          <a:p>
            <a:pPr indent="0">
              <a:buFont typeface="Arial" panose="020B0604020202020204" pitchFamily="34" charset="0"/>
              <a:buNone/>
            </a:pPr>
            <a:endParaRPr lang="zh-CN" altLang="en-US" sz="2400">
              <a:sym typeface="+mn-ea"/>
            </a:endParaRPr>
          </a:p>
          <a:p>
            <a:pPr indent="0">
              <a:buFont typeface="Arial" panose="020B0604020202020204" pitchFamily="34" charset="0"/>
              <a:buNone/>
            </a:pPr>
            <a:endParaRPr lang="zh-CN" altLang="en-US" sz="2400">
              <a:sym typeface="+mn-ea"/>
            </a:endParaRPr>
          </a:p>
          <a:p>
            <a:pPr indent="0">
              <a:buFont typeface="Arial" panose="020B0604020202020204" pitchFamily="34" charset="0"/>
              <a:buNone/>
            </a:pPr>
            <a:endParaRPr lang="zh-CN" altLang="en-US" sz="2400">
              <a:sym typeface="+mn-ea"/>
            </a:endParaRPr>
          </a:p>
          <a:p>
            <a:pPr indent="0">
              <a:buFont typeface="Arial" panose="020B0604020202020204" pitchFamily="34" charset="0"/>
              <a:buNone/>
            </a:pPr>
            <a:endParaRPr lang="zh-CN" altLang="en-US" sz="1400">
              <a:sym typeface="+mn-ea"/>
            </a:endParaRPr>
          </a:p>
        </p:txBody>
      </p:sp>
      <p:pic>
        <p:nvPicPr>
          <p:cNvPr id="3" name="图片 2"/>
          <p:cNvPicPr>
            <a:picLocks noChangeAspect="1"/>
          </p:cNvPicPr>
          <p:nvPr/>
        </p:nvPicPr>
        <p:blipFill>
          <a:blip r:embed="rId2"/>
          <a:stretch>
            <a:fillRect/>
          </a:stretch>
        </p:blipFill>
        <p:spPr>
          <a:xfrm>
            <a:off x="223520" y="2550160"/>
            <a:ext cx="6705600" cy="1874520"/>
          </a:xfrm>
          <a:prstGeom prst="rect">
            <a:avLst/>
          </a:prstGeom>
        </p:spPr>
      </p:pic>
    </p:spTree>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88910" y="408940"/>
            <a:ext cx="959485" cy="957580"/>
          </a:xfrm>
          <a:prstGeom prst="ellipse">
            <a:avLst/>
          </a:prstGeom>
        </p:spPr>
      </p:pic>
      <p:sp>
        <p:nvSpPr>
          <p:cNvPr id="2" name="文本框 1"/>
          <p:cNvSpPr txBox="1"/>
          <p:nvPr/>
        </p:nvSpPr>
        <p:spPr>
          <a:xfrm>
            <a:off x="223520" y="408940"/>
            <a:ext cx="8920480" cy="2338070"/>
          </a:xfrm>
          <a:prstGeom prst="rect">
            <a:avLst/>
          </a:prstGeom>
          <a:noFill/>
        </p:spPr>
        <p:txBody>
          <a:bodyPr wrap="square" rtlCol="0">
            <a:spAutoFit/>
          </a:bodyPr>
          <a:p>
            <a:pPr indent="0">
              <a:buFont typeface="Arial" panose="020B0604020202020204" pitchFamily="34" charset="0"/>
              <a:buNone/>
            </a:pPr>
            <a:r>
              <a:rPr lang="en-US" altLang="zh-CN" sz="2400">
                <a:sym typeface="+mn-ea"/>
              </a:rPr>
              <a:t>RQ3 </a:t>
            </a:r>
            <a:r>
              <a:rPr lang="zh-CN" altLang="en-US" sz="2400">
                <a:sym typeface="+mn-ea"/>
              </a:rPr>
              <a:t>代码模糊弹性</a:t>
            </a:r>
            <a:endParaRPr lang="zh-CN" altLang="en-US" sz="2400">
              <a:sym typeface="+mn-ea"/>
            </a:endParaRPr>
          </a:p>
          <a:p>
            <a:pPr indent="0">
              <a:buFont typeface="Arial" panose="020B0604020202020204" pitchFamily="34" charset="0"/>
              <a:buNone/>
            </a:pPr>
            <a:endParaRPr lang="zh-CN" altLang="en-US" sz="2400">
              <a:sym typeface="+mn-ea"/>
            </a:endParaRPr>
          </a:p>
          <a:p>
            <a:pPr marL="285750" indent="-285750">
              <a:buFont typeface="Arial" panose="020B0604020202020204" pitchFamily="34" charset="0"/>
              <a:buChar char="•"/>
            </a:pPr>
            <a:r>
              <a:rPr lang="zh-CN" altLang="en-US" sz="1400" b="1">
                <a:sym typeface="+mn-ea"/>
              </a:rPr>
              <a:t>不使用代码模糊技术</a:t>
            </a:r>
            <a:r>
              <a:rPr lang="zh-CN" altLang="en-US" sz="1400">
                <a:sym typeface="+mn-ea"/>
              </a:rPr>
              <a:t>：LibID的检出率仅为12.93%，与RQ1的结果存在很大的差距。我们发现造成这种差距的主要原因是LibID无法使用反编译组件dex2jar。</a:t>
            </a:r>
            <a:endParaRPr lang="zh-CN" altLang="en-US" sz="1400">
              <a:sym typeface="+mn-ea"/>
            </a:endParaRPr>
          </a:p>
          <a:p>
            <a:pPr marL="285750" indent="-285750">
              <a:buFont typeface="Arial" panose="020B0604020202020204" pitchFamily="34" charset="0"/>
              <a:buChar char="•"/>
            </a:pPr>
            <a:r>
              <a:rPr lang="zh-CN" altLang="en-US" sz="1400" b="1">
                <a:sym typeface="+mn-ea"/>
              </a:rPr>
              <a:t>重命名</a:t>
            </a:r>
            <a:r>
              <a:rPr lang="zh-CN" altLang="en-US" sz="1400">
                <a:sym typeface="+mn-ea"/>
              </a:rPr>
              <a:t>：所有工具对重命名混淆都有弹性。</a:t>
            </a:r>
            <a:endParaRPr lang="zh-CN" altLang="en-US" sz="1400">
              <a:sym typeface="+mn-ea"/>
            </a:endParaRPr>
          </a:p>
          <a:p>
            <a:pPr marL="285750" indent="-285750">
              <a:buFont typeface="Arial" panose="020B0604020202020204" pitchFamily="34" charset="0"/>
              <a:buChar char="•"/>
            </a:pPr>
            <a:r>
              <a:rPr lang="zh-CN" altLang="en-US" sz="1400" b="1">
                <a:sym typeface="+mn-ea"/>
              </a:rPr>
              <a:t>控制流随机化</a:t>
            </a:r>
            <a:r>
              <a:rPr lang="zh-CN" altLang="en-US" sz="1400">
                <a:sym typeface="+mn-ea"/>
              </a:rPr>
              <a:t>：</a:t>
            </a:r>
            <a:r>
              <a:rPr lang="en-US" altLang="zh-CN" sz="1400">
                <a:sym typeface="+mn-ea"/>
              </a:rPr>
              <a:t>ATVHUNTER</a:t>
            </a:r>
            <a:r>
              <a:rPr lang="zh-CN" altLang="en-US" sz="1400">
                <a:sym typeface="+mn-ea"/>
              </a:rPr>
              <a:t>使用模糊哈希技术提出细粒度特征，使得性能下降程度</a:t>
            </a:r>
            <a:r>
              <a:rPr lang="zh-CN" altLang="en-US" sz="1400">
                <a:sym typeface="+mn-ea"/>
              </a:rPr>
              <a:t>较小。</a:t>
            </a:r>
            <a:endParaRPr lang="zh-CN" altLang="en-US" sz="1400">
              <a:sym typeface="+mn-ea"/>
            </a:endParaRPr>
          </a:p>
          <a:p>
            <a:pPr marL="285750" indent="-285750">
              <a:buFont typeface="Arial" panose="020B0604020202020204" pitchFamily="34" charset="0"/>
              <a:buChar char="•"/>
            </a:pPr>
            <a:r>
              <a:rPr lang="zh-CN" altLang="en-US" sz="1400" b="1">
                <a:sym typeface="+mn-ea"/>
              </a:rPr>
              <a:t>包扁平化</a:t>
            </a:r>
            <a:r>
              <a:rPr lang="zh-CN" altLang="en-US" sz="1400">
                <a:sym typeface="+mn-ea"/>
              </a:rPr>
              <a:t>：</a:t>
            </a:r>
            <a:r>
              <a:rPr lang="en-US" altLang="zh-CN" sz="1400">
                <a:sym typeface="+mn-ea"/>
              </a:rPr>
              <a:t>ATVHUNTER使用类依赖关系来分割不同的候选TPL</a:t>
            </a:r>
            <a:r>
              <a:rPr lang="zh-CN" altLang="en-US" sz="1400">
                <a:sym typeface="+mn-ea"/>
              </a:rPr>
              <a:t>，</a:t>
            </a:r>
            <a:r>
              <a:rPr lang="en-US" altLang="zh-CN" sz="1400">
                <a:sym typeface="+mn-ea"/>
              </a:rPr>
              <a:t>这完全不依赖于包的结构</a:t>
            </a:r>
            <a:r>
              <a:rPr lang="zh-CN" altLang="en-US" sz="1400">
                <a:sym typeface="+mn-ea"/>
              </a:rPr>
              <a:t>。</a:t>
            </a:r>
            <a:endParaRPr lang="zh-CN" altLang="en-US" sz="1400">
              <a:sym typeface="+mn-ea"/>
            </a:endParaRPr>
          </a:p>
          <a:p>
            <a:pPr marL="285750" indent="-285750">
              <a:buFont typeface="Arial" panose="020B0604020202020204" pitchFamily="34" charset="0"/>
              <a:buChar char="•"/>
            </a:pPr>
            <a:r>
              <a:rPr lang="zh-CN" altLang="en-US" sz="1400" b="1">
                <a:sym typeface="+mn-ea"/>
              </a:rPr>
              <a:t>死代码删除</a:t>
            </a:r>
            <a:r>
              <a:rPr lang="zh-CN" altLang="en-US" sz="1400">
                <a:sym typeface="+mn-ea"/>
              </a:rPr>
              <a:t>：删除一些没有被主机应用调用的代码，导致应用内TPL的代码特性与原来的TPL不同。LibPecker选择类依赖关系作为代码特性，而我们采用CFG作为代码特性，包括没有调用的方法和类。</a:t>
            </a:r>
            <a:endParaRPr lang="zh-CN" altLang="en-US" sz="1400">
              <a:sym typeface="+mn-ea"/>
            </a:endParaRPr>
          </a:p>
        </p:txBody>
      </p:sp>
      <p:pic>
        <p:nvPicPr>
          <p:cNvPr id="5" name="图片 4"/>
          <p:cNvPicPr>
            <a:picLocks noChangeAspect="1"/>
          </p:cNvPicPr>
          <p:nvPr/>
        </p:nvPicPr>
        <p:blipFill>
          <a:blip r:embed="rId2"/>
          <a:stretch>
            <a:fillRect/>
          </a:stretch>
        </p:blipFill>
        <p:spPr>
          <a:xfrm>
            <a:off x="223520" y="2747010"/>
            <a:ext cx="4617085" cy="2080895"/>
          </a:xfrm>
          <a:prstGeom prst="rect">
            <a:avLst/>
          </a:prstGeom>
        </p:spPr>
      </p:pic>
    </p:spTree>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88910" y="408940"/>
            <a:ext cx="959485" cy="957580"/>
          </a:xfrm>
          <a:prstGeom prst="ellipse">
            <a:avLst/>
          </a:prstGeom>
        </p:spPr>
      </p:pic>
      <p:sp>
        <p:nvSpPr>
          <p:cNvPr id="2" name="文本框 1"/>
          <p:cNvSpPr txBox="1"/>
          <p:nvPr/>
        </p:nvSpPr>
        <p:spPr>
          <a:xfrm>
            <a:off x="223520" y="408940"/>
            <a:ext cx="8920480" cy="4123055"/>
          </a:xfrm>
          <a:prstGeom prst="rect">
            <a:avLst/>
          </a:prstGeom>
          <a:noFill/>
        </p:spPr>
        <p:txBody>
          <a:bodyPr wrap="square" rtlCol="0">
            <a:spAutoFit/>
          </a:bodyPr>
          <a:p>
            <a:pPr indent="0">
              <a:buFont typeface="Arial" panose="020B0604020202020204" pitchFamily="34" charset="0"/>
              <a:buNone/>
            </a:pPr>
            <a:r>
              <a:rPr lang="zh-CN" altLang="en-US" sz="2400">
                <a:sym typeface="+mn-ea"/>
              </a:rPr>
              <a:t>现实数据</a:t>
            </a:r>
            <a:r>
              <a:rPr lang="zh-CN" altLang="en-US" sz="2400">
                <a:sym typeface="+mn-ea"/>
              </a:rPr>
              <a:t>实验</a:t>
            </a:r>
            <a:endParaRPr lang="zh-CN" altLang="en-US" sz="2400">
              <a:sym typeface="+mn-ea"/>
            </a:endParaRPr>
          </a:p>
          <a:p>
            <a:pPr indent="0">
              <a:buFont typeface="Arial" panose="020B0604020202020204" pitchFamily="34" charset="0"/>
              <a:buNone/>
            </a:pPr>
            <a:endParaRPr lang="zh-CN" altLang="en-US" sz="1400">
              <a:sym typeface="+mn-ea"/>
            </a:endParaRPr>
          </a:p>
          <a:p>
            <a:pPr indent="0">
              <a:buFont typeface="Arial" panose="020B0604020202020204" pitchFamily="34" charset="0"/>
              <a:buNone/>
            </a:pPr>
            <a:r>
              <a:rPr lang="zh-CN" altLang="en-US" sz="1400" b="1">
                <a:sym typeface="+mn-ea"/>
              </a:rPr>
              <a:t>从google play上根据安装数收集商业安卓应用程序</a:t>
            </a:r>
            <a:r>
              <a:rPr lang="zh-CN" altLang="en-US" sz="1400">
                <a:sym typeface="+mn-ea"/>
              </a:rPr>
              <a:t>，最终收集了来自33个不同类别的104,446个应用程序作为研究对象。</a:t>
            </a:r>
            <a:endParaRPr lang="zh-CN" altLang="en-US" sz="1400">
              <a:sym typeface="+mn-ea"/>
            </a:endParaRPr>
          </a:p>
          <a:p>
            <a:pPr indent="0">
              <a:buFont typeface="Arial" panose="020B0604020202020204" pitchFamily="34" charset="0"/>
              <a:buNone/>
            </a:pPr>
            <a:r>
              <a:rPr lang="zh-CN" altLang="en-US" sz="1400">
                <a:sym typeface="+mn-ea"/>
              </a:rPr>
              <a:t>其中73110个应用程序使用TPL进行开发。</a:t>
            </a:r>
            <a:endParaRPr lang="zh-CN" altLang="en-US" sz="1400">
              <a:sym typeface="+mn-ea"/>
            </a:endParaRPr>
          </a:p>
          <a:p>
            <a:pPr indent="0">
              <a:buFont typeface="Arial" panose="020B0604020202020204" pitchFamily="34" charset="0"/>
              <a:buNone/>
            </a:pPr>
            <a:r>
              <a:rPr lang="zh-CN" altLang="en-US" sz="1400">
                <a:sym typeface="+mn-ea"/>
              </a:rPr>
              <a:t>使用</a:t>
            </a:r>
            <a:r>
              <a:rPr lang="zh-CN" altLang="en-US" sz="1400" b="1">
                <a:sym typeface="+mn-ea"/>
              </a:rPr>
              <a:t>CVSS v3.0安全度量</a:t>
            </a:r>
            <a:r>
              <a:rPr lang="zh-CN" altLang="en-US" sz="1400">
                <a:sym typeface="+mn-ea"/>
              </a:rPr>
              <a:t>[53]来指示漏洞的严重程度（即低、中、高和关键）。得分大于7.0表示严重程度较高和最严重的漏洞，占我们数据集所有漏洞的</a:t>
            </a:r>
            <a:r>
              <a:rPr lang="zh-CN" altLang="en-US" sz="1400" b="1">
                <a:sym typeface="+mn-ea"/>
              </a:rPr>
              <a:t>21.35%</a:t>
            </a:r>
            <a:r>
              <a:rPr lang="zh-CN" altLang="en-US" sz="1400">
                <a:sym typeface="+mn-ea"/>
              </a:rPr>
              <a:t>。</a:t>
            </a:r>
            <a:endParaRPr lang="zh-CN" altLang="en-US" sz="1400">
              <a:sym typeface="+mn-ea"/>
            </a:endParaRPr>
          </a:p>
          <a:p>
            <a:pPr indent="0">
              <a:buFont typeface="Arial" panose="020B0604020202020204" pitchFamily="34" charset="0"/>
              <a:buNone/>
            </a:pPr>
            <a:r>
              <a:rPr lang="zh-CN" altLang="en-US" sz="1400" b="1">
                <a:sym typeface="+mn-ea"/>
              </a:rPr>
              <a:t>74.95%的漏洞被其他TPL广泛使用。</a:t>
            </a:r>
            <a:endParaRPr lang="zh-CN" altLang="en-US" sz="1400" b="1">
              <a:sym typeface="+mn-ea"/>
            </a:endParaRPr>
          </a:p>
          <a:p>
            <a:pPr indent="0">
              <a:buFont typeface="Arial" panose="020B0604020202020204" pitchFamily="34" charset="0"/>
              <a:buNone/>
            </a:pPr>
            <a:r>
              <a:rPr lang="zh-CN" altLang="en-US" sz="1400">
                <a:sym typeface="+mn-ea"/>
              </a:rPr>
              <a:t>发现大约12.37%（9,050/73,110）的应用程序包括TPL-Vs，涉及53,337个已知漏洞和7,480个安全漏洞。</a:t>
            </a:r>
            <a:endParaRPr lang="zh-CN" altLang="en-US" sz="1400">
              <a:sym typeface="+mn-ea"/>
            </a:endParaRPr>
          </a:p>
          <a:p>
            <a:pPr indent="0">
              <a:buFont typeface="Arial" panose="020B0604020202020204" pitchFamily="34" charset="0"/>
              <a:buNone/>
            </a:pPr>
            <a:r>
              <a:rPr lang="zh-CN" altLang="en-US" sz="1400">
                <a:sym typeface="+mn-ea"/>
              </a:rPr>
              <a:t>已知的漏洞来自166个不同的脆弱TPL，对应的10,362个版本，安全漏洞来自27个脆弱TPL，284个不同版本。</a:t>
            </a:r>
            <a:endParaRPr lang="zh-CN" altLang="en-US" sz="1400">
              <a:sym typeface="+mn-ea"/>
            </a:endParaRPr>
          </a:p>
          <a:p>
            <a:pPr indent="0">
              <a:buFont typeface="Arial" panose="020B0604020202020204" pitchFamily="34" charset="0"/>
              <a:buNone/>
            </a:pPr>
            <a:endParaRPr lang="zh-CN" altLang="en-US" sz="1400">
              <a:sym typeface="+mn-ea"/>
            </a:endParaRPr>
          </a:p>
          <a:p>
            <a:pPr indent="0">
              <a:buFont typeface="Arial" panose="020B0604020202020204" pitchFamily="34" charset="0"/>
              <a:buNone/>
            </a:pPr>
            <a:endParaRPr lang="zh-CN" altLang="en-US" sz="1400">
              <a:sym typeface="+mn-ea"/>
            </a:endParaRPr>
          </a:p>
          <a:p>
            <a:pPr indent="0">
              <a:buFont typeface="Arial" panose="020B0604020202020204" pitchFamily="34" charset="0"/>
              <a:buNone/>
            </a:pPr>
            <a:r>
              <a:rPr lang="zh-CN" altLang="en-US" sz="1400">
                <a:sym typeface="+mn-ea"/>
              </a:rPr>
              <a:t>TPL开发者经常基于存在的TPL开发自己的TPL，但是很少检查使用的组件是否存在已知漏洞</a:t>
            </a:r>
            <a:endParaRPr lang="zh-CN" altLang="en-US" sz="1400">
              <a:sym typeface="+mn-ea"/>
            </a:endParaRPr>
          </a:p>
          <a:p>
            <a:pPr indent="0">
              <a:buFont typeface="Arial" panose="020B0604020202020204" pitchFamily="34" charset="0"/>
              <a:buNone/>
            </a:pPr>
            <a:r>
              <a:rPr lang="zh-CN" altLang="en-US" sz="1400">
                <a:sym typeface="+mn-ea"/>
              </a:rPr>
              <a:t>应用开发者（1）大多数开发人员只关心TPL提供的功能，而不知道这些TPL中的安全问题。（2）应用程序开发者或公司不知道如何对这些输入的</a:t>
            </a:r>
            <a:r>
              <a:rPr lang="en-US" altLang="zh-CN" sz="1400">
                <a:sym typeface="+mn-ea"/>
              </a:rPr>
              <a:t>TPL</a:t>
            </a:r>
            <a:r>
              <a:rPr lang="zh-CN" altLang="en-US" sz="1400">
                <a:sym typeface="+mn-ea"/>
              </a:rPr>
              <a:t>进行安全检测。（3）一些应用程序开发者并不知道一些易受攻击的TPL已经更新或打了补丁，他们仍然使用这些旧的TPL版本。</a:t>
            </a:r>
            <a:endParaRPr lang="zh-CN" altLang="en-US" sz="1400">
              <a:sym typeface="+mn-ea"/>
            </a:endParaRPr>
          </a:p>
          <a:p>
            <a:pPr indent="0">
              <a:buFont typeface="Arial" panose="020B0604020202020204" pitchFamily="34" charset="0"/>
              <a:buNone/>
            </a:pPr>
            <a:r>
              <a:rPr lang="zh-CN" altLang="en-US" sz="1400">
                <a:sym typeface="+mn-ea"/>
              </a:rPr>
              <a:t>许多应用市场没有这样的安全评估机制来警告开发者他们的应用中的潜在安全风险。只有谷歌提供了一项名为应用安全改进（ASI）的服务。</a:t>
            </a:r>
            <a:endParaRPr lang="zh-CN" altLang="en-US" sz="1400">
              <a:sym typeface="+mn-ea"/>
            </a:endParaRPr>
          </a:p>
        </p:txBody>
      </p:sp>
    </p:spTree>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88910" y="408940"/>
            <a:ext cx="959485" cy="957580"/>
          </a:xfrm>
          <a:prstGeom prst="ellipse">
            <a:avLst/>
          </a:prstGeom>
        </p:spPr>
      </p:pic>
      <p:sp>
        <p:nvSpPr>
          <p:cNvPr id="2" name="文本框 1"/>
          <p:cNvSpPr txBox="1"/>
          <p:nvPr/>
        </p:nvSpPr>
        <p:spPr>
          <a:xfrm>
            <a:off x="184785" y="635000"/>
            <a:ext cx="8920480" cy="2614930"/>
          </a:xfrm>
          <a:prstGeom prst="rect">
            <a:avLst/>
          </a:prstGeom>
          <a:noFill/>
        </p:spPr>
        <p:txBody>
          <a:bodyPr wrap="square" rtlCol="0">
            <a:spAutoFit/>
          </a:bodyPr>
          <a:p>
            <a:pPr indent="0">
              <a:buFont typeface="Arial" panose="020B0604020202020204" pitchFamily="34" charset="0"/>
              <a:buNone/>
            </a:pPr>
            <a:r>
              <a:rPr lang="zh-CN" altLang="en-US" sz="2400">
                <a:sym typeface="+mn-ea"/>
              </a:rPr>
              <a:t>不足</a:t>
            </a:r>
            <a:endParaRPr lang="zh-CN" altLang="en-US" sz="1400">
              <a:sym typeface="+mn-ea"/>
            </a:endParaRPr>
          </a:p>
          <a:p>
            <a:pPr indent="0">
              <a:buFont typeface="Arial" panose="020B0604020202020204" pitchFamily="34" charset="0"/>
              <a:buNone/>
            </a:pPr>
            <a:endParaRPr lang="zh-CN" altLang="en-US" sz="1400">
              <a:sym typeface="+mn-ea"/>
            </a:endParaRPr>
          </a:p>
          <a:p>
            <a:pPr marL="285750" indent="-285750">
              <a:buFont typeface="Arial" panose="020B0604020202020204" pitchFamily="34" charset="0"/>
              <a:buChar char="•"/>
            </a:pPr>
            <a:r>
              <a:rPr lang="zh-CN" altLang="en-US" sz="1400">
                <a:sym typeface="+mn-ea"/>
              </a:rPr>
              <a:t>如果多个版本的Java代码是相同的，那么ATVHUNTER将提供几个候选版本，从而导致一些误报。</a:t>
            </a:r>
            <a:endParaRPr lang="zh-CN" altLang="en-US" sz="1400">
              <a:sym typeface="+mn-ea"/>
            </a:endParaRPr>
          </a:p>
          <a:p>
            <a:pPr marL="285750" indent="-285750">
              <a:buFont typeface="Arial" panose="020B0604020202020204" pitchFamily="34" charset="0"/>
              <a:buChar char="•"/>
            </a:pPr>
            <a:endParaRPr lang="zh-CN" altLang="en-US" sz="1400">
              <a:sym typeface="+mn-ea"/>
            </a:endParaRPr>
          </a:p>
          <a:p>
            <a:pPr marL="285750" indent="-285750">
              <a:buFont typeface="Arial" panose="020B0604020202020204" pitchFamily="34" charset="0"/>
              <a:buChar char="•"/>
            </a:pPr>
            <a:r>
              <a:rPr lang="zh-CN" altLang="en-US" sz="1400">
                <a:sym typeface="+mn-ea"/>
              </a:rPr>
              <a:t>如果一些TPL被引入主机程序的包结构中，则他可能被ATVHUNTER作为主模块的一部分而误删，</a:t>
            </a:r>
            <a:endParaRPr lang="zh-CN" altLang="en-US" sz="1400">
              <a:sym typeface="+mn-ea"/>
            </a:endParaRPr>
          </a:p>
          <a:p>
            <a:pPr marL="285750" indent="-285750">
              <a:buFont typeface="Arial" panose="020B0604020202020204" pitchFamily="34" charset="0"/>
              <a:buChar char="•"/>
            </a:pPr>
            <a:endParaRPr lang="zh-CN" altLang="en-US" sz="1400">
              <a:sym typeface="+mn-ea"/>
            </a:endParaRPr>
          </a:p>
          <a:p>
            <a:pPr marL="285750" indent="-285750">
              <a:buFont typeface="Arial" panose="020B0604020202020204" pitchFamily="34" charset="0"/>
              <a:buChar char="•"/>
            </a:pPr>
            <a:r>
              <a:rPr lang="zh-CN" altLang="en-US" sz="1400">
                <a:sym typeface="+mn-ea"/>
              </a:rPr>
              <a:t>我们只关注Java库，而不考虑本机库。</a:t>
            </a:r>
            <a:endParaRPr lang="zh-CN" altLang="en-US" sz="1400">
              <a:sym typeface="+mn-ea"/>
            </a:endParaRPr>
          </a:p>
          <a:p>
            <a:pPr marL="285750" indent="-285750">
              <a:buFont typeface="Arial" panose="020B0604020202020204" pitchFamily="34" charset="0"/>
              <a:buChar char="•"/>
            </a:pPr>
            <a:endParaRPr lang="zh-CN" altLang="en-US" sz="1400">
              <a:sym typeface="+mn-ea"/>
            </a:endParaRPr>
          </a:p>
          <a:p>
            <a:pPr marL="285750" indent="-285750">
              <a:buFont typeface="Arial" panose="020B0604020202020204" pitchFamily="34" charset="0"/>
              <a:buChar char="•"/>
            </a:pPr>
            <a:r>
              <a:rPr lang="zh-CN" altLang="en-US" sz="1400">
                <a:sym typeface="+mn-ea"/>
              </a:rPr>
              <a:t>ATVHUNTER采用静态分析来寻找</a:t>
            </a:r>
            <a:r>
              <a:rPr lang="en-US" altLang="zh-CN" sz="1400">
                <a:sym typeface="+mn-ea"/>
              </a:rPr>
              <a:t>TPL</a:t>
            </a:r>
            <a:r>
              <a:rPr lang="zh-CN" altLang="en-US" sz="1400">
                <a:sym typeface="+mn-ea"/>
              </a:rPr>
              <a:t>，因此，我们可能会错过一些以动态方法加载的库。</a:t>
            </a:r>
            <a:endParaRPr lang="zh-CN" altLang="en-US" sz="1400">
              <a:sym typeface="+mn-ea"/>
            </a:endParaRPr>
          </a:p>
          <a:p>
            <a:pPr marL="285750" indent="-285750">
              <a:buFont typeface="Arial" panose="020B0604020202020204" pitchFamily="34" charset="0"/>
              <a:buChar char="•"/>
            </a:pPr>
            <a:endParaRPr lang="zh-CN" altLang="en-US" sz="1400">
              <a:sym typeface="+mn-ea"/>
            </a:endParaRPr>
          </a:p>
          <a:p>
            <a:pPr marL="285750" indent="-285750">
              <a:buFont typeface="Arial" panose="020B0604020202020204" pitchFamily="34" charset="0"/>
              <a:buChar char="•"/>
            </a:pPr>
            <a:r>
              <a:rPr lang="zh-CN" altLang="en-US" sz="1400">
                <a:sym typeface="+mn-ea"/>
              </a:rPr>
              <a:t>第三方库一直在不断更新，这意味着ATVHUNTER找不到这些新出现的TPL。</a:t>
            </a:r>
            <a:endParaRPr lang="zh-CN" altLang="en-US" sz="1400">
              <a:sym typeface="+mn-ea"/>
            </a:endParaRPr>
          </a:p>
        </p:txBody>
      </p:sp>
    </p:spTree>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274485"/>
            <a:ext cx="9144000" cy="224971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0" y="3199765"/>
            <a:ext cx="9144000" cy="398780"/>
          </a:xfrm>
          <a:prstGeom prst="rect">
            <a:avLst/>
          </a:prstGeom>
          <a:noFill/>
        </p:spPr>
        <p:txBody>
          <a:bodyPr wrap="square" rtlCol="0">
            <a:spAutoFit/>
          </a:bodyPr>
          <a:lstStyle/>
          <a:p>
            <a:pPr algn="ctr"/>
            <a:r>
              <a:rPr lang="en-US" sz="2000" dirty="0">
                <a:solidFill>
                  <a:schemeClr val="bg1"/>
                </a:solidFill>
                <a:latin typeface="微软雅黑" panose="020B0503020204020204" pitchFamily="34" charset="-122"/>
                <a:ea typeface="微软雅黑" panose="020B0503020204020204" pitchFamily="34" charset="-122"/>
              </a:rPr>
              <a:t>DOCKER</a:t>
            </a:r>
            <a:r>
              <a:rPr lang="zh-CN" altLang="en-US" sz="2000" dirty="0">
                <a:solidFill>
                  <a:schemeClr val="bg1"/>
                </a:solidFill>
                <a:latin typeface="微软雅黑" panose="020B0503020204020204" pitchFamily="34" charset="-122"/>
                <a:ea typeface="微软雅黑" panose="020B0503020204020204" pitchFamily="34" charset="-122"/>
              </a:rPr>
              <a:t>分享</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677972" y="245781"/>
            <a:ext cx="1788053" cy="1785132"/>
          </a:xfrm>
          <a:prstGeom prst="ellipse">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6960014" y="409026"/>
            <a:ext cx="1788053" cy="1785132"/>
          </a:xfrm>
          <a:prstGeom prst="ellipse">
            <a:avLst/>
          </a:prstGeom>
        </p:spPr>
      </p:pic>
      <p:sp>
        <p:nvSpPr>
          <p:cNvPr id="2" name="文本框 1"/>
          <p:cNvSpPr txBox="1"/>
          <p:nvPr/>
        </p:nvSpPr>
        <p:spPr>
          <a:xfrm>
            <a:off x="329565" y="173355"/>
            <a:ext cx="3907790" cy="368300"/>
          </a:xfrm>
          <a:prstGeom prst="rect">
            <a:avLst/>
          </a:prstGeom>
          <a:noFill/>
        </p:spPr>
        <p:txBody>
          <a:bodyPr wrap="square" rtlCol="0">
            <a:spAutoFit/>
          </a:bodyPr>
          <a:p>
            <a:r>
              <a:rPr lang="zh-CN" altLang="en-US" sz="1800" b="1"/>
              <a:t>验证成功安装</a:t>
            </a:r>
            <a:r>
              <a:rPr lang="en-US" altLang="zh-CN" sz="1800" b="1"/>
              <a:t>docker</a:t>
            </a:r>
            <a:endParaRPr lang="en-US" altLang="zh-CN" sz="1800" b="1"/>
          </a:p>
        </p:txBody>
      </p:sp>
      <p:pic>
        <p:nvPicPr>
          <p:cNvPr id="3" name="图片 2" descr="hello"/>
          <p:cNvPicPr>
            <a:picLocks noChangeAspect="1"/>
          </p:cNvPicPr>
          <p:nvPr>
            <p:custDataLst>
              <p:tags r:id="rId3"/>
            </p:custDataLst>
          </p:nvPr>
        </p:nvPicPr>
        <p:blipFill>
          <a:blip r:embed="rId4"/>
          <a:stretch>
            <a:fillRect/>
          </a:stretch>
        </p:blipFill>
        <p:spPr>
          <a:xfrm>
            <a:off x="329565" y="680720"/>
            <a:ext cx="6556375" cy="3906520"/>
          </a:xfrm>
          <a:prstGeom prst="rect">
            <a:avLst/>
          </a:prstGeom>
        </p:spPr>
      </p:pic>
    </p:spTree>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88910" y="408940"/>
            <a:ext cx="959485" cy="957580"/>
          </a:xfrm>
          <a:prstGeom prst="ellipse">
            <a:avLst/>
          </a:prstGeom>
        </p:spPr>
      </p:pic>
      <p:sp>
        <p:nvSpPr>
          <p:cNvPr id="2" name="文本框 1"/>
          <p:cNvSpPr txBox="1"/>
          <p:nvPr/>
        </p:nvSpPr>
        <p:spPr>
          <a:xfrm>
            <a:off x="223520" y="408305"/>
            <a:ext cx="7418070" cy="3900170"/>
          </a:xfrm>
          <a:prstGeom prst="rect">
            <a:avLst/>
          </a:prstGeom>
          <a:noFill/>
        </p:spPr>
        <p:txBody>
          <a:bodyPr wrap="square" rtlCol="0">
            <a:spAutoFit/>
          </a:bodyPr>
          <a:p>
            <a:r>
              <a:rPr lang="en-US" altLang="zh-CN" sz="2400"/>
              <a:t>A</a:t>
            </a:r>
            <a:r>
              <a:rPr lang="en-US" altLang="zh-CN" sz="2400"/>
              <a:t>bstract</a:t>
            </a:r>
            <a:endParaRPr lang="en-US" altLang="zh-CN" sz="2400"/>
          </a:p>
          <a:p>
            <a:endParaRPr lang="zh-CN" altLang="en-US"/>
          </a:p>
          <a:p>
            <a:pPr marL="285750" indent="-285750">
              <a:buFont typeface="Arial" panose="020B0604020202020204" pitchFamily="34" charset="0"/>
              <a:buChar char="•"/>
            </a:pPr>
            <a:r>
              <a:rPr lang="en-US" altLang="zh-CN" sz="1400" b="1"/>
              <a:t>Motivation</a:t>
            </a:r>
            <a:r>
              <a:rPr lang="en-US" altLang="zh-CN" sz="1400"/>
              <a:t>:</a:t>
            </a:r>
            <a:r>
              <a:rPr lang="zh-CN" altLang="en-US" sz="1400"/>
              <a:t>安卓应用开发广泛依赖于第三方库</a:t>
            </a:r>
            <a:r>
              <a:rPr lang="en-US" altLang="zh-CN" sz="1400"/>
              <a:t>(TPL)</a:t>
            </a:r>
            <a:r>
              <a:rPr lang="zh-CN" altLang="en-US" sz="1400"/>
              <a:t>的使用，检测第三方库对于下流任务例如恶意软件识别和重打包软件的识别至关重要。</a:t>
            </a:r>
            <a:endParaRPr lang="zh-CN" altLang="en-US" sz="1400"/>
          </a:p>
          <a:p>
            <a:pPr indent="0">
              <a:buFont typeface="Arial" panose="020B0604020202020204" pitchFamily="34" charset="0"/>
              <a:buNone/>
            </a:pPr>
            <a:endParaRPr lang="zh-CN" altLang="en-US" sz="1400"/>
          </a:p>
          <a:p>
            <a:pPr marL="285750" indent="-285750">
              <a:buFont typeface="Arial" panose="020B0604020202020204" pitchFamily="34" charset="0"/>
              <a:buChar char="•"/>
            </a:pPr>
            <a:r>
              <a:rPr lang="en-US" altLang="zh-CN" sz="1400" b="1"/>
              <a:t>Method</a:t>
            </a:r>
            <a:r>
              <a:rPr lang="en-US" altLang="zh-CN" sz="1400"/>
              <a:t>:</a:t>
            </a:r>
            <a:r>
              <a:rPr lang="zh-CN" altLang="en-US" sz="1400"/>
              <a:t>提出一种静态分析模型</a:t>
            </a:r>
            <a:r>
              <a:rPr lang="en-US" altLang="zh-CN" sz="1400"/>
              <a:t>ATVHUNTER</a:t>
            </a:r>
            <a:r>
              <a:rPr lang="zh-CN" altLang="en-US" sz="1400"/>
              <a:t>，输入一个安卓应用，识别安卓应用中使用的TPL准确版本，并匹配该</a:t>
            </a:r>
            <a:r>
              <a:rPr lang="en-US" altLang="zh-CN" sz="1400"/>
              <a:t>TPL</a:t>
            </a:r>
            <a:r>
              <a:rPr lang="zh-CN" altLang="en-US" sz="1400"/>
              <a:t>是否存在漏洞，最终输出使用的</a:t>
            </a:r>
            <a:r>
              <a:rPr lang="en-US" altLang="zh-CN" sz="1400"/>
              <a:t>TPL</a:t>
            </a:r>
            <a:r>
              <a:rPr lang="zh-CN" altLang="en-US" sz="1400"/>
              <a:t>版本和</a:t>
            </a:r>
            <a:r>
              <a:rPr lang="zh-CN" altLang="en-US" sz="1400"/>
              <a:t>漏洞信息。</a:t>
            </a:r>
            <a:endParaRPr lang="zh-CN" altLang="en-US" sz="1400"/>
          </a:p>
          <a:p>
            <a:pPr indent="0">
              <a:buFont typeface="Arial" panose="020B0604020202020204" pitchFamily="34" charset="0"/>
              <a:buNone/>
            </a:pPr>
            <a:endParaRPr lang="zh-CN" altLang="en-US" sz="1400"/>
          </a:p>
          <a:p>
            <a:pPr marL="285750" indent="-285750">
              <a:buFont typeface="Arial" panose="020B0604020202020204" pitchFamily="34" charset="0"/>
              <a:buChar char="•"/>
            </a:pPr>
            <a:r>
              <a:rPr lang="en-US" altLang="zh-CN" sz="1400" b="1"/>
              <a:t>Database</a:t>
            </a:r>
            <a:r>
              <a:rPr lang="zh-CN" altLang="en-US" sz="1400"/>
              <a:t>：TPL特征数据库，其中包括189545个TPL以及对应</a:t>
            </a:r>
            <a:r>
              <a:rPr lang="zh-CN" altLang="en-US" sz="1400"/>
              <a:t>的3006676个版本。</a:t>
            </a:r>
            <a:endParaRPr lang="zh-CN" altLang="en-US" sz="1400"/>
          </a:p>
          <a:p>
            <a:pPr indent="0">
              <a:buFont typeface="Arial" panose="020B0604020202020204" pitchFamily="34" charset="0"/>
              <a:buNone/>
            </a:pPr>
            <a:r>
              <a:rPr lang="en-US" altLang="zh-CN" sz="1400"/>
              <a:t>                            </a:t>
            </a:r>
            <a:r>
              <a:rPr lang="zh-CN" altLang="en-US" sz="1400"/>
              <a:t>漏洞TPL版本数据库，其中包含152个开源TPL的4533个受影响版本，涉及118</a:t>
            </a:r>
            <a:r>
              <a:rPr lang="en-US" altLang="zh-CN" sz="1400"/>
              <a:t>0</a:t>
            </a:r>
            <a:r>
              <a:rPr lang="zh-CN" altLang="en-US" sz="1400"/>
              <a:t>个CVE报告和224个安全性bug。</a:t>
            </a:r>
            <a:endParaRPr lang="zh-CN" altLang="en-US" sz="1400"/>
          </a:p>
          <a:p>
            <a:pPr indent="0">
              <a:buFont typeface="Arial" panose="020B0604020202020204" pitchFamily="34" charset="0"/>
              <a:buNone/>
            </a:pPr>
            <a:endParaRPr lang="zh-CN" altLang="en-US" sz="1400"/>
          </a:p>
          <a:p>
            <a:pPr marL="285750" indent="-285750">
              <a:buFont typeface="Arial" panose="020B0604020202020204" pitchFamily="34" charset="0"/>
              <a:buChar char="•"/>
            </a:pPr>
            <a:r>
              <a:rPr lang="en-US" altLang="zh-CN" sz="1400" b="1"/>
              <a:t>Result</a:t>
            </a:r>
            <a:r>
              <a:rPr lang="en-US" altLang="zh-CN" sz="1400"/>
              <a:t>:</a:t>
            </a:r>
            <a:r>
              <a:rPr lang="zh-CN" altLang="en-US" sz="1400"/>
              <a:t>实验数据表明ATVHUNTER比SOTA算法表现更好，兼具高准确性（90.55），高召回率（88.79），高效率，对代码混淆技术的高弹性等特征。</a:t>
            </a:r>
            <a:endParaRPr lang="zh-CN" altLang="en-US" sz="1400"/>
          </a:p>
          <a:p>
            <a:pPr indent="0">
              <a:buFont typeface="Arial" panose="020B0604020202020204" pitchFamily="34" charset="0"/>
              <a:buNone/>
            </a:pPr>
            <a:endParaRPr lang="zh-CN" altLang="en-US" sz="1400"/>
          </a:p>
          <a:p>
            <a:pPr marL="285750" indent="-285750">
              <a:buFont typeface="Arial" panose="020B0604020202020204" pitchFamily="34" charset="0"/>
              <a:buChar char="•"/>
            </a:pPr>
            <a:r>
              <a:rPr lang="en-US" altLang="zh-CN" sz="1400" b="1"/>
              <a:t>Large-scale analysis</a:t>
            </a:r>
            <a:r>
              <a:rPr lang="en-US" altLang="zh-CN" sz="1400"/>
              <a:t>:</a:t>
            </a:r>
            <a:r>
              <a:rPr lang="zh-CN" altLang="en-US" sz="1400"/>
              <a:t>利用ATVHUNTER对73110个应用程序进行了大规模研究，发现在9050个应用程序中包含10616个易受攻击的TPL。目前安卓生态中脆弱</a:t>
            </a:r>
            <a:r>
              <a:rPr lang="en-US" altLang="zh-CN" sz="1400"/>
              <a:t>TPL</a:t>
            </a:r>
            <a:r>
              <a:rPr lang="zh-CN" altLang="en-US" sz="1400"/>
              <a:t>问题十分严峻。</a:t>
            </a:r>
            <a:endParaRPr lang="zh-CN" altLang="en-US" sz="1400"/>
          </a:p>
        </p:txBody>
      </p:sp>
    </p:spTree>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6960014" y="409026"/>
            <a:ext cx="1788053" cy="1785132"/>
          </a:xfrm>
          <a:prstGeom prst="ellipse">
            <a:avLst/>
          </a:prstGeom>
        </p:spPr>
      </p:pic>
      <p:sp>
        <p:nvSpPr>
          <p:cNvPr id="2" name="文本框 1"/>
          <p:cNvSpPr txBox="1"/>
          <p:nvPr/>
        </p:nvSpPr>
        <p:spPr>
          <a:xfrm>
            <a:off x="329565" y="173355"/>
            <a:ext cx="6569710" cy="2214880"/>
          </a:xfrm>
          <a:prstGeom prst="rect">
            <a:avLst/>
          </a:prstGeom>
          <a:noFill/>
        </p:spPr>
        <p:txBody>
          <a:bodyPr wrap="square" rtlCol="0">
            <a:spAutoFit/>
          </a:bodyPr>
          <a:p>
            <a:r>
              <a:rPr lang="en-US" altLang="zh-CN" sz="1800" b="1"/>
              <a:t>docker</a:t>
            </a:r>
            <a:r>
              <a:rPr lang="zh-CN" altLang="en-US" sz="1800" b="1"/>
              <a:t>镜像加速</a:t>
            </a:r>
            <a:endParaRPr lang="zh-CN" altLang="en-US" sz="1800" b="1"/>
          </a:p>
          <a:p>
            <a:r>
              <a:rPr lang="zh-CN" altLang="en-US" sz="1400"/>
              <a:t>在 /etc/docker/daemon.json 中写入如下内容使用科大镜像（如果文件不存在请新建该文件）：</a:t>
            </a:r>
            <a:endParaRPr lang="zh-CN" altLang="en-US" sz="1400"/>
          </a:p>
          <a:p>
            <a:r>
              <a:rPr lang="zh-CN" altLang="en-US" sz="1400"/>
              <a:t>{"registry-mirrors":["https://docker.mirrors.ustc.edu.cn/"]}</a:t>
            </a:r>
            <a:endParaRPr lang="zh-CN" altLang="en-US" sz="1400"/>
          </a:p>
          <a:p>
            <a:endParaRPr lang="zh-CN" altLang="en-US" sz="1800"/>
          </a:p>
          <a:p>
            <a:endParaRPr lang="zh-CN" altLang="en-US" sz="1800"/>
          </a:p>
          <a:p>
            <a:r>
              <a:rPr lang="zh-CN" altLang="en-US" sz="1400"/>
              <a:t>之后重新启动服务：</a:t>
            </a:r>
            <a:endParaRPr lang="zh-CN" altLang="en-US" sz="1400"/>
          </a:p>
          <a:p>
            <a:r>
              <a:rPr lang="zh-CN" altLang="en-US" sz="1400"/>
              <a:t>$ sudo systemctl daemon-reload</a:t>
            </a:r>
            <a:endParaRPr lang="zh-CN" altLang="en-US" sz="1400"/>
          </a:p>
          <a:p>
            <a:r>
              <a:rPr lang="zh-CN" altLang="en-US" sz="1400"/>
              <a:t>$ sudo systemctl restart docker</a:t>
            </a:r>
            <a:endParaRPr lang="zh-CN" altLang="en-US" sz="1400"/>
          </a:p>
        </p:txBody>
      </p:sp>
      <p:pic>
        <p:nvPicPr>
          <p:cNvPr id="4" name="图片 3" descr="2"/>
          <p:cNvPicPr>
            <a:picLocks noChangeAspect="1"/>
          </p:cNvPicPr>
          <p:nvPr/>
        </p:nvPicPr>
        <p:blipFill>
          <a:blip r:embed="rId3"/>
          <a:stretch>
            <a:fillRect/>
          </a:stretch>
        </p:blipFill>
        <p:spPr>
          <a:xfrm>
            <a:off x="329565" y="1151255"/>
            <a:ext cx="5934075" cy="533400"/>
          </a:xfrm>
          <a:prstGeom prst="rect">
            <a:avLst/>
          </a:prstGeom>
        </p:spPr>
      </p:pic>
      <p:pic>
        <p:nvPicPr>
          <p:cNvPr id="5" name="图片 4" descr="1"/>
          <p:cNvPicPr>
            <a:picLocks noChangeAspect="1"/>
          </p:cNvPicPr>
          <p:nvPr/>
        </p:nvPicPr>
        <p:blipFill>
          <a:blip r:embed="rId4"/>
          <a:stretch>
            <a:fillRect/>
          </a:stretch>
        </p:blipFill>
        <p:spPr>
          <a:xfrm>
            <a:off x="329565" y="2388235"/>
            <a:ext cx="5933440" cy="1684655"/>
          </a:xfrm>
          <a:prstGeom prst="rect">
            <a:avLst/>
          </a:prstGeom>
        </p:spPr>
      </p:pic>
      <p:pic>
        <p:nvPicPr>
          <p:cNvPr id="6" name="图片 5" descr="11"/>
          <p:cNvPicPr>
            <a:picLocks noChangeAspect="1"/>
          </p:cNvPicPr>
          <p:nvPr/>
        </p:nvPicPr>
        <p:blipFill>
          <a:blip r:embed="rId5"/>
          <a:stretch>
            <a:fillRect/>
          </a:stretch>
        </p:blipFill>
        <p:spPr>
          <a:xfrm>
            <a:off x="4363720" y="3325495"/>
            <a:ext cx="4586605" cy="1518285"/>
          </a:xfrm>
          <a:prstGeom prst="rect">
            <a:avLst/>
          </a:prstGeom>
        </p:spPr>
      </p:pic>
      <p:sp>
        <p:nvSpPr>
          <p:cNvPr id="3" name="矩形 2"/>
          <p:cNvSpPr/>
          <p:nvPr/>
        </p:nvSpPr>
        <p:spPr>
          <a:xfrm>
            <a:off x="4441825" y="4318000"/>
            <a:ext cx="2784475" cy="35433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623116" y="712748"/>
            <a:ext cx="3603777" cy="1177245"/>
          </a:xfrm>
          <a:prstGeom prst="rect">
            <a:avLst/>
          </a:prstGeom>
          <a:noFill/>
        </p:spPr>
        <p:txBody>
          <a:bodyPr wrap="square" lIns="68580" tIns="34290" rIns="68580" bIns="34290" rtlCol="0">
            <a:spAutoFit/>
          </a:bodyPr>
          <a:lstStyle/>
          <a:p>
            <a:r>
              <a:rPr lang="en-US" altLang="zh-CN" sz="7200" dirty="0">
                <a:solidFill>
                  <a:srgbClr val="0070C0"/>
                </a:solidFill>
                <a:latin typeface="Impact" panose="020B0806030902050204" pitchFamily="34" charset="0"/>
              </a:rPr>
              <a:t>PART 1</a:t>
            </a:r>
            <a:endParaRPr lang="zh-CN" altLang="en-US" sz="7200" dirty="0">
              <a:solidFill>
                <a:srgbClr val="0070C0"/>
              </a:solidFill>
              <a:latin typeface="Impact" panose="020B0806030902050204" pitchFamily="34" charset="0"/>
            </a:endParaRPr>
          </a:p>
        </p:txBody>
      </p:sp>
      <p:sp>
        <p:nvSpPr>
          <p:cNvPr id="27" name="文本框 26"/>
          <p:cNvSpPr txBox="1"/>
          <p:nvPr/>
        </p:nvSpPr>
        <p:spPr>
          <a:xfrm>
            <a:off x="623116" y="2058033"/>
            <a:ext cx="2486156" cy="583565"/>
          </a:xfrm>
          <a:prstGeom prst="rect">
            <a:avLst/>
          </a:prstGeom>
          <a:noFill/>
        </p:spPr>
        <p:txBody>
          <a:bodyPr wrap="square" rtlCol="0">
            <a:spAutoFit/>
          </a:bodyPr>
          <a:lstStyle/>
          <a:p>
            <a:r>
              <a:rPr lang="zh-CN" altLang="en-US" sz="3200" b="1" dirty="0">
                <a:solidFill>
                  <a:schemeClr val="tx1">
                    <a:lumMod val="75000"/>
                    <a:lumOff val="25000"/>
                  </a:schemeClr>
                </a:solidFill>
                <a:latin typeface="ITC Avant Garde Std Bk" panose="020B0502020202020204" pitchFamily="34" charset="0"/>
              </a:rPr>
              <a:t>容器的使用</a:t>
            </a:r>
            <a:endParaRPr lang="zh-CN" altLang="en-US" sz="3200" b="1" dirty="0">
              <a:solidFill>
                <a:schemeClr val="tx1">
                  <a:lumMod val="75000"/>
                  <a:lumOff val="25000"/>
                </a:schemeClr>
              </a:solidFill>
              <a:latin typeface="ITC Avant Garde Std Bk" panose="020B0502020202020204" pitchFamily="34" charset="0"/>
            </a:endParaRPr>
          </a:p>
        </p:txBody>
      </p:sp>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960014" y="409026"/>
            <a:ext cx="1788053" cy="1785132"/>
          </a:xfrm>
          <a:prstGeom prst="ellipse">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750"/>
                            </p:stCondLst>
                            <p:childTnLst>
                              <p:par>
                                <p:cTn id="11" presetID="22" presetClass="entr" presetSubtype="8"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left)">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6960014" y="409026"/>
            <a:ext cx="1788053" cy="1785132"/>
          </a:xfrm>
          <a:prstGeom prst="ellipse">
            <a:avLst/>
          </a:prstGeom>
        </p:spPr>
      </p:pic>
      <p:sp>
        <p:nvSpPr>
          <p:cNvPr id="2" name="文本框 1"/>
          <p:cNvSpPr txBox="1"/>
          <p:nvPr/>
        </p:nvSpPr>
        <p:spPr>
          <a:xfrm>
            <a:off x="329565" y="173355"/>
            <a:ext cx="6516370" cy="1568450"/>
          </a:xfrm>
          <a:prstGeom prst="rect">
            <a:avLst/>
          </a:prstGeom>
          <a:noFill/>
        </p:spPr>
        <p:txBody>
          <a:bodyPr wrap="square" rtlCol="0">
            <a:spAutoFit/>
          </a:bodyPr>
          <a:p>
            <a:r>
              <a:rPr lang="zh-CN" altLang="en-US" sz="1800" b="1"/>
              <a:t>在容器内运行程序</a:t>
            </a:r>
            <a:endParaRPr lang="zh-CN" altLang="en-US" sz="1800"/>
          </a:p>
          <a:p>
            <a:endParaRPr lang="zh-CN" altLang="en-US" sz="1800"/>
          </a:p>
          <a:p>
            <a:r>
              <a:rPr lang="en-US" altLang="zh-CN" sz="1800" b="1"/>
              <a:t>docker run</a:t>
            </a:r>
            <a:endParaRPr lang="zh-CN" altLang="en-US" sz="1800" b="1"/>
          </a:p>
          <a:p>
            <a:r>
              <a:rPr lang="zh-CN" altLang="en-US" sz="1400"/>
              <a:t>Docker 以 ubuntu15.10 镜像创建一个新容器，现在本地查找这个镜像，如果本地不存在则从镜像仓库 Docker Hub 下载公共镜像，然后在容器里执行 bin/echo "Hello world"，然后输出结果。</a:t>
            </a:r>
            <a:endParaRPr lang="zh-CN" altLang="en-US" sz="1400"/>
          </a:p>
        </p:txBody>
      </p:sp>
      <p:pic>
        <p:nvPicPr>
          <p:cNvPr id="4" name="图片 3" descr="helloword"/>
          <p:cNvPicPr>
            <a:picLocks noChangeAspect="1"/>
          </p:cNvPicPr>
          <p:nvPr/>
        </p:nvPicPr>
        <p:blipFill>
          <a:blip r:embed="rId3"/>
          <a:stretch>
            <a:fillRect/>
          </a:stretch>
        </p:blipFill>
        <p:spPr>
          <a:xfrm>
            <a:off x="329565" y="2193925"/>
            <a:ext cx="6867525" cy="1876425"/>
          </a:xfrm>
          <a:prstGeom prst="rect">
            <a:avLst/>
          </a:prstGeom>
        </p:spPr>
      </p:pic>
    </p:spTree>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6960014" y="409026"/>
            <a:ext cx="1788053" cy="1785132"/>
          </a:xfrm>
          <a:prstGeom prst="ellipse">
            <a:avLst/>
          </a:prstGeom>
        </p:spPr>
      </p:pic>
      <p:sp>
        <p:nvSpPr>
          <p:cNvPr id="2" name="文本框 1"/>
          <p:cNvSpPr txBox="1"/>
          <p:nvPr/>
        </p:nvSpPr>
        <p:spPr>
          <a:xfrm>
            <a:off x="329565" y="173355"/>
            <a:ext cx="6516370" cy="1506855"/>
          </a:xfrm>
          <a:prstGeom prst="rect">
            <a:avLst/>
          </a:prstGeom>
          <a:noFill/>
        </p:spPr>
        <p:txBody>
          <a:bodyPr wrap="square" rtlCol="0">
            <a:spAutoFit/>
          </a:bodyPr>
          <a:p>
            <a:r>
              <a:rPr lang="zh-CN" altLang="en-US" sz="1800" b="1"/>
              <a:t>运行交互式的容器</a:t>
            </a:r>
            <a:endParaRPr lang="zh-CN" altLang="en-US" sz="1800"/>
          </a:p>
          <a:p>
            <a:endParaRPr lang="zh-CN" altLang="en-US" sz="1800"/>
          </a:p>
          <a:p>
            <a:r>
              <a:rPr lang="zh-CN" altLang="en-US" sz="1400"/>
              <a:t>-t: 在新容器内指定一个伪终端或终端。</a:t>
            </a:r>
            <a:endParaRPr lang="zh-CN" altLang="en-US" sz="1400"/>
          </a:p>
          <a:p>
            <a:r>
              <a:rPr lang="zh-CN" altLang="en-US" sz="1400"/>
              <a:t>-i: 允许你对容器内的标准输入 (STDIN) 进行交互。</a:t>
            </a:r>
            <a:endParaRPr lang="zh-CN" altLang="en-US" sz="1400"/>
          </a:p>
          <a:p>
            <a:r>
              <a:rPr lang="zh-CN" altLang="en-US" sz="1400"/>
              <a:t>-d</a:t>
            </a:r>
            <a:r>
              <a:rPr lang="en-US" altLang="zh-CN" sz="1400"/>
              <a:t>:</a:t>
            </a:r>
            <a:r>
              <a:rPr lang="zh-CN" altLang="en-US" sz="1400"/>
              <a:t>后台启动</a:t>
            </a:r>
            <a:r>
              <a:rPr lang="zh-CN" altLang="en-US" sz="1400"/>
              <a:t>容器</a:t>
            </a:r>
            <a:endParaRPr lang="zh-CN" altLang="en-US" sz="1400"/>
          </a:p>
          <a:p>
            <a:r>
              <a:rPr lang="zh-CN" altLang="en-US" sz="1400"/>
              <a:t>此时已进入一个 ubuntu15.10 系统的容器。</a:t>
            </a:r>
            <a:endParaRPr lang="zh-CN" altLang="en-US" sz="1400"/>
          </a:p>
        </p:txBody>
      </p:sp>
      <p:pic>
        <p:nvPicPr>
          <p:cNvPr id="3" name="图片 2" descr="jiaohushi container"/>
          <p:cNvPicPr>
            <a:picLocks noChangeAspect="1"/>
          </p:cNvPicPr>
          <p:nvPr/>
        </p:nvPicPr>
        <p:blipFill>
          <a:blip r:embed="rId3"/>
          <a:stretch>
            <a:fillRect/>
          </a:stretch>
        </p:blipFill>
        <p:spPr>
          <a:xfrm>
            <a:off x="329565" y="1910080"/>
            <a:ext cx="6953250" cy="1666875"/>
          </a:xfrm>
          <a:prstGeom prst="rect">
            <a:avLst/>
          </a:prstGeom>
        </p:spPr>
      </p:pic>
      <p:pic>
        <p:nvPicPr>
          <p:cNvPr id="5" name="图片 4" descr="houtai container"/>
          <p:cNvPicPr>
            <a:picLocks noChangeAspect="1"/>
          </p:cNvPicPr>
          <p:nvPr/>
        </p:nvPicPr>
        <p:blipFill>
          <a:blip r:embed="rId4"/>
          <a:stretch>
            <a:fillRect/>
          </a:stretch>
        </p:blipFill>
        <p:spPr>
          <a:xfrm>
            <a:off x="329565" y="3806825"/>
            <a:ext cx="8512810" cy="887730"/>
          </a:xfrm>
          <a:prstGeom prst="rect">
            <a:avLst/>
          </a:prstGeom>
        </p:spPr>
      </p:pic>
    </p:spTree>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6960014" y="409026"/>
            <a:ext cx="1788053" cy="1785132"/>
          </a:xfrm>
          <a:prstGeom prst="ellipse">
            <a:avLst/>
          </a:prstGeom>
        </p:spPr>
      </p:pic>
      <p:sp>
        <p:nvSpPr>
          <p:cNvPr id="2" name="文本框 1"/>
          <p:cNvSpPr txBox="1"/>
          <p:nvPr/>
        </p:nvSpPr>
        <p:spPr>
          <a:xfrm>
            <a:off x="329565" y="173355"/>
            <a:ext cx="6516370" cy="1137285"/>
          </a:xfrm>
          <a:prstGeom prst="rect">
            <a:avLst/>
          </a:prstGeom>
          <a:noFill/>
        </p:spPr>
        <p:txBody>
          <a:bodyPr wrap="square" rtlCol="0">
            <a:spAutoFit/>
          </a:bodyPr>
          <a:p>
            <a:r>
              <a:rPr lang="zh-CN" altLang="en-US" sz="1800" b="1"/>
              <a:t>查看后台运行程序输出</a:t>
            </a:r>
            <a:endParaRPr lang="zh-CN" altLang="en-US" sz="1800" b="1"/>
          </a:p>
          <a:p>
            <a:endParaRPr lang="en-US" altLang="zh-CN" sz="1800" b="1"/>
          </a:p>
          <a:p>
            <a:r>
              <a:rPr lang="en-US" altLang="zh-CN" sz="1800" b="1"/>
              <a:t>docker log</a:t>
            </a:r>
            <a:endParaRPr lang="zh-CN" altLang="en-US" sz="1800"/>
          </a:p>
          <a:p>
            <a:endParaRPr lang="zh-CN" altLang="en-US" sz="1400"/>
          </a:p>
        </p:txBody>
      </p:sp>
      <p:pic>
        <p:nvPicPr>
          <p:cNvPr id="4" name="图片 3" descr="cout1"/>
          <p:cNvPicPr>
            <a:picLocks noChangeAspect="1"/>
          </p:cNvPicPr>
          <p:nvPr/>
        </p:nvPicPr>
        <p:blipFill>
          <a:blip r:embed="rId3"/>
          <a:stretch>
            <a:fillRect/>
          </a:stretch>
        </p:blipFill>
        <p:spPr>
          <a:xfrm>
            <a:off x="113030" y="1033780"/>
            <a:ext cx="6847205" cy="1520825"/>
          </a:xfrm>
          <a:prstGeom prst="rect">
            <a:avLst/>
          </a:prstGeom>
        </p:spPr>
      </p:pic>
      <p:pic>
        <p:nvPicPr>
          <p:cNvPr id="6" name="图片 5" descr="cout2"/>
          <p:cNvPicPr>
            <a:picLocks noChangeAspect="1"/>
          </p:cNvPicPr>
          <p:nvPr/>
        </p:nvPicPr>
        <p:blipFill>
          <a:blip r:embed="rId4"/>
          <a:stretch>
            <a:fillRect/>
          </a:stretch>
        </p:blipFill>
        <p:spPr>
          <a:xfrm>
            <a:off x="113030" y="2696845"/>
            <a:ext cx="4794885" cy="2167255"/>
          </a:xfrm>
          <a:prstGeom prst="rect">
            <a:avLst/>
          </a:prstGeom>
        </p:spPr>
      </p:pic>
    </p:spTree>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6960014" y="409026"/>
            <a:ext cx="1788053" cy="1785132"/>
          </a:xfrm>
          <a:prstGeom prst="ellipse">
            <a:avLst/>
          </a:prstGeom>
        </p:spPr>
      </p:pic>
      <p:sp>
        <p:nvSpPr>
          <p:cNvPr id="2" name="文本框 1"/>
          <p:cNvSpPr txBox="1"/>
          <p:nvPr/>
        </p:nvSpPr>
        <p:spPr>
          <a:xfrm>
            <a:off x="329565" y="173355"/>
            <a:ext cx="6516370" cy="1137285"/>
          </a:xfrm>
          <a:prstGeom prst="rect">
            <a:avLst/>
          </a:prstGeom>
          <a:noFill/>
        </p:spPr>
        <p:txBody>
          <a:bodyPr wrap="square" rtlCol="0">
            <a:spAutoFit/>
          </a:bodyPr>
          <a:p>
            <a:r>
              <a:rPr lang="zh-CN" altLang="en-US" sz="1800" b="1"/>
              <a:t>进入后台运行的程序</a:t>
            </a:r>
            <a:endParaRPr lang="zh-CN" altLang="en-US" sz="1800" b="1"/>
          </a:p>
          <a:p>
            <a:endParaRPr lang="zh-CN" altLang="en-US" sz="1400"/>
          </a:p>
          <a:p>
            <a:r>
              <a:rPr lang="en-US" altLang="zh-CN" sz="1800" b="1"/>
              <a:t>docker attach</a:t>
            </a:r>
            <a:r>
              <a:rPr lang="zh-CN" altLang="en-US" sz="1400"/>
              <a:t>：从这个容器退出，会导致容器的停止。</a:t>
            </a:r>
            <a:endParaRPr lang="en-US" altLang="zh-CN" sz="1400"/>
          </a:p>
          <a:p>
            <a:r>
              <a:rPr lang="en-US" altLang="zh-CN" sz="1800" b="1"/>
              <a:t>docker exec</a:t>
            </a:r>
            <a:r>
              <a:rPr lang="zh-CN" altLang="en-US" sz="1400"/>
              <a:t>：从这个容器退出，</a:t>
            </a:r>
            <a:r>
              <a:rPr lang="zh-CN" altLang="en-US" sz="1400"/>
              <a:t>不会导致容器的停止。</a:t>
            </a:r>
            <a:endParaRPr lang="zh-CN" altLang="en-US" sz="1400"/>
          </a:p>
        </p:txBody>
      </p:sp>
      <p:pic>
        <p:nvPicPr>
          <p:cNvPr id="3" name="图片 2" descr="attach container stop"/>
          <p:cNvPicPr>
            <a:picLocks noChangeAspect="1"/>
          </p:cNvPicPr>
          <p:nvPr/>
        </p:nvPicPr>
        <p:blipFill>
          <a:blip r:embed="rId3"/>
          <a:stretch>
            <a:fillRect/>
          </a:stretch>
        </p:blipFill>
        <p:spPr>
          <a:xfrm>
            <a:off x="329565" y="1420495"/>
            <a:ext cx="5198110" cy="1295400"/>
          </a:xfrm>
          <a:prstGeom prst="rect">
            <a:avLst/>
          </a:prstGeom>
        </p:spPr>
      </p:pic>
      <p:pic>
        <p:nvPicPr>
          <p:cNvPr id="5" name="图片 4" descr="exec container unstop"/>
          <p:cNvPicPr>
            <a:picLocks noChangeAspect="1"/>
          </p:cNvPicPr>
          <p:nvPr/>
        </p:nvPicPr>
        <p:blipFill>
          <a:blip r:embed="rId4"/>
          <a:stretch>
            <a:fillRect/>
          </a:stretch>
        </p:blipFill>
        <p:spPr>
          <a:xfrm>
            <a:off x="329565" y="3027045"/>
            <a:ext cx="5997575" cy="1570355"/>
          </a:xfrm>
          <a:prstGeom prst="rect">
            <a:avLst/>
          </a:prstGeom>
        </p:spPr>
      </p:pic>
    </p:spTree>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6960014" y="409026"/>
            <a:ext cx="1788053" cy="1785132"/>
          </a:xfrm>
          <a:prstGeom prst="ellipse">
            <a:avLst/>
          </a:prstGeom>
        </p:spPr>
      </p:pic>
      <p:sp>
        <p:nvSpPr>
          <p:cNvPr id="2" name="文本框 1"/>
          <p:cNvSpPr txBox="1"/>
          <p:nvPr/>
        </p:nvSpPr>
        <p:spPr>
          <a:xfrm>
            <a:off x="329565" y="173355"/>
            <a:ext cx="6516370" cy="3353435"/>
          </a:xfrm>
          <a:prstGeom prst="rect">
            <a:avLst/>
          </a:prstGeom>
          <a:noFill/>
        </p:spPr>
        <p:txBody>
          <a:bodyPr wrap="square" rtlCol="0">
            <a:spAutoFit/>
          </a:bodyPr>
          <a:p>
            <a:r>
              <a:rPr lang="zh-CN" altLang="en-US" sz="1800" b="1"/>
              <a:t>停止容器</a:t>
            </a:r>
            <a:endParaRPr lang="zh-CN" altLang="en-US" sz="1800" b="1"/>
          </a:p>
          <a:p>
            <a:endParaRPr lang="zh-CN" altLang="en-US" sz="1800" b="1"/>
          </a:p>
          <a:p>
            <a:r>
              <a:rPr lang="en-US" altLang="zh-CN" sz="1800" b="1"/>
              <a:t>docker stop</a:t>
            </a:r>
            <a:endParaRPr lang="en-US" altLang="zh-CN" sz="1800" b="1"/>
          </a:p>
          <a:p>
            <a:endParaRPr lang="en-US" altLang="zh-CN" sz="1800" b="1"/>
          </a:p>
          <a:p>
            <a:endParaRPr lang="en-US" altLang="zh-CN" sz="1800" b="1"/>
          </a:p>
          <a:p>
            <a:endParaRPr lang="en-US" altLang="zh-CN" sz="1800" b="1"/>
          </a:p>
          <a:p>
            <a:endParaRPr lang="en-US" altLang="zh-CN" sz="1800" b="1"/>
          </a:p>
          <a:p>
            <a:endParaRPr lang="en-US" altLang="zh-CN" sz="1800" b="1"/>
          </a:p>
          <a:p>
            <a:r>
              <a:rPr lang="zh-CN" altLang="en-US" sz="1800" b="1"/>
              <a:t>启动容器</a:t>
            </a:r>
            <a:endParaRPr lang="zh-CN" altLang="en-US" sz="1800" b="1"/>
          </a:p>
          <a:p>
            <a:endParaRPr lang="zh-CN" altLang="en-US" sz="1800" b="1"/>
          </a:p>
          <a:p>
            <a:r>
              <a:rPr lang="en-US" altLang="zh-CN" sz="1800" b="1"/>
              <a:t>docker start</a:t>
            </a:r>
            <a:endParaRPr lang="zh-CN" altLang="en-US" sz="1800" b="1"/>
          </a:p>
          <a:p>
            <a:endParaRPr lang="zh-CN" altLang="en-US" sz="1400" b="1"/>
          </a:p>
        </p:txBody>
      </p:sp>
      <p:pic>
        <p:nvPicPr>
          <p:cNvPr id="3" name="图片 2" descr="container stop"/>
          <p:cNvPicPr>
            <a:picLocks noChangeAspect="1"/>
          </p:cNvPicPr>
          <p:nvPr/>
        </p:nvPicPr>
        <p:blipFill>
          <a:blip r:embed="rId3"/>
          <a:stretch>
            <a:fillRect/>
          </a:stretch>
        </p:blipFill>
        <p:spPr>
          <a:xfrm>
            <a:off x="329565" y="1174750"/>
            <a:ext cx="8448675" cy="1019175"/>
          </a:xfrm>
          <a:prstGeom prst="rect">
            <a:avLst/>
          </a:prstGeom>
        </p:spPr>
      </p:pic>
      <p:pic>
        <p:nvPicPr>
          <p:cNvPr id="4" name="图片 3" descr="chongxinqidong container"/>
          <p:cNvPicPr>
            <a:picLocks noChangeAspect="1"/>
          </p:cNvPicPr>
          <p:nvPr/>
        </p:nvPicPr>
        <p:blipFill>
          <a:blip r:embed="rId4"/>
          <a:stretch>
            <a:fillRect/>
          </a:stretch>
        </p:blipFill>
        <p:spPr>
          <a:xfrm>
            <a:off x="329565" y="3526790"/>
            <a:ext cx="8463915" cy="786765"/>
          </a:xfrm>
          <a:prstGeom prst="rect">
            <a:avLst/>
          </a:prstGeom>
        </p:spPr>
      </p:pic>
    </p:spTree>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6960014" y="409026"/>
            <a:ext cx="1788053" cy="1785132"/>
          </a:xfrm>
          <a:prstGeom prst="ellipse">
            <a:avLst/>
          </a:prstGeom>
        </p:spPr>
      </p:pic>
      <p:sp>
        <p:nvSpPr>
          <p:cNvPr id="2" name="文本框 1"/>
          <p:cNvSpPr txBox="1"/>
          <p:nvPr/>
        </p:nvSpPr>
        <p:spPr>
          <a:xfrm>
            <a:off x="329565" y="173990"/>
            <a:ext cx="6752590" cy="1014730"/>
          </a:xfrm>
          <a:prstGeom prst="rect">
            <a:avLst/>
          </a:prstGeom>
          <a:noFill/>
        </p:spPr>
        <p:txBody>
          <a:bodyPr wrap="square" rtlCol="0">
            <a:spAutoFit/>
          </a:bodyPr>
          <a:p>
            <a:r>
              <a:rPr lang="zh-CN" altLang="en-US" sz="1800" b="1"/>
              <a:t>运行</a:t>
            </a:r>
            <a:r>
              <a:rPr lang="en-US" altLang="zh-CN" sz="1800" b="1"/>
              <a:t>WEB</a:t>
            </a:r>
            <a:r>
              <a:rPr lang="zh-CN" altLang="en-US" sz="1800" b="1"/>
              <a:t>应用程序</a:t>
            </a:r>
            <a:endParaRPr lang="zh-CN" altLang="en-US" sz="1800" b="1"/>
          </a:p>
          <a:p>
            <a:r>
              <a:rPr lang="zh-CN" altLang="en-US" sz="1400"/>
              <a:t>在docker容器中运行一个 Python Flask 应用来运行一个web应用。</a:t>
            </a:r>
            <a:endParaRPr lang="zh-CN" altLang="en-US" sz="1400"/>
          </a:p>
          <a:p>
            <a:r>
              <a:rPr lang="zh-CN" altLang="en-US" sz="1400"/>
              <a:t>-P:将容器内部使用的网络端口随机映射到我们使用的主机上。</a:t>
            </a:r>
            <a:endParaRPr lang="zh-CN" altLang="en-US" sz="1400"/>
          </a:p>
          <a:p>
            <a:r>
              <a:rPr lang="zh-CN" altLang="en-US" sz="1400"/>
              <a:t>本例中Docker 开放了 5000 端口（默认 Python Flask 端口）映射到主机端口 </a:t>
            </a:r>
            <a:r>
              <a:rPr lang="en-US" altLang="zh-CN" sz="1400"/>
              <a:t>49153</a:t>
            </a:r>
            <a:r>
              <a:rPr lang="zh-CN" altLang="en-US" sz="1400"/>
              <a:t>上。</a:t>
            </a:r>
            <a:endParaRPr lang="zh-CN" altLang="en-US" sz="1400"/>
          </a:p>
        </p:txBody>
      </p:sp>
      <p:pic>
        <p:nvPicPr>
          <p:cNvPr id="3" name="图片 2" descr="run web yingyong"/>
          <p:cNvPicPr>
            <a:picLocks noChangeAspect="1"/>
          </p:cNvPicPr>
          <p:nvPr/>
        </p:nvPicPr>
        <p:blipFill>
          <a:blip r:embed="rId3"/>
          <a:stretch>
            <a:fillRect/>
          </a:stretch>
        </p:blipFill>
        <p:spPr>
          <a:xfrm>
            <a:off x="329565" y="1188085"/>
            <a:ext cx="6210300" cy="2364740"/>
          </a:xfrm>
          <a:prstGeom prst="rect">
            <a:avLst/>
          </a:prstGeom>
        </p:spPr>
      </p:pic>
      <p:pic>
        <p:nvPicPr>
          <p:cNvPr id="5" name="图片 4" descr="wangluoport"/>
          <p:cNvPicPr>
            <a:picLocks noChangeAspect="1"/>
          </p:cNvPicPr>
          <p:nvPr/>
        </p:nvPicPr>
        <p:blipFill>
          <a:blip r:embed="rId4"/>
          <a:stretch>
            <a:fillRect/>
          </a:stretch>
        </p:blipFill>
        <p:spPr>
          <a:xfrm>
            <a:off x="329565" y="3768090"/>
            <a:ext cx="4905375" cy="790575"/>
          </a:xfrm>
          <a:prstGeom prst="rect">
            <a:avLst/>
          </a:prstGeom>
        </p:spPr>
      </p:pic>
    </p:spTree>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6960014" y="409026"/>
            <a:ext cx="1788053" cy="1785132"/>
          </a:xfrm>
          <a:prstGeom prst="ellipse">
            <a:avLst/>
          </a:prstGeom>
        </p:spPr>
      </p:pic>
      <p:sp>
        <p:nvSpPr>
          <p:cNvPr id="2" name="文本框 1"/>
          <p:cNvSpPr txBox="1"/>
          <p:nvPr/>
        </p:nvSpPr>
        <p:spPr>
          <a:xfrm>
            <a:off x="329565" y="173355"/>
            <a:ext cx="6862445" cy="2306955"/>
          </a:xfrm>
          <a:prstGeom prst="rect">
            <a:avLst/>
          </a:prstGeom>
          <a:noFill/>
        </p:spPr>
        <p:txBody>
          <a:bodyPr wrap="square" rtlCol="0">
            <a:spAutoFit/>
          </a:bodyPr>
          <a:p>
            <a:r>
              <a:rPr lang="zh-CN" altLang="en-US" sz="1800" b="1"/>
              <a:t>查看</a:t>
            </a:r>
            <a:r>
              <a:rPr lang="en-US" altLang="zh-CN" sz="1800" b="1"/>
              <a:t>WEB</a:t>
            </a:r>
            <a:r>
              <a:rPr lang="zh-CN" altLang="en-US" sz="1800" b="1"/>
              <a:t>应用程序容器的进程</a:t>
            </a:r>
            <a:endParaRPr lang="zh-CN" altLang="en-US" sz="1400"/>
          </a:p>
          <a:p>
            <a:r>
              <a:rPr lang="en-US" altLang="zh-CN" sz="1800" b="1"/>
              <a:t>docker top</a:t>
            </a:r>
            <a:r>
              <a:rPr lang="zh-CN" altLang="en-US" sz="1400"/>
              <a:t>：查看容器内部运行的进程</a:t>
            </a:r>
            <a:endParaRPr lang="zh-CN" altLang="en-US" sz="1800"/>
          </a:p>
          <a:p>
            <a:endParaRPr lang="zh-CN" altLang="en-US" sz="1800"/>
          </a:p>
          <a:p>
            <a:endParaRPr lang="zh-CN" altLang="en-US" sz="1800"/>
          </a:p>
          <a:p>
            <a:endParaRPr lang="zh-CN" altLang="en-US" sz="1800"/>
          </a:p>
          <a:p>
            <a:r>
              <a:rPr sz="1800" b="1">
                <a:sym typeface="+mn-ea"/>
              </a:rPr>
              <a:t>查看 Docker 的底层信息</a:t>
            </a:r>
            <a:endParaRPr sz="1800" b="1">
              <a:sym typeface="+mn-ea"/>
            </a:endParaRPr>
          </a:p>
          <a:p>
            <a:r>
              <a:rPr lang="en-US" sz="1800" b="1">
                <a:sym typeface="+mn-ea"/>
              </a:rPr>
              <a:t>docker inspect</a:t>
            </a:r>
            <a:r>
              <a:rPr lang="zh-CN" altLang="en-US" sz="1800">
                <a:sym typeface="+mn-ea"/>
              </a:rPr>
              <a:t>：</a:t>
            </a:r>
            <a:r>
              <a:rPr sz="1400">
                <a:sym typeface="+mn-ea"/>
              </a:rPr>
              <a:t>它会返回一个 JSON 文件</a:t>
            </a:r>
            <a:r>
              <a:rPr lang="zh-CN" sz="1400">
                <a:sym typeface="+mn-ea"/>
              </a:rPr>
              <a:t>，</a:t>
            </a:r>
            <a:r>
              <a:rPr sz="1400">
                <a:sym typeface="+mn-ea"/>
              </a:rPr>
              <a:t>记录 Docker 容器的配置和状态信息</a:t>
            </a:r>
            <a:endParaRPr sz="1800"/>
          </a:p>
          <a:p>
            <a:endParaRPr lang="zh-CN" altLang="en-US" sz="1800"/>
          </a:p>
        </p:txBody>
      </p:sp>
      <p:pic>
        <p:nvPicPr>
          <p:cNvPr id="6" name="图片 5" descr="container inner chengxu"/>
          <p:cNvPicPr>
            <a:picLocks noChangeAspect="1"/>
          </p:cNvPicPr>
          <p:nvPr/>
        </p:nvPicPr>
        <p:blipFill>
          <a:blip r:embed="rId3"/>
          <a:stretch>
            <a:fillRect/>
          </a:stretch>
        </p:blipFill>
        <p:spPr>
          <a:xfrm rot="10800000" flipH="1" flipV="1">
            <a:off x="329565" y="818515"/>
            <a:ext cx="7049135" cy="561975"/>
          </a:xfrm>
          <a:prstGeom prst="rect">
            <a:avLst/>
          </a:prstGeom>
        </p:spPr>
      </p:pic>
      <p:pic>
        <p:nvPicPr>
          <p:cNvPr id="3" name="图片 2" descr="docker dicengxinxi"/>
          <p:cNvPicPr>
            <a:picLocks noChangeAspect="1"/>
          </p:cNvPicPr>
          <p:nvPr/>
        </p:nvPicPr>
        <p:blipFill>
          <a:blip r:embed="rId4"/>
          <a:stretch>
            <a:fillRect/>
          </a:stretch>
        </p:blipFill>
        <p:spPr>
          <a:xfrm>
            <a:off x="329565" y="2193925"/>
            <a:ext cx="6573520" cy="2797810"/>
          </a:xfrm>
          <a:prstGeom prst="rect">
            <a:avLst/>
          </a:prstGeom>
        </p:spPr>
      </p:pic>
    </p:spTree>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6960014" y="409026"/>
            <a:ext cx="1788053" cy="1785132"/>
          </a:xfrm>
          <a:prstGeom prst="ellipse">
            <a:avLst/>
          </a:prstGeom>
        </p:spPr>
      </p:pic>
      <p:sp>
        <p:nvSpPr>
          <p:cNvPr id="2" name="文本框 1"/>
          <p:cNvSpPr txBox="1"/>
          <p:nvPr/>
        </p:nvSpPr>
        <p:spPr>
          <a:xfrm>
            <a:off x="329565" y="173355"/>
            <a:ext cx="6516370" cy="1353185"/>
          </a:xfrm>
          <a:prstGeom prst="rect">
            <a:avLst/>
          </a:prstGeom>
          <a:noFill/>
        </p:spPr>
        <p:txBody>
          <a:bodyPr wrap="square" rtlCol="0">
            <a:spAutoFit/>
          </a:bodyPr>
          <a:p>
            <a:r>
              <a:rPr lang="zh-CN" sz="1800" b="1"/>
              <a:t>暂停、移除</a:t>
            </a:r>
            <a:r>
              <a:rPr lang="zh-CN" altLang="en-US" sz="1800" b="1"/>
              <a:t>容器</a:t>
            </a:r>
            <a:endParaRPr lang="zh-CN" altLang="en-US" sz="1400" b="1"/>
          </a:p>
          <a:p>
            <a:r>
              <a:rPr lang="en-US" altLang="zh-CN" sz="1800" b="1"/>
              <a:t>docker stop</a:t>
            </a:r>
            <a:r>
              <a:rPr lang="zh-CN" altLang="en-US" sz="1800" b="1"/>
              <a:t>：</a:t>
            </a:r>
            <a:r>
              <a:rPr lang="zh-CN" altLang="en-US" sz="1400"/>
              <a:t>暂停容器</a:t>
            </a:r>
            <a:endParaRPr lang="en-US" altLang="zh-CN" sz="1400" b="1"/>
          </a:p>
          <a:p>
            <a:r>
              <a:rPr lang="en-US" altLang="zh-CN" sz="1800" b="1"/>
              <a:t>docker rm:</a:t>
            </a:r>
            <a:r>
              <a:rPr lang="zh-CN" altLang="en-US" sz="1400"/>
              <a:t>移除容器</a:t>
            </a:r>
            <a:endParaRPr lang="zh-CN" altLang="en-US" sz="1400"/>
          </a:p>
          <a:p>
            <a:endParaRPr lang="zh-CN" altLang="en-US" sz="1400" b="1"/>
          </a:p>
          <a:p>
            <a:r>
              <a:rPr lang="zh-CN" altLang="en-US" sz="1400"/>
              <a:t>注意，必须要先暂停再移除，否则会出现</a:t>
            </a:r>
            <a:r>
              <a:rPr lang="zh-CN" altLang="en-US" sz="1400"/>
              <a:t>错误。</a:t>
            </a:r>
            <a:endParaRPr lang="zh-CN" altLang="en-US" sz="1400"/>
          </a:p>
        </p:txBody>
      </p:sp>
      <p:pic>
        <p:nvPicPr>
          <p:cNvPr id="4" name="图片 3" descr="stop remove webyingyong"/>
          <p:cNvPicPr>
            <a:picLocks noChangeAspect="1"/>
          </p:cNvPicPr>
          <p:nvPr/>
        </p:nvPicPr>
        <p:blipFill>
          <a:blip r:embed="rId3"/>
          <a:stretch>
            <a:fillRect/>
          </a:stretch>
        </p:blipFill>
        <p:spPr>
          <a:xfrm>
            <a:off x="329565" y="1844040"/>
            <a:ext cx="6343650" cy="685800"/>
          </a:xfrm>
          <a:prstGeom prst="rect">
            <a:avLst/>
          </a:prstGeom>
        </p:spPr>
      </p:pic>
    </p:spTree>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88910" y="408940"/>
            <a:ext cx="959485" cy="957580"/>
          </a:xfrm>
          <a:prstGeom prst="ellipse">
            <a:avLst/>
          </a:prstGeom>
        </p:spPr>
      </p:pic>
      <p:sp>
        <p:nvSpPr>
          <p:cNvPr id="2" name="文本框 1"/>
          <p:cNvSpPr txBox="1"/>
          <p:nvPr/>
        </p:nvSpPr>
        <p:spPr>
          <a:xfrm>
            <a:off x="223520" y="408305"/>
            <a:ext cx="8920480" cy="4461510"/>
          </a:xfrm>
          <a:prstGeom prst="rect">
            <a:avLst/>
          </a:prstGeom>
          <a:noFill/>
        </p:spPr>
        <p:txBody>
          <a:bodyPr wrap="square" rtlCol="0">
            <a:spAutoFit/>
          </a:bodyPr>
          <a:p>
            <a:r>
              <a:rPr lang="en-US" altLang="zh-CN" sz="2400"/>
              <a:t>Challenge</a:t>
            </a:r>
            <a:endParaRPr lang="zh-CN" altLang="en-US" sz="2400"/>
          </a:p>
          <a:p>
            <a:endParaRPr lang="zh-CN" altLang="en-US" sz="2400"/>
          </a:p>
          <a:p>
            <a:r>
              <a:rPr lang="en-US" altLang="zh-CN" sz="1800" b="1"/>
              <a:t>weaknesses</a:t>
            </a:r>
            <a:r>
              <a:rPr lang="zh-CN" altLang="en-US" sz="1800" b="1"/>
              <a:t>：</a:t>
            </a:r>
            <a:endParaRPr lang="zh-CN" altLang="en-US" sz="1800" b="1"/>
          </a:p>
          <a:p>
            <a:pPr marL="285750" indent="-285750">
              <a:buFont typeface="Arial" panose="020B0604020202020204" pitchFamily="34" charset="0"/>
              <a:buChar char="•"/>
            </a:pPr>
            <a:r>
              <a:rPr lang="zh-CN" altLang="en-US" sz="1600" b="1">
                <a:sym typeface="+mn-ea"/>
              </a:rPr>
              <a:t>clustering-based methods</a:t>
            </a:r>
            <a:r>
              <a:rPr lang="en-US" altLang="zh-CN" sz="1600">
                <a:sym typeface="+mn-ea"/>
              </a:rPr>
              <a:t>(LibRadar</a:t>
            </a:r>
            <a:r>
              <a:rPr lang="zh-CN" altLang="en-US" sz="1600">
                <a:sym typeface="+mn-ea"/>
              </a:rPr>
              <a:t>、</a:t>
            </a:r>
            <a:r>
              <a:rPr lang="en-US" altLang="zh-CN" sz="1600">
                <a:sym typeface="+mn-ea"/>
              </a:rPr>
              <a:t>LibD</a:t>
            </a:r>
            <a:r>
              <a:rPr lang="zh-CN" altLang="en-US" sz="1600">
                <a:sym typeface="+mn-ea"/>
              </a:rPr>
              <a:t>、</a:t>
            </a:r>
            <a:r>
              <a:rPr lang="en-US" altLang="zh-CN" sz="1600">
                <a:sym typeface="+mn-ea"/>
              </a:rPr>
              <a:t>LibExtractor)</a:t>
            </a:r>
            <a:endParaRPr lang="zh-CN" altLang="en-US" sz="1600"/>
          </a:p>
          <a:p>
            <a:pPr marL="285750" indent="-285750">
              <a:buFont typeface="Wingdings" panose="05000000000000000000" charset="0"/>
              <a:buChar char="Ø"/>
            </a:pPr>
            <a:r>
              <a:rPr lang="en-US" altLang="zh-CN" sz="1400"/>
              <a:t>       </a:t>
            </a:r>
            <a:r>
              <a:rPr lang="en-US" altLang="zh-CN" sz="1400" b="1"/>
              <a:t>Low recall</a:t>
            </a:r>
            <a:r>
              <a:rPr lang="en-US" altLang="zh-CN" sz="1400"/>
              <a:t>:</a:t>
            </a:r>
            <a:r>
              <a:rPr lang="zh-CN" altLang="en-US" sz="1400">
                <a:solidFill>
                  <a:schemeClr val="tx1"/>
                </a:solidFill>
              </a:rPr>
              <a:t>聚类算法只能识别常用的TPL，对针对特定客户的和新的TPL识别效果差。</a:t>
            </a:r>
            <a:endParaRPr lang="zh-CN" altLang="en-US" sz="1400"/>
          </a:p>
          <a:p>
            <a:pPr marL="285750" indent="-285750">
              <a:buFont typeface="Wingdings" panose="05000000000000000000" charset="0"/>
              <a:buChar char="Ø"/>
            </a:pPr>
            <a:r>
              <a:rPr lang="en-US" altLang="zh-CN" sz="1400"/>
              <a:t>       </a:t>
            </a:r>
            <a:r>
              <a:rPr lang="en-US" altLang="zh-CN" sz="1400" b="1"/>
              <a:t>Imprecise</a:t>
            </a:r>
            <a:r>
              <a:rPr lang="en-US" altLang="zh-CN" sz="1400"/>
              <a:t>:</a:t>
            </a:r>
            <a:r>
              <a:rPr lang="zh-CN" altLang="en-US" sz="1400">
                <a:solidFill>
                  <a:schemeClr val="tx1"/>
                </a:solidFill>
              </a:rPr>
              <a:t>聚类算法难以选择合适的参数来完美地区分不同的TPL或同一TPL的不同版本。</a:t>
            </a:r>
            <a:endParaRPr lang="zh-CN" altLang="en-US" sz="1400"/>
          </a:p>
          <a:p>
            <a:pPr marL="285750" indent="-285750">
              <a:buFont typeface="Wingdings" panose="05000000000000000000" charset="0"/>
              <a:buChar char="Ø"/>
            </a:pPr>
            <a:r>
              <a:rPr lang="en-US" altLang="zh-CN" sz="1400"/>
              <a:t>      </a:t>
            </a:r>
            <a:r>
              <a:rPr lang="en-US" altLang="zh-CN" sz="1400">
                <a:sym typeface="+mn-ea"/>
              </a:rPr>
              <a:t> </a:t>
            </a:r>
            <a:r>
              <a:rPr lang="en-US" altLang="zh-CN" sz="1400" b="1">
                <a:sym typeface="+mn-ea"/>
              </a:rPr>
              <a:t>Labor-intensive and error-prone</a:t>
            </a:r>
            <a:r>
              <a:rPr lang="en-US" altLang="zh-CN" sz="1400">
                <a:sym typeface="+mn-ea"/>
              </a:rPr>
              <a:t>:</a:t>
            </a:r>
            <a:r>
              <a:rPr lang="zh-CN" altLang="en-US" sz="1400">
                <a:solidFill>
                  <a:schemeClr val="tx1"/>
                </a:solidFill>
              </a:rPr>
              <a:t>验证聚类结果也是一个劳动密集型的和容易出错的问题。</a:t>
            </a:r>
            <a:endParaRPr lang="zh-CN" altLang="en-US" sz="1400"/>
          </a:p>
          <a:p>
            <a:pPr marL="285750" indent="-285750">
              <a:buFont typeface="Arial" panose="020B0604020202020204" pitchFamily="34" charset="0"/>
              <a:buChar char="•"/>
            </a:pPr>
            <a:r>
              <a:rPr lang="zh-CN" altLang="en-US" sz="1600" b="1"/>
              <a:t>Similarity-based methods</a:t>
            </a:r>
            <a:r>
              <a:rPr lang="en-US" altLang="zh-CN" sz="1600"/>
              <a:t>(LibScout、LibID)</a:t>
            </a:r>
            <a:endParaRPr lang="zh-CN" altLang="en-US" sz="1600"/>
          </a:p>
          <a:p>
            <a:pPr marL="285750" indent="-285750">
              <a:buFont typeface="Wingdings" panose="05000000000000000000" charset="0"/>
              <a:buChar char="Ø"/>
            </a:pPr>
            <a:r>
              <a:rPr lang="en-US" altLang="zh-CN" sz="1400"/>
              <a:t>       </a:t>
            </a:r>
            <a:r>
              <a:rPr lang="zh-CN" altLang="en-US" sz="1400" b="1"/>
              <a:t>predefined TPL database</a:t>
            </a:r>
            <a:r>
              <a:rPr lang="en-US" altLang="zh-CN" sz="1400"/>
              <a:t>:</a:t>
            </a:r>
            <a:r>
              <a:rPr lang="zh-CN" altLang="en-US" sz="1400">
                <a:solidFill>
                  <a:schemeClr val="tx1"/>
                </a:solidFill>
                <a:sym typeface="+mn-ea"/>
              </a:rPr>
              <a:t>相似度比较方法构造了一个预定义的TPL数据库，但目前发布的TPL数据库的规模远远小于实际市场上的TPL的数量。</a:t>
            </a:r>
            <a:endParaRPr lang="zh-CN" altLang="en-US" sz="1400"/>
          </a:p>
          <a:p>
            <a:pPr marL="285750" indent="-285750">
              <a:buFont typeface="Wingdings" panose="05000000000000000000" charset="0"/>
              <a:buChar char="Ø"/>
            </a:pPr>
            <a:r>
              <a:rPr lang="en-US" altLang="zh-CN" sz="1400"/>
              <a:t>       </a:t>
            </a:r>
            <a:r>
              <a:rPr lang="en-US" altLang="zh-CN" sz="1400" b="1"/>
              <a:t>Low recall</a:t>
            </a:r>
            <a:r>
              <a:rPr lang="en-US" altLang="zh-CN" sz="1400"/>
              <a:t>:</a:t>
            </a:r>
            <a:r>
              <a:rPr lang="en-US" altLang="zh-CN" sz="1400">
                <a:solidFill>
                  <a:schemeClr val="tx1"/>
                </a:solidFill>
              </a:rPr>
              <a:t>数据集中数据数量少则会导致低召回率</a:t>
            </a:r>
            <a:r>
              <a:rPr lang="zh-CN" altLang="en-US" sz="1400">
                <a:sym typeface="+mn-ea"/>
              </a:rPr>
              <a:t>。</a:t>
            </a:r>
            <a:endParaRPr lang="zh-CN" altLang="en-US" sz="1400">
              <a:solidFill>
                <a:schemeClr val="tx1"/>
              </a:solidFill>
            </a:endParaRPr>
          </a:p>
          <a:p>
            <a:pPr marL="285750" indent="-285750">
              <a:buFont typeface="Wingdings" panose="05000000000000000000" charset="0"/>
              <a:buChar char="Ø"/>
            </a:pPr>
            <a:r>
              <a:rPr lang="en-US" altLang="zh-CN" sz="1400"/>
              <a:t>       </a:t>
            </a:r>
            <a:r>
              <a:rPr lang="zh-CN" altLang="en-US" sz="1400" b="1"/>
              <a:t>Imprecise</a:t>
            </a:r>
            <a:r>
              <a:rPr lang="en-US" altLang="zh-CN" sz="1400"/>
              <a:t>:</a:t>
            </a:r>
            <a:r>
              <a:rPr lang="zh-CN" altLang="en-US" sz="1400">
                <a:solidFill>
                  <a:schemeClr val="tx1"/>
                </a:solidFill>
              </a:rPr>
              <a:t>依赖包结构来构建应用程序内的候选库，但不同版本的相同TPL的包结构/名称可能是突变的或容易混淆的。</a:t>
            </a:r>
            <a:endParaRPr lang="zh-CN" altLang="en-US" sz="1400">
              <a:solidFill>
                <a:schemeClr val="tx1"/>
              </a:solidFill>
            </a:endParaRPr>
          </a:p>
          <a:p>
            <a:pPr indent="0">
              <a:buFont typeface="Arial" panose="020B0604020202020204" pitchFamily="34" charset="0"/>
              <a:buNone/>
            </a:pPr>
            <a:endParaRPr lang="zh-CN" altLang="en-US" sz="1400"/>
          </a:p>
          <a:p>
            <a:pPr algn="l">
              <a:buClrTx/>
              <a:buSzTx/>
              <a:buFontTx/>
              <a:buNone/>
            </a:pPr>
            <a:r>
              <a:rPr lang="en-US" altLang="zh-CN" sz="1800" b="1"/>
              <a:t>challenge:</a:t>
            </a:r>
            <a:endParaRPr lang="en-US" altLang="zh-CN" sz="1800" b="1"/>
          </a:p>
          <a:p>
            <a:pPr marL="285750" indent="-285750">
              <a:buFont typeface="Arial" panose="020B0604020202020204" pitchFamily="34" charset="0"/>
              <a:buChar char="•"/>
            </a:pPr>
            <a:r>
              <a:rPr lang="en-US" altLang="zh-CN" sz="1400"/>
              <a:t>lack of vulnerable TPL database</a:t>
            </a:r>
            <a:endParaRPr lang="zh-CN" altLang="en-US" sz="1400"/>
          </a:p>
          <a:p>
            <a:pPr marL="285750" indent="-285750">
              <a:buFont typeface="Arial" panose="020B0604020202020204" pitchFamily="34" charset="0"/>
              <a:buChar char="•"/>
            </a:pPr>
            <a:r>
              <a:rPr lang="en-US" altLang="zh-CN" sz="1400"/>
              <a:t>unable to precisely identify TPL-v</a:t>
            </a:r>
            <a:endParaRPr lang="zh-CN" altLang="en-US" sz="1400"/>
          </a:p>
          <a:p>
            <a:pPr marL="285750" indent="-285750">
              <a:buFont typeface="Arial" panose="020B0604020202020204" pitchFamily="34" charset="0"/>
              <a:buChar char="•"/>
            </a:pPr>
            <a:r>
              <a:rPr lang="en-US" altLang="zh-CN" sz="1400"/>
              <a:t>unresilient to code obfuscation</a:t>
            </a:r>
            <a:endParaRPr lang="en-US" altLang="zh-CN" sz="1400"/>
          </a:p>
        </p:txBody>
      </p:sp>
    </p:spTree>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6960014" y="409026"/>
            <a:ext cx="1788053" cy="1785132"/>
          </a:xfrm>
          <a:prstGeom prst="ellipse">
            <a:avLst/>
          </a:prstGeom>
        </p:spPr>
      </p:pic>
      <p:sp>
        <p:nvSpPr>
          <p:cNvPr id="2" name="文本框 1"/>
          <p:cNvSpPr txBox="1"/>
          <p:nvPr/>
        </p:nvSpPr>
        <p:spPr>
          <a:xfrm>
            <a:off x="329565" y="173355"/>
            <a:ext cx="6516370" cy="645160"/>
          </a:xfrm>
          <a:prstGeom prst="rect">
            <a:avLst/>
          </a:prstGeom>
          <a:noFill/>
        </p:spPr>
        <p:txBody>
          <a:bodyPr wrap="square" rtlCol="0">
            <a:spAutoFit/>
          </a:bodyPr>
          <a:p>
            <a:r>
              <a:rPr lang="zh-CN" sz="1800" b="1"/>
              <a:t>容器连接</a:t>
            </a:r>
            <a:endParaRPr lang="zh-CN" sz="1800" b="1"/>
          </a:p>
          <a:p>
            <a:r>
              <a:rPr lang="zh-CN" sz="1800" b="1"/>
              <a:t>网络端口映射</a:t>
            </a:r>
            <a:endParaRPr lang="zh-CN" sz="1800" b="1"/>
          </a:p>
        </p:txBody>
      </p:sp>
      <p:pic>
        <p:nvPicPr>
          <p:cNvPr id="4" name="图片 3" descr="duankouyingshe1"/>
          <p:cNvPicPr>
            <a:picLocks noChangeAspect="1"/>
          </p:cNvPicPr>
          <p:nvPr/>
        </p:nvPicPr>
        <p:blipFill>
          <a:blip r:embed="rId3"/>
          <a:stretch>
            <a:fillRect/>
          </a:stretch>
        </p:blipFill>
        <p:spPr>
          <a:xfrm>
            <a:off x="329565" y="1148080"/>
            <a:ext cx="8697595" cy="3702050"/>
          </a:xfrm>
          <a:prstGeom prst="rect">
            <a:avLst/>
          </a:prstGeom>
        </p:spPr>
      </p:pic>
      <p:pic>
        <p:nvPicPr>
          <p:cNvPr id="5" name="图片 4" descr="duankouyingshe"/>
          <p:cNvPicPr>
            <a:picLocks noChangeAspect="1"/>
          </p:cNvPicPr>
          <p:nvPr/>
        </p:nvPicPr>
        <p:blipFill>
          <a:blip r:embed="rId4"/>
          <a:stretch>
            <a:fillRect/>
          </a:stretch>
        </p:blipFill>
        <p:spPr>
          <a:xfrm>
            <a:off x="2070735" y="173355"/>
            <a:ext cx="5457825" cy="885825"/>
          </a:xfrm>
          <a:prstGeom prst="rect">
            <a:avLst/>
          </a:prstGeom>
        </p:spPr>
      </p:pic>
    </p:spTree>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6960014" y="409026"/>
            <a:ext cx="1788053" cy="1785132"/>
          </a:xfrm>
          <a:prstGeom prst="ellipse">
            <a:avLst/>
          </a:prstGeom>
        </p:spPr>
      </p:pic>
      <p:sp>
        <p:nvSpPr>
          <p:cNvPr id="2" name="文本框 1"/>
          <p:cNvSpPr txBox="1"/>
          <p:nvPr/>
        </p:nvSpPr>
        <p:spPr>
          <a:xfrm>
            <a:off x="329565" y="173355"/>
            <a:ext cx="6516370" cy="3938270"/>
          </a:xfrm>
          <a:prstGeom prst="rect">
            <a:avLst/>
          </a:prstGeom>
          <a:noFill/>
        </p:spPr>
        <p:txBody>
          <a:bodyPr wrap="square" rtlCol="0">
            <a:spAutoFit/>
          </a:bodyPr>
          <a:p>
            <a:r>
              <a:rPr lang="zh-CN" sz="1800" b="1"/>
              <a:t>容器互联</a:t>
            </a:r>
            <a:endParaRPr lang="zh-CN" sz="1800" b="1"/>
          </a:p>
          <a:p>
            <a:r>
              <a:rPr lang="en-US" altLang="zh-CN" sz="1800" b="1"/>
              <a:t>docker network create</a:t>
            </a:r>
            <a:r>
              <a:rPr lang="zh-CN" altLang="en-US" sz="1800" b="1"/>
              <a:t>：</a:t>
            </a:r>
            <a:r>
              <a:rPr lang="zh-CN" altLang="en-US" sz="1400"/>
              <a:t>创建一个</a:t>
            </a:r>
            <a:r>
              <a:rPr lang="en-US" altLang="zh-CN" sz="1400"/>
              <a:t>docker</a:t>
            </a:r>
            <a:r>
              <a:rPr lang="zh-CN" altLang="en-US" sz="1400"/>
              <a:t>网络</a:t>
            </a:r>
            <a:endParaRPr lang="zh-CN" altLang="en-US" sz="1400"/>
          </a:p>
          <a:p>
            <a:r>
              <a:rPr lang="en-US" altLang="zh-CN" sz="1400"/>
              <a:t>-d：参数指定 Docker 网络类型，有 bridge、overlay</a:t>
            </a:r>
            <a:endParaRPr lang="en-US" altLang="zh-CN" sz="1400"/>
          </a:p>
          <a:p>
            <a:r>
              <a:rPr lang="en-US" altLang="zh-CN" sz="1800" b="1"/>
              <a:t>docker run --network</a:t>
            </a:r>
            <a:r>
              <a:rPr lang="zh-CN" altLang="en-US" sz="1800" b="1"/>
              <a:t>：</a:t>
            </a:r>
            <a:r>
              <a:rPr lang="zh-CN" altLang="en-US" sz="1400"/>
              <a:t>运行一个容器并连接到固定网络</a:t>
            </a:r>
            <a:endParaRPr lang="en-US" altLang="zh-CN" sz="1400"/>
          </a:p>
          <a:p>
            <a:r>
              <a:rPr lang="en-US" altLang="zh-CN" sz="1400"/>
              <a:t>test1</a:t>
            </a:r>
            <a:endParaRPr lang="en-US" altLang="zh-CN" sz="1400"/>
          </a:p>
          <a:p>
            <a:endParaRPr lang="en-US" altLang="zh-CN" sz="1400"/>
          </a:p>
          <a:p>
            <a:endParaRPr lang="en-US" altLang="zh-CN" sz="1400"/>
          </a:p>
          <a:p>
            <a:endParaRPr lang="en-US" altLang="zh-CN" sz="1400"/>
          </a:p>
          <a:p>
            <a:endParaRPr lang="en-US" altLang="zh-CN" sz="1400"/>
          </a:p>
          <a:p>
            <a:endParaRPr lang="en-US" altLang="zh-CN" sz="1400"/>
          </a:p>
          <a:p>
            <a:endParaRPr lang="en-US" altLang="zh-CN" sz="1400"/>
          </a:p>
          <a:p>
            <a:endParaRPr lang="en-US" altLang="zh-CN" sz="1400"/>
          </a:p>
          <a:p>
            <a:endParaRPr lang="en-US" altLang="zh-CN" sz="1400"/>
          </a:p>
          <a:p>
            <a:endParaRPr lang="en-US" altLang="zh-CN" sz="1400"/>
          </a:p>
          <a:p>
            <a:endParaRPr lang="en-US" altLang="zh-CN" sz="1400"/>
          </a:p>
          <a:p>
            <a:endParaRPr lang="en-US" altLang="zh-CN" sz="1400"/>
          </a:p>
          <a:p>
            <a:r>
              <a:rPr lang="en-US" altLang="zh-CN" sz="1400"/>
              <a:t>test2</a:t>
            </a:r>
            <a:endParaRPr lang="en-US" altLang="zh-CN" sz="1400"/>
          </a:p>
        </p:txBody>
      </p:sp>
      <p:pic>
        <p:nvPicPr>
          <p:cNvPr id="3" name="图片 2" descr="hulian test1container"/>
          <p:cNvPicPr>
            <a:picLocks noChangeAspect="1"/>
          </p:cNvPicPr>
          <p:nvPr/>
        </p:nvPicPr>
        <p:blipFill>
          <a:blip r:embed="rId3"/>
          <a:stretch>
            <a:fillRect/>
          </a:stretch>
        </p:blipFill>
        <p:spPr>
          <a:xfrm>
            <a:off x="386715" y="1479550"/>
            <a:ext cx="7004050" cy="2184400"/>
          </a:xfrm>
          <a:prstGeom prst="rect">
            <a:avLst/>
          </a:prstGeom>
        </p:spPr>
      </p:pic>
      <p:pic>
        <p:nvPicPr>
          <p:cNvPr id="6" name="图片 5" descr="hulian test2container"/>
          <p:cNvPicPr>
            <a:picLocks noChangeAspect="1"/>
          </p:cNvPicPr>
          <p:nvPr/>
        </p:nvPicPr>
        <p:blipFill>
          <a:blip r:embed="rId4"/>
          <a:srcRect l="-396" t="-8710" r="396" b="55556"/>
          <a:stretch>
            <a:fillRect/>
          </a:stretch>
        </p:blipFill>
        <p:spPr>
          <a:xfrm>
            <a:off x="809625" y="3497580"/>
            <a:ext cx="5045075" cy="1503045"/>
          </a:xfrm>
          <a:prstGeom prst="rect">
            <a:avLst/>
          </a:prstGeom>
        </p:spPr>
      </p:pic>
    </p:spTree>
  </p:cSld>
  <p:clrMapOvr>
    <a:masterClrMapping/>
  </p:clrMapOvr>
  <p:transition spd="med">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6960014" y="409026"/>
            <a:ext cx="1788053" cy="1785132"/>
          </a:xfrm>
          <a:prstGeom prst="ellipse">
            <a:avLst/>
          </a:prstGeom>
        </p:spPr>
      </p:pic>
      <p:sp>
        <p:nvSpPr>
          <p:cNvPr id="2" name="文本框 1"/>
          <p:cNvSpPr txBox="1"/>
          <p:nvPr/>
        </p:nvSpPr>
        <p:spPr>
          <a:xfrm>
            <a:off x="329565" y="173355"/>
            <a:ext cx="6516370" cy="3076575"/>
          </a:xfrm>
          <a:prstGeom prst="rect">
            <a:avLst/>
          </a:prstGeom>
          <a:noFill/>
        </p:spPr>
        <p:txBody>
          <a:bodyPr wrap="square" rtlCol="0">
            <a:spAutoFit/>
          </a:bodyPr>
          <a:p>
            <a:r>
              <a:rPr lang="zh-CN" sz="1800" b="1"/>
              <a:t>容器互联</a:t>
            </a:r>
            <a:endParaRPr lang="zh-CN" sz="1800" b="1"/>
          </a:p>
          <a:p>
            <a:r>
              <a:rPr lang="zh-CN" altLang="en-US" sz="1800" b="1"/>
              <a:t>准备</a:t>
            </a:r>
            <a:r>
              <a:rPr lang="en-US" altLang="zh-CN" sz="1800" b="1"/>
              <a:t>ping</a:t>
            </a:r>
            <a:endParaRPr lang="en-US" altLang="zh-CN" sz="1800" b="1"/>
          </a:p>
          <a:p>
            <a:endParaRPr lang="en-US" altLang="zh-CN" sz="1400"/>
          </a:p>
          <a:p>
            <a:endParaRPr lang="en-US" altLang="zh-CN" sz="1400"/>
          </a:p>
          <a:p>
            <a:endParaRPr lang="en-US" altLang="zh-CN" sz="1400"/>
          </a:p>
          <a:p>
            <a:endParaRPr lang="en-US" altLang="zh-CN" sz="1400"/>
          </a:p>
          <a:p>
            <a:endParaRPr lang="en-US" altLang="zh-CN" sz="1400"/>
          </a:p>
          <a:p>
            <a:endParaRPr lang="en-US" altLang="zh-CN" sz="1400"/>
          </a:p>
          <a:p>
            <a:endParaRPr lang="en-US" altLang="zh-CN" sz="1400"/>
          </a:p>
          <a:p>
            <a:endParaRPr lang="en-US" altLang="zh-CN" sz="1400"/>
          </a:p>
          <a:p>
            <a:endParaRPr lang="en-US" altLang="zh-CN" sz="1400"/>
          </a:p>
          <a:p>
            <a:endParaRPr lang="en-US" altLang="zh-CN" sz="1400"/>
          </a:p>
          <a:p>
            <a:r>
              <a:rPr lang="en-US" altLang="zh-CN" sz="1800" b="1"/>
              <a:t>test1 ping test2</a:t>
            </a:r>
            <a:endParaRPr lang="en-US" altLang="zh-CN" sz="1800" b="1"/>
          </a:p>
        </p:txBody>
      </p:sp>
      <p:pic>
        <p:nvPicPr>
          <p:cNvPr id="4" name="图片 3" descr="prepare ping1"/>
          <p:cNvPicPr>
            <a:picLocks noChangeAspect="1"/>
          </p:cNvPicPr>
          <p:nvPr/>
        </p:nvPicPr>
        <p:blipFill>
          <a:blip r:embed="rId3"/>
          <a:stretch>
            <a:fillRect/>
          </a:stretch>
        </p:blipFill>
        <p:spPr>
          <a:xfrm>
            <a:off x="329565" y="864870"/>
            <a:ext cx="6638925" cy="1981200"/>
          </a:xfrm>
          <a:prstGeom prst="rect">
            <a:avLst/>
          </a:prstGeom>
        </p:spPr>
      </p:pic>
      <p:pic>
        <p:nvPicPr>
          <p:cNvPr id="5" name="图片 4" descr="ping test2"/>
          <p:cNvPicPr>
            <a:picLocks noChangeAspect="1"/>
          </p:cNvPicPr>
          <p:nvPr/>
        </p:nvPicPr>
        <p:blipFill>
          <a:blip r:embed="rId4"/>
          <a:stretch>
            <a:fillRect/>
          </a:stretch>
        </p:blipFill>
        <p:spPr>
          <a:xfrm>
            <a:off x="329565" y="3164205"/>
            <a:ext cx="6534150" cy="1762125"/>
          </a:xfrm>
          <a:prstGeom prst="rect">
            <a:avLst/>
          </a:prstGeom>
        </p:spPr>
      </p:pic>
    </p:spTree>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623116" y="712748"/>
            <a:ext cx="3603777" cy="1176020"/>
          </a:xfrm>
          <a:prstGeom prst="rect">
            <a:avLst/>
          </a:prstGeom>
          <a:noFill/>
        </p:spPr>
        <p:txBody>
          <a:bodyPr wrap="square" lIns="68580" tIns="34290" rIns="68580" bIns="34290" rtlCol="0">
            <a:spAutoFit/>
          </a:bodyPr>
          <a:lstStyle/>
          <a:p>
            <a:r>
              <a:rPr lang="en-US" altLang="zh-CN" sz="7200" dirty="0">
                <a:solidFill>
                  <a:srgbClr val="0070C0"/>
                </a:solidFill>
                <a:latin typeface="Impact" panose="020B0806030902050204" pitchFamily="34" charset="0"/>
              </a:rPr>
              <a:t>PART 2</a:t>
            </a:r>
            <a:endParaRPr lang="zh-CN" altLang="en-US" sz="7200" dirty="0">
              <a:solidFill>
                <a:srgbClr val="0070C0"/>
              </a:solidFill>
              <a:latin typeface="Impact" panose="020B0806030902050204" pitchFamily="34" charset="0"/>
            </a:endParaRPr>
          </a:p>
        </p:txBody>
      </p:sp>
      <p:sp>
        <p:nvSpPr>
          <p:cNvPr id="27" name="文本框 26"/>
          <p:cNvSpPr txBox="1"/>
          <p:nvPr/>
        </p:nvSpPr>
        <p:spPr>
          <a:xfrm>
            <a:off x="623116" y="2058033"/>
            <a:ext cx="2486156" cy="583565"/>
          </a:xfrm>
          <a:prstGeom prst="rect">
            <a:avLst/>
          </a:prstGeom>
          <a:noFill/>
        </p:spPr>
        <p:txBody>
          <a:bodyPr wrap="square" rtlCol="0">
            <a:spAutoFit/>
          </a:bodyPr>
          <a:lstStyle/>
          <a:p>
            <a:r>
              <a:rPr lang="zh-CN" altLang="en-US" sz="3200" b="1" dirty="0">
                <a:solidFill>
                  <a:schemeClr val="tx1">
                    <a:lumMod val="75000"/>
                    <a:lumOff val="25000"/>
                  </a:schemeClr>
                </a:solidFill>
                <a:latin typeface="ITC Avant Garde Std Bk" panose="020B0502020202020204" pitchFamily="34" charset="0"/>
              </a:rPr>
              <a:t>镜像的使用</a:t>
            </a:r>
            <a:endParaRPr lang="zh-CN" altLang="en-US" sz="3200" b="1" dirty="0">
              <a:solidFill>
                <a:schemeClr val="tx1">
                  <a:lumMod val="75000"/>
                  <a:lumOff val="25000"/>
                </a:schemeClr>
              </a:solidFill>
              <a:latin typeface="ITC Avant Garde Std Bk" panose="020B0502020202020204" pitchFamily="34" charset="0"/>
            </a:endParaRPr>
          </a:p>
        </p:txBody>
      </p:sp>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960014" y="409026"/>
            <a:ext cx="1788053" cy="1785132"/>
          </a:xfrm>
          <a:prstGeom prst="ellipse">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750"/>
                            </p:stCondLst>
                            <p:childTnLst>
                              <p:par>
                                <p:cTn id="11" presetID="22" presetClass="entr" presetSubtype="8"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left)">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6960014" y="409026"/>
            <a:ext cx="1788053" cy="1785132"/>
          </a:xfrm>
          <a:prstGeom prst="ellipse">
            <a:avLst/>
          </a:prstGeom>
        </p:spPr>
      </p:pic>
      <p:sp>
        <p:nvSpPr>
          <p:cNvPr id="2" name="文本框 1"/>
          <p:cNvSpPr txBox="1"/>
          <p:nvPr/>
        </p:nvSpPr>
        <p:spPr>
          <a:xfrm>
            <a:off x="329565" y="173355"/>
            <a:ext cx="6516370" cy="3138170"/>
          </a:xfrm>
          <a:prstGeom prst="rect">
            <a:avLst/>
          </a:prstGeom>
          <a:noFill/>
        </p:spPr>
        <p:txBody>
          <a:bodyPr wrap="square" rtlCol="0">
            <a:spAutoFit/>
          </a:bodyPr>
          <a:p>
            <a:r>
              <a:rPr lang="zh-CN" sz="1800" b="1"/>
              <a:t>查看本地</a:t>
            </a:r>
            <a:r>
              <a:rPr lang="en-US" altLang="zh-CN" sz="1800" b="1"/>
              <a:t>images</a:t>
            </a:r>
            <a:endParaRPr lang="en-US" altLang="zh-CN" sz="1800" b="1"/>
          </a:p>
          <a:p>
            <a:r>
              <a:rPr lang="en-US" altLang="zh-CN" sz="1800" b="1"/>
              <a:t>docker images</a:t>
            </a:r>
            <a:endParaRPr lang="en-US" altLang="zh-CN" sz="1800" b="1"/>
          </a:p>
          <a:p>
            <a:endParaRPr lang="en-US" altLang="zh-CN" sz="1800" b="1"/>
          </a:p>
          <a:p>
            <a:endParaRPr lang="en-US" altLang="zh-CN" sz="1800" b="1"/>
          </a:p>
          <a:p>
            <a:endParaRPr lang="en-US" altLang="zh-CN" sz="1800" b="1"/>
          </a:p>
          <a:p>
            <a:endParaRPr lang="en-US" altLang="zh-CN" sz="1800" b="1"/>
          </a:p>
          <a:p>
            <a:endParaRPr lang="en-US" altLang="zh-CN" sz="1800" b="1"/>
          </a:p>
          <a:p>
            <a:endParaRPr lang="en-US" altLang="zh-CN" sz="1800" b="1"/>
          </a:p>
          <a:p>
            <a:endParaRPr lang="en-US" altLang="zh-CN" sz="1800" b="1"/>
          </a:p>
          <a:p>
            <a:r>
              <a:rPr lang="zh-CN" sz="1800" b="1">
                <a:sym typeface="+mn-ea"/>
              </a:rPr>
              <a:t>查找镜像</a:t>
            </a:r>
            <a:endParaRPr lang="zh-CN" sz="1800"/>
          </a:p>
          <a:p>
            <a:r>
              <a:rPr lang="en-US" altLang="zh-CN" sz="1800" b="1"/>
              <a:t>docker search:</a:t>
            </a:r>
            <a:r>
              <a:rPr lang="zh-CN" altLang="en-US" sz="1400"/>
              <a:t>在</a:t>
            </a:r>
            <a:r>
              <a:rPr lang="en-US" altLang="zh-CN" sz="1400"/>
              <a:t>Docker Hub</a:t>
            </a:r>
            <a:r>
              <a:rPr lang="zh-CN" altLang="en-US" sz="1400"/>
              <a:t>网站上搜索镜像</a:t>
            </a:r>
            <a:endParaRPr lang="zh-CN" altLang="en-US" sz="1400"/>
          </a:p>
        </p:txBody>
      </p:sp>
      <p:pic>
        <p:nvPicPr>
          <p:cNvPr id="3" name="图片 2" descr="chakanbendijingxiang"/>
          <p:cNvPicPr>
            <a:picLocks noChangeAspect="1"/>
          </p:cNvPicPr>
          <p:nvPr>
            <p:custDataLst>
              <p:tags r:id="rId3"/>
            </p:custDataLst>
          </p:nvPr>
        </p:nvPicPr>
        <p:blipFill>
          <a:blip r:embed="rId4"/>
          <a:stretch>
            <a:fillRect/>
          </a:stretch>
        </p:blipFill>
        <p:spPr>
          <a:xfrm>
            <a:off x="329565" y="876935"/>
            <a:ext cx="6267450" cy="1704975"/>
          </a:xfrm>
          <a:prstGeom prst="rect">
            <a:avLst/>
          </a:prstGeom>
        </p:spPr>
      </p:pic>
      <p:pic>
        <p:nvPicPr>
          <p:cNvPr id="4" name="图片 3" descr="search images"/>
          <p:cNvPicPr>
            <a:picLocks noChangeAspect="1"/>
          </p:cNvPicPr>
          <p:nvPr>
            <p:custDataLst>
              <p:tags r:id="rId5"/>
            </p:custDataLst>
          </p:nvPr>
        </p:nvPicPr>
        <p:blipFill>
          <a:blip r:embed="rId6"/>
          <a:stretch>
            <a:fillRect/>
          </a:stretch>
        </p:blipFill>
        <p:spPr>
          <a:xfrm>
            <a:off x="329565" y="3311525"/>
            <a:ext cx="6267450" cy="1223645"/>
          </a:xfrm>
          <a:prstGeom prst="rect">
            <a:avLst/>
          </a:prstGeom>
        </p:spPr>
      </p:pic>
    </p:spTree>
  </p:cSld>
  <p:clrMapOvr>
    <a:masterClrMapping/>
  </p:clrMapOvr>
  <p:transition spd="med">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6960014" y="409026"/>
            <a:ext cx="1788053" cy="1785132"/>
          </a:xfrm>
          <a:prstGeom prst="ellipse">
            <a:avLst/>
          </a:prstGeom>
        </p:spPr>
      </p:pic>
      <p:sp>
        <p:nvSpPr>
          <p:cNvPr id="2" name="文本框 1"/>
          <p:cNvSpPr txBox="1"/>
          <p:nvPr/>
        </p:nvSpPr>
        <p:spPr>
          <a:xfrm>
            <a:off x="329565" y="173355"/>
            <a:ext cx="6516370" cy="1137285"/>
          </a:xfrm>
          <a:prstGeom prst="rect">
            <a:avLst/>
          </a:prstGeom>
          <a:noFill/>
        </p:spPr>
        <p:txBody>
          <a:bodyPr wrap="square" rtlCol="0">
            <a:spAutoFit/>
          </a:bodyPr>
          <a:p>
            <a:r>
              <a:rPr lang="zh-CN" sz="1800" b="1"/>
              <a:t>删除镜像</a:t>
            </a:r>
            <a:endParaRPr lang="zh-CN" sz="1800" b="1"/>
          </a:p>
          <a:p>
            <a:r>
              <a:rPr lang="en-US" altLang="zh-CN" sz="1800" b="1"/>
              <a:t>docker rmi</a:t>
            </a:r>
            <a:endParaRPr lang="en-US" altLang="zh-CN" sz="1800" b="1"/>
          </a:p>
          <a:p>
            <a:endParaRPr lang="en-US" altLang="zh-CN" sz="1800" b="1"/>
          </a:p>
          <a:p>
            <a:r>
              <a:rPr lang="zh-CN" altLang="en-US" sz="1400"/>
              <a:t>注意在删除镜像时要确保这个镜像没有正在被容器使用，否则会出现</a:t>
            </a:r>
            <a:r>
              <a:rPr lang="zh-CN" altLang="en-US" sz="1400"/>
              <a:t>错误。</a:t>
            </a:r>
            <a:endParaRPr lang="zh-CN" altLang="en-US" sz="1400"/>
          </a:p>
        </p:txBody>
      </p:sp>
      <p:pic>
        <p:nvPicPr>
          <p:cNvPr id="3" name="图片 2" descr="delete image"/>
          <p:cNvPicPr>
            <a:picLocks noChangeAspect="1"/>
          </p:cNvPicPr>
          <p:nvPr/>
        </p:nvPicPr>
        <p:blipFill>
          <a:blip r:embed="rId3"/>
          <a:stretch>
            <a:fillRect/>
          </a:stretch>
        </p:blipFill>
        <p:spPr>
          <a:xfrm>
            <a:off x="191770" y="2633345"/>
            <a:ext cx="8430895" cy="1286510"/>
          </a:xfrm>
          <a:prstGeom prst="rect">
            <a:avLst/>
          </a:prstGeom>
        </p:spPr>
      </p:pic>
    </p:spTree>
  </p:cSld>
  <p:clrMapOvr>
    <a:masterClrMapping/>
  </p:clrMapOvr>
  <p:transition spd="med">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6960014" y="409026"/>
            <a:ext cx="1788053" cy="1785132"/>
          </a:xfrm>
          <a:prstGeom prst="ellipse">
            <a:avLst/>
          </a:prstGeom>
        </p:spPr>
      </p:pic>
      <p:sp>
        <p:nvSpPr>
          <p:cNvPr id="2" name="文本框 1"/>
          <p:cNvSpPr txBox="1"/>
          <p:nvPr/>
        </p:nvSpPr>
        <p:spPr>
          <a:xfrm>
            <a:off x="329565" y="173355"/>
            <a:ext cx="6516370" cy="922020"/>
          </a:xfrm>
          <a:prstGeom prst="rect">
            <a:avLst/>
          </a:prstGeom>
          <a:noFill/>
        </p:spPr>
        <p:txBody>
          <a:bodyPr wrap="square" rtlCol="0">
            <a:spAutoFit/>
          </a:bodyPr>
          <a:p>
            <a:r>
              <a:rPr lang="zh-CN" sz="1800" b="1"/>
              <a:t>更改镜像（根据现有的镜像生成新的镜像）</a:t>
            </a:r>
            <a:endParaRPr lang="zh-CN" sz="1800" b="1"/>
          </a:p>
          <a:p>
            <a:r>
              <a:rPr lang="en-US" altLang="zh-CN" sz="1800" b="1"/>
              <a:t>docker run</a:t>
            </a:r>
            <a:r>
              <a:rPr lang="zh-CN" altLang="en-US" sz="1800" b="1"/>
              <a:t>：</a:t>
            </a:r>
            <a:r>
              <a:rPr lang="zh-CN" altLang="en-US" sz="1400"/>
              <a:t>使用现有镜像创建一个容器，并在容器内进行</a:t>
            </a:r>
            <a:r>
              <a:rPr lang="zh-CN" altLang="en-US" sz="1400"/>
              <a:t>更新。</a:t>
            </a:r>
            <a:endParaRPr lang="zh-CN" altLang="en-US" sz="1400"/>
          </a:p>
          <a:p>
            <a:r>
              <a:rPr lang="en-US" altLang="zh-CN" sz="1800" b="1"/>
              <a:t>docker commit</a:t>
            </a:r>
            <a:r>
              <a:rPr lang="zh-CN" altLang="en-US" sz="1800" b="1"/>
              <a:t>：</a:t>
            </a:r>
            <a:r>
              <a:rPr lang="en-US" altLang="zh-CN" sz="1400"/>
              <a:t>提交容器副本</a:t>
            </a:r>
            <a:r>
              <a:rPr lang="zh-CN" altLang="en-US" sz="1400"/>
              <a:t>，实现</a:t>
            </a:r>
            <a:r>
              <a:rPr lang="zh-CN" altLang="en-US" sz="1400"/>
              <a:t>镜像更新。</a:t>
            </a:r>
            <a:endParaRPr lang="zh-CN" altLang="en-US" sz="1400"/>
          </a:p>
        </p:txBody>
      </p:sp>
      <p:pic>
        <p:nvPicPr>
          <p:cNvPr id="4" name="图片 3" descr="genggai image1"/>
          <p:cNvPicPr>
            <a:picLocks noChangeAspect="1"/>
          </p:cNvPicPr>
          <p:nvPr/>
        </p:nvPicPr>
        <p:blipFill>
          <a:blip r:embed="rId3"/>
          <a:stretch>
            <a:fillRect/>
          </a:stretch>
        </p:blipFill>
        <p:spPr>
          <a:xfrm>
            <a:off x="329565" y="1317625"/>
            <a:ext cx="7029450" cy="876300"/>
          </a:xfrm>
          <a:prstGeom prst="rect">
            <a:avLst/>
          </a:prstGeom>
        </p:spPr>
      </p:pic>
      <p:pic>
        <p:nvPicPr>
          <p:cNvPr id="5" name="图片 4" descr="genggai image2"/>
          <p:cNvPicPr>
            <a:picLocks noChangeAspect="1"/>
          </p:cNvPicPr>
          <p:nvPr/>
        </p:nvPicPr>
        <p:blipFill>
          <a:blip r:embed="rId4"/>
          <a:stretch>
            <a:fillRect/>
          </a:stretch>
        </p:blipFill>
        <p:spPr>
          <a:xfrm>
            <a:off x="329565" y="2606040"/>
            <a:ext cx="6169660" cy="1917065"/>
          </a:xfrm>
          <a:prstGeom prst="rect">
            <a:avLst/>
          </a:prstGeom>
        </p:spPr>
      </p:pic>
    </p:spTree>
  </p:cSld>
  <p:clrMapOvr>
    <a:masterClrMapping/>
  </p:clrMapOvr>
  <p:transition spd="med">
    <p:pul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623116" y="712748"/>
            <a:ext cx="3603777" cy="1176020"/>
          </a:xfrm>
          <a:prstGeom prst="rect">
            <a:avLst/>
          </a:prstGeom>
          <a:noFill/>
        </p:spPr>
        <p:txBody>
          <a:bodyPr wrap="square" lIns="68580" tIns="34290" rIns="68580" bIns="34290" rtlCol="0">
            <a:spAutoFit/>
          </a:bodyPr>
          <a:lstStyle/>
          <a:p>
            <a:r>
              <a:rPr lang="en-US" altLang="zh-CN" sz="7200" dirty="0">
                <a:solidFill>
                  <a:srgbClr val="0070C0"/>
                </a:solidFill>
                <a:latin typeface="Impact" panose="020B0806030902050204" pitchFamily="34" charset="0"/>
              </a:rPr>
              <a:t>PART 3</a:t>
            </a:r>
            <a:endParaRPr lang="zh-CN" altLang="en-US" sz="7200" dirty="0">
              <a:solidFill>
                <a:srgbClr val="0070C0"/>
              </a:solidFill>
              <a:latin typeface="Impact" panose="020B0806030902050204" pitchFamily="34" charset="0"/>
            </a:endParaRPr>
          </a:p>
        </p:txBody>
      </p:sp>
      <p:sp>
        <p:nvSpPr>
          <p:cNvPr id="27" name="文本框 26"/>
          <p:cNvSpPr txBox="1"/>
          <p:nvPr/>
        </p:nvSpPr>
        <p:spPr>
          <a:xfrm>
            <a:off x="623116" y="2058033"/>
            <a:ext cx="2486156" cy="583565"/>
          </a:xfrm>
          <a:prstGeom prst="rect">
            <a:avLst/>
          </a:prstGeom>
          <a:noFill/>
        </p:spPr>
        <p:txBody>
          <a:bodyPr wrap="square" rtlCol="0">
            <a:spAutoFit/>
          </a:bodyPr>
          <a:lstStyle/>
          <a:p>
            <a:r>
              <a:rPr lang="zh-CN" altLang="en-US" sz="3200" b="1" dirty="0">
                <a:solidFill>
                  <a:schemeClr val="tx1">
                    <a:lumMod val="75000"/>
                    <a:lumOff val="25000"/>
                  </a:schemeClr>
                </a:solidFill>
                <a:latin typeface="ITC Avant Garde Std Bk" panose="020B0502020202020204" pitchFamily="34" charset="0"/>
              </a:rPr>
              <a:t>仓库的使用</a:t>
            </a:r>
            <a:endParaRPr lang="zh-CN" altLang="en-US" sz="3200" b="1" dirty="0">
              <a:solidFill>
                <a:schemeClr val="tx1">
                  <a:lumMod val="75000"/>
                  <a:lumOff val="25000"/>
                </a:schemeClr>
              </a:solidFill>
              <a:latin typeface="ITC Avant Garde Std Bk" panose="020B0502020202020204" pitchFamily="34" charset="0"/>
            </a:endParaRPr>
          </a:p>
        </p:txBody>
      </p:sp>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960014" y="409026"/>
            <a:ext cx="1788053" cy="1785132"/>
          </a:xfrm>
          <a:prstGeom prst="ellipse">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750"/>
                            </p:stCondLst>
                            <p:childTnLst>
                              <p:par>
                                <p:cTn id="11" presetID="22" presetClass="entr" presetSubtype="8"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left)">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6960014" y="409026"/>
            <a:ext cx="1788053" cy="1785132"/>
          </a:xfrm>
          <a:prstGeom prst="ellipse">
            <a:avLst/>
          </a:prstGeom>
        </p:spPr>
      </p:pic>
      <p:sp>
        <p:nvSpPr>
          <p:cNvPr id="2" name="文本框 1"/>
          <p:cNvSpPr txBox="1"/>
          <p:nvPr/>
        </p:nvSpPr>
        <p:spPr>
          <a:xfrm>
            <a:off x="329565" y="173355"/>
            <a:ext cx="6516370" cy="1353185"/>
          </a:xfrm>
          <a:prstGeom prst="rect">
            <a:avLst/>
          </a:prstGeom>
          <a:noFill/>
        </p:spPr>
        <p:txBody>
          <a:bodyPr wrap="square" rtlCol="0">
            <a:spAutoFit/>
          </a:bodyPr>
          <a:p>
            <a:r>
              <a:rPr lang="zh-CN" sz="1800" b="1"/>
              <a:t>仓库登录登出</a:t>
            </a:r>
            <a:endParaRPr lang="zh-CN" sz="1800" b="1"/>
          </a:p>
          <a:p>
            <a:r>
              <a:rPr lang="en-US" altLang="zh-CN" sz="1800" b="1"/>
              <a:t>docker login</a:t>
            </a:r>
            <a:endParaRPr lang="en-US" altLang="zh-CN" sz="1800" b="1"/>
          </a:p>
          <a:p>
            <a:r>
              <a:rPr lang="en-US" altLang="zh-CN" sz="1800" b="1"/>
              <a:t>docker logout</a:t>
            </a:r>
            <a:endParaRPr lang="en-US" altLang="zh-CN" sz="1800" b="1"/>
          </a:p>
          <a:p>
            <a:endParaRPr lang="en-US" altLang="zh-CN" sz="1400"/>
          </a:p>
          <a:p>
            <a:endParaRPr lang="en-US" altLang="zh-CN" sz="1400"/>
          </a:p>
        </p:txBody>
      </p:sp>
      <p:pic>
        <p:nvPicPr>
          <p:cNvPr id="3" name="图片 2" descr="login inout"/>
          <p:cNvPicPr>
            <a:picLocks noChangeAspect="1"/>
          </p:cNvPicPr>
          <p:nvPr/>
        </p:nvPicPr>
        <p:blipFill>
          <a:blip r:embed="rId3"/>
          <a:stretch>
            <a:fillRect/>
          </a:stretch>
        </p:blipFill>
        <p:spPr>
          <a:xfrm>
            <a:off x="329565" y="1837055"/>
            <a:ext cx="6681470" cy="1469390"/>
          </a:xfrm>
          <a:prstGeom prst="rect">
            <a:avLst/>
          </a:prstGeom>
        </p:spPr>
      </p:pic>
    </p:spTree>
  </p:cSld>
  <p:clrMapOvr>
    <a:masterClrMapping/>
  </p:clrMapOvr>
  <p:transition spd="med">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6960014" y="409026"/>
            <a:ext cx="1788053" cy="1785132"/>
          </a:xfrm>
          <a:prstGeom prst="ellipse">
            <a:avLst/>
          </a:prstGeom>
        </p:spPr>
      </p:pic>
      <p:sp>
        <p:nvSpPr>
          <p:cNvPr id="2" name="文本框 1"/>
          <p:cNvSpPr txBox="1"/>
          <p:nvPr/>
        </p:nvSpPr>
        <p:spPr>
          <a:xfrm>
            <a:off x="329565" y="173355"/>
            <a:ext cx="6516370" cy="1076325"/>
          </a:xfrm>
          <a:prstGeom prst="rect">
            <a:avLst/>
          </a:prstGeom>
          <a:noFill/>
        </p:spPr>
        <p:txBody>
          <a:bodyPr wrap="square" rtlCol="0">
            <a:spAutoFit/>
          </a:bodyPr>
          <a:p>
            <a:r>
              <a:rPr lang="zh-CN" sz="1800" b="1"/>
              <a:t>仓库登陆后搜索镜像</a:t>
            </a:r>
            <a:endParaRPr lang="zh-CN" sz="1800" b="1"/>
          </a:p>
          <a:p>
            <a:r>
              <a:rPr lang="en-US" altLang="zh-CN" sz="1800" b="1"/>
              <a:t>docker search</a:t>
            </a:r>
            <a:endParaRPr lang="en-US" altLang="zh-CN" sz="1800" b="1"/>
          </a:p>
          <a:p>
            <a:endParaRPr lang="en-US" altLang="zh-CN" sz="1400"/>
          </a:p>
          <a:p>
            <a:endParaRPr lang="en-US" altLang="zh-CN" sz="1400"/>
          </a:p>
        </p:txBody>
      </p:sp>
      <p:pic>
        <p:nvPicPr>
          <p:cNvPr id="5" name="图片 4" descr="log search"/>
          <p:cNvPicPr>
            <a:picLocks noChangeAspect="1"/>
          </p:cNvPicPr>
          <p:nvPr/>
        </p:nvPicPr>
        <p:blipFill>
          <a:blip r:embed="rId3"/>
          <a:stretch>
            <a:fillRect/>
          </a:stretch>
        </p:blipFill>
        <p:spPr>
          <a:xfrm>
            <a:off x="235585" y="1034415"/>
            <a:ext cx="8512175" cy="3330575"/>
          </a:xfrm>
          <a:prstGeom prst="rect">
            <a:avLst/>
          </a:prstGeom>
        </p:spPr>
      </p:pic>
    </p:spTree>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88910" y="408940"/>
            <a:ext cx="959485" cy="957580"/>
          </a:xfrm>
          <a:prstGeom prst="ellipse">
            <a:avLst/>
          </a:prstGeom>
        </p:spPr>
      </p:pic>
      <p:sp>
        <p:nvSpPr>
          <p:cNvPr id="2" name="文本框 1"/>
          <p:cNvSpPr txBox="1"/>
          <p:nvPr/>
        </p:nvSpPr>
        <p:spPr>
          <a:xfrm>
            <a:off x="223520" y="408305"/>
            <a:ext cx="8920480" cy="2122805"/>
          </a:xfrm>
          <a:prstGeom prst="rect">
            <a:avLst/>
          </a:prstGeom>
          <a:noFill/>
        </p:spPr>
        <p:txBody>
          <a:bodyPr wrap="square" rtlCol="0">
            <a:spAutoFit/>
          </a:bodyPr>
          <a:p>
            <a:r>
              <a:rPr lang="en-US" altLang="zh-CN" sz="2400"/>
              <a:t>ATVHUNTER</a:t>
            </a:r>
            <a:endParaRPr lang="zh-CN" altLang="en-US" sz="2400"/>
          </a:p>
          <a:p>
            <a:endParaRPr lang="zh-CN" altLang="en-US" sz="2400"/>
          </a:p>
          <a:p>
            <a:r>
              <a:rPr lang="zh-CN" altLang="en-US" sz="1400"/>
              <a:t>将一个安卓APP作为输入，根据构建的数据库自动识别使用的脆弱TPL的版本。系统设计主要分为两个部分。</a:t>
            </a:r>
            <a:endParaRPr lang="zh-CN" altLang="en-US" sz="1400"/>
          </a:p>
          <a:p>
            <a:endParaRPr lang="zh-CN" altLang="en-US" sz="1400"/>
          </a:p>
          <a:p>
            <a:r>
              <a:rPr lang="zh-CN" altLang="en-US" sz="1400"/>
              <a:t>（1）TPL版本检测，它识别应用程序使用的TPL的特定版本。</a:t>
            </a:r>
            <a:endParaRPr lang="zh-CN" altLang="en-US" sz="1400"/>
          </a:p>
          <a:p>
            <a:endParaRPr lang="zh-CN" altLang="en-US" sz="1400"/>
          </a:p>
          <a:p>
            <a:r>
              <a:rPr lang="zh-CN" altLang="en-US" sz="1400"/>
              <a:t>（2）脆弱TPL版本检测，它根据我们从NVD 和Github中收集到的已知漏洞来识别脆弱的应用内TPL版本。</a:t>
            </a:r>
            <a:endParaRPr lang="zh-CN" altLang="en-US" sz="1400"/>
          </a:p>
          <a:p>
            <a:endParaRPr lang="zh-CN" altLang="en-US" sz="1400"/>
          </a:p>
        </p:txBody>
      </p:sp>
      <p:pic>
        <p:nvPicPr>
          <p:cNvPr id="3" name="图片 2"/>
          <p:cNvPicPr>
            <a:picLocks noChangeAspect="1"/>
          </p:cNvPicPr>
          <p:nvPr/>
        </p:nvPicPr>
        <p:blipFill>
          <a:blip r:embed="rId2"/>
          <a:stretch>
            <a:fillRect/>
          </a:stretch>
        </p:blipFill>
        <p:spPr>
          <a:xfrm>
            <a:off x="371475" y="2359660"/>
            <a:ext cx="8290560" cy="2583180"/>
          </a:xfrm>
          <a:prstGeom prst="rect">
            <a:avLst/>
          </a:prstGeom>
        </p:spPr>
      </p:pic>
    </p:spTree>
  </p:cSld>
  <p:clrMapOvr>
    <a:masterClrMapping/>
  </p:clrMapOvr>
  <p:transition spd="med">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6960014" y="409026"/>
            <a:ext cx="1788053" cy="1785132"/>
          </a:xfrm>
          <a:prstGeom prst="ellipse">
            <a:avLst/>
          </a:prstGeom>
        </p:spPr>
      </p:pic>
      <p:sp>
        <p:nvSpPr>
          <p:cNvPr id="2" name="文本框 1"/>
          <p:cNvSpPr txBox="1"/>
          <p:nvPr/>
        </p:nvSpPr>
        <p:spPr>
          <a:xfrm>
            <a:off x="329565" y="173355"/>
            <a:ext cx="6516370" cy="4276725"/>
          </a:xfrm>
          <a:prstGeom prst="rect">
            <a:avLst/>
          </a:prstGeom>
          <a:noFill/>
        </p:spPr>
        <p:txBody>
          <a:bodyPr wrap="square" rtlCol="0">
            <a:spAutoFit/>
          </a:bodyPr>
          <a:p>
            <a:r>
              <a:rPr lang="zh-CN" sz="1800" b="1"/>
              <a:t>推送镜像</a:t>
            </a:r>
            <a:endParaRPr lang="en-US" altLang="zh-CN" sz="1800" b="1"/>
          </a:p>
          <a:p>
            <a:r>
              <a:rPr lang="en-US" altLang="zh-CN" sz="1800" b="1"/>
              <a:t>docker tag:</a:t>
            </a:r>
            <a:r>
              <a:rPr lang="zh-CN" sz="1400"/>
              <a:t>为镜像</a:t>
            </a:r>
            <a:r>
              <a:rPr lang="zh-CN" sz="1400"/>
              <a:t>设置标签</a:t>
            </a:r>
            <a:endParaRPr lang="zh-CN" sz="1400"/>
          </a:p>
          <a:p>
            <a:endParaRPr lang="zh-CN" sz="1400"/>
          </a:p>
          <a:p>
            <a:endParaRPr lang="zh-CN" sz="1400"/>
          </a:p>
          <a:p>
            <a:endParaRPr lang="zh-CN" sz="1400"/>
          </a:p>
          <a:p>
            <a:endParaRPr lang="zh-CN" sz="1400"/>
          </a:p>
          <a:p>
            <a:endParaRPr lang="zh-CN" sz="1400"/>
          </a:p>
          <a:p>
            <a:endParaRPr lang="zh-CN" sz="1400"/>
          </a:p>
          <a:p>
            <a:endParaRPr lang="zh-CN" sz="1400"/>
          </a:p>
          <a:p>
            <a:endParaRPr lang="zh-CN" sz="1400"/>
          </a:p>
          <a:p>
            <a:endParaRPr lang="zh-CN" sz="1400"/>
          </a:p>
          <a:p>
            <a:endParaRPr lang="zh-CN" sz="1400"/>
          </a:p>
          <a:p>
            <a:r>
              <a:rPr lang="en-US" altLang="zh-CN" sz="1800" b="1"/>
              <a:t>docker push :</a:t>
            </a:r>
            <a:r>
              <a:rPr lang="zh-CN" sz="1400"/>
              <a:t>推送</a:t>
            </a:r>
            <a:r>
              <a:rPr lang="zh-CN" sz="1400"/>
              <a:t>镜像</a:t>
            </a:r>
            <a:endParaRPr lang="zh-CN" sz="1400"/>
          </a:p>
          <a:p>
            <a:endParaRPr lang="zh-CN" sz="1400"/>
          </a:p>
          <a:p>
            <a:endParaRPr lang="zh-CN" sz="1400"/>
          </a:p>
          <a:p>
            <a:endParaRPr lang="zh-CN" sz="1400"/>
          </a:p>
          <a:p>
            <a:endParaRPr lang="zh-CN" sz="1800" b="1"/>
          </a:p>
          <a:p>
            <a:r>
              <a:rPr lang="en-US" altLang="zh-CN" sz="1800" b="1"/>
              <a:t>docker search: </a:t>
            </a:r>
            <a:r>
              <a:rPr lang="zh-CN" sz="1400"/>
              <a:t>搜索</a:t>
            </a:r>
            <a:r>
              <a:rPr lang="zh-CN" sz="1400"/>
              <a:t>镜像</a:t>
            </a:r>
            <a:endParaRPr lang="zh-CN" sz="1400"/>
          </a:p>
        </p:txBody>
      </p:sp>
      <p:pic>
        <p:nvPicPr>
          <p:cNvPr id="3" name="图片 2" descr="tag image"/>
          <p:cNvPicPr>
            <a:picLocks noChangeAspect="1"/>
          </p:cNvPicPr>
          <p:nvPr/>
        </p:nvPicPr>
        <p:blipFill>
          <a:blip r:embed="rId3"/>
          <a:stretch>
            <a:fillRect/>
          </a:stretch>
        </p:blipFill>
        <p:spPr>
          <a:xfrm>
            <a:off x="329565" y="891540"/>
            <a:ext cx="8896350" cy="2047875"/>
          </a:xfrm>
          <a:prstGeom prst="rect">
            <a:avLst/>
          </a:prstGeom>
        </p:spPr>
      </p:pic>
      <p:pic>
        <p:nvPicPr>
          <p:cNvPr id="4" name="图片 3" descr="image push"/>
          <p:cNvPicPr>
            <a:picLocks noChangeAspect="1"/>
          </p:cNvPicPr>
          <p:nvPr/>
        </p:nvPicPr>
        <p:blipFill>
          <a:blip r:embed="rId4"/>
          <a:stretch>
            <a:fillRect/>
          </a:stretch>
        </p:blipFill>
        <p:spPr>
          <a:xfrm>
            <a:off x="338455" y="3281045"/>
            <a:ext cx="8467725" cy="723900"/>
          </a:xfrm>
          <a:prstGeom prst="rect">
            <a:avLst/>
          </a:prstGeom>
        </p:spPr>
      </p:pic>
      <p:pic>
        <p:nvPicPr>
          <p:cNvPr id="6" name="图片 5" descr="images search"/>
          <p:cNvPicPr>
            <a:picLocks noChangeAspect="1"/>
          </p:cNvPicPr>
          <p:nvPr/>
        </p:nvPicPr>
        <p:blipFill>
          <a:blip r:embed="rId5"/>
          <a:stretch>
            <a:fillRect/>
          </a:stretch>
        </p:blipFill>
        <p:spPr>
          <a:xfrm>
            <a:off x="338455" y="4383405"/>
            <a:ext cx="6724650" cy="495300"/>
          </a:xfrm>
          <a:prstGeom prst="rect">
            <a:avLst/>
          </a:prstGeom>
        </p:spPr>
      </p:pic>
    </p:spTree>
  </p:cSld>
  <p:clrMapOvr>
    <a:masterClrMapping/>
  </p:clrMapOvr>
  <p:transition spd="med">
    <p:pul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矩形 6"/>
          <p:cNvSpPr/>
          <p:nvPr/>
        </p:nvSpPr>
        <p:spPr>
          <a:xfrm>
            <a:off x="0" y="2277836"/>
            <a:ext cx="9144000" cy="224971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302212" y="2678571"/>
            <a:ext cx="4825360" cy="646331"/>
          </a:xfrm>
          <a:prstGeom prst="rect">
            <a:avLst/>
          </a:prstGeom>
          <a:noFill/>
        </p:spPr>
        <p:txBody>
          <a:bodyPr wrap="non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感谢观看 </a:t>
            </a:r>
            <a:r>
              <a:rPr lang="en-US" altLang="zh-CN" sz="3600" b="1" dirty="0">
                <a:solidFill>
                  <a:schemeClr val="bg1"/>
                </a:solidFill>
                <a:latin typeface="微软雅黑" panose="020B0503020204020204" pitchFamily="34" charset="-122"/>
                <a:ea typeface="微软雅黑" panose="020B0503020204020204" pitchFamily="34" charset="-122"/>
              </a:rPr>
              <a:t>THANGKS! </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3954273" y="3524661"/>
            <a:ext cx="1235710" cy="583565"/>
          </a:xfrm>
          <a:prstGeom prst="rect">
            <a:avLst/>
          </a:prstGeom>
          <a:noFill/>
        </p:spPr>
        <p:txBody>
          <a:bodyPr wrap="non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张诗杨</a:t>
            </a:r>
            <a:r>
              <a:rPr lang="en-US" altLang="zh-CN" sz="1600" dirty="0">
                <a:solidFill>
                  <a:schemeClr val="bg1"/>
                </a:solidFill>
                <a:latin typeface="微软雅黑" panose="020B0503020204020204" pitchFamily="34" charset="-122"/>
                <a:ea typeface="微软雅黑" panose="020B0503020204020204" pitchFamily="34" charset="-122"/>
              </a:rPr>
              <a:t>  </a:t>
            </a:r>
            <a:endParaRPr lang="en-US" altLang="zh-CN" sz="1600" dirty="0">
              <a:solidFill>
                <a:schemeClr val="bg1"/>
              </a:solidFill>
              <a:latin typeface="微软雅黑" panose="020B0503020204020204" pitchFamily="34" charset="-122"/>
              <a:ea typeface="微软雅黑" panose="020B0503020204020204" pitchFamily="34" charset="-122"/>
            </a:endParaRPr>
          </a:p>
          <a:p>
            <a:pPr algn="ctr"/>
            <a:r>
              <a:rPr lang="en-US" altLang="zh-CN" sz="1600" dirty="0">
                <a:solidFill>
                  <a:schemeClr val="bg1"/>
                </a:solidFill>
                <a:latin typeface="微软雅黑" panose="020B0503020204020204" pitchFamily="34" charset="-122"/>
                <a:ea typeface="微软雅黑" panose="020B0503020204020204" pitchFamily="34" charset="-122"/>
              </a:rPr>
              <a:t>2022.11.12</a:t>
            </a:r>
            <a:endParaRPr lang="en-US" altLang="zh-CN" sz="1600" dirty="0">
              <a:solidFill>
                <a:schemeClr val="bg1"/>
              </a:solidFill>
              <a:latin typeface="微软雅黑" panose="020B0503020204020204" pitchFamily="34" charset="-122"/>
              <a:ea typeface="微软雅黑" panose="020B0503020204020204" pitchFamily="34" charset="-122"/>
            </a:endParaRPr>
          </a:p>
        </p:txBody>
      </p:sp>
      <p:pic>
        <p:nvPicPr>
          <p:cNvPr id="27" name="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677972" y="245781"/>
            <a:ext cx="1788053" cy="1785132"/>
          </a:xfrm>
          <a:prstGeom prst="ellipse">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000"/>
                                        <p:tgtEl>
                                          <p:spTgt spid="7"/>
                                        </p:tgtEl>
                                      </p:cBhvr>
                                    </p:animEffect>
                                  </p:childTnLst>
                                </p:cTn>
                              </p:par>
                            </p:childTnLst>
                          </p:cTn>
                        </p:par>
                        <p:par>
                          <p:cTn id="8" fill="hold">
                            <p:stCondLst>
                              <p:cond delay="1000"/>
                            </p:stCondLst>
                            <p:childTnLst>
                              <p:par>
                                <p:cTn id="9" presetID="10" presetClass="entr" presetSubtype="0" fill="hold" grpId="0" nodeType="afterEffect">
                                  <p:stCondLst>
                                    <p:cond delay="0"/>
                                  </p:stCondLst>
                                  <p:iterate type="lt">
                                    <p:tmPct val="12000"/>
                                  </p:iterate>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2279"/>
                            </p:stCondLst>
                            <p:childTnLst>
                              <p:par>
                                <p:cTn id="13" presetID="42"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anim calcmode="lin" valueType="num">
                                      <p:cBhvr>
                                        <p:cTn id="16" dur="500" fill="hold"/>
                                        <p:tgtEl>
                                          <p:spTgt spid="15"/>
                                        </p:tgtEl>
                                        <p:attrNameLst>
                                          <p:attrName>ppt_x</p:attrName>
                                        </p:attrNameLst>
                                      </p:cBhvr>
                                      <p:tavLst>
                                        <p:tav tm="0">
                                          <p:val>
                                            <p:strVal val="#ppt_x"/>
                                          </p:val>
                                        </p:tav>
                                        <p:tav tm="100000">
                                          <p:val>
                                            <p:strVal val="#ppt_x"/>
                                          </p:val>
                                        </p:tav>
                                      </p:tavLst>
                                    </p:anim>
                                    <p:anim calcmode="lin" valueType="num">
                                      <p:cBhvr>
                                        <p:cTn id="17"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88910" y="408940"/>
            <a:ext cx="959485" cy="957580"/>
          </a:xfrm>
          <a:prstGeom prst="ellipse">
            <a:avLst/>
          </a:prstGeom>
        </p:spPr>
      </p:pic>
      <p:sp>
        <p:nvSpPr>
          <p:cNvPr id="2" name="文本框 1"/>
          <p:cNvSpPr txBox="1"/>
          <p:nvPr/>
        </p:nvSpPr>
        <p:spPr>
          <a:xfrm>
            <a:off x="223520" y="408940"/>
            <a:ext cx="8920480" cy="2245360"/>
          </a:xfrm>
          <a:prstGeom prst="rect">
            <a:avLst/>
          </a:prstGeom>
          <a:noFill/>
        </p:spPr>
        <p:txBody>
          <a:bodyPr wrap="square" rtlCol="0">
            <a:spAutoFit/>
          </a:bodyPr>
          <a:p>
            <a:r>
              <a:rPr lang="zh-CN" altLang="en-US" sz="2400">
                <a:sym typeface="+mn-ea"/>
              </a:rPr>
              <a:t>TPL版本检测</a:t>
            </a:r>
            <a:endParaRPr lang="zh-CN" altLang="en-US" sz="2400"/>
          </a:p>
          <a:p>
            <a:endParaRPr lang="zh-CN" altLang="en-US" sz="2400"/>
          </a:p>
          <a:p>
            <a:r>
              <a:rPr lang="zh-CN" altLang="en-US" sz="1800" b="1"/>
              <a:t>(1)预处理（</a:t>
            </a:r>
            <a:r>
              <a:rPr lang="zh-CN" altLang="en-US" sz="1800" b="1"/>
              <a:t>APKTOOL）</a:t>
            </a:r>
            <a:endParaRPr lang="zh-CN" altLang="en-US" sz="1800" b="1"/>
          </a:p>
          <a:p>
            <a:pPr marL="285750" indent="-285750">
              <a:buFont typeface="Arial" panose="020B0604020202020204" pitchFamily="34" charset="0"/>
              <a:buChar char="•"/>
            </a:pPr>
            <a:r>
              <a:rPr lang="zh-CN" altLang="en-US" sz="1400"/>
              <a:t>反编译输入应用程序，并将字节码转换为适当的中间表示形式（IRs）。</a:t>
            </a:r>
            <a:endParaRPr lang="zh-CN" altLang="en-US" sz="1400"/>
          </a:p>
          <a:p>
            <a:pPr marL="285750" indent="-285750">
              <a:buFont typeface="Arial" panose="020B0604020202020204" pitchFamily="34" charset="0"/>
              <a:buChar char="•"/>
            </a:pPr>
            <a:r>
              <a:rPr lang="zh-CN" altLang="en-US" sz="1400"/>
              <a:t>在应用程序中找到主模块并删除，以消除来自主机应用程序的干扰。</a:t>
            </a:r>
            <a:endParaRPr lang="zh-CN" altLang="en-US" sz="1400"/>
          </a:p>
          <a:p>
            <a:r>
              <a:rPr lang="zh-CN" altLang="en-US" sz="1800" b="1"/>
              <a:t>(2)模块解耦（</a:t>
            </a:r>
            <a:r>
              <a:rPr lang="zh-CN" altLang="en-US" sz="1800" b="1"/>
              <a:t>Androguard）</a:t>
            </a:r>
            <a:endParaRPr lang="zh-CN" altLang="en-US" sz="1800" b="1"/>
          </a:p>
          <a:p>
            <a:pPr marL="285750" indent="-285750">
              <a:buFont typeface="Arial" panose="020B0604020202020204" pitchFamily="34" charset="0"/>
              <a:buChar char="•"/>
            </a:pPr>
            <a:r>
              <a:rPr lang="zh-CN" altLang="en-US" sz="1400"/>
              <a:t>目的：将一个应用程序的非主模块分解为不同的独立候选库。</a:t>
            </a:r>
            <a:endParaRPr lang="zh-CN" altLang="en-US" sz="1400"/>
          </a:p>
          <a:p>
            <a:pPr marL="285750" indent="-285750">
              <a:buFont typeface="Arial" panose="020B0604020202020204" pitchFamily="34" charset="0"/>
              <a:buChar char="•"/>
            </a:pPr>
            <a:r>
              <a:rPr lang="zh-CN" altLang="en-US" sz="1400"/>
              <a:t>实现：</a:t>
            </a:r>
            <a:r>
              <a:rPr lang="zh-CN" altLang="en-US" sz="1400"/>
              <a:t>将每个Class Dependency Graph (CDG)作为一个TPL candidate。</a:t>
            </a:r>
            <a:endParaRPr lang="zh-CN" altLang="en-US" sz="1400"/>
          </a:p>
        </p:txBody>
      </p:sp>
      <p:pic>
        <p:nvPicPr>
          <p:cNvPr id="3" name="图片 2"/>
          <p:cNvPicPr>
            <a:picLocks noChangeAspect="1"/>
          </p:cNvPicPr>
          <p:nvPr/>
        </p:nvPicPr>
        <p:blipFill>
          <a:blip r:embed="rId2"/>
          <a:stretch>
            <a:fillRect/>
          </a:stretch>
        </p:blipFill>
        <p:spPr>
          <a:xfrm>
            <a:off x="300355" y="2747010"/>
            <a:ext cx="7246620" cy="2258060"/>
          </a:xfrm>
          <a:prstGeom prst="rect">
            <a:avLst/>
          </a:prstGeom>
        </p:spPr>
      </p:pic>
      <p:sp>
        <p:nvSpPr>
          <p:cNvPr id="5" name="矩形 4"/>
          <p:cNvSpPr/>
          <p:nvPr/>
        </p:nvSpPr>
        <p:spPr>
          <a:xfrm>
            <a:off x="704215" y="2783840"/>
            <a:ext cx="2087880" cy="90868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88910" y="408940"/>
            <a:ext cx="959485" cy="957580"/>
          </a:xfrm>
          <a:prstGeom prst="ellipse">
            <a:avLst/>
          </a:prstGeom>
        </p:spPr>
      </p:pic>
      <p:sp>
        <p:nvSpPr>
          <p:cNvPr id="2" name="文本框 1"/>
          <p:cNvSpPr txBox="1"/>
          <p:nvPr/>
        </p:nvSpPr>
        <p:spPr>
          <a:xfrm>
            <a:off x="223520" y="408940"/>
            <a:ext cx="8920480" cy="2922905"/>
          </a:xfrm>
          <a:prstGeom prst="rect">
            <a:avLst/>
          </a:prstGeom>
          <a:noFill/>
        </p:spPr>
        <p:txBody>
          <a:bodyPr wrap="square" rtlCol="0">
            <a:spAutoFit/>
          </a:bodyPr>
          <a:p>
            <a:r>
              <a:rPr lang="zh-CN" altLang="en-US" sz="2400">
                <a:sym typeface="+mn-ea"/>
              </a:rPr>
              <a:t>TPL版本检测</a:t>
            </a:r>
            <a:endParaRPr lang="zh-CN" altLang="en-US" sz="2400"/>
          </a:p>
          <a:p>
            <a:endParaRPr lang="zh-CN" altLang="en-US" sz="1400"/>
          </a:p>
          <a:p>
            <a:pPr indent="0">
              <a:buFont typeface="Arial" panose="020B0604020202020204" pitchFamily="34" charset="0"/>
              <a:buNone/>
            </a:pPr>
            <a:r>
              <a:rPr lang="zh-CN" altLang="en-US" sz="1800" b="1">
                <a:sym typeface="+mn-ea"/>
              </a:rPr>
              <a:t>(3)特征生成</a:t>
            </a:r>
            <a:endParaRPr lang="zh-CN" altLang="en-US" sz="1400" b="1"/>
          </a:p>
          <a:p>
            <a:pPr marL="285750" indent="-285750">
              <a:buFont typeface="Arial" panose="020B0604020202020204" pitchFamily="34" charset="0"/>
              <a:buChar char="•"/>
            </a:pPr>
            <a:r>
              <a:rPr lang="zh-CN" altLang="en-US" sz="1600" b="1">
                <a:sym typeface="+mn-ea"/>
              </a:rPr>
              <a:t>粗粒度特征：（</a:t>
            </a:r>
            <a:r>
              <a:rPr lang="zh-CN" altLang="en-US" sz="1600" b="1">
                <a:sym typeface="+mn-ea"/>
              </a:rPr>
              <a:t>SOOT）</a:t>
            </a:r>
            <a:endParaRPr lang="zh-CN" altLang="en-US" sz="1600" b="1"/>
          </a:p>
          <a:p>
            <a:pPr indent="0">
              <a:buFont typeface="Arial" panose="020B0604020202020204" pitchFamily="34" charset="0"/>
              <a:buNone/>
            </a:pPr>
            <a:r>
              <a:rPr lang="zh-CN" altLang="en-US" sz="1400">
                <a:sym typeface="+mn-ea"/>
              </a:rPr>
              <a:t>对candidate TPLs中的每个method提取CFG（借助soot），并为CFG中的每个节点（BB）编号</a:t>
            </a:r>
            <a:endParaRPr lang="zh-CN" altLang="en-US" sz="1400">
              <a:sym typeface="+mn-ea"/>
            </a:endParaRPr>
          </a:p>
          <a:p>
            <a:pPr indent="0">
              <a:buFont typeface="Arial" panose="020B0604020202020204" pitchFamily="34" charset="0"/>
              <a:buNone/>
            </a:pPr>
            <a:r>
              <a:rPr lang="zh-CN" altLang="en-US" sz="1400">
                <a:sym typeface="+mn-ea"/>
              </a:rPr>
              <a:t>以nodeCount -&gt; (child1,child2,…)的形式表示一个node</a:t>
            </a:r>
            <a:endParaRPr lang="zh-CN" altLang="en-US" sz="1400"/>
          </a:p>
          <a:p>
            <a:pPr indent="0">
              <a:buFont typeface="Arial" panose="020B0604020202020204" pitchFamily="34" charset="0"/>
              <a:buNone/>
            </a:pPr>
            <a:r>
              <a:rPr lang="zh-CN" altLang="en-US" sz="1400">
                <a:sym typeface="+mn-ea"/>
              </a:rPr>
              <a:t>以adjacency list的形式表示一个CFG（对应一个method）</a:t>
            </a:r>
            <a:endParaRPr lang="zh-CN" altLang="en-US" sz="1400"/>
          </a:p>
          <a:p>
            <a:pPr indent="0">
              <a:buFont typeface="Arial" panose="020B0604020202020204" pitchFamily="34" charset="0"/>
              <a:buNone/>
            </a:pPr>
            <a:r>
              <a:rPr lang="zh-CN" altLang="en-US" sz="1400">
                <a:sym typeface="+mn-ea"/>
              </a:rPr>
              <a:t>adjacency list形如[parent1 -&gt; (child1,child2,…), parent2-&gt; …]</a:t>
            </a:r>
            <a:endParaRPr lang="zh-CN" altLang="en-US" sz="1400"/>
          </a:p>
          <a:p>
            <a:pPr indent="0">
              <a:buFont typeface="Arial" panose="020B0604020202020204" pitchFamily="34" charset="0"/>
              <a:buNone/>
            </a:pPr>
            <a:r>
              <a:rPr lang="zh-CN" altLang="en-US" sz="1400">
                <a:sym typeface="+mn-ea"/>
              </a:rPr>
              <a:t>对adjacency list计算hash值（每个adjacency list对应一个method）</a:t>
            </a:r>
            <a:endParaRPr lang="zh-CN" altLang="en-US" sz="1400"/>
          </a:p>
          <a:p>
            <a:pPr indent="0">
              <a:buFont typeface="Arial" panose="020B0604020202020204" pitchFamily="34" charset="0"/>
              <a:buNone/>
            </a:pPr>
            <a:r>
              <a:rPr lang="zh-CN" altLang="en-US" sz="1400">
                <a:sym typeface="+mn-ea"/>
              </a:rPr>
              <a:t>将TPL的所有method对应的hash值进行排序，并对排序后的序列计算hash值，将该hash值作为TPL的coarse-grained feature（T1）</a:t>
            </a:r>
            <a:endParaRPr lang="zh-CN" altLang="en-US" sz="1400"/>
          </a:p>
          <a:p>
            <a:endParaRPr lang="zh-CN" altLang="en-US" sz="1400"/>
          </a:p>
        </p:txBody>
      </p:sp>
      <p:pic>
        <p:nvPicPr>
          <p:cNvPr id="3" name="图片 2"/>
          <p:cNvPicPr>
            <a:picLocks noChangeAspect="1"/>
          </p:cNvPicPr>
          <p:nvPr/>
        </p:nvPicPr>
        <p:blipFill>
          <a:blip r:embed="rId2"/>
          <a:stretch>
            <a:fillRect/>
          </a:stretch>
        </p:blipFill>
        <p:spPr>
          <a:xfrm>
            <a:off x="223520" y="3185160"/>
            <a:ext cx="6119495" cy="1906905"/>
          </a:xfrm>
          <a:prstGeom prst="rect">
            <a:avLst/>
          </a:prstGeom>
        </p:spPr>
      </p:pic>
      <p:sp>
        <p:nvSpPr>
          <p:cNvPr id="4" name="矩形 3"/>
          <p:cNvSpPr/>
          <p:nvPr/>
        </p:nvSpPr>
        <p:spPr>
          <a:xfrm>
            <a:off x="2334895" y="3202940"/>
            <a:ext cx="1063625" cy="45085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88910" y="408940"/>
            <a:ext cx="959485" cy="957580"/>
          </a:xfrm>
          <a:prstGeom prst="ellipse">
            <a:avLst/>
          </a:prstGeom>
        </p:spPr>
      </p:pic>
      <p:sp>
        <p:nvSpPr>
          <p:cNvPr id="2" name="文本框 1"/>
          <p:cNvSpPr txBox="1"/>
          <p:nvPr/>
        </p:nvSpPr>
        <p:spPr>
          <a:xfrm>
            <a:off x="223520" y="408940"/>
            <a:ext cx="5194300" cy="2799715"/>
          </a:xfrm>
          <a:prstGeom prst="rect">
            <a:avLst/>
          </a:prstGeom>
          <a:noFill/>
        </p:spPr>
        <p:txBody>
          <a:bodyPr wrap="square" rtlCol="0">
            <a:spAutoFit/>
          </a:bodyPr>
          <a:p>
            <a:r>
              <a:rPr lang="zh-CN" altLang="en-US" sz="2400">
                <a:sym typeface="+mn-ea"/>
              </a:rPr>
              <a:t>TPL版本检测</a:t>
            </a:r>
            <a:endParaRPr lang="zh-CN" altLang="en-US" sz="2400">
              <a:sym typeface="+mn-ea"/>
            </a:endParaRPr>
          </a:p>
          <a:p>
            <a:endParaRPr lang="zh-CN" altLang="en-US" sz="2400"/>
          </a:p>
          <a:p>
            <a:pPr marL="285750" indent="-285750">
              <a:buFont typeface="Arial" panose="020B0604020202020204" pitchFamily="34" charset="0"/>
              <a:buChar char="•"/>
            </a:pPr>
            <a:r>
              <a:rPr lang="zh-CN" altLang="en-US" sz="1600" b="1"/>
              <a:t>细粒度特征：（</a:t>
            </a:r>
            <a:r>
              <a:rPr lang="zh-CN" altLang="en-US" sz="1600" b="1"/>
              <a:t>ssdeep）</a:t>
            </a:r>
            <a:endParaRPr lang="zh-CN" altLang="en-US" sz="1400"/>
          </a:p>
          <a:p>
            <a:pPr marL="285750" indent="-285750">
              <a:buFont typeface="Wingdings" panose="05000000000000000000" charset="0"/>
              <a:buChar char="Ø"/>
            </a:pPr>
            <a:r>
              <a:rPr lang="zh-CN" altLang="en-US" sz="1400"/>
              <a:t>对每个CFG，按照adjacency list，提取其中的BB的</a:t>
            </a:r>
            <a:r>
              <a:rPr lang="zh-CN" altLang="en-US" sz="1400"/>
              <a:t>操作码opcode（借助soot）</a:t>
            </a:r>
            <a:endParaRPr lang="zh-CN" altLang="en-US" sz="1400"/>
          </a:p>
          <a:p>
            <a:pPr marL="285750" indent="-285750">
              <a:buFont typeface="Wingdings" panose="05000000000000000000" charset="0"/>
              <a:buChar char="Ø"/>
            </a:pPr>
            <a:r>
              <a:rPr lang="zh-CN" altLang="en-US" sz="1400"/>
              <a:t>对opcode sequence计算 Fuzzy Hash 值（借助ssdeep）。</a:t>
            </a:r>
            <a:endParaRPr lang="zh-CN" altLang="en-US" sz="1400"/>
          </a:p>
          <a:p>
            <a:pPr marL="285750" indent="-285750">
              <a:buFont typeface="Wingdings" panose="05000000000000000000" charset="0"/>
              <a:buChar char="Ø"/>
            </a:pPr>
            <a:endParaRPr lang="zh-CN" altLang="en-US" sz="1400"/>
          </a:p>
          <a:p>
            <a:r>
              <a:rPr lang="zh-CN" altLang="en-US" sz="1400"/>
              <a:t>模糊</a:t>
            </a:r>
            <a:r>
              <a:rPr lang="zh-CN" altLang="en-US" sz="1400"/>
              <a:t>哈希：对文件进行分片，然后使用一个强哈希对文件每片计算哈希值，取这些值的一部分并连接起来构成一个模糊哈希结果。使用一个字符串相似性对比算法判断两个模糊哈希值的相似度有多少，从而判断两个文件的相似程度。</a:t>
            </a:r>
            <a:endParaRPr lang="zh-CN" altLang="en-US" sz="1400"/>
          </a:p>
        </p:txBody>
      </p:sp>
      <p:pic>
        <p:nvPicPr>
          <p:cNvPr id="3" name="图片 2"/>
          <p:cNvPicPr>
            <a:picLocks noChangeAspect="1"/>
          </p:cNvPicPr>
          <p:nvPr/>
        </p:nvPicPr>
        <p:blipFill>
          <a:blip r:embed="rId2"/>
          <a:stretch>
            <a:fillRect/>
          </a:stretch>
        </p:blipFill>
        <p:spPr>
          <a:xfrm>
            <a:off x="5417185" y="1803400"/>
            <a:ext cx="2905760" cy="2040890"/>
          </a:xfrm>
          <a:prstGeom prst="rect">
            <a:avLst/>
          </a:prstGeom>
        </p:spPr>
      </p:pic>
      <p:pic>
        <p:nvPicPr>
          <p:cNvPr id="4" name="图片 3"/>
          <p:cNvPicPr>
            <a:picLocks noChangeAspect="1"/>
          </p:cNvPicPr>
          <p:nvPr/>
        </p:nvPicPr>
        <p:blipFill>
          <a:blip r:embed="rId3"/>
          <a:srcRect l="944" t="1265" r="16312" b="55445"/>
          <a:stretch>
            <a:fillRect/>
          </a:stretch>
        </p:blipFill>
        <p:spPr>
          <a:xfrm>
            <a:off x="354330" y="3844290"/>
            <a:ext cx="5063490" cy="825500"/>
          </a:xfrm>
          <a:prstGeom prst="rect">
            <a:avLst/>
          </a:prstGeom>
        </p:spPr>
      </p:pic>
      <p:sp>
        <p:nvSpPr>
          <p:cNvPr id="6" name="矩形 5"/>
          <p:cNvSpPr/>
          <p:nvPr/>
        </p:nvSpPr>
        <p:spPr>
          <a:xfrm>
            <a:off x="2444750" y="4304665"/>
            <a:ext cx="1043940" cy="27114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88910" y="408940"/>
            <a:ext cx="959485" cy="957580"/>
          </a:xfrm>
          <a:prstGeom prst="ellipse">
            <a:avLst/>
          </a:prstGeom>
        </p:spPr>
      </p:pic>
      <p:sp>
        <p:nvSpPr>
          <p:cNvPr id="2" name="文本框 1"/>
          <p:cNvSpPr txBox="1"/>
          <p:nvPr/>
        </p:nvSpPr>
        <p:spPr>
          <a:xfrm>
            <a:off x="223520" y="408940"/>
            <a:ext cx="8650605" cy="3169285"/>
          </a:xfrm>
          <a:prstGeom prst="rect">
            <a:avLst/>
          </a:prstGeom>
          <a:noFill/>
        </p:spPr>
        <p:txBody>
          <a:bodyPr wrap="square" rtlCol="0">
            <a:spAutoFit/>
          </a:bodyPr>
          <a:p>
            <a:r>
              <a:rPr lang="zh-CN" altLang="en-US" sz="2400">
                <a:sym typeface="+mn-ea"/>
              </a:rPr>
              <a:t>数据库生成</a:t>
            </a:r>
            <a:endParaRPr lang="zh-CN" altLang="en-US" sz="2400"/>
          </a:p>
          <a:p>
            <a:endParaRPr lang="zh-CN" altLang="en-US" sz="1400"/>
          </a:p>
          <a:p>
            <a:pPr marL="285750" indent="-285750">
              <a:buFont typeface="Arial" panose="020B0604020202020204" pitchFamily="34" charset="0"/>
              <a:buChar char="•"/>
            </a:pPr>
            <a:r>
              <a:rPr lang="en-US" altLang="zh-CN" sz="1800" b="1"/>
              <a:t>TPL</a:t>
            </a:r>
            <a:r>
              <a:rPr lang="zh-CN" altLang="en-US" sz="1800" b="1"/>
              <a:t>特征数据库</a:t>
            </a:r>
            <a:endParaRPr lang="zh-CN" altLang="en-US" sz="1800" b="1"/>
          </a:p>
          <a:p>
            <a:pPr marL="285750" indent="-285750">
              <a:buFont typeface="Wingdings" panose="05000000000000000000" charset="0"/>
              <a:buChar char="Ø"/>
            </a:pPr>
            <a:r>
              <a:rPr lang="zh-CN" altLang="en-US" sz="1400">
                <a:sym typeface="+mn-ea"/>
              </a:rPr>
              <a:t>从Maven存储库（189,545个独立TPL及其3,006,676个版本）中抓取所有JavaTPL来构建我们的TPL数据库。</a:t>
            </a:r>
            <a:endParaRPr lang="zh-CN" altLang="en-US" sz="1400"/>
          </a:p>
          <a:p>
            <a:pPr marL="285750" indent="-285750">
              <a:buFont typeface="Wingdings" panose="05000000000000000000" charset="0"/>
              <a:buChar char="Ø"/>
            </a:pPr>
            <a:r>
              <a:rPr lang="zh-CN" altLang="en-US" sz="1400">
                <a:sym typeface="+mn-ea"/>
              </a:rPr>
              <a:t>使用上述方法来获得每个TPL的</a:t>
            </a:r>
            <a:r>
              <a:rPr lang="zh-CN" altLang="en-US" sz="1400">
                <a:sym typeface="+mn-ea"/>
              </a:rPr>
              <a:t>特征。对于每个版本的TPL，我们将粗粒度和细粒度的特性存储在MongoDB数据库中。</a:t>
            </a:r>
            <a:endParaRPr lang="zh-CN" altLang="en-US" sz="1400">
              <a:sym typeface="+mn-ea"/>
            </a:endParaRPr>
          </a:p>
          <a:p>
            <a:pPr marL="285750" indent="-285750">
              <a:buFont typeface="Wingdings" panose="05000000000000000000" charset="0"/>
              <a:buChar char="Ø"/>
            </a:pPr>
            <a:endParaRPr lang="zh-CN" altLang="en-US" sz="1400">
              <a:sym typeface="+mn-ea"/>
            </a:endParaRPr>
          </a:p>
          <a:p>
            <a:pPr marL="285750" indent="-285750" algn="l">
              <a:buClrTx/>
              <a:buSzTx/>
              <a:buFont typeface="Arial" panose="020B0604020202020204" pitchFamily="34" charset="0"/>
              <a:buChar char="•"/>
            </a:pPr>
            <a:r>
              <a:rPr lang="en-US" altLang="zh-CN" sz="1800" b="1"/>
              <a:t>脆弱TPL数据库</a:t>
            </a:r>
            <a:endParaRPr lang="en-US" altLang="zh-CN" sz="1800" b="1"/>
          </a:p>
          <a:p>
            <a:pPr marL="285750" indent="-285750">
              <a:buFont typeface="Arial" panose="020B0604020202020204" pitchFamily="34" charset="0"/>
              <a:buChar char="•"/>
            </a:pPr>
            <a:r>
              <a:rPr lang="zh-CN" altLang="en-US" sz="1400">
                <a:sym typeface="+mn-ea"/>
              </a:rPr>
              <a:t>从TPL database中提取TPL的CPE名称，使用cve-search工具搜索TPL相关的vulnerability。</a:t>
            </a:r>
            <a:endParaRPr lang="zh-CN" altLang="en-US" sz="1400"/>
          </a:p>
          <a:p>
            <a:pPr marL="285750" indent="-285750">
              <a:buFont typeface="Arial" panose="020B0604020202020204" pitchFamily="34" charset="0"/>
              <a:buChar char="•"/>
            </a:pPr>
            <a:r>
              <a:rPr lang="zh-CN" altLang="en-US" sz="1400">
                <a:sym typeface="+mn-ea"/>
              </a:rPr>
              <a:t>从957个独特的TPL中收集了1,180个CVE，包括38,243个受影响的版本。</a:t>
            </a:r>
            <a:endParaRPr lang="zh-CN" altLang="en-US" sz="1400"/>
          </a:p>
          <a:p>
            <a:pPr marL="285750" indent="-285750">
              <a:buFont typeface="Arial" panose="020B0604020202020204" pitchFamily="34" charset="0"/>
              <a:buChar char="•"/>
            </a:pPr>
            <a:r>
              <a:rPr lang="zh-CN" altLang="en-US" sz="1400">
                <a:sym typeface="+mn-ea"/>
              </a:rPr>
              <a:t>从GITHUB和BITBUCKET中收集了224个安全漏洞。这些bug来自于152个开源TPL及其相应的4,533个版本。所有这些安全漏洞都已被行业中的安全专家交叉验证。</a:t>
            </a:r>
            <a:endParaRPr lang="zh-CN" altLang="en-US" sz="1400"/>
          </a:p>
          <a:p>
            <a:endParaRPr lang="zh-CN" altLang="en-US" sz="1400"/>
          </a:p>
        </p:txBody>
      </p:sp>
      <p:pic>
        <p:nvPicPr>
          <p:cNvPr id="3" name="图片 2"/>
          <p:cNvPicPr>
            <a:picLocks noChangeAspect="1"/>
          </p:cNvPicPr>
          <p:nvPr/>
        </p:nvPicPr>
        <p:blipFill>
          <a:blip r:embed="rId2"/>
          <a:stretch>
            <a:fillRect/>
          </a:stretch>
        </p:blipFill>
        <p:spPr>
          <a:xfrm>
            <a:off x="223520" y="3317240"/>
            <a:ext cx="5694680" cy="1774825"/>
          </a:xfrm>
          <a:prstGeom prst="rect">
            <a:avLst/>
          </a:prstGeom>
        </p:spPr>
      </p:pic>
      <p:sp>
        <p:nvSpPr>
          <p:cNvPr id="4" name="矩形 3"/>
          <p:cNvSpPr/>
          <p:nvPr/>
        </p:nvSpPr>
        <p:spPr>
          <a:xfrm>
            <a:off x="561975" y="3976370"/>
            <a:ext cx="3396615" cy="74104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88910" y="408940"/>
            <a:ext cx="959485" cy="957580"/>
          </a:xfrm>
          <a:prstGeom prst="ellipse">
            <a:avLst/>
          </a:prstGeom>
        </p:spPr>
      </p:pic>
      <p:sp>
        <p:nvSpPr>
          <p:cNvPr id="2" name="文本框 1"/>
          <p:cNvSpPr txBox="1"/>
          <p:nvPr/>
        </p:nvSpPr>
        <p:spPr>
          <a:xfrm>
            <a:off x="223520" y="408940"/>
            <a:ext cx="8920480" cy="2953385"/>
          </a:xfrm>
          <a:prstGeom prst="rect">
            <a:avLst/>
          </a:prstGeom>
          <a:noFill/>
        </p:spPr>
        <p:txBody>
          <a:bodyPr wrap="square" rtlCol="0">
            <a:spAutoFit/>
          </a:bodyPr>
          <a:p>
            <a:r>
              <a:rPr lang="zh-CN" altLang="en-US" sz="2400">
                <a:sym typeface="+mn-ea"/>
              </a:rPr>
              <a:t>TPL版本检测</a:t>
            </a:r>
            <a:endParaRPr lang="zh-CN" altLang="en-US" sz="2400"/>
          </a:p>
          <a:p>
            <a:endParaRPr lang="zh-CN" altLang="en-US" sz="1400" b="1"/>
          </a:p>
          <a:p>
            <a:pPr indent="0">
              <a:buFont typeface="Arial" panose="020B0604020202020204" pitchFamily="34" charset="0"/>
              <a:buNone/>
            </a:pPr>
            <a:r>
              <a:rPr lang="zh-CN" altLang="en-US" sz="1800" b="1"/>
              <a:t>（</a:t>
            </a:r>
            <a:r>
              <a:rPr lang="en-US" altLang="zh-CN" sz="1800" b="1"/>
              <a:t>4</a:t>
            </a:r>
            <a:r>
              <a:rPr lang="zh-CN" altLang="en-US" sz="1800" b="1"/>
              <a:t>）</a:t>
            </a:r>
            <a:r>
              <a:rPr lang="en-US" altLang="zh-CN" sz="1800" b="1"/>
              <a:t>TPL</a:t>
            </a:r>
            <a:r>
              <a:rPr lang="zh-CN" altLang="en-US" sz="1800" b="1"/>
              <a:t>版本识别</a:t>
            </a:r>
            <a:endParaRPr lang="zh-CN" altLang="en-US" sz="1800" b="1"/>
          </a:p>
          <a:p>
            <a:pPr marL="285750" indent="-285750">
              <a:buFont typeface="Arial" panose="020B0604020202020204" pitchFamily="34" charset="0"/>
              <a:buChar char="•"/>
            </a:pPr>
            <a:r>
              <a:rPr lang="zh-CN" altLang="en-US" sz="1600"/>
              <a:t>潜在的</a:t>
            </a:r>
            <a:r>
              <a:rPr lang="en-US" altLang="zh-CN" sz="1600"/>
              <a:t>TPL</a:t>
            </a:r>
            <a:r>
              <a:rPr lang="zh-CN" altLang="en-US" sz="1600"/>
              <a:t>识别（粗粒度）</a:t>
            </a:r>
            <a:endParaRPr lang="zh-CN" altLang="en-US" sz="1600"/>
          </a:p>
          <a:p>
            <a:pPr marL="285750" indent="-285750">
              <a:buFont typeface="Wingdings" panose="05000000000000000000" charset="0"/>
              <a:buChar char="Ø"/>
            </a:pPr>
            <a:r>
              <a:rPr lang="zh-CN" altLang="en-US" sz="1400"/>
              <a:t>按软件包名称进行搜索。</a:t>
            </a:r>
            <a:endParaRPr lang="zh-CN" altLang="en-US" sz="1400"/>
          </a:p>
          <a:p>
            <a:pPr marL="285750" indent="-285750">
              <a:buFont typeface="Wingdings" panose="05000000000000000000" charset="0"/>
              <a:buChar char="Ø"/>
            </a:pPr>
            <a:r>
              <a:rPr lang="zh-CN" altLang="en-US" sz="1400"/>
              <a:t>按类classes的数量进行搜索。</a:t>
            </a:r>
            <a:endParaRPr lang="zh-CN" altLang="en-US" sz="1400"/>
          </a:p>
          <a:p>
            <a:pPr marL="285750" indent="-285750">
              <a:buFont typeface="Wingdings" panose="05000000000000000000" charset="0"/>
              <a:buChar char="Ø"/>
            </a:pPr>
            <a:r>
              <a:rPr lang="zh-CN" altLang="en-US" sz="1400"/>
              <a:t>通过粗粒度特性进行搜索。</a:t>
            </a:r>
            <a:endParaRPr lang="zh-CN" altLang="en-US" sz="1400"/>
          </a:p>
          <a:p>
            <a:pPr indent="0">
              <a:buFont typeface="Arial" panose="020B0604020202020204" pitchFamily="34" charset="0"/>
              <a:buNone/>
            </a:pPr>
            <a:endParaRPr lang="zh-CN" altLang="en-US" sz="1400"/>
          </a:p>
          <a:p>
            <a:pPr marL="285750" indent="-285750">
              <a:buFont typeface="Arial" panose="020B0604020202020204" pitchFamily="34" charset="0"/>
              <a:buChar char="•"/>
            </a:pPr>
            <a:r>
              <a:rPr lang="en-US" altLang="zh-CN" sz="1600"/>
              <a:t>TPL</a:t>
            </a:r>
            <a:r>
              <a:rPr lang="zh-CN" altLang="en-US" sz="1600"/>
              <a:t>精确版本识别（</a:t>
            </a:r>
            <a:r>
              <a:rPr lang="zh-CN" altLang="en-US" sz="1600"/>
              <a:t>细粒度）</a:t>
            </a:r>
            <a:endParaRPr lang="zh-CN" altLang="en-US" sz="1600"/>
          </a:p>
          <a:p>
            <a:pPr marL="285750" indent="-285750">
              <a:buFont typeface="Wingdings" panose="05000000000000000000" charset="0"/>
              <a:buChar char="Ø"/>
            </a:pPr>
            <a:r>
              <a:rPr lang="zh-CN" altLang="en-US" sz="1400"/>
              <a:t>编辑距离：将一个fingerprint（adjacency list的hash值）修改为另一个fingerprint所需的最小编辑操作（即插入、删除和替换）的数量。</a:t>
            </a:r>
            <a:endParaRPr lang="zh-CN" altLang="en-US" sz="1400"/>
          </a:p>
          <a:p>
            <a:pPr marL="285750" indent="-285750">
              <a:buFont typeface="Wingdings" panose="05000000000000000000" charset="0"/>
              <a:buChar char="Ø"/>
            </a:pPr>
            <a:r>
              <a:rPr lang="zh-CN" altLang="en-US" sz="1400"/>
              <a:t>方法相似度评分</a:t>
            </a:r>
            <a:r>
              <a:rPr lang="en-US" altLang="zh-CN" sz="1400"/>
              <a:t>MSS</a:t>
            </a:r>
            <a:r>
              <a:rPr lang="zh-CN" altLang="en-US" sz="1400"/>
              <a:t>（</a:t>
            </a:r>
            <a:r>
              <a:rPr lang="en-US" altLang="zh-CN" sz="1400"/>
              <a:t>0.85</a:t>
            </a:r>
            <a:r>
              <a:rPr lang="zh-CN" altLang="en-US" sz="1400"/>
              <a:t>）</a:t>
            </a:r>
            <a:r>
              <a:rPr lang="en-US" altLang="zh-CN" sz="1400"/>
              <a:t>,TPL</a:t>
            </a:r>
            <a:r>
              <a:rPr lang="zh-CN" altLang="en-US" sz="1400"/>
              <a:t>相似度评分</a:t>
            </a:r>
            <a:r>
              <a:rPr lang="en-US" altLang="zh-CN" sz="1400"/>
              <a:t>TSS(0.95)</a:t>
            </a:r>
            <a:endParaRPr lang="en-US" altLang="zh-CN" sz="1400"/>
          </a:p>
        </p:txBody>
      </p:sp>
      <p:graphicFrame>
        <p:nvGraphicFramePr>
          <p:cNvPr id="5" name="对象 4">
            <a:hlinkClick r:id="" action="ppaction://ole?verb="/>
          </p:cNvPr>
          <p:cNvGraphicFramePr>
            <a:graphicFrameLocks noChangeAspect="1"/>
          </p:cNvGraphicFramePr>
          <p:nvPr/>
        </p:nvGraphicFramePr>
        <p:xfrm>
          <a:off x="5735955" y="3293745"/>
          <a:ext cx="1816100" cy="419100"/>
        </p:xfrm>
        <a:graphic>
          <a:graphicData uri="http://schemas.openxmlformats.org/presentationml/2006/ole">
            <mc:AlternateContent xmlns:mc="http://schemas.openxmlformats.org/markup-compatibility/2006">
              <mc:Choice xmlns:v="urn:schemas-microsoft-com:vml" Requires="v">
                <p:oleObj spid="_x0000_s1025" name="" r:id="rId2" imgW="1816100" imgH="419100" progId="Equation.KSEE3">
                  <p:embed/>
                </p:oleObj>
              </mc:Choice>
              <mc:Fallback>
                <p:oleObj name="" r:id="rId2" imgW="1816100" imgH="419100" progId="Equation.KSEE3">
                  <p:embed/>
                  <p:pic>
                    <p:nvPicPr>
                      <p:cNvPr id="0" name="图片 1024"/>
                      <p:cNvPicPr/>
                      <p:nvPr/>
                    </p:nvPicPr>
                    <p:blipFill>
                      <a:blip r:embed="rId3"/>
                      <a:stretch>
                        <a:fillRect/>
                      </a:stretch>
                    </p:blipFill>
                    <p:spPr>
                      <a:xfrm>
                        <a:off x="5735955" y="3293745"/>
                        <a:ext cx="1816100" cy="41910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5735638" y="3841750"/>
          <a:ext cx="1459865" cy="431800"/>
        </p:xfrm>
        <a:graphic>
          <a:graphicData uri="http://schemas.openxmlformats.org/presentationml/2006/ole">
            <mc:AlternateContent xmlns:mc="http://schemas.openxmlformats.org/markup-compatibility/2006">
              <mc:Choice xmlns:v="urn:schemas-microsoft-com:vml" Requires="v">
                <p:oleObj spid="_x0000_s1026" name="" r:id="rId4" imgW="1459865" imgH="431800" progId="Equation.KSEE3">
                  <p:embed/>
                </p:oleObj>
              </mc:Choice>
              <mc:Fallback>
                <p:oleObj name="" r:id="rId4" imgW="1459865" imgH="431800" progId="Equation.KSEE3">
                  <p:embed/>
                  <p:pic>
                    <p:nvPicPr>
                      <p:cNvPr id="0" name="图片 1025"/>
                      <p:cNvPicPr/>
                      <p:nvPr/>
                    </p:nvPicPr>
                    <p:blipFill>
                      <a:blip r:embed="rId5"/>
                      <a:stretch>
                        <a:fillRect/>
                      </a:stretch>
                    </p:blipFill>
                    <p:spPr>
                      <a:xfrm>
                        <a:off x="5735638" y="3841750"/>
                        <a:ext cx="1459865" cy="431800"/>
                      </a:xfrm>
                      <a:prstGeom prst="rect">
                        <a:avLst/>
                      </a:prstGeom>
                    </p:spPr>
                  </p:pic>
                </p:oleObj>
              </mc:Fallback>
            </mc:AlternateContent>
          </a:graphicData>
        </a:graphic>
      </p:graphicFrame>
      <p:pic>
        <p:nvPicPr>
          <p:cNvPr id="3" name="图片 2"/>
          <p:cNvPicPr>
            <a:picLocks noChangeAspect="1"/>
          </p:cNvPicPr>
          <p:nvPr/>
        </p:nvPicPr>
        <p:blipFill>
          <a:blip r:embed="rId6"/>
          <a:stretch>
            <a:fillRect/>
          </a:stretch>
        </p:blipFill>
        <p:spPr>
          <a:xfrm>
            <a:off x="223520" y="3324860"/>
            <a:ext cx="5224780" cy="1628140"/>
          </a:xfrm>
          <a:prstGeom prst="rect">
            <a:avLst/>
          </a:prstGeom>
        </p:spPr>
      </p:pic>
      <p:sp>
        <p:nvSpPr>
          <p:cNvPr id="4" name="矩形 3"/>
          <p:cNvSpPr/>
          <p:nvPr/>
        </p:nvSpPr>
        <p:spPr>
          <a:xfrm>
            <a:off x="2927985" y="3324860"/>
            <a:ext cx="1501775" cy="76073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med">
    <p:pull/>
  </p:transition>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2811.231496062992,&quot;width&quot;:2815.8314960629923}"/>
</p:tagLst>
</file>

<file path=ppt/tags/tag10.xml><?xml version="1.0" encoding="utf-8"?>
<p:tagLst xmlns:p="http://schemas.openxmlformats.org/presentationml/2006/main">
  <p:tag name="KSO_WM_UNIT_PLACING_PICTURE_USER_VIEWPORT" val="{&quot;height&quot;:2811.231496062992,&quot;width&quot;:2815.8314960629923}"/>
</p:tagLst>
</file>

<file path=ppt/tags/tag11.xml><?xml version="1.0" encoding="utf-8"?>
<p:tagLst xmlns:p="http://schemas.openxmlformats.org/presentationml/2006/main">
  <p:tag name="KSO_WM_UNIT_PLACING_PICTURE_USER_VIEWPORT" val="{&quot;height&quot;:2811.231496062992,&quot;width&quot;:2815.8314960629923}"/>
</p:tagLst>
</file>

<file path=ppt/tags/tag12.xml><?xml version="1.0" encoding="utf-8"?>
<p:tagLst xmlns:p="http://schemas.openxmlformats.org/presentationml/2006/main">
  <p:tag name="KSO_WM_UNIT_PLACING_PICTURE_USER_VIEWPORT" val="{&quot;height&quot;:2811.231496062992,&quot;width&quot;:2815.8314960629923}"/>
</p:tagLst>
</file>

<file path=ppt/tags/tag13.xml><?xml version="1.0" encoding="utf-8"?>
<p:tagLst xmlns:p="http://schemas.openxmlformats.org/presentationml/2006/main">
  <p:tag name="KSO_WM_UNIT_PLACING_PICTURE_USER_VIEWPORT" val="{&quot;height&quot;:2811.231496062992,&quot;width&quot;:2815.8314960629923}"/>
</p:tagLst>
</file>

<file path=ppt/tags/tag14.xml><?xml version="1.0" encoding="utf-8"?>
<p:tagLst xmlns:p="http://schemas.openxmlformats.org/presentationml/2006/main">
  <p:tag name="KSO_WM_UNIT_PLACING_PICTURE_USER_VIEWPORT" val="{&quot;height&quot;:2811.231496062992,&quot;width&quot;:2815.8314960629923}"/>
</p:tagLst>
</file>

<file path=ppt/tags/tag15.xml><?xml version="1.0" encoding="utf-8"?>
<p:tagLst xmlns:p="http://schemas.openxmlformats.org/presentationml/2006/main">
  <p:tag name="KSO_WM_UNIT_PLACING_PICTURE_USER_VIEWPORT" val="{&quot;height&quot;:2811.231496062992,&quot;width&quot;:2815.8314960629923}"/>
</p:tagLst>
</file>

<file path=ppt/tags/tag16.xml><?xml version="1.0" encoding="utf-8"?>
<p:tagLst xmlns:p="http://schemas.openxmlformats.org/presentationml/2006/main">
  <p:tag name="KSO_WM_UNIT_PLACING_PICTURE_USER_VIEWPORT" val="{&quot;height&quot;:2685,&quot;width&quot;:9870}"/>
</p:tagLst>
</file>

<file path=ppt/tags/tag17.xml><?xml version="1.0" encoding="utf-8"?>
<p:tagLst xmlns:p="http://schemas.openxmlformats.org/presentationml/2006/main">
  <p:tag name="KSO_WM_UNIT_PLACING_PICTURE_USER_VIEWPORT" val="{&quot;height&quot;:1753,&quot;width&quot;:8981}"/>
</p:tagLst>
</file>

<file path=ppt/tags/tag18.xml><?xml version="1.0" encoding="utf-8"?>
<p:tagLst xmlns:p="http://schemas.openxmlformats.org/presentationml/2006/main">
  <p:tag name="KSO_WM_UNIT_PLACING_PICTURE_USER_VIEWPORT" val="{&quot;height&quot;:2811.231496062992,&quot;width&quot;:2815.8314960629923}"/>
</p:tagLst>
</file>

<file path=ppt/tags/tag19.xml><?xml version="1.0" encoding="utf-8"?>
<p:tagLst xmlns:p="http://schemas.openxmlformats.org/presentationml/2006/main">
  <p:tag name="KSO_WM_UNIT_PLACING_PICTURE_USER_VIEWPORT" val="{&quot;height&quot;:2811.231496062992,&quot;width&quot;:2815.8314960629923}"/>
</p:tagLst>
</file>

<file path=ppt/tags/tag2.xml><?xml version="1.0" encoding="utf-8"?>
<p:tagLst xmlns:p="http://schemas.openxmlformats.org/presentationml/2006/main">
  <p:tag name="KSO_WM_UNIT_PLACING_PICTURE_USER_VIEWPORT" val="{&quot;height&quot;:6435,&quot;width&quot;:10800}"/>
</p:tagLst>
</file>

<file path=ppt/tags/tag20.xml><?xml version="1.0" encoding="utf-8"?>
<p:tagLst xmlns:p="http://schemas.openxmlformats.org/presentationml/2006/main">
  <p:tag name="KSO_WM_UNIT_PLACING_PICTURE_USER_VIEWPORT" val="{&quot;height&quot;:2811.231496062992,&quot;width&quot;:2815.8314960629923}"/>
</p:tagLst>
</file>

<file path=ppt/tags/tag21.xml><?xml version="1.0" encoding="utf-8"?>
<p:tagLst xmlns:p="http://schemas.openxmlformats.org/presentationml/2006/main">
  <p:tag name="KSO_WM_UNIT_PLACING_PICTURE_USER_VIEWPORT" val="{&quot;height&quot;:2811.231496062992,&quot;width&quot;:2815.8314960629923}"/>
</p:tagLst>
</file>

<file path=ppt/tags/tag22.xml><?xml version="1.0" encoding="utf-8"?>
<p:tagLst xmlns:p="http://schemas.openxmlformats.org/presentationml/2006/main">
  <p:tag name="KSO_WM_UNIT_PLACING_PICTURE_USER_VIEWPORT" val="{&quot;height&quot;:2811.231496062992,&quot;width&quot;:2815.8314960629923}"/>
</p:tagLst>
</file>

<file path=ppt/tags/tag23.xml><?xml version="1.0" encoding="utf-8"?>
<p:tagLst xmlns:p="http://schemas.openxmlformats.org/presentationml/2006/main">
  <p:tag name="KSO_WPP_MARK_KEY" val="0e21c162-8700-45cb-8fcb-d7b0a9364203"/>
  <p:tag name="COMMONDATA" val="eyJoZGlkIjoiN2EwMThmNWQyMmM4OWIyODU0MzMxMzg1NTllNmExZWIifQ=="/>
</p:tagLst>
</file>

<file path=ppt/tags/tag3.xml><?xml version="1.0" encoding="utf-8"?>
<p:tagLst xmlns:p="http://schemas.openxmlformats.org/presentationml/2006/main">
  <p:tag name="KSO_WM_UNIT_PLACING_PICTURE_USER_VIEWPORT" val="{&quot;height&quot;:2811.231496062992,&quot;width&quot;:2815.8314960629923}"/>
</p:tagLst>
</file>

<file path=ppt/tags/tag4.xml><?xml version="1.0" encoding="utf-8"?>
<p:tagLst xmlns:p="http://schemas.openxmlformats.org/presentationml/2006/main">
  <p:tag name="KSO_WM_UNIT_PLACING_PICTURE_USER_VIEWPORT" val="{&quot;height&quot;:2811.231496062992,&quot;width&quot;:2815.8314960629923}"/>
</p:tagLst>
</file>

<file path=ppt/tags/tag5.xml><?xml version="1.0" encoding="utf-8"?>
<p:tagLst xmlns:p="http://schemas.openxmlformats.org/presentationml/2006/main">
  <p:tag name="KSO_WM_UNIT_PLACING_PICTURE_USER_VIEWPORT" val="{&quot;height&quot;:2811.231496062992,&quot;width&quot;:2815.8314960629923}"/>
</p:tagLst>
</file>

<file path=ppt/tags/tag6.xml><?xml version="1.0" encoding="utf-8"?>
<p:tagLst xmlns:p="http://schemas.openxmlformats.org/presentationml/2006/main">
  <p:tag name="KSO_WM_UNIT_PLACING_PICTURE_USER_VIEWPORT" val="{&quot;height&quot;:2811.231496062992,&quot;width&quot;:2815.8314960629923}"/>
</p:tagLst>
</file>

<file path=ppt/tags/tag7.xml><?xml version="1.0" encoding="utf-8"?>
<p:tagLst xmlns:p="http://schemas.openxmlformats.org/presentationml/2006/main">
  <p:tag name="KSO_WM_UNIT_PLACING_PICTURE_USER_VIEWPORT" val="{&quot;height&quot;:2811.231496062992,&quot;width&quot;:2815.8314960629923}"/>
</p:tagLst>
</file>

<file path=ppt/tags/tag8.xml><?xml version="1.0" encoding="utf-8"?>
<p:tagLst xmlns:p="http://schemas.openxmlformats.org/presentationml/2006/main">
  <p:tag name="KSO_WM_UNIT_PLACING_PICTURE_USER_VIEWPORT" val="{&quot;height&quot;:2811.231496062992,&quot;width&quot;:2815.8314960629923}"/>
</p:tagLst>
</file>

<file path=ppt/tags/tag9.xml><?xml version="1.0" encoding="utf-8"?>
<p:tagLst xmlns:p="http://schemas.openxmlformats.org/presentationml/2006/main">
  <p:tag name="KSO_WM_UNIT_PLACING_PICTURE_USER_VIEWPORT" val="{&quot;height&quot;:2811.231496062992,&quot;width&quot;:2815.8314960629923}"/>
</p:tagLst>
</file>

<file path=ppt/theme/theme1.xml><?xml version="1.0" encoding="utf-8"?>
<a:theme xmlns:a="http://schemas.openxmlformats.org/drawingml/2006/main" name="第一PPT，www.1ppt.com">
  <a:themeElements>
    <a:clrScheme name="自定义 98">
      <a:dk1>
        <a:sysClr val="windowText" lastClr="000000"/>
      </a:dk1>
      <a:lt1>
        <a:sysClr val="window" lastClr="FFFFFF"/>
      </a:lt1>
      <a:dk2>
        <a:srgbClr val="44546A"/>
      </a:dk2>
      <a:lt2>
        <a:srgbClr val="E7E6E6"/>
      </a:lt2>
      <a:accent1>
        <a:srgbClr val="3C485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5888</Words>
  <Application>WPS 演示</Application>
  <PresentationFormat>全屏显示(16:9)</PresentationFormat>
  <Paragraphs>359</Paragraphs>
  <Slides>41</Slides>
  <Notes>23</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41</vt:i4>
      </vt:variant>
    </vt:vector>
  </HeadingPairs>
  <TitlesOfParts>
    <vt:vector size="59" baseType="lpstr">
      <vt:lpstr>Arial</vt:lpstr>
      <vt:lpstr>宋体</vt:lpstr>
      <vt:lpstr>Wingdings</vt:lpstr>
      <vt:lpstr>Calibri</vt:lpstr>
      <vt:lpstr>等线</vt:lpstr>
      <vt:lpstr>微软雅黑</vt:lpstr>
      <vt:lpstr>Arial Narrow</vt:lpstr>
      <vt:lpstr>Calibri</vt:lpstr>
      <vt:lpstr>Arial Unicode MS</vt:lpstr>
      <vt:lpstr>Impact</vt:lpstr>
      <vt:lpstr>ITC Avant Garde Std Bk</vt:lpstr>
      <vt:lpstr>Century Gothic</vt:lpstr>
      <vt:lpstr>等线 Light</vt:lpstr>
      <vt:lpstr>Calibri Light</vt:lpstr>
      <vt:lpstr>Wingdings</vt:lpstr>
      <vt:lpstr>第一PPT，www.1ppt.com</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知识竞赛</dc:title>
  <dc:creator>第一PPT</dc:creator>
  <cp:keywords>www.1ppt.com</cp:keywords>
  <cp:lastModifiedBy>Claudia.</cp:lastModifiedBy>
  <cp:revision>209</cp:revision>
  <dcterms:created xsi:type="dcterms:W3CDTF">2016-12-25T02:27:00Z</dcterms:created>
  <dcterms:modified xsi:type="dcterms:W3CDTF">2022-11-11T00:41:39Z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E3241749D20C4BDBA094F595D290BF55</vt:lpwstr>
  </property>
</Properties>
</file>