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4" r:id="rId2"/>
    <p:sldId id="816" r:id="rId3"/>
    <p:sldId id="817" r:id="rId4"/>
    <p:sldId id="781" r:id="rId5"/>
    <p:sldId id="819" r:id="rId6"/>
    <p:sldId id="820" r:id="rId7"/>
    <p:sldId id="821" r:id="rId8"/>
    <p:sldId id="810" r:id="rId9"/>
    <p:sldId id="78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19"/>
            <p14:sldId id="820"/>
            <p14:sldId id="821"/>
            <p14:sldId id="810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72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9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4" d="100"/>
          <a:sy n="84" d="100"/>
        </p:scale>
        <p:origin x="91" y="110"/>
      </p:cViewPr>
      <p:guideLst>
        <p:guide orient="horz" pos="2273"/>
        <p:guide pos="37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2022/11/7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/>
              <a:t>ASTTN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/>
              <a:t>Adaptive Graph Spatial-Temporal Transformer Network for Traffic Forecasting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0601" y="4282366"/>
            <a:ext cx="5859558" cy="523220"/>
          </a:xfrm>
        </p:spPr>
        <p:txBody>
          <a:bodyPr/>
          <a:lstStyle/>
          <a:p>
            <a:r>
              <a:rPr lang="en-US" altLang="zh-CN" dirty="0"/>
              <a:t>Author: </a:t>
            </a:r>
            <a:r>
              <a:rPr lang="en-US" altLang="zh-CN" dirty="0" err="1"/>
              <a:t>Aosong</a:t>
            </a:r>
            <a:r>
              <a:rPr lang="en-US" altLang="zh-CN" dirty="0"/>
              <a:t> Feng, </a:t>
            </a:r>
            <a:r>
              <a:rPr lang="en-US" altLang="zh-CN" dirty="0" err="1"/>
              <a:t>Leandros</a:t>
            </a:r>
            <a:r>
              <a:rPr lang="en-US" altLang="zh-CN" dirty="0"/>
              <a:t> </a:t>
            </a:r>
            <a:r>
              <a:rPr lang="en-US" altLang="zh-CN" dirty="0" err="1"/>
              <a:t>Tassiulas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44359" y="2952751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October 2022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569391" y="3607869"/>
            <a:ext cx="257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CIKM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077F210-359B-40FD-9ECB-FEA059B522A0}"/>
              </a:ext>
            </a:extLst>
          </p:cNvPr>
          <p:cNvSpPr txBox="1">
            <a:spLocks/>
          </p:cNvSpPr>
          <p:nvPr/>
        </p:nvSpPr>
        <p:spPr bwMode="auto">
          <a:xfrm>
            <a:off x="6837167" y="5480084"/>
            <a:ext cx="5859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Speaker: </a:t>
            </a:r>
            <a:r>
              <a:rPr lang="en-US" altLang="zh-CN" dirty="0" err="1"/>
              <a:t>Tianpu</a:t>
            </a:r>
            <a:r>
              <a:rPr lang="en-US" altLang="zh-CN" dirty="0"/>
              <a:t> Zhang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 </a:t>
            </a:r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Dataset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017922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/>
              <a:t>Cons for previous research works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151237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1247689" y="3547809"/>
            <a:ext cx="534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Most previous works process spatial dimension and temporal dimension separately by using different modules.</a:t>
            </a:r>
            <a:endParaRPr lang="zh-CN" altLang="en-US" dirty="0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2B59E636-8BF2-4298-A02A-7BAF3AE8C5B6}"/>
              </a:ext>
            </a:extLst>
          </p:cNvPr>
          <p:cNvSpPr/>
          <p:nvPr/>
        </p:nvSpPr>
        <p:spPr bwMode="auto">
          <a:xfrm>
            <a:off x="918999" y="3609695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1BF49-CD8A-4D2C-BEA2-B4A200CD15DA}"/>
              </a:ext>
            </a:extLst>
          </p:cNvPr>
          <p:cNvSpPr txBox="1"/>
          <p:nvPr/>
        </p:nvSpPr>
        <p:spPr>
          <a:xfrm>
            <a:off x="1343704" y="1685686"/>
            <a:ext cx="203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METRA-LA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B5599-EC93-4601-BB39-26A517F72C73}"/>
              </a:ext>
            </a:extLst>
          </p:cNvPr>
          <p:cNvSpPr txBox="1"/>
          <p:nvPr/>
        </p:nvSpPr>
        <p:spPr>
          <a:xfrm>
            <a:off x="1345101" y="2266696"/>
            <a:ext cx="2677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PEMS-BAY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BD2AB5-6A38-4FE3-B47C-EEE5EC32F7F6}"/>
              </a:ext>
            </a:extLst>
          </p:cNvPr>
          <p:cNvSpPr txBox="1"/>
          <p:nvPr/>
        </p:nvSpPr>
        <p:spPr>
          <a:xfrm>
            <a:off x="3301918" y="2216899"/>
            <a:ext cx="2157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PeMSD4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1F8D0F-FBB8-48D4-BD7D-7DD3C2562A86}"/>
              </a:ext>
            </a:extLst>
          </p:cNvPr>
          <p:cNvSpPr txBox="1"/>
          <p:nvPr/>
        </p:nvSpPr>
        <p:spPr>
          <a:xfrm>
            <a:off x="3301917" y="1735484"/>
            <a:ext cx="2037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PeMSD7</a:t>
            </a:r>
          </a:p>
        </p:txBody>
      </p:sp>
      <p:sp>
        <p:nvSpPr>
          <p:cNvPr id="20" name="文本框 136">
            <a:extLst>
              <a:ext uri="{FF2B5EF4-FFF2-40B4-BE49-F238E27FC236}">
                <a16:creationId xmlns:a16="http://schemas.microsoft.com/office/drawing/2014/main" id="{ADB293B8-70FB-4474-9675-5DC0A5E9C5BB}"/>
              </a:ext>
            </a:extLst>
          </p:cNvPr>
          <p:cNvSpPr txBox="1"/>
          <p:nvPr/>
        </p:nvSpPr>
        <p:spPr>
          <a:xfrm>
            <a:off x="1288716" y="4598057"/>
            <a:ext cx="534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Most previous works predetermined graph structure built from the distance measure or other geographical connections.</a:t>
            </a:r>
            <a:endParaRPr lang="zh-CN" altLang="en-US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DE339AB6-BD70-4F52-BC26-75EBCB5DE0E9}"/>
              </a:ext>
            </a:extLst>
          </p:cNvPr>
          <p:cNvSpPr/>
          <p:nvPr/>
        </p:nvSpPr>
        <p:spPr bwMode="auto">
          <a:xfrm>
            <a:off x="960026" y="4659943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387B1F4D-B04C-4D5C-AC4A-D0201F76C8BC}"/>
              </a:ext>
            </a:extLst>
          </p:cNvPr>
          <p:cNvSpPr/>
          <p:nvPr/>
        </p:nvSpPr>
        <p:spPr bwMode="auto">
          <a:xfrm>
            <a:off x="958392" y="5710191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B8EC9F-B825-4D3A-864D-257E08D7EEB3}"/>
              </a:ext>
            </a:extLst>
          </p:cNvPr>
          <p:cNvSpPr txBox="1"/>
          <p:nvPr/>
        </p:nvSpPr>
        <p:spPr>
          <a:xfrm>
            <a:off x="1288716" y="565715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ven with the graph which captures the true dependencies among nodes, the spatial correlations can be dynamically changing across different time steps.</a:t>
            </a: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389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 err="1"/>
              <a:t>Sptaio</a:t>
            </a:r>
            <a:r>
              <a:rPr lang="en-US" altLang="zh-CN" sz="2400" dirty="0"/>
              <a:t>-temporal features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F62D9-C495-4FE8-A7E0-C3EA899F6E3A}"/>
              </a:ext>
            </a:extLst>
          </p:cNvPr>
          <p:cNvSpPr txBox="1"/>
          <p:nvPr/>
        </p:nvSpPr>
        <p:spPr>
          <a:xfrm>
            <a:off x="1131188" y="3149212"/>
            <a:ext cx="5244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Feature matrix on graph at step t</a:t>
            </a:r>
            <a:endParaRPr lang="zh-CN" altLang="en-US" sz="2400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DEB6DD9-6991-4A61-B832-462CCED61281}"/>
              </a:ext>
            </a:extLst>
          </p:cNvPr>
          <p:cNvSpPr/>
          <p:nvPr/>
        </p:nvSpPr>
        <p:spPr bwMode="auto">
          <a:xfrm>
            <a:off x="856339" y="1877178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本框 136">
            <a:extLst>
              <a:ext uri="{FF2B5EF4-FFF2-40B4-BE49-F238E27FC236}">
                <a16:creationId xmlns:a16="http://schemas.microsoft.com/office/drawing/2014/main" id="{403D9030-5B62-4C78-A6B8-5F7003D5AB94}"/>
              </a:ext>
            </a:extLst>
          </p:cNvPr>
          <p:cNvSpPr txBox="1"/>
          <p:nvPr/>
        </p:nvSpPr>
        <p:spPr>
          <a:xfrm>
            <a:off x="6457652" y="1173968"/>
            <a:ext cx="282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Problem definition</a:t>
            </a:r>
            <a:endParaRPr lang="zh-CN" altLang="en-US" sz="2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7E0E448-4D8A-40E3-A91D-B4B47B11C982}"/>
              </a:ext>
            </a:extLst>
          </p:cNvPr>
          <p:cNvSpPr/>
          <p:nvPr/>
        </p:nvSpPr>
        <p:spPr bwMode="auto">
          <a:xfrm>
            <a:off x="6115662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456A3042-7DF1-4775-B028-40696E84F68E}"/>
              </a:ext>
            </a:extLst>
          </p:cNvPr>
          <p:cNvSpPr/>
          <p:nvPr/>
        </p:nvSpPr>
        <p:spPr bwMode="auto">
          <a:xfrm>
            <a:off x="856339" y="3238847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136">
            <a:extLst>
              <a:ext uri="{FF2B5EF4-FFF2-40B4-BE49-F238E27FC236}">
                <a16:creationId xmlns:a16="http://schemas.microsoft.com/office/drawing/2014/main" id="{D51EF457-D8A6-47A2-9F96-804C4545BE09}"/>
              </a:ext>
            </a:extLst>
          </p:cNvPr>
          <p:cNvSpPr txBox="1"/>
          <p:nvPr/>
        </p:nvSpPr>
        <p:spPr>
          <a:xfrm>
            <a:off x="1206655" y="2498098"/>
            <a:ext cx="2403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Adjacent matrix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6882D6-0535-4144-B3DB-2F7CA6856AD5}"/>
                  </a:ext>
                </a:extLst>
              </p:cNvPr>
              <p:cNvSpPr txBox="1"/>
              <p:nvPr/>
            </p:nvSpPr>
            <p:spPr>
              <a:xfrm>
                <a:off x="2805609" y="2404694"/>
                <a:ext cx="2403322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6882D6-0535-4144-B3DB-2F7CA6856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09" y="2404694"/>
                <a:ext cx="2403322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68CF1C9-4A84-4924-83DD-FD2E848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95" y="1699252"/>
            <a:ext cx="2130955" cy="5460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054E8A-D14C-4481-9FC7-FF054BCF2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5" y="3798074"/>
            <a:ext cx="1635472" cy="430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D60E15-86CA-4764-91AD-CADA5B1B86AD}"/>
                  </a:ext>
                </a:extLst>
              </p:cNvPr>
              <p:cNvSpPr txBox="1"/>
              <p:nvPr/>
            </p:nvSpPr>
            <p:spPr>
              <a:xfrm>
                <a:off x="6375894" y="1918755"/>
                <a:ext cx="4969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D60E15-86CA-4764-91AD-CADA5B1B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94" y="1918755"/>
                <a:ext cx="4969587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Overview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BFC88-6910-4182-BEC8-1D6224B9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81" y="997455"/>
            <a:ext cx="6027942" cy="5601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50E741-243B-4520-98E5-FA7BAAD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18" y="6354131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9FE052-93D6-41F3-A22C-727986EE946B}"/>
              </a:ext>
            </a:extLst>
          </p:cNvPr>
          <p:cNvSpPr txBox="1"/>
          <p:nvPr/>
        </p:nvSpPr>
        <p:spPr>
          <a:xfrm>
            <a:off x="361840" y="257141"/>
            <a:ext cx="700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Spatial-Temporal Embedding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E1A65-EB48-41D4-B317-D081E85E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05" y="2087047"/>
            <a:ext cx="5408795" cy="2389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AF1D14-5CF6-4EA9-A03B-211F9F29125E}"/>
              </a:ext>
            </a:extLst>
          </p:cNvPr>
          <p:cNvSpPr txBox="1"/>
          <p:nvPr/>
        </p:nvSpPr>
        <p:spPr>
          <a:xfrm>
            <a:off x="858175" y="1030053"/>
            <a:ext cx="3731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Laplacian encoding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7906E9-5434-439E-A7E1-DA4369D15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25" y="1535652"/>
            <a:ext cx="3383573" cy="41151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FF78137-23FD-42B4-9148-FAC21552930D}"/>
              </a:ext>
            </a:extLst>
          </p:cNvPr>
          <p:cNvSpPr txBox="1"/>
          <p:nvPr/>
        </p:nvSpPr>
        <p:spPr>
          <a:xfrm>
            <a:off x="1536725" y="194716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We use the k smallest non-trivial eigenvectors of a node as its positional encoding and denote by λi for node i.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3675F1-E792-48D7-B7A9-58A67B68BB1E}"/>
              </a:ext>
            </a:extLst>
          </p:cNvPr>
          <p:cNvSpPr txBox="1"/>
          <p:nvPr/>
        </p:nvSpPr>
        <p:spPr>
          <a:xfrm>
            <a:off x="779349" y="357346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/>
              <a:t>emporal embedding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4CE6DA-BC6E-49E3-9EF6-4CBA291EB81B}"/>
              </a:ext>
            </a:extLst>
          </p:cNvPr>
          <p:cNvSpPr txBox="1"/>
          <p:nvPr/>
        </p:nvSpPr>
        <p:spPr>
          <a:xfrm>
            <a:off x="1446062" y="418211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we use the day-of-week and time-of-day of each time step to compose the two-dimensional temporal encoding。</a:t>
            </a:r>
          </a:p>
        </p:txBody>
      </p:sp>
    </p:spTree>
    <p:extLst>
      <p:ext uri="{BB962C8B-B14F-4D97-AF65-F5344CB8AC3E}">
        <p14:creationId xmlns:p14="http://schemas.microsoft.com/office/powerpoint/2010/main" val="177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50E741-243B-4520-98E5-FA7BAAD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251" y="5670550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9FE052-93D6-41F3-A22C-727986EE946B}"/>
              </a:ext>
            </a:extLst>
          </p:cNvPr>
          <p:cNvSpPr txBox="1"/>
          <p:nvPr/>
        </p:nvSpPr>
        <p:spPr>
          <a:xfrm>
            <a:off x="361840" y="257141"/>
            <a:ext cx="700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ST-Attention Block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062108-5190-4D55-A25C-403A8379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68" y="1169090"/>
            <a:ext cx="3208664" cy="3892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FD4703-1789-43AC-A42D-C088160D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20" y="1433948"/>
            <a:ext cx="2760514" cy="50851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1C95F51-AF10-4527-8DED-7439FC86BBF6}"/>
              </a:ext>
            </a:extLst>
          </p:cNvPr>
          <p:cNvSpPr txBox="1"/>
          <p:nvPr/>
        </p:nvSpPr>
        <p:spPr>
          <a:xfrm>
            <a:off x="707255" y="907480"/>
            <a:ext cx="3731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2B973E-7300-45A2-9E6A-E0C9190F2FD2}"/>
                  </a:ext>
                </a:extLst>
              </p:cNvPr>
              <p:cNvSpPr txBox="1"/>
              <p:nvPr/>
            </p:nvSpPr>
            <p:spPr>
              <a:xfrm>
                <a:off x="2666177" y="3590618"/>
                <a:ext cx="580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STE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2B973E-7300-45A2-9E6A-E0C9190F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77" y="3590618"/>
                <a:ext cx="580287" cy="369332"/>
              </a:xfrm>
              <a:prstGeom prst="rect">
                <a:avLst/>
              </a:prstGeom>
              <a:blipFill>
                <a:blip r:embed="rId4"/>
                <a:stretch>
                  <a:fillRect l="-11458" r="-125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0924B4D-FAFF-464F-8DC8-5214BE9C0213}"/>
                  </a:ext>
                </a:extLst>
              </p:cNvPr>
              <p:cNvSpPr txBox="1"/>
              <p:nvPr/>
            </p:nvSpPr>
            <p:spPr>
              <a:xfrm>
                <a:off x="1383078" y="3576351"/>
                <a:ext cx="99129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𝑆𝑇𝐸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𝑎𝑝𝑡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0924B4D-FAFF-464F-8DC8-5214BE9C0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" y="3576351"/>
                <a:ext cx="991297" cy="397866"/>
              </a:xfrm>
              <a:prstGeom prst="rect">
                <a:avLst/>
              </a:prstGeom>
              <a:blipFill>
                <a:blip r:embed="rId5"/>
                <a:stretch>
                  <a:fillRect l="-7407" r="-3086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320C7D5-9C19-491D-8A24-3266CEA0F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96" y="2290062"/>
            <a:ext cx="3802837" cy="682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C8C037-5535-4A5C-BF02-36C43C86D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08" y="2916075"/>
            <a:ext cx="2515685" cy="47987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50A7F3C-106F-4FC2-A2B7-6B70659597DF}"/>
              </a:ext>
            </a:extLst>
          </p:cNvPr>
          <p:cNvSpPr txBox="1"/>
          <p:nvPr/>
        </p:nvSpPr>
        <p:spPr>
          <a:xfrm>
            <a:off x="4515014" y="2954262"/>
            <a:ext cx="2213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Gumbel</a:t>
            </a:r>
            <a:r>
              <a:rPr lang="en-US" altLang="zh-CN" sz="2000" dirty="0"/>
              <a:t>-</a:t>
            </a:r>
            <a:r>
              <a:rPr lang="zh-CN" altLang="en-US" sz="2000" dirty="0"/>
              <a:t>sigmoid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3104912-302A-4ED5-93D7-A95E4CF23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96" y="4845432"/>
            <a:ext cx="4298052" cy="7011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88DFE-7ED9-415E-8662-74FFD281C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5568781"/>
            <a:ext cx="6014314" cy="5275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92DEEB5-CCEA-4345-85B5-D9511F9D1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78" y="1919059"/>
            <a:ext cx="1640706" cy="50688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3AACB34A-E56C-4869-A501-07887F54192B}"/>
              </a:ext>
            </a:extLst>
          </p:cNvPr>
          <p:cNvSpPr txBox="1"/>
          <p:nvPr/>
        </p:nvSpPr>
        <p:spPr>
          <a:xfrm>
            <a:off x="800387" y="4281850"/>
            <a:ext cx="3731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Local MSA</a:t>
            </a:r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E7DDF4-2C4E-4A11-9D24-5CD4B32F89DB}"/>
              </a:ext>
            </a:extLst>
          </p:cNvPr>
          <p:cNvSpPr txBox="1"/>
          <p:nvPr/>
        </p:nvSpPr>
        <p:spPr>
          <a:xfrm>
            <a:off x="707255" y="6240592"/>
            <a:ext cx="11173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Eric Jang, Shixiang Gu, and Ben Poole. 2016. Categorical reparameterization with gumbel-softmax. arXiv preprint arXiv:1611.01144 (2016).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6508F1C-55C4-4444-A2E8-63C5DD6883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26" y="1607671"/>
            <a:ext cx="274320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50E741-243B-4520-98E5-FA7BAAD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18" y="6354131"/>
            <a:ext cx="2743200" cy="365125"/>
          </a:xfrm>
        </p:spPr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DD375A-371F-4005-9745-2E77331FB539}"/>
              </a:ext>
            </a:extLst>
          </p:cNvPr>
          <p:cNvSpPr txBox="1"/>
          <p:nvPr/>
        </p:nvSpPr>
        <p:spPr>
          <a:xfrm>
            <a:off x="361840" y="257141"/>
            <a:ext cx="700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ST-Attention Block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7ED75D-B3A4-4F46-82DE-98855BB0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46" y="1437522"/>
            <a:ext cx="5890770" cy="4519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3EA61A-01C8-4439-86FE-6228EA29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8" y="842886"/>
            <a:ext cx="2423112" cy="6160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28F05C-7A21-4EB0-9746-2025C17B0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6" y="2468197"/>
            <a:ext cx="1384504" cy="4202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7B61F3-51C2-4A7D-8F4B-46DB2C0A9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42" y="1034821"/>
            <a:ext cx="3353091" cy="6477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698904-8FA8-4F92-89C0-7ECB989B2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14" y="1773185"/>
            <a:ext cx="3229778" cy="746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30D0FB-5218-49AB-985F-B57F282C1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88" y="2610618"/>
            <a:ext cx="3109229" cy="70110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C87930B-6732-40B4-BB05-13459DC79E66}"/>
              </a:ext>
            </a:extLst>
          </p:cNvPr>
          <p:cNvSpPr txBox="1"/>
          <p:nvPr/>
        </p:nvSpPr>
        <p:spPr>
          <a:xfrm>
            <a:off x="716406" y="6213304"/>
            <a:ext cx="11094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Chuanpan Zheng, Xiaoliang Fan, Cheng Wang, and Jianzhong Qi. 2020. Gman: A graph multi-attention network for traffic prediction. In Proceedings of the AAAI Conference on Artificial Intelligence, Vol. 34. 1234–1241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D2B3CD5-A5EB-48EE-AA4E-FAE6ACC28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66" y="3835998"/>
            <a:ext cx="3919294" cy="150113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F66E4E5-726C-4A23-B3D7-722B73654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4" y="1498100"/>
            <a:ext cx="1404073" cy="36895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CD01EB8-1624-4DC4-A9A7-99F3EF209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07" y="5000183"/>
            <a:ext cx="1275379" cy="4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E9B8AE-C71F-4A77-AA0F-488E50A95525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Advantage</a:t>
            </a:r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18062FEC-A938-48D2-BBFA-0CA7B8201F3F}"/>
              </a:ext>
            </a:extLst>
          </p:cNvPr>
          <p:cNvSpPr txBox="1"/>
          <p:nvPr/>
        </p:nvSpPr>
        <p:spPr>
          <a:xfrm>
            <a:off x="774582" y="1165879"/>
            <a:ext cx="713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A way of combination GCN and self-attention is applied. 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2D3DCA-630E-4DCB-BF6A-28B9685003E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39FA98EE-29A3-4588-9570-1B4214093570}"/>
              </a:ext>
            </a:extLst>
          </p:cNvPr>
          <p:cNvSpPr txBox="1"/>
          <p:nvPr/>
        </p:nvSpPr>
        <p:spPr>
          <a:xfrm>
            <a:off x="774582" y="1921414"/>
            <a:ext cx="713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Stacking self-attention is viable alternative to the encoder-decoder model for predicting traffic issues.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7A4BCF5-88C8-4541-B8A3-2CD1B45A1A86}"/>
              </a:ext>
            </a:extLst>
          </p:cNvPr>
          <p:cNvSpPr/>
          <p:nvPr/>
        </p:nvSpPr>
        <p:spPr bwMode="auto">
          <a:xfrm>
            <a:off x="514350" y="206281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5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335</Words>
  <Application>Microsoft Office PowerPoint</Application>
  <PresentationFormat>宽屏</PresentationFormat>
  <Paragraphs>53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NimbusRomNo9L-Medi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ASTTN  (Adaptive Graph Spatial-Temporal Transformer Network for Traffic Forecasting)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2774</cp:revision>
  <dcterms:created xsi:type="dcterms:W3CDTF">2015-07-07T01:37:00Z</dcterms:created>
  <dcterms:modified xsi:type="dcterms:W3CDTF">2022-11-07T08:07:52Z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