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674" r:id="rId2"/>
    <p:sldId id="824" r:id="rId3"/>
    <p:sldId id="825" r:id="rId4"/>
    <p:sldId id="827" r:id="rId5"/>
    <p:sldId id="822" r:id="rId6"/>
    <p:sldId id="823" r:id="rId7"/>
    <p:sldId id="826" r:id="rId8"/>
    <p:sldId id="828" r:id="rId9"/>
    <p:sldId id="829" r:id="rId10"/>
    <p:sldId id="832" r:id="rId11"/>
    <p:sldId id="830" r:id="rId12"/>
    <p:sldId id="831" r:id="rId13"/>
    <p:sldId id="810" r:id="rId14"/>
    <p:sldId id="786" r:id="rId1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E5D8303-87F0-479F-8C36-6406DB9038FD}">
          <p14:sldIdLst>
            <p14:sldId id="674"/>
            <p14:sldId id="824"/>
            <p14:sldId id="825"/>
            <p14:sldId id="827"/>
            <p14:sldId id="822"/>
            <p14:sldId id="823"/>
            <p14:sldId id="826"/>
            <p14:sldId id="828"/>
            <p14:sldId id="829"/>
            <p14:sldId id="832"/>
            <p14:sldId id="830"/>
            <p14:sldId id="831"/>
            <p14:sldId id="810"/>
            <p14:sldId id="7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772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4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天璞" initials="张" lastIdx="9" clrIdx="0">
    <p:extLst>
      <p:ext uri="{19B8F6BF-5375-455C-9EA6-DF929625EA0E}">
        <p15:presenceInfo xmlns:p15="http://schemas.microsoft.com/office/powerpoint/2012/main" userId="f7d8229916edc8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02"/>
    <a:srgbClr val="E7E703"/>
    <a:srgbClr val="DADA02"/>
    <a:srgbClr val="01B903"/>
    <a:srgbClr val="01E403"/>
    <a:srgbClr val="01EA03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1" autoAdjust="0"/>
    <p:restoredTop sz="98711" autoAdjust="0"/>
  </p:normalViewPr>
  <p:slideViewPr>
    <p:cSldViewPr snapToGrid="0">
      <p:cViewPr varScale="1">
        <p:scale>
          <a:sx n="86" d="100"/>
          <a:sy n="86" d="100"/>
        </p:scale>
        <p:origin x="566" y="62"/>
      </p:cViewPr>
      <p:guideLst>
        <p:guide orient="horz" pos="2251"/>
        <p:guide pos="3772"/>
        <p:guide orient="horz" pos="21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5" d="100"/>
        <a:sy n="105" d="100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62"/>
      </p:cViewPr>
      <p:guideLst>
        <p:guide orient="horz" pos="54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6B287-1E6D-4E68-AD8A-5F739E046AE0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1E011-CD3E-44E2-B764-98307EEB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CB32A04-BF98-4222-8710-9C4AD73D42A8}" type="datetimeFigureOut">
              <a:rPr lang="zh-CN" altLang="en-US"/>
              <a:t>2022/11/15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3EAC223-257E-49CA-A71B-08C4C48200E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9A016-DBB2-46CF-9139-A3508D5AE286}" type="datetime1">
              <a:rPr lang="zh-CN" altLang="en-US"/>
              <a:t>2022/11/15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1DBEA-AC53-4732-90EE-2C74BDBDF5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7307E-A172-4460-9982-925C71A6B8DC}" type="datetime1">
              <a:rPr lang="zh-CN" altLang="en-US"/>
              <a:t>2022/11/15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49E81-7878-41B2-9F6C-3F5F5E5DB27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74314-2BA7-478A-B207-0F0935DF5687}" type="datetime1">
              <a:rPr lang="zh-CN" altLang="en-US"/>
              <a:t>2022/11/15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3146F-7A32-4516-9CA1-05C6CB48870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56F75-E991-4ED2-8154-6353DC9608A7}" type="datetime1">
              <a:rPr lang="zh-CN" altLang="en-US"/>
              <a:t>2022/11/15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69519-009A-452E-8A17-401B558433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55183-C09F-4E85-9B49-9005BD94744F}" type="datetime1">
              <a:rPr lang="zh-CN" altLang="en-US"/>
              <a:t>2022/11/15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EC36D-19FE-4D42-B935-E24B036F037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1F063-CD06-46CE-AE8B-BD7E564FF1D9}" type="datetime1">
              <a:rPr lang="zh-CN" altLang="en-US"/>
              <a:t>2022/11/15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407EA-974B-45D8-8BC9-7AABCCF09B7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564D-BADE-46BF-B098-D2A75A8C28BC}" type="datetime1">
              <a:rPr lang="zh-CN" altLang="en-US"/>
              <a:t>2022/11/15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38CD6-735A-4778-82FE-799D78CA1F5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025D6-E5A2-44EA-931E-5067CB9BC45D}" type="datetime1">
              <a:rPr lang="zh-CN" altLang="en-US"/>
              <a:t>2022/11/15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5A225-3B4D-4D55-8B04-B00F557026F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7"/>
          <p:cNvCxnSpPr>
            <a:cxnSpLocks noChangeShapeType="1"/>
          </p:cNvCxnSpPr>
          <p:nvPr userDrawn="1"/>
        </p:nvCxnSpPr>
        <p:spPr bwMode="auto">
          <a:xfrm>
            <a:off x="379413" y="782638"/>
            <a:ext cx="11507787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0E959-A6A4-4DCF-A15B-95CBEFC1A72B}" type="datetime1">
              <a:rPr lang="zh-CN" altLang="en-US"/>
              <a:t>2022/11/15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78938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9D328-9EBC-4F08-9C33-2306C0035A3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49F1D-C65F-4B53-8788-8D2E771F47FC}" type="datetime1">
              <a:rPr lang="zh-CN" altLang="en-US"/>
              <a:t>2022/11/15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4ABCF-87DA-4035-9DA7-8CC935A4B51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A9B9F-599C-4608-B167-50DB73AE8B38}" type="datetime1">
              <a:rPr lang="zh-CN" altLang="en-US"/>
              <a:t>2022/11/15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76C16-BBEC-4FF7-823E-171AD5579B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3927AA3-C709-4A82-ABE8-555C9D218FBC}" type="datetime1">
              <a:rPr lang="zh-CN" altLang="en-US"/>
              <a:t>2022/11/15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18FFDC8-8771-48F8-AFC7-6AD9086DFBA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6050" y="1344848"/>
            <a:ext cx="9144000" cy="2387600"/>
          </a:xfrm>
        </p:spPr>
        <p:txBody>
          <a:bodyPr/>
          <a:lstStyle/>
          <a:p>
            <a:r>
              <a:rPr lang="en-US" altLang="zh-CN" dirty="0"/>
              <a:t>GT</a:t>
            </a:r>
            <a:br>
              <a:rPr lang="en-US" altLang="zh-CN" dirty="0"/>
            </a:br>
            <a:br>
              <a:rPr lang="en-US" altLang="zh-CN" sz="2800" dirty="0"/>
            </a:br>
            <a:r>
              <a:rPr lang="en-US" altLang="zh-CN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(</a:t>
            </a:r>
            <a:r>
              <a:rPr lang="en-US" altLang="zh-CN" sz="2800" b="1" dirty="0"/>
              <a:t>A Generalization of Transformer Networks to Graphs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)</a:t>
            </a:r>
            <a:br>
              <a:rPr lang="zh-CN" altLang="zh-CN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</a:b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66221" y="4433996"/>
            <a:ext cx="5859558" cy="523220"/>
          </a:xfrm>
        </p:spPr>
        <p:txBody>
          <a:bodyPr/>
          <a:lstStyle/>
          <a:p>
            <a:r>
              <a:rPr lang="en-US" altLang="zh-CN" dirty="0"/>
              <a:t>AAAI 2021 Workshop on Deep Learning on Graphs: Methods and Applications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1DBEA-AC53-4732-90EE-2C74BDBDF57D}" type="slidenum">
              <a:rPr lang="zh-CN" altLang="en-US"/>
              <a:t>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BC214A-156C-4F16-B8B5-780570152D44}"/>
              </a:ext>
            </a:extLst>
          </p:cNvPr>
          <p:cNvSpPr txBox="1"/>
          <p:nvPr/>
        </p:nvSpPr>
        <p:spPr>
          <a:xfrm>
            <a:off x="5556136" y="3009010"/>
            <a:ext cx="3785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2021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1F0B65-102F-480F-B057-DDD969186E0B}"/>
              </a:ext>
            </a:extLst>
          </p:cNvPr>
          <p:cNvSpPr txBox="1"/>
          <p:nvPr/>
        </p:nvSpPr>
        <p:spPr>
          <a:xfrm>
            <a:off x="5240918" y="3732096"/>
            <a:ext cx="2577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DLG-AAAI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B832404-8E26-4830-A51D-E2A3BA535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036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副标题 2">
            <a:extLst>
              <a:ext uri="{FF2B5EF4-FFF2-40B4-BE49-F238E27FC236}">
                <a16:creationId xmlns:a16="http://schemas.microsoft.com/office/drawing/2014/main" id="{E077F210-359B-40FD-9ECB-FEA059B522A0}"/>
              </a:ext>
            </a:extLst>
          </p:cNvPr>
          <p:cNvSpPr txBox="1">
            <a:spLocks/>
          </p:cNvSpPr>
          <p:nvPr/>
        </p:nvSpPr>
        <p:spPr bwMode="auto">
          <a:xfrm>
            <a:off x="8364126" y="5877763"/>
            <a:ext cx="37627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Speaker: </a:t>
            </a:r>
            <a:r>
              <a:rPr lang="en-US" altLang="zh-CN" dirty="0" err="1"/>
              <a:t>Tianpu</a:t>
            </a:r>
            <a:r>
              <a:rPr lang="en-US" altLang="zh-CN" dirty="0"/>
              <a:t> Zhang</a:t>
            </a:r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31D4C7-C700-4DCA-BB39-627F1EE5988D}"/>
              </a:ext>
            </a:extLst>
          </p:cNvPr>
          <p:cNvSpPr txBox="1"/>
          <p:nvPr/>
        </p:nvSpPr>
        <p:spPr>
          <a:xfrm>
            <a:off x="653087" y="5877763"/>
            <a:ext cx="72746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Code https://github.com/graphdeeplearning/graphtransformer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BA2004B-A102-4AC4-AEDE-06BF68BE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文本框 136">
            <a:extLst>
              <a:ext uri="{FF2B5EF4-FFF2-40B4-BE49-F238E27FC236}">
                <a16:creationId xmlns:a16="http://schemas.microsoft.com/office/drawing/2014/main" id="{AD2EEB8E-1CAA-446A-9D54-89E00C6B6864}"/>
              </a:ext>
            </a:extLst>
          </p:cNvPr>
          <p:cNvSpPr txBox="1"/>
          <p:nvPr/>
        </p:nvSpPr>
        <p:spPr>
          <a:xfrm>
            <a:off x="856339" y="117396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Dataset</a:t>
            </a:r>
            <a:endParaRPr lang="zh-CN" altLang="en-US" sz="24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684B1D-8876-4D6C-B565-96E17C2FFE77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CDB2B1-93BA-42C1-8C8D-0AF7ED7DDD7E}"/>
              </a:ext>
            </a:extLst>
          </p:cNvPr>
          <p:cNvSpPr txBox="1"/>
          <p:nvPr/>
        </p:nvSpPr>
        <p:spPr>
          <a:xfrm>
            <a:off x="1379214" y="2121880"/>
            <a:ext cx="3476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ZINC, Graph Regression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9EBF91-FD79-4B9B-B6DB-35183B50CC71}"/>
              </a:ext>
            </a:extLst>
          </p:cNvPr>
          <p:cNvSpPr txBox="1"/>
          <p:nvPr/>
        </p:nvSpPr>
        <p:spPr>
          <a:xfrm>
            <a:off x="1379213" y="2834741"/>
            <a:ext cx="4000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lt"/>
              </a:rPr>
              <a:t>PATTERN, Node Classification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F884A9-0779-49F5-A31B-49076866D117}"/>
              </a:ext>
            </a:extLst>
          </p:cNvPr>
          <p:cNvSpPr txBox="1"/>
          <p:nvPr/>
        </p:nvSpPr>
        <p:spPr>
          <a:xfrm>
            <a:off x="1379213" y="3412412"/>
            <a:ext cx="37787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lt"/>
              </a:rPr>
              <a:t>CLUSTER, Node Classification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72DACA-9CD9-49CD-AFB3-C532EFE1DEF4}"/>
              </a:ext>
            </a:extLst>
          </p:cNvPr>
          <p:cNvSpPr txBox="1"/>
          <p:nvPr/>
        </p:nvSpPr>
        <p:spPr>
          <a:xfrm>
            <a:off x="369237" y="232727"/>
            <a:ext cx="4788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NimbusRomNo9L-Medi"/>
              </a:rPr>
              <a:t>Experiments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785654-BBC8-4843-B321-9D991672AAFE}"/>
              </a:ext>
            </a:extLst>
          </p:cNvPr>
          <p:cNvSpPr txBox="1"/>
          <p:nvPr/>
        </p:nvSpPr>
        <p:spPr>
          <a:xfrm>
            <a:off x="5988050" y="2098159"/>
            <a:ext cx="3476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MAE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F14964-12A3-4481-A535-352EA51314B7}"/>
              </a:ext>
            </a:extLst>
          </p:cNvPr>
          <p:cNvSpPr txBox="1"/>
          <p:nvPr/>
        </p:nvSpPr>
        <p:spPr>
          <a:xfrm>
            <a:off x="5988050" y="2737238"/>
            <a:ext cx="3476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ACC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4A0574-89ED-4677-BA22-61D603E15998}"/>
              </a:ext>
            </a:extLst>
          </p:cNvPr>
          <p:cNvSpPr txBox="1"/>
          <p:nvPr/>
        </p:nvSpPr>
        <p:spPr>
          <a:xfrm>
            <a:off x="5988050" y="3441809"/>
            <a:ext cx="3476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ACC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751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1591C18-6B9C-4286-BFA8-0678B12D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21E332-664F-48A5-8596-A27B138A6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581" y="898037"/>
            <a:ext cx="5345316" cy="25309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20E3AF8-CA4A-4366-9A06-DFA2854C1DC3}"/>
              </a:ext>
            </a:extLst>
          </p:cNvPr>
          <p:cNvSpPr txBox="1"/>
          <p:nvPr/>
        </p:nvSpPr>
        <p:spPr>
          <a:xfrm>
            <a:off x="915571" y="5894446"/>
            <a:ext cx="10144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Bresson, X.; and Laurent, T. 2017. Residual gated graph convnets. arXiv preprint arXiv:1711.07553 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A7C064-754C-4372-A176-E1BD4A263EC5}"/>
              </a:ext>
            </a:extLst>
          </p:cNvPr>
          <p:cNvSpPr txBox="1"/>
          <p:nvPr/>
        </p:nvSpPr>
        <p:spPr>
          <a:xfrm>
            <a:off x="369237" y="232727"/>
            <a:ext cx="4788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NimbusRomNo9L-Medi"/>
              </a:rPr>
              <a:t>Experiments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723F79-7A10-4BE2-8BB8-C6D15BC08FED}"/>
              </a:ext>
            </a:extLst>
          </p:cNvPr>
          <p:cNvSpPr txBox="1"/>
          <p:nvPr/>
        </p:nvSpPr>
        <p:spPr>
          <a:xfrm>
            <a:off x="2550111" y="3590725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Comparison of our best performing scores on each dataset against the GNN baselines (GCN (Kipf and Welling 2017), GAT (Veliˇ ckovi ́ c et al. 2018), GatedGCN(Bresson and Laurent 2017)) of 500k model parameters. Note: Only GatedGCN and GT models use the available edge attributes in ZINC.</a:t>
            </a:r>
          </a:p>
        </p:txBody>
      </p:sp>
    </p:spTree>
    <p:extLst>
      <p:ext uri="{BB962C8B-B14F-4D97-AF65-F5344CB8AC3E}">
        <p14:creationId xmlns:p14="http://schemas.microsoft.com/office/powerpoint/2010/main" val="3592468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1591C18-6B9C-4286-BFA8-0678B12D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A7C064-754C-4372-A176-E1BD4A263EC5}"/>
              </a:ext>
            </a:extLst>
          </p:cNvPr>
          <p:cNvSpPr txBox="1"/>
          <p:nvPr/>
        </p:nvSpPr>
        <p:spPr>
          <a:xfrm>
            <a:off x="369237" y="232727"/>
            <a:ext cx="4788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NimbusRomNo9L-Medi"/>
              </a:rPr>
              <a:t>Experiments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7A5453-2A93-4D4D-80D0-421B91890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51" y="1095254"/>
            <a:ext cx="6912987" cy="287552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1E2BA3C-8662-4D11-A72F-ED6A768C47D8}"/>
              </a:ext>
            </a:extLst>
          </p:cNvPr>
          <p:cNvSpPr txBox="1"/>
          <p:nvPr/>
        </p:nvSpPr>
        <p:spPr>
          <a:xfrm>
            <a:off x="3048740" y="4185795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Analysis of GraphTransformer (GT) using different PE schemes. Notations x: No PE; L: LapPE (ours); W: WLPE (Zhang et al. 2020). Bold: the best performing model for each dataset.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C11E64-ED69-4E3C-A68A-AA10325F0E08}"/>
              </a:ext>
            </a:extLst>
          </p:cNvPr>
          <p:cNvSpPr txBox="1"/>
          <p:nvPr/>
        </p:nvSpPr>
        <p:spPr>
          <a:xfrm>
            <a:off x="1387136" y="5892581"/>
            <a:ext cx="10180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Zhang, J.; Zhang, H.; Sun, L.; and Xia, C. 2020. Graph-Bert: Only Attention is Needed for Learning Graph Representations. arXiv preprint arXiv:2001.05140 .</a:t>
            </a:r>
          </a:p>
        </p:txBody>
      </p:sp>
    </p:spTree>
    <p:extLst>
      <p:ext uri="{BB962C8B-B14F-4D97-AF65-F5344CB8AC3E}">
        <p14:creationId xmlns:p14="http://schemas.microsoft.com/office/powerpoint/2010/main" val="2609928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F92A49-BDC9-416F-B3D9-7B98D8F9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E9B8AE-C71F-4A77-AA0F-488E50A95525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Advantage</a:t>
            </a:r>
          </a:p>
        </p:txBody>
      </p:sp>
      <p:sp>
        <p:nvSpPr>
          <p:cNvPr id="5" name="文本框 136">
            <a:extLst>
              <a:ext uri="{FF2B5EF4-FFF2-40B4-BE49-F238E27FC236}">
                <a16:creationId xmlns:a16="http://schemas.microsoft.com/office/drawing/2014/main" id="{18062FEC-A938-48D2-BBFA-0CA7B8201F3F}"/>
              </a:ext>
            </a:extLst>
          </p:cNvPr>
          <p:cNvSpPr txBox="1"/>
          <p:nvPr/>
        </p:nvSpPr>
        <p:spPr>
          <a:xfrm>
            <a:off x="774582" y="1165879"/>
            <a:ext cx="9008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dirty="0"/>
              <a:t>A novel positional embedding method was proposed to present the relative relationship of nodes in the Transformer </a:t>
            </a:r>
            <a:endParaRPr lang="zh-CN" altLang="en-US" sz="24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32D3DCA-630E-4DCB-BF6A-28B9685003E5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5051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12458"/>
            <a:ext cx="9144000" cy="2387600"/>
          </a:xfrm>
        </p:spPr>
        <p:txBody>
          <a:bodyPr/>
          <a:lstStyle/>
          <a:p>
            <a:r>
              <a:rPr lang="en-US" altLang="zh-CN" dirty="0"/>
              <a:t>END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6000"/>
              <a:t>Thank you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1DBEA-AC53-4732-90EE-2C74BDBDF57D}" type="slidenum">
              <a:rPr lang="zh-CN" altLang="en-US"/>
              <a:t>14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17CD5D4-1BA9-40D0-B22B-AEE7E046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E30E81-B746-458A-B939-44D0A1AC5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71" y="913142"/>
            <a:ext cx="7777799" cy="539049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CDBA096-A2D0-4F90-AAEC-F1E09CBD22B0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38072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2B5CA48-A6B4-4FB4-9387-6905D6EB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1E581F-F412-46C5-9917-E8520B97198B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Input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A4140B-73A7-4187-B6E3-F12628A13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047" y="817299"/>
            <a:ext cx="2381554" cy="5232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E2F079-B181-4105-80F2-0DFD8A31C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047" y="1437003"/>
            <a:ext cx="2015663" cy="4843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22DAF5-07C3-46BC-B5D3-43393A93B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12" y="2253741"/>
            <a:ext cx="4881965" cy="54519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7D8383A-6D8A-44DE-8618-78412C6830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047" y="2791599"/>
            <a:ext cx="4645694" cy="3664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9530695-3E86-4B04-8377-BFEA341E82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047" y="3282631"/>
            <a:ext cx="4595766" cy="5077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CE8384E-5B34-459D-966F-DDF0A0244A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083" y="3965515"/>
            <a:ext cx="2920336" cy="427664"/>
          </a:xfrm>
          <a:prstGeom prst="rect">
            <a:avLst/>
          </a:prstGeom>
        </p:spPr>
      </p:pic>
      <p:sp>
        <p:nvSpPr>
          <p:cNvPr id="16" name="文本框 136">
            <a:extLst>
              <a:ext uri="{FF2B5EF4-FFF2-40B4-BE49-F238E27FC236}">
                <a16:creationId xmlns:a16="http://schemas.microsoft.com/office/drawing/2014/main" id="{A5A1F977-6D38-4524-8EB7-4333BEA3E1F7}"/>
              </a:ext>
            </a:extLst>
          </p:cNvPr>
          <p:cNvSpPr txBox="1"/>
          <p:nvPr/>
        </p:nvSpPr>
        <p:spPr>
          <a:xfrm>
            <a:off x="361850" y="848357"/>
            <a:ext cx="244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Node Feature</a:t>
            </a:r>
            <a:endParaRPr lang="zh-CN" altLang="en-US" sz="2400" dirty="0"/>
          </a:p>
        </p:txBody>
      </p:sp>
      <p:sp>
        <p:nvSpPr>
          <p:cNvPr id="17" name="文本框 136">
            <a:extLst>
              <a:ext uri="{FF2B5EF4-FFF2-40B4-BE49-F238E27FC236}">
                <a16:creationId xmlns:a16="http://schemas.microsoft.com/office/drawing/2014/main" id="{09027DE2-00D1-4BE8-BB63-F6776929A0F2}"/>
              </a:ext>
            </a:extLst>
          </p:cNvPr>
          <p:cNvSpPr txBox="1"/>
          <p:nvPr/>
        </p:nvSpPr>
        <p:spPr>
          <a:xfrm>
            <a:off x="361850" y="1456730"/>
            <a:ext cx="2171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effectLst/>
                <a:latin typeface="NimbusRomNo9L-Medi"/>
              </a:rPr>
              <a:t>Edge Feature</a:t>
            </a:r>
            <a:endParaRPr lang="zh-CN" altLang="en-US" sz="2400" dirty="0"/>
          </a:p>
        </p:txBody>
      </p:sp>
      <p:sp>
        <p:nvSpPr>
          <p:cNvPr id="20" name="文本框 136">
            <a:extLst>
              <a:ext uri="{FF2B5EF4-FFF2-40B4-BE49-F238E27FC236}">
                <a16:creationId xmlns:a16="http://schemas.microsoft.com/office/drawing/2014/main" id="{87BDE581-50E4-45A6-9F51-59263A12826B}"/>
              </a:ext>
            </a:extLst>
          </p:cNvPr>
          <p:cNvSpPr txBox="1"/>
          <p:nvPr/>
        </p:nvSpPr>
        <p:spPr>
          <a:xfrm>
            <a:off x="361850" y="2228756"/>
            <a:ext cx="2535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Linear Projection</a:t>
            </a:r>
            <a:endParaRPr lang="zh-CN" altLang="en-US" sz="2400" dirty="0"/>
          </a:p>
        </p:txBody>
      </p:sp>
      <p:sp>
        <p:nvSpPr>
          <p:cNvPr id="21" name="文本框 136">
            <a:extLst>
              <a:ext uri="{FF2B5EF4-FFF2-40B4-BE49-F238E27FC236}">
                <a16:creationId xmlns:a16="http://schemas.microsoft.com/office/drawing/2014/main" id="{E210F5A8-C1E4-4597-9D0D-BF3459FC7011}"/>
              </a:ext>
            </a:extLst>
          </p:cNvPr>
          <p:cNvSpPr txBox="1"/>
          <p:nvPr/>
        </p:nvSpPr>
        <p:spPr>
          <a:xfrm>
            <a:off x="361850" y="3196718"/>
            <a:ext cx="2654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Node Positional Encodings</a:t>
            </a:r>
            <a:endParaRPr lang="zh-CN" altLang="en-US" sz="24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AFB305CA-73C1-424D-B109-01883579DB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033" y="4369277"/>
            <a:ext cx="6646881" cy="240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0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5D6F8B-A211-4EFF-8826-EF9B64EA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01B973-CA85-471B-A9D7-CF0412D0C504}"/>
              </a:ext>
            </a:extLst>
          </p:cNvPr>
          <p:cNvSpPr txBox="1"/>
          <p:nvPr/>
        </p:nvSpPr>
        <p:spPr>
          <a:xfrm>
            <a:off x="360359" y="259360"/>
            <a:ext cx="4788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effectLst/>
                <a:latin typeface="NimbusRomNo9L-Medi"/>
              </a:rPr>
              <a:t>Node Positional Encodings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5DF004-804E-45AE-9976-8E596A27F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49" y="1189846"/>
            <a:ext cx="4279947" cy="6575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2A0A572-B380-4D8C-8952-CE37DB2B8E14}"/>
              </a:ext>
            </a:extLst>
          </p:cNvPr>
          <p:cNvSpPr txBox="1"/>
          <p:nvPr/>
        </p:nvSpPr>
        <p:spPr>
          <a:xfrm>
            <a:off x="1511423" y="1927325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We use the k smallest non-trivial eigenvectors of a node as its positional encoding and denote by λi for node i.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D08F39-381D-4DC4-805F-5EC39459F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715" y="2620078"/>
            <a:ext cx="6775956" cy="391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5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CDD7F99-74EB-41A5-81D2-D453C0D1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E393A0-F3C9-4346-A173-A1C406F93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30" y="934098"/>
            <a:ext cx="9518205" cy="38179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CC4E62-CAD9-4BE2-84AF-79D40C0EB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30" y="4260162"/>
            <a:ext cx="8954276" cy="159271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16D63A9-568C-4655-B8F6-7EAB7755FA40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PCA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1EAA08-8F22-44CD-82A3-863F81041741}"/>
              </a:ext>
            </a:extLst>
          </p:cNvPr>
          <p:cNvSpPr txBox="1"/>
          <p:nvPr/>
        </p:nvSpPr>
        <p:spPr>
          <a:xfrm>
            <a:off x="233038" y="6413974"/>
            <a:ext cx="7357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Reference: </a:t>
            </a:r>
            <a:r>
              <a:rPr lang="zh-CN" altLang="en-US" dirty="0"/>
              <a:t>https://blog.csdn.net/zgcr654321/article/details/88365695</a:t>
            </a:r>
          </a:p>
        </p:txBody>
      </p:sp>
    </p:spTree>
    <p:extLst>
      <p:ext uri="{BB962C8B-B14F-4D97-AF65-F5344CB8AC3E}">
        <p14:creationId xmlns:p14="http://schemas.microsoft.com/office/powerpoint/2010/main" val="203982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87A63E8-8442-47F5-897D-8CCA1999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674D50-61C3-4F9D-98A6-C3AE9B368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20" y="895433"/>
            <a:ext cx="9175275" cy="27129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4CDE536-8952-4B22-AE4B-6D095647A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20" y="2798449"/>
            <a:ext cx="9419136" cy="20423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579A23D-884C-4B1E-BC43-B243B802AE92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423584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C970533-81C3-4D0B-9003-AC1FB37D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7BFF3E-0405-4C8F-A0BD-D2638FB12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30" y="1421274"/>
            <a:ext cx="4993115" cy="87734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A2F46B2-DB89-4C0D-B3DD-0BF4091AABE3}"/>
              </a:ext>
            </a:extLst>
          </p:cNvPr>
          <p:cNvSpPr txBox="1"/>
          <p:nvPr/>
        </p:nvSpPr>
        <p:spPr>
          <a:xfrm>
            <a:off x="360359" y="259360"/>
            <a:ext cx="4788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effectLst/>
                <a:latin typeface="NimbusRomNo9L-Medi"/>
              </a:rPr>
              <a:t>Graph Transformer Layer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F4673B-5983-4E9D-9FAE-E5C186CA1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34" y="2323125"/>
            <a:ext cx="4986099" cy="8454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E1E0068-313B-4228-BF3C-7B065ADC0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038" y="3401368"/>
            <a:ext cx="4119185" cy="3441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0B22EF5-69C3-4ECD-AE13-6581E9F50D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719" y="1421273"/>
            <a:ext cx="4055735" cy="219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1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A64D417-0760-488C-AB1B-11D376F3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7F39A5-B219-454E-95D5-CC80E68F5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4" y="1123506"/>
            <a:ext cx="8806529" cy="31022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C365292-3DF5-4FA2-8C77-9865D833498F}"/>
              </a:ext>
            </a:extLst>
          </p:cNvPr>
          <p:cNvSpPr txBox="1"/>
          <p:nvPr/>
        </p:nvSpPr>
        <p:spPr>
          <a:xfrm>
            <a:off x="360359" y="259360"/>
            <a:ext cx="4788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NimbusRomNo9L-Medi"/>
              </a:rPr>
              <a:t>Multi-head Attention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49197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80326CE-2245-40FA-AC0C-C0AC7826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EC7B4F-C456-4306-BD1F-414537EE1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78" y="834222"/>
            <a:ext cx="5002240" cy="602377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0D78739-3185-4875-A7F0-8D574F08D1FE}"/>
              </a:ext>
            </a:extLst>
          </p:cNvPr>
          <p:cNvSpPr txBox="1"/>
          <p:nvPr/>
        </p:nvSpPr>
        <p:spPr>
          <a:xfrm>
            <a:off x="360359" y="259360"/>
            <a:ext cx="4788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NimbusRomNo9L-Medi"/>
              </a:rPr>
              <a:t>Multi-head Attention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814873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7191</TotalTime>
  <Words>337</Words>
  <Application>Microsoft Office PowerPoint</Application>
  <PresentationFormat>宽屏</PresentationFormat>
  <Paragraphs>53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NimbusRomNo9L-Medi</vt:lpstr>
      <vt:lpstr>等线</vt:lpstr>
      <vt:lpstr>Arial</vt:lpstr>
      <vt:lpstr>Calibri</vt:lpstr>
      <vt:lpstr>Calibri Light</vt:lpstr>
      <vt:lpstr>Times New Roman</vt:lpstr>
      <vt:lpstr>Office Theme</vt:lpstr>
      <vt:lpstr>GT  (A Generalization of Transformer Networks to Graphs)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开发计划 – 敏捷开发、持续集成、迭代上线</dc:title>
  <dc:creator>ADMINIBM</dc:creator>
  <cp:lastModifiedBy>天璞</cp:lastModifiedBy>
  <cp:revision>2788</cp:revision>
  <dcterms:created xsi:type="dcterms:W3CDTF">2015-07-07T01:37:00Z</dcterms:created>
  <dcterms:modified xsi:type="dcterms:W3CDTF">2022-11-15T02:34:12Z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