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74" r:id="rId2"/>
    <p:sldId id="816" r:id="rId3"/>
    <p:sldId id="817" r:id="rId4"/>
    <p:sldId id="781" r:id="rId5"/>
    <p:sldId id="811" r:id="rId6"/>
    <p:sldId id="818" r:id="rId7"/>
    <p:sldId id="820" r:id="rId8"/>
    <p:sldId id="821" r:id="rId9"/>
    <p:sldId id="822" r:id="rId10"/>
    <p:sldId id="815" r:id="rId11"/>
    <p:sldId id="786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11"/>
            <p14:sldId id="818"/>
            <p14:sldId id="820"/>
            <p14:sldId id="821"/>
            <p14:sldId id="822"/>
            <p14:sldId id="815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9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8986" autoAdjust="0"/>
  </p:normalViewPr>
  <p:slideViewPr>
    <p:cSldViewPr snapToGrid="0">
      <p:cViewPr varScale="1">
        <p:scale>
          <a:sx n="76" d="100"/>
          <a:sy n="76" d="100"/>
        </p:scale>
        <p:origin x="950" y="43"/>
      </p:cViewPr>
      <p:guideLst>
        <p:guide orient="horz" pos="2296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2T15:09:38.290" idx="36">
    <p:pos x="2795" y="3010"/>
    <p:text>每个GCN的结果只保留最后一个时间维度，将所有GCN的结果拼接</p:text>
    <p:extLst>
      <p:ext uri="{C676402C-5697-4E1C-873F-D02D1690AC5C}">
        <p15:threadingInfo xmlns:p15="http://schemas.microsoft.com/office/powerpoint/2012/main" timeZoneBias="-480"/>
      </p:ext>
    </p:extLst>
  </p:cm>
  <p:cm authorId="1" dt="2021-12-22T15:12:36.945" idx="37">
    <p:pos x="2396" y="3017"/>
    <p:text>g表示激活函数 RELU或者tanh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2021/12/22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sz="1200" b="1" i="1" dirty="0">
                <a:solidFill>
                  <a:srgbClr val="000000"/>
                </a:solidFill>
                <a:effectLst/>
                <a:latin typeface="NimbusRomNo9L-ReguItal"/>
              </a:rPr>
              <a:t>Asynchronous Spatial-Temporal Correlation Matrix </a:t>
            </a:r>
            <a:r>
              <a:rPr lang="zh-CN" altLang="en-US" sz="1200" b="1" i="1" dirty="0">
                <a:solidFill>
                  <a:srgbClr val="000000"/>
                </a:solidFill>
                <a:effectLst/>
                <a:latin typeface="NimbusRomNo9L-ReguItal"/>
              </a:rPr>
              <a:t>只能描述两个节点间有无关系，所以增加</a:t>
            </a:r>
            <a:r>
              <a:rPr lang="en-US" altLang="zh-CN" sz="1200" b="1" i="1" dirty="0">
                <a:solidFill>
                  <a:srgbClr val="000000"/>
                </a:solidFill>
                <a:effectLst/>
                <a:latin typeface="NimbusRomNo9L-ReguItal"/>
              </a:rPr>
              <a:t>Adaptive Asynchronous Spatial-Temporal Correlation Weight Matrix </a:t>
            </a:r>
            <a:r>
              <a:rPr lang="zh-CN" altLang="en-US" sz="1200" b="1" i="1" dirty="0">
                <a:solidFill>
                  <a:srgbClr val="000000"/>
                </a:solidFill>
                <a:effectLst/>
                <a:latin typeface="NimbusRomNo9L-ReguItal"/>
              </a:rPr>
              <a:t>来描述两个节点间关系的强弱</a:t>
            </a:r>
            <a:endParaRPr lang="en-US" altLang="zh-CN" sz="1200" b="1" i="1" dirty="0">
              <a:solidFill>
                <a:srgbClr val="000000"/>
              </a:solidFill>
              <a:effectLst/>
              <a:latin typeface="NimbusRomNo9L-ReguItal"/>
            </a:endParaRPr>
          </a:p>
          <a:p>
            <a:r>
              <a:rPr lang="zh-CN" altLang="en-US" sz="1200" b="1" i="1" dirty="0">
                <a:solidFill>
                  <a:srgbClr val="000000"/>
                </a:solidFill>
                <a:effectLst/>
                <a:latin typeface="NimbusRomNo9L-ReguItal"/>
              </a:rPr>
              <a:t>构造方法，通过使用</a:t>
            </a:r>
            <a:r>
              <a:rPr lang="en-US" altLang="zh-CN" sz="1200" b="1" i="1" dirty="0">
                <a:solidFill>
                  <a:srgbClr val="000000"/>
                </a:solidFill>
                <a:effectLst/>
                <a:latin typeface="NimbusRomNo9L-ReguItal"/>
              </a:rPr>
              <a:t>ASTCM</a:t>
            </a:r>
            <a:r>
              <a:rPr lang="zh-CN" altLang="en-US" sz="1200" b="1" i="1" dirty="0">
                <a:solidFill>
                  <a:srgbClr val="000000"/>
                </a:solidFill>
                <a:effectLst/>
                <a:latin typeface="NimbusRomNo9L-ReguItal"/>
              </a:rPr>
              <a:t>来初试化该矩阵</a:t>
            </a:r>
            <a:endParaRPr lang="zh-CN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1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2021/12/22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7125" y="1384595"/>
            <a:ext cx="993775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ADGCN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231F20"/>
                </a:solidFill>
                <a:latin typeface="NimbusRomNo9L-Medi"/>
              </a:rPr>
              <a:t>ADGCN: An Asynchronous Dilation Graph </a:t>
            </a:r>
            <a:br>
              <a:rPr lang="en-US" altLang="zh-CN" sz="2800" b="1" dirty="0">
                <a:solidFill>
                  <a:srgbClr val="231F20"/>
                </a:solidFill>
                <a:latin typeface="NimbusRomNo9L-Medi"/>
              </a:rPr>
            </a:br>
            <a:r>
              <a:rPr lang="en-US" altLang="zh-CN" sz="2800" b="1" dirty="0">
                <a:solidFill>
                  <a:srgbClr val="231F20"/>
                </a:solidFill>
                <a:latin typeface="NimbusRomNo9L-Medi"/>
              </a:rPr>
              <a:t>Convolutional Network for Traffic Flow Prediction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2261" y="5399635"/>
            <a:ext cx="4125040" cy="1043432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72591" y="2933214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  August 2021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3790352" y="3615418"/>
            <a:ext cx="669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(IEEE Internet of Things Journal)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140695" y="4349566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Journal Rank: JCR Q1 )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5068AE-7D0A-4308-879E-CFD4635B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447" y="6344498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577267-F078-4A8B-AA7C-B64A2A9D3830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EDDA3DD0-14E3-4E34-88B8-8D378934DF49}"/>
              </a:ext>
            </a:extLst>
          </p:cNvPr>
          <p:cNvSpPr txBox="1"/>
          <p:nvPr/>
        </p:nvSpPr>
        <p:spPr>
          <a:xfrm>
            <a:off x="1454454" y="990632"/>
            <a:ext cx="577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NimbusRomNo9L-Regu"/>
              </a:rPr>
              <a:t>Gated Fusion Layer</a:t>
            </a:r>
            <a:endParaRPr lang="zh-CN" altLang="en-US" sz="20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CE5FA5-AE1C-4434-BEA1-3D0A60AA75EB}"/>
              </a:ext>
            </a:extLst>
          </p:cNvPr>
          <p:cNvSpPr/>
          <p:nvPr/>
        </p:nvSpPr>
        <p:spPr bwMode="auto">
          <a:xfrm>
            <a:off x="1073643" y="1084811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A41197-70D2-449C-A964-8DDE5F526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40" y="2191976"/>
            <a:ext cx="4891889" cy="4026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0B85B-756F-481C-BCC6-E0F0A0180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" y="2191976"/>
            <a:ext cx="5825376" cy="38053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2E7B82-CE42-440A-8243-434A7293A479}"/>
              </a:ext>
            </a:extLst>
          </p:cNvPr>
          <p:cNvSpPr txBox="1"/>
          <p:nvPr/>
        </p:nvSpPr>
        <p:spPr>
          <a:xfrm>
            <a:off x="614855" y="6050006"/>
            <a:ext cx="3906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ADGCN</a:t>
            </a:r>
            <a:r>
              <a:rPr lang="zh-CN" altLang="en-US" sz="2800" b="1" dirty="0"/>
              <a:t>：</a:t>
            </a:r>
            <a:r>
              <a:rPr lang="en-US" altLang="zh-CN" sz="2800" dirty="0"/>
              <a:t>4  August 2021</a:t>
            </a:r>
            <a:endParaRPr lang="zh-CN" altLang="en-US" sz="2800" dirty="0"/>
          </a:p>
          <a:p>
            <a:pPr algn="l"/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9B78C8-76BE-444A-8562-4A00F57E333F}"/>
              </a:ext>
            </a:extLst>
          </p:cNvPr>
          <p:cNvSpPr txBox="1"/>
          <p:nvPr/>
        </p:nvSpPr>
        <p:spPr>
          <a:xfrm>
            <a:off x="7230415" y="6163145"/>
            <a:ext cx="3906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STSGCN</a:t>
            </a:r>
            <a:r>
              <a:rPr lang="zh-CN" altLang="en-US" sz="2800" b="1" dirty="0"/>
              <a:t>：</a:t>
            </a:r>
            <a:r>
              <a:rPr lang="en-US" altLang="zh-CN" sz="2800" dirty="0"/>
              <a:t>3  April 2020</a:t>
            </a:r>
            <a:endParaRPr lang="zh-CN" altLang="en-US" sz="2800" dirty="0"/>
          </a:p>
          <a:p>
            <a:pPr algn="l"/>
            <a:endParaRPr lang="zh-CN" altLang="en-US" sz="2800" b="1" dirty="0"/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F83EB169-B3E6-47E3-9086-AC230F349F4D}"/>
              </a:ext>
            </a:extLst>
          </p:cNvPr>
          <p:cNvSpPr txBox="1"/>
          <p:nvPr/>
        </p:nvSpPr>
        <p:spPr>
          <a:xfrm>
            <a:off x="1454454" y="1383350"/>
            <a:ext cx="607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i="1" dirty="0">
                <a:solidFill>
                  <a:srgbClr val="000000"/>
                </a:solidFill>
                <a:effectLst/>
                <a:latin typeface="NimbusRomNo9L-ReguItal"/>
              </a:rPr>
              <a:t>Dilated Causal Convolution</a:t>
            </a:r>
            <a:endParaRPr lang="zh-CN" altLang="en-US" sz="2000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92BC427-89AE-456E-916A-E1718C97829D}"/>
              </a:ext>
            </a:extLst>
          </p:cNvPr>
          <p:cNvSpPr/>
          <p:nvPr/>
        </p:nvSpPr>
        <p:spPr bwMode="auto">
          <a:xfrm>
            <a:off x="1073643" y="1477529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36">
            <a:extLst>
              <a:ext uri="{FF2B5EF4-FFF2-40B4-BE49-F238E27FC236}">
                <a16:creationId xmlns:a16="http://schemas.microsoft.com/office/drawing/2014/main" id="{25376C0C-CD52-495F-851C-D0225267C863}"/>
              </a:ext>
            </a:extLst>
          </p:cNvPr>
          <p:cNvSpPr txBox="1"/>
          <p:nvPr/>
        </p:nvSpPr>
        <p:spPr>
          <a:xfrm>
            <a:off x="1454454" y="1850141"/>
            <a:ext cx="607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/>
              <a:t>Graph Construction</a:t>
            </a:r>
            <a:endParaRPr lang="zh-CN" altLang="en-US" sz="20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4CABC89-566D-40AF-A647-76297A7F3929}"/>
              </a:ext>
            </a:extLst>
          </p:cNvPr>
          <p:cNvSpPr/>
          <p:nvPr/>
        </p:nvSpPr>
        <p:spPr bwMode="auto">
          <a:xfrm>
            <a:off x="1073643" y="1944320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39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2" grpId="0" animBg="1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268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PEMS04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438793"/>
            <a:ext cx="276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PEMS08</a:t>
            </a:r>
            <a:endParaRPr lang="zh-CN" altLang="en-US" sz="2400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难点分析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73EB456F-F11C-48E7-AE9C-F81DA16BD73D}"/>
              </a:ext>
            </a:extLst>
          </p:cNvPr>
          <p:cNvSpPr txBox="1"/>
          <p:nvPr/>
        </p:nvSpPr>
        <p:spPr>
          <a:xfrm>
            <a:off x="1282467" y="4889130"/>
            <a:ext cx="366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、异步时空关系的分析</a:t>
            </a:r>
            <a:endParaRPr lang="zh-CN" altLang="en-US" sz="20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79A30A1-8EB5-4E54-94E6-F44F828C5845}"/>
              </a:ext>
            </a:extLst>
          </p:cNvPr>
          <p:cNvSpPr/>
          <p:nvPr/>
        </p:nvSpPr>
        <p:spPr bwMode="auto">
          <a:xfrm>
            <a:off x="6313313" y="4889130"/>
            <a:ext cx="478173" cy="2852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36">
            <a:extLst>
              <a:ext uri="{FF2B5EF4-FFF2-40B4-BE49-F238E27FC236}">
                <a16:creationId xmlns:a16="http://schemas.microsoft.com/office/drawing/2014/main" id="{E9C69CE7-CED4-4AFC-91CE-0D7E8B8D7424}"/>
              </a:ext>
            </a:extLst>
          </p:cNvPr>
          <p:cNvSpPr txBox="1"/>
          <p:nvPr/>
        </p:nvSpPr>
        <p:spPr>
          <a:xfrm>
            <a:off x="3227035" y="1754202"/>
            <a:ext cx="276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METR-LA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5D726-04C1-4267-A326-E789010286BE}"/>
              </a:ext>
            </a:extLst>
          </p:cNvPr>
          <p:cNvSpPr txBox="1"/>
          <p:nvPr/>
        </p:nvSpPr>
        <p:spPr>
          <a:xfrm>
            <a:off x="7247138" y="4735242"/>
            <a:ext cx="3662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NimbusRomNo9L-Medi"/>
              </a:rPr>
              <a:t>Asynchronous Spatial-Temporal 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NimbusRomNo9L-Medi"/>
              </a:rPr>
              <a:t>Graph Convolution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EF554DC-D4FA-4089-82B3-4B1E83F91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0458"/>
            <a:ext cx="4442139" cy="14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4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1236383" y="2366568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131188" y="4546228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图上节点特征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457652" y="1173968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115662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456A3042-7DF1-4775-B028-40696E84F68E}"/>
              </a:ext>
            </a:extLst>
          </p:cNvPr>
          <p:cNvSpPr/>
          <p:nvPr/>
        </p:nvSpPr>
        <p:spPr bwMode="auto">
          <a:xfrm>
            <a:off x="856339" y="463586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136">
            <a:extLst>
              <a:ext uri="{FF2B5EF4-FFF2-40B4-BE49-F238E27FC236}">
                <a16:creationId xmlns:a16="http://schemas.microsoft.com/office/drawing/2014/main" id="{D51EF457-D8A6-47A2-9F96-804C4545BE09}"/>
              </a:ext>
            </a:extLst>
          </p:cNvPr>
          <p:cNvSpPr txBox="1"/>
          <p:nvPr/>
        </p:nvSpPr>
        <p:spPr>
          <a:xfrm>
            <a:off x="757887" y="3027217"/>
            <a:ext cx="161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邻接矩阵：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65A117-5171-46DE-B409-CE7C419FE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89" y="1835728"/>
            <a:ext cx="2040559" cy="400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D00FB4-9DB0-4A16-B1D5-A1862A03E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96" y="2359777"/>
            <a:ext cx="419617" cy="4034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608093-C6CC-45EF-AF6B-EC6A6C0E1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96" y="3023769"/>
            <a:ext cx="1712632" cy="398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01B68B-A85A-4D7B-9740-D66BAC17DA74}"/>
                  </a:ext>
                </a:extLst>
              </p:cNvPr>
              <p:cNvSpPr txBox="1"/>
              <p:nvPr/>
            </p:nvSpPr>
            <p:spPr>
              <a:xfrm>
                <a:off x="2069200" y="3485720"/>
                <a:ext cx="118179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01B68B-A85A-4D7B-9740-D66BAC17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00" y="3485720"/>
                <a:ext cx="1181798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CB755DE-CEAF-4E68-BFBC-E2E4E0B2C755}"/>
              </a:ext>
            </a:extLst>
          </p:cNvPr>
          <p:cNvSpPr txBox="1"/>
          <p:nvPr/>
        </p:nvSpPr>
        <p:spPr>
          <a:xfrm>
            <a:off x="3725948" y="3444845"/>
            <a:ext cx="104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,</a:t>
            </a:r>
            <a:r>
              <a:rPr lang="zh-CN" altLang="en-US" sz="2000" b="1" dirty="0"/>
              <a:t>连接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292F35-A535-4633-8B4B-B59BF033FEA6}"/>
              </a:ext>
            </a:extLst>
          </p:cNvPr>
          <p:cNvSpPr txBox="1"/>
          <p:nvPr/>
        </p:nvSpPr>
        <p:spPr>
          <a:xfrm>
            <a:off x="3683764" y="3844955"/>
            <a:ext cx="156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,</a:t>
            </a:r>
            <a:r>
              <a:rPr lang="zh-CN" altLang="en-US" sz="2000" b="1" dirty="0"/>
              <a:t>不连接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2B6C44D-3F07-4465-AF30-4C370932F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59" y="5164822"/>
            <a:ext cx="2073841" cy="39828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9083BCA-E43A-437A-88A7-E59B09E46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78" y="1842391"/>
            <a:ext cx="4666320" cy="9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  <p:bldP spid="45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55B98-B09B-4026-A3EC-46217074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77" y="829842"/>
            <a:ext cx="8831057" cy="5768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4967" y="1166937"/>
            <a:ext cx="730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i="1" dirty="0">
                <a:solidFill>
                  <a:srgbClr val="000000"/>
                </a:solidFill>
                <a:effectLst/>
                <a:latin typeface="NimbusRomNo9L-ReguItal"/>
              </a:rPr>
              <a:t>Asynchronous Spatial-Temporal Correlation Matrix</a:t>
            </a:r>
            <a:endParaRPr lang="zh-CN" altLang="en-US" sz="24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A043D-3944-476F-BBD4-B55E25ACE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37" y="4783502"/>
            <a:ext cx="4938996" cy="16319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0CE779-F0E3-4B43-B3AF-20559E517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7" y="2012959"/>
            <a:ext cx="5232270" cy="5628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4A5E31-3FD5-4562-AAB0-E53D2949C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6" y="3757508"/>
            <a:ext cx="6311251" cy="20519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3A70AE-7713-4F4D-AB6E-E36BA0614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7" y="2978518"/>
            <a:ext cx="1118197" cy="3763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D38A040-8AF3-444F-ADC2-025F8F13A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84" y="2930716"/>
            <a:ext cx="2406348" cy="4982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B5D2CDF-1F79-4058-B6D2-BDD5356A6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7" y="5910364"/>
            <a:ext cx="4687798" cy="77725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EB3554D-BAF4-4122-A9F5-2C48A439B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60" y="1561075"/>
            <a:ext cx="2575783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4967" y="1166937"/>
            <a:ext cx="6912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i="1" dirty="0">
                <a:solidFill>
                  <a:srgbClr val="000000"/>
                </a:solidFill>
                <a:effectLst/>
                <a:latin typeface="NimbusRomNo9L-ReguItal"/>
              </a:rPr>
              <a:t>Adaptive Asynchronous Spatial-Temporal Correlation </a:t>
            </a:r>
            <a:endParaRPr lang="en-US" altLang="zh-CN" sz="2400" b="1" dirty="0"/>
          </a:p>
          <a:p>
            <a:r>
              <a:rPr lang="en-US" altLang="zh-CN" sz="2400" b="1" i="1" dirty="0">
                <a:solidFill>
                  <a:srgbClr val="000000"/>
                </a:solidFill>
                <a:effectLst/>
                <a:latin typeface="NimbusRomNo9L-ReguItal"/>
              </a:rPr>
              <a:t>Weight Matrix</a:t>
            </a:r>
            <a:endParaRPr lang="zh-CN" altLang="en-US" sz="24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F4F7E6-061C-45A8-8F23-051BDA09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48" y="2494678"/>
            <a:ext cx="8542373" cy="9343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63DCAA-8C45-43DB-8602-4D08E7B91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36" y="3644900"/>
            <a:ext cx="3100765" cy="7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4967" y="1166937"/>
            <a:ext cx="691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i="1" dirty="0">
                <a:solidFill>
                  <a:srgbClr val="000000"/>
                </a:solidFill>
                <a:effectLst/>
                <a:latin typeface="NimbusRomNo9L-ReguItal"/>
                <a:ea typeface="宋体" panose="02010600030101010101" pitchFamily="2" charset="-122"/>
              </a:rPr>
              <a:t>Asynchronous Spatial-Temporal Graph Convolution</a:t>
            </a:r>
            <a:endParaRPr lang="zh-CN" altLang="en-US" sz="24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A70D513-0A65-4A96-BE1B-DA29230D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97" y="2177982"/>
            <a:ext cx="3364804" cy="5947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5A37A7-7DA0-44B0-9E0B-5CBDBB990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8602"/>
            <a:ext cx="2178483" cy="4616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8DD8BC-C379-4667-866A-6E54E0381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7533"/>
            <a:ext cx="2031327" cy="4616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864124-8AC4-40A2-9935-4FF715731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9621"/>
            <a:ext cx="1600435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2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4967" y="1166937"/>
            <a:ext cx="873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Regu"/>
              </a:rPr>
              <a:t>Asynchronous Spatial-Temporal Graph Convolution Block</a:t>
            </a:r>
            <a:endParaRPr lang="zh-CN" altLang="en-US" sz="24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454F91-1894-4CCA-B03C-8D53B61C9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" y="1796153"/>
            <a:ext cx="5101769" cy="17198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6F038D-7FE5-4C67-9BD5-243DACCC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24" y="4901879"/>
            <a:ext cx="5999271" cy="12230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1D6BFE-D21D-467D-A627-4320EB865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38" y="1796153"/>
            <a:ext cx="3457778" cy="28053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3F6D70C-72FD-4A1D-97DB-C3A531777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95" y="5193030"/>
            <a:ext cx="1968416" cy="4980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68F6875-FC1F-443A-B54D-0B89EE41C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65" y="5791080"/>
            <a:ext cx="1838075" cy="4157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055A12C-12D8-48BB-94F8-EC91D24E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33" y="6306852"/>
            <a:ext cx="1603629" cy="41575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3585B27-336B-4EB3-BB99-3073C0498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65" y="4788730"/>
            <a:ext cx="2079286" cy="4980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43920B0-BD53-4747-953A-2B2518C0BC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395" y="1621356"/>
            <a:ext cx="3262205" cy="271295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C1095C6D-6B51-4376-B62A-5D241BD9604B}"/>
              </a:ext>
            </a:extLst>
          </p:cNvPr>
          <p:cNvSpPr/>
          <p:nvPr/>
        </p:nvSpPr>
        <p:spPr bwMode="auto">
          <a:xfrm>
            <a:off x="8598104" y="3198836"/>
            <a:ext cx="3262205" cy="5426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5AA45EA-5ACF-4981-AF30-BFCF33DE0C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42" y="6069860"/>
            <a:ext cx="2531633" cy="6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4967" y="1166937"/>
            <a:ext cx="1015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i="1" dirty="0">
                <a:solidFill>
                  <a:srgbClr val="000000"/>
                </a:solidFill>
                <a:effectLst/>
                <a:latin typeface="NimbusRomNo9L-ReguItal"/>
                <a:ea typeface="宋体" panose="02010600030101010101" pitchFamily="2" charset="-122"/>
              </a:rPr>
              <a:t>Asynchronous Spatial-Temporal Dilated Causal Convolu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NimbusRomNo9L-ReguItal"/>
              </a:rPr>
              <a:t>tion Layer</a:t>
            </a:r>
            <a:endParaRPr lang="zh-CN" altLang="en-US" sz="24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25CC86-3552-4889-AB63-3E8B31A60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4" y="3149118"/>
            <a:ext cx="5558716" cy="5597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A57A73-4714-4F0C-8838-4941072FA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0" y="3938814"/>
            <a:ext cx="3747176" cy="5717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B38545-828A-45BD-99DA-930F76D85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30" y="2130947"/>
            <a:ext cx="4442845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98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222</Words>
  <Application>Microsoft Office PowerPoint</Application>
  <PresentationFormat>宽屏</PresentationFormat>
  <Paragraphs>56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NimbusRomNo9L-Medi</vt:lpstr>
      <vt:lpstr>NimbusRomNo9L-Regu</vt:lpstr>
      <vt:lpstr>NimbusRomNo9L-ReguItal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ADGCN  (ADGCN: An Asynchronous Dilation Graph  Convolutional Network for Traffic Flow Prediction)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2776</cp:revision>
  <dcterms:created xsi:type="dcterms:W3CDTF">2015-07-07T01:37:00Z</dcterms:created>
  <dcterms:modified xsi:type="dcterms:W3CDTF">2021-12-22T08:22:10Z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