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74" r:id="rId2"/>
    <p:sldId id="816" r:id="rId3"/>
    <p:sldId id="817" r:id="rId4"/>
    <p:sldId id="781" r:id="rId5"/>
    <p:sldId id="811" r:id="rId6"/>
    <p:sldId id="822" r:id="rId7"/>
    <p:sldId id="824" r:id="rId8"/>
    <p:sldId id="825" r:id="rId9"/>
    <p:sldId id="826" r:id="rId10"/>
    <p:sldId id="823" r:id="rId11"/>
    <p:sldId id="821" r:id="rId12"/>
    <p:sldId id="786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16"/>
            <p14:sldId id="817"/>
            <p14:sldId id="781"/>
            <p14:sldId id="811"/>
            <p14:sldId id="822"/>
            <p14:sldId id="824"/>
            <p14:sldId id="825"/>
            <p14:sldId id="826"/>
            <p14:sldId id="823"/>
            <p14:sldId id="821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38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903"/>
    <a:srgbClr val="00A602"/>
    <a:srgbClr val="E7E703"/>
    <a:srgbClr val="DADA02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8711" autoAdjust="0"/>
  </p:normalViewPr>
  <p:slideViewPr>
    <p:cSldViewPr snapToGrid="0">
      <p:cViewPr varScale="1">
        <p:scale>
          <a:sx n="86" d="100"/>
          <a:sy n="86" d="100"/>
        </p:scale>
        <p:origin x="566" y="62"/>
      </p:cViewPr>
      <p:guideLst>
        <p:guide orient="horz" pos="2251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5T16:23:44.968" idx="33">
    <p:pos x="2396" y="2042"/>
    <p:text>里面的权重为距离</p:text>
    <p:extLst>
      <p:ext uri="{C676402C-5697-4E1C-873F-D02D1690AC5C}">
        <p15:threadingInfo xmlns:p15="http://schemas.microsoft.com/office/powerpoint/2012/main" timeZoneBias="-480"/>
      </p:ext>
    </p:extLst>
  </p:cm>
  <p:cm authorId="1" dt="2021-10-15T16:25:05.931" idx="34">
    <p:pos x="1770" y="3454"/>
    <p:text>P是每个节点特征个数</p:text>
    <p:extLst>
      <p:ext uri="{C676402C-5697-4E1C-873F-D02D1690AC5C}">
        <p15:threadingInfo xmlns:p15="http://schemas.microsoft.com/office/powerpoint/2012/main" timeZoneBias="-480"/>
      </p:ext>
    </p:extLst>
  </p:cm>
  <p:cm authorId="1" dt="2021-10-15T22:41:04.229" idx="35">
    <p:pos x="2263" y="2770"/>
    <p:text>sigma表示距离的标准差，k是设定的阈值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8T10:31:58.698" idx="37">
    <p:pos x="2991" y="1307"/>
    <p:text>D逆W对 邻接矩阵W进行归一化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8T13:14:59.126" idx="38">
    <p:pos x="1539" y="1235"/>
    <p:text>a表示激活函数
fθ是卷积核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2022/2/15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2022/2/15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2022/2/15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2022/2/15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2022/2/15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2022/2/15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2022/2/15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omments" Target="../comments/comment2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1400242"/>
            <a:ext cx="9937750" cy="238760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NimbusRomNo9L-Regu"/>
              </a:rPr>
              <a:t>DCRNN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NimbusRomNo9L-Regu"/>
              </a:rPr>
              <a:t>DIFFUSION CONVOLUTIONAL RECURRENT NEURAL </a:t>
            </a:r>
            <a:br>
              <a:rPr lang="en-US" altLang="zh-CN" sz="2800" dirty="0"/>
            </a:br>
            <a:r>
              <a:rPr lang="en-US" altLang="zh-CN" sz="2800" dirty="0">
                <a:solidFill>
                  <a:srgbClr val="000000"/>
                </a:solidFill>
                <a:effectLst/>
                <a:latin typeface="NimbusRomNo9L-Regu"/>
              </a:rPr>
              <a:t>NETWORK: DATA-DRIVEN TRAFFIC FORECASTING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5592429" y="2905780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2018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F0B65-102F-480F-B057-DDD969186E0B}"/>
              </a:ext>
            </a:extLst>
          </p:cNvPr>
          <p:cNvSpPr txBox="1"/>
          <p:nvPr/>
        </p:nvSpPr>
        <p:spPr>
          <a:xfrm>
            <a:off x="5556076" y="3628133"/>
            <a:ext cx="171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(ICLR)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B832404-8E26-4830-A51D-E2A3BA53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03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F87209-5015-4354-B1C5-DD72DC0A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AE37F9-3E21-4CDD-B9EF-3F485C56433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514272-4DC3-497A-B6F0-020540F8E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12" y="2027021"/>
            <a:ext cx="4733103" cy="687188"/>
          </a:xfrm>
          <a:prstGeom prst="rect">
            <a:avLst/>
          </a:prstGeom>
        </p:spPr>
      </p:pic>
      <p:sp>
        <p:nvSpPr>
          <p:cNvPr id="9" name="文本框 136">
            <a:extLst>
              <a:ext uri="{FF2B5EF4-FFF2-40B4-BE49-F238E27FC236}">
                <a16:creationId xmlns:a16="http://schemas.microsoft.com/office/drawing/2014/main" id="{3F1E0C62-8B11-46A9-B0EF-9419637C551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Diffusion Convolution Layer</a:t>
            </a:r>
            <a:endParaRPr lang="zh-CN" altLang="en-US" sz="24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E87D1DB-F5B6-4B67-A172-BE696FA9075D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622963-6AA8-4843-A2ED-06B4E7860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875" y="2122609"/>
            <a:ext cx="1228725" cy="361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E21CB98-7CB1-426B-9E19-C3A0DD201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9" y="4576825"/>
            <a:ext cx="9236240" cy="815411"/>
          </a:xfrm>
          <a:prstGeom prst="rect">
            <a:avLst/>
          </a:prstGeom>
        </p:spPr>
      </p:pic>
      <p:sp>
        <p:nvSpPr>
          <p:cNvPr id="16" name="文本框 136">
            <a:extLst>
              <a:ext uri="{FF2B5EF4-FFF2-40B4-BE49-F238E27FC236}">
                <a16:creationId xmlns:a16="http://schemas.microsoft.com/office/drawing/2014/main" id="{E6966DA2-56B5-4870-AE41-232D0F925A9D}"/>
              </a:ext>
            </a:extLst>
          </p:cNvPr>
          <p:cNvSpPr txBox="1"/>
          <p:nvPr/>
        </p:nvSpPr>
        <p:spPr>
          <a:xfrm>
            <a:off x="856339" y="3817320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Temporal Dynamics Modeling</a:t>
            </a:r>
            <a:endParaRPr lang="zh-CN" altLang="en-US" sz="2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4ACDBA-A2CC-46F6-9E7D-33F06B88AD0B}"/>
              </a:ext>
            </a:extLst>
          </p:cNvPr>
          <p:cNvSpPr/>
          <p:nvPr/>
        </p:nvSpPr>
        <p:spPr bwMode="auto">
          <a:xfrm>
            <a:off x="514350" y="3950635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7EF87B-1FE8-4ECD-AD2B-58DD1AE556A4}"/>
              </a:ext>
            </a:extLst>
          </p:cNvPr>
          <p:cNvSpPr/>
          <p:nvPr/>
        </p:nvSpPr>
        <p:spPr bwMode="auto">
          <a:xfrm>
            <a:off x="2690648" y="4576825"/>
            <a:ext cx="588580" cy="31907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860FDC-ECDC-40CF-8319-B7ACB1F377DD}"/>
              </a:ext>
            </a:extLst>
          </p:cNvPr>
          <p:cNvSpPr/>
          <p:nvPr/>
        </p:nvSpPr>
        <p:spPr bwMode="auto">
          <a:xfrm>
            <a:off x="7037875" y="4581650"/>
            <a:ext cx="588580" cy="31907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BEB8F6-5FE6-422D-ADBC-A4481EE62DDD}"/>
              </a:ext>
            </a:extLst>
          </p:cNvPr>
          <p:cNvSpPr/>
          <p:nvPr/>
        </p:nvSpPr>
        <p:spPr bwMode="auto">
          <a:xfrm>
            <a:off x="2396358" y="4978845"/>
            <a:ext cx="588580" cy="31907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84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FD2A6-66D5-4622-82A6-B6A6BC98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261C9B-EBFC-4810-9947-4A64660B0C31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创新点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0DBE07CC-B759-4BA5-A5BE-1C28E05501F7}"/>
              </a:ext>
            </a:extLst>
          </p:cNvPr>
          <p:cNvSpPr txBox="1"/>
          <p:nvPr/>
        </p:nvSpPr>
        <p:spPr>
          <a:xfrm>
            <a:off x="856339" y="1166937"/>
            <a:ext cx="793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提出了扩散卷积，解决了在有向图中进行全局考量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E8230D-2E37-47EB-97B5-ECC84BBF8534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8088B577-B17F-4087-95D3-00867436CB39}"/>
              </a:ext>
            </a:extLst>
          </p:cNvPr>
          <p:cNvSpPr txBox="1"/>
          <p:nvPr/>
        </p:nvSpPr>
        <p:spPr>
          <a:xfrm>
            <a:off x="856339" y="2319480"/>
            <a:ext cx="6690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将扩散卷积与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RNN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模型融合，为空间特征增加时间动态性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397D52-0967-4054-BA31-BACD01BD6AF0}"/>
              </a:ext>
            </a:extLst>
          </p:cNvPr>
          <p:cNvSpPr/>
          <p:nvPr/>
        </p:nvSpPr>
        <p:spPr bwMode="auto">
          <a:xfrm>
            <a:off x="514350" y="2452795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53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12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数据集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136">
            <a:extLst>
              <a:ext uri="{FF2B5EF4-FFF2-40B4-BE49-F238E27FC236}">
                <a16:creationId xmlns:a16="http://schemas.microsoft.com/office/drawing/2014/main" id="{61A6CE94-F29E-4A0B-A335-F35606A664B6}"/>
              </a:ext>
            </a:extLst>
          </p:cNvPr>
          <p:cNvSpPr txBox="1"/>
          <p:nvPr/>
        </p:nvSpPr>
        <p:spPr>
          <a:xfrm>
            <a:off x="1069403" y="1796188"/>
            <a:ext cx="193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METR-LA</a:t>
            </a:r>
            <a:endParaRPr lang="zh-CN" altLang="en-US" sz="2400" dirty="0"/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F77B6890-7DDD-45D9-9018-6AFA569FA1D0}"/>
              </a:ext>
            </a:extLst>
          </p:cNvPr>
          <p:cNvSpPr txBox="1"/>
          <p:nvPr/>
        </p:nvSpPr>
        <p:spPr>
          <a:xfrm>
            <a:off x="1069403" y="2418408"/>
            <a:ext cx="193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PEMS-BAY</a:t>
            </a:r>
            <a:endParaRPr lang="zh-CN" altLang="en-US" sz="2400" dirty="0"/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E7890A0D-E117-4EDB-82ED-8F74C7AD40E8}"/>
              </a:ext>
            </a:extLst>
          </p:cNvPr>
          <p:cNvSpPr txBox="1"/>
          <p:nvPr/>
        </p:nvSpPr>
        <p:spPr>
          <a:xfrm>
            <a:off x="856339" y="383874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前人研究工作不足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EFFC0C-1604-493D-88E1-4671BF5417CD}"/>
              </a:ext>
            </a:extLst>
          </p:cNvPr>
          <p:cNvSpPr/>
          <p:nvPr/>
        </p:nvSpPr>
        <p:spPr bwMode="auto">
          <a:xfrm>
            <a:off x="514350" y="397206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36">
            <a:extLst>
              <a:ext uri="{FF2B5EF4-FFF2-40B4-BE49-F238E27FC236}">
                <a16:creationId xmlns:a16="http://schemas.microsoft.com/office/drawing/2014/main" id="{73EB456F-F11C-48E7-AE9C-F81DA16BD73D}"/>
              </a:ext>
            </a:extLst>
          </p:cNvPr>
          <p:cNvSpPr txBox="1"/>
          <p:nvPr/>
        </p:nvSpPr>
        <p:spPr>
          <a:xfrm>
            <a:off x="1309100" y="4548266"/>
            <a:ext cx="731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latin typeface="NimbusRomNo9L-Medi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NimbusRomNo9L-Medi"/>
              </a:rPr>
              <a:t>、没考虑空间结构</a:t>
            </a:r>
            <a:endParaRPr lang="zh-CN" altLang="en-US" sz="2000" dirty="0"/>
          </a:p>
        </p:txBody>
      </p:sp>
      <p:sp>
        <p:nvSpPr>
          <p:cNvPr id="16" name="文本框 136">
            <a:extLst>
              <a:ext uri="{FF2B5EF4-FFF2-40B4-BE49-F238E27FC236}">
                <a16:creationId xmlns:a16="http://schemas.microsoft.com/office/drawing/2014/main" id="{8A11E460-11C8-4415-80D3-5E4210B07B24}"/>
              </a:ext>
            </a:extLst>
          </p:cNvPr>
          <p:cNvSpPr txBox="1"/>
          <p:nvPr/>
        </p:nvSpPr>
        <p:spPr>
          <a:xfrm>
            <a:off x="1309100" y="5066945"/>
            <a:ext cx="731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latin typeface="NimbusRomNo9L-Medi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NimbusRomNo9L-Medi"/>
              </a:rPr>
              <a:t>、考虑空间结构的，没在非欧空间下考虑</a:t>
            </a:r>
            <a:endParaRPr lang="zh-CN" altLang="en-US" sz="2000" dirty="0"/>
          </a:p>
        </p:txBody>
      </p:sp>
      <p:sp>
        <p:nvSpPr>
          <p:cNvPr id="17" name="文本框 136">
            <a:extLst>
              <a:ext uri="{FF2B5EF4-FFF2-40B4-BE49-F238E27FC236}">
                <a16:creationId xmlns:a16="http://schemas.microsoft.com/office/drawing/2014/main" id="{A977741C-D013-41AD-8AE0-ACD4D6D63D77}"/>
              </a:ext>
            </a:extLst>
          </p:cNvPr>
          <p:cNvSpPr txBox="1"/>
          <p:nvPr/>
        </p:nvSpPr>
        <p:spPr>
          <a:xfrm>
            <a:off x="1309101" y="5585624"/>
            <a:ext cx="600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latin typeface="NimbusRomNo9L-Medi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NimbusRomNo9L-Medi"/>
              </a:rPr>
              <a:t>、在非欧空间下考虑空间特征的，只能考虑无向图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C6EFC-E535-4C76-A927-B407079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AED97-5059-4FF7-BEDF-81539503E81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Preliminaries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8B431D93-22DC-4D43-ACF7-9B6DAD9DD8CC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图定义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C98EAD-ACF3-40BA-A49F-8489AADB958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36">
            <a:extLst>
              <a:ext uri="{FF2B5EF4-FFF2-40B4-BE49-F238E27FC236}">
                <a16:creationId xmlns:a16="http://schemas.microsoft.com/office/drawing/2014/main" id="{DD926F33-1931-487D-ADBB-5E10A46BD9DE}"/>
              </a:ext>
            </a:extLst>
          </p:cNvPr>
          <p:cNvSpPr txBox="1"/>
          <p:nvPr/>
        </p:nvSpPr>
        <p:spPr>
          <a:xfrm>
            <a:off x="6502537" y="1193540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输入输出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0AD0FF2-C07F-463B-9299-85F86CA4CCBD}"/>
              </a:ext>
            </a:extLst>
          </p:cNvPr>
          <p:cNvSpPr/>
          <p:nvPr/>
        </p:nvSpPr>
        <p:spPr bwMode="auto">
          <a:xfrm>
            <a:off x="6160548" y="1326855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136">
            <a:extLst>
              <a:ext uri="{FF2B5EF4-FFF2-40B4-BE49-F238E27FC236}">
                <a16:creationId xmlns:a16="http://schemas.microsoft.com/office/drawing/2014/main" id="{104EC2D8-594B-4133-A413-51860017C363}"/>
              </a:ext>
            </a:extLst>
          </p:cNvPr>
          <p:cNvSpPr txBox="1"/>
          <p:nvPr/>
        </p:nvSpPr>
        <p:spPr>
          <a:xfrm>
            <a:off x="1236383" y="2366568"/>
            <a:ext cx="11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/>
              <a:t>节点：</a:t>
            </a:r>
          </a:p>
        </p:txBody>
      </p:sp>
      <p:sp>
        <p:nvSpPr>
          <p:cNvPr id="24" name="文本框 136">
            <a:extLst>
              <a:ext uri="{FF2B5EF4-FFF2-40B4-BE49-F238E27FC236}">
                <a16:creationId xmlns:a16="http://schemas.microsoft.com/office/drawing/2014/main" id="{D20D7E12-278A-465C-8FC4-B8934425C6A1}"/>
              </a:ext>
            </a:extLst>
          </p:cNvPr>
          <p:cNvSpPr txBox="1"/>
          <p:nvPr/>
        </p:nvSpPr>
        <p:spPr>
          <a:xfrm>
            <a:off x="6290664" y="2904138"/>
            <a:ext cx="2959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/>
              <a:t>T’:</a:t>
            </a:r>
            <a:r>
              <a:rPr lang="zh-CN" altLang="en-US" sz="2000" dirty="0"/>
              <a:t>表示历史时间步长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D15B2A-D8CB-4467-AC41-D8BAA3CF9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06" y="1760511"/>
            <a:ext cx="1975734" cy="4364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5BBA98-9B20-4B6F-9A2D-C27EE0625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68" y="2387145"/>
            <a:ext cx="950750" cy="358956"/>
          </a:xfrm>
          <a:prstGeom prst="rect">
            <a:avLst/>
          </a:prstGeom>
        </p:spPr>
      </p:pic>
      <p:sp>
        <p:nvSpPr>
          <p:cNvPr id="25" name="文本框 136">
            <a:extLst>
              <a:ext uri="{FF2B5EF4-FFF2-40B4-BE49-F238E27FC236}">
                <a16:creationId xmlns:a16="http://schemas.microsoft.com/office/drawing/2014/main" id="{19B811F0-F491-4B5A-AB93-BBE3FE7211A6}"/>
              </a:ext>
            </a:extLst>
          </p:cNvPr>
          <p:cNvSpPr txBox="1"/>
          <p:nvPr/>
        </p:nvSpPr>
        <p:spPr>
          <a:xfrm>
            <a:off x="1236383" y="2956813"/>
            <a:ext cx="11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/>
              <a:t>边：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8FC4FD4-B764-4D9C-90B0-D7871DFA5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10" y="2986082"/>
            <a:ext cx="308516" cy="341571"/>
          </a:xfrm>
          <a:prstGeom prst="rect">
            <a:avLst/>
          </a:prstGeom>
        </p:spPr>
      </p:pic>
      <p:sp>
        <p:nvSpPr>
          <p:cNvPr id="27" name="文本框 136">
            <a:extLst>
              <a:ext uri="{FF2B5EF4-FFF2-40B4-BE49-F238E27FC236}">
                <a16:creationId xmlns:a16="http://schemas.microsoft.com/office/drawing/2014/main" id="{DDDB46E1-1099-468D-9B0B-A1954F72FFD1}"/>
              </a:ext>
            </a:extLst>
          </p:cNvPr>
          <p:cNvSpPr txBox="1"/>
          <p:nvPr/>
        </p:nvSpPr>
        <p:spPr>
          <a:xfrm>
            <a:off x="1235609" y="3497613"/>
            <a:ext cx="2589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/>
              <a:t>带权重的邻接矩阵：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BC55ECC-5ECE-49DD-968C-6ABFD7C28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53" y="3475325"/>
            <a:ext cx="376098" cy="385996"/>
          </a:xfrm>
          <a:prstGeom prst="rect">
            <a:avLst/>
          </a:prstGeom>
        </p:spPr>
      </p:pic>
      <p:sp>
        <p:nvSpPr>
          <p:cNvPr id="30" name="文本框 136">
            <a:extLst>
              <a:ext uri="{FF2B5EF4-FFF2-40B4-BE49-F238E27FC236}">
                <a16:creationId xmlns:a16="http://schemas.microsoft.com/office/drawing/2014/main" id="{6C378751-AB6E-49B4-B2C2-A7126103C476}"/>
              </a:ext>
            </a:extLst>
          </p:cNvPr>
          <p:cNvSpPr txBox="1"/>
          <p:nvPr/>
        </p:nvSpPr>
        <p:spPr>
          <a:xfrm>
            <a:off x="937521" y="5189633"/>
            <a:ext cx="288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Graph Signal</a:t>
            </a:r>
            <a:endParaRPr lang="zh-CN" altLang="en-US" sz="24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6EFC8FE-C1AE-4C52-B5C2-B9DBD558DCB2}"/>
              </a:ext>
            </a:extLst>
          </p:cNvPr>
          <p:cNvSpPr/>
          <p:nvPr/>
        </p:nvSpPr>
        <p:spPr bwMode="auto">
          <a:xfrm>
            <a:off x="595532" y="5322948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580267B-6AD4-4442-B536-63A5C0D69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91" y="5736798"/>
            <a:ext cx="1551100" cy="40513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27C3F2F-8D25-4747-8AEA-138305CD64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1" b="8136"/>
          <a:stretch/>
        </p:blipFill>
        <p:spPr>
          <a:xfrm>
            <a:off x="6089503" y="2059876"/>
            <a:ext cx="5922124" cy="580526"/>
          </a:xfrm>
          <a:prstGeom prst="rect">
            <a:avLst/>
          </a:prstGeom>
        </p:spPr>
      </p:pic>
      <p:sp>
        <p:nvSpPr>
          <p:cNvPr id="36" name="文本框 136">
            <a:extLst>
              <a:ext uri="{FF2B5EF4-FFF2-40B4-BE49-F238E27FC236}">
                <a16:creationId xmlns:a16="http://schemas.microsoft.com/office/drawing/2014/main" id="{E7CDF86D-ADDB-4EA1-983F-DC0B79FCF6B5}"/>
              </a:ext>
            </a:extLst>
          </p:cNvPr>
          <p:cNvSpPr txBox="1"/>
          <p:nvPr/>
        </p:nvSpPr>
        <p:spPr>
          <a:xfrm>
            <a:off x="6290664" y="3524540"/>
            <a:ext cx="2959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/>
              <a:t>T:</a:t>
            </a:r>
            <a:r>
              <a:rPr lang="zh-CN" altLang="en-US" sz="2000" dirty="0"/>
              <a:t>表示预测时间步长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0F57AC1D-F61C-465D-9933-45FEC3AB7C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28" y="4074413"/>
            <a:ext cx="6519726" cy="78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4" grpId="0"/>
      <p:bldP spid="30" grpId="0"/>
      <p:bldP spid="31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E74323-C33C-4BFB-BD73-9FFCA388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78" y="1787791"/>
            <a:ext cx="8120744" cy="37388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Diffusion Convolution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CC6B840-1029-46E3-B8CE-14DC028B8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86" y="1533637"/>
            <a:ext cx="7828565" cy="99898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6CF745A-C715-49F6-AAF2-CBF12F56B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22" y="3353477"/>
            <a:ext cx="2051501" cy="379081"/>
          </a:xfrm>
          <a:prstGeom prst="rect">
            <a:avLst/>
          </a:prstGeom>
        </p:spPr>
      </p:pic>
      <p:sp>
        <p:nvSpPr>
          <p:cNvPr id="21" name="双括号 20">
            <a:extLst>
              <a:ext uri="{FF2B5EF4-FFF2-40B4-BE49-F238E27FC236}">
                <a16:creationId xmlns:a16="http://schemas.microsoft.com/office/drawing/2014/main" id="{B0C7E64C-5A0E-4424-9FCD-88CEDE401ACB}"/>
              </a:ext>
            </a:extLst>
          </p:cNvPr>
          <p:cNvSpPr/>
          <p:nvPr/>
        </p:nvSpPr>
        <p:spPr bwMode="auto">
          <a:xfrm>
            <a:off x="5935409" y="3081899"/>
            <a:ext cx="1242227" cy="925083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B1F0CCA-3C8F-48D3-A883-93338AF68C6F}"/>
              </a:ext>
            </a:extLst>
          </p:cNvPr>
          <p:cNvSpPr/>
          <p:nvPr/>
        </p:nvSpPr>
        <p:spPr bwMode="auto">
          <a:xfrm>
            <a:off x="6041563" y="3246656"/>
            <a:ext cx="1062182" cy="829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双括号 22">
            <a:extLst>
              <a:ext uri="{FF2B5EF4-FFF2-40B4-BE49-F238E27FC236}">
                <a16:creationId xmlns:a16="http://schemas.microsoft.com/office/drawing/2014/main" id="{9E2214BB-8C0C-4B7E-BEE6-7C51C93B1985}"/>
              </a:ext>
            </a:extLst>
          </p:cNvPr>
          <p:cNvSpPr/>
          <p:nvPr/>
        </p:nvSpPr>
        <p:spPr bwMode="auto">
          <a:xfrm>
            <a:off x="7403992" y="3081899"/>
            <a:ext cx="475607" cy="925083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C6197B-3E98-4955-9C07-0D614DC83E6C}"/>
              </a:ext>
            </a:extLst>
          </p:cNvPr>
          <p:cNvSpPr/>
          <p:nvPr/>
        </p:nvSpPr>
        <p:spPr bwMode="auto">
          <a:xfrm rot="5400000">
            <a:off x="7220856" y="3480545"/>
            <a:ext cx="841877" cy="12251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068547-5109-406D-B622-1520D9619A56}"/>
              </a:ext>
            </a:extLst>
          </p:cNvPr>
          <p:cNvSpPr txBox="1"/>
          <p:nvPr/>
        </p:nvSpPr>
        <p:spPr>
          <a:xfrm>
            <a:off x="6282881" y="4048613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W:N*N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E1F8941-7B8A-4910-8178-A6BB63C88BDF}"/>
              </a:ext>
            </a:extLst>
          </p:cNvPr>
          <p:cNvSpPr txBox="1"/>
          <p:nvPr/>
        </p:nvSpPr>
        <p:spPr>
          <a:xfrm>
            <a:off x="7403992" y="4050495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1:N*1</a:t>
            </a:r>
            <a:endParaRPr lang="zh-CN" altLang="en-US" b="1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5AE0E44-A79D-4C7E-9E7A-A72F0196FDDC}"/>
              </a:ext>
            </a:extLst>
          </p:cNvPr>
          <p:cNvSpPr/>
          <p:nvPr/>
        </p:nvSpPr>
        <p:spPr bwMode="auto">
          <a:xfrm>
            <a:off x="3494937" y="3426629"/>
            <a:ext cx="498764" cy="1847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1803CDB-3F83-4F13-BAB1-8A635D4EBC92}"/>
              </a:ext>
            </a:extLst>
          </p:cNvPr>
          <p:cNvSpPr txBox="1"/>
          <p:nvPr/>
        </p:nvSpPr>
        <p:spPr>
          <a:xfrm>
            <a:off x="7958645" y="3278831"/>
            <a:ext cx="47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30" name="双括号 29">
            <a:extLst>
              <a:ext uri="{FF2B5EF4-FFF2-40B4-BE49-F238E27FC236}">
                <a16:creationId xmlns:a16="http://schemas.microsoft.com/office/drawing/2014/main" id="{97C47A02-4542-41CC-B451-C478EA41C3D5}"/>
              </a:ext>
            </a:extLst>
          </p:cNvPr>
          <p:cNvSpPr/>
          <p:nvPr/>
        </p:nvSpPr>
        <p:spPr bwMode="auto">
          <a:xfrm>
            <a:off x="8284565" y="3037825"/>
            <a:ext cx="475607" cy="959707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E95C2EF-D204-4478-A1A6-299D59368D1A}"/>
              </a:ext>
            </a:extLst>
          </p:cNvPr>
          <p:cNvSpPr txBox="1"/>
          <p:nvPr/>
        </p:nvSpPr>
        <p:spPr>
          <a:xfrm>
            <a:off x="8256789" y="4065293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N*1</a:t>
            </a:r>
            <a:endParaRPr lang="zh-CN" altLang="en-US" b="1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E7B084D-0CEB-4B81-895E-48B046DF5028}"/>
              </a:ext>
            </a:extLst>
          </p:cNvPr>
          <p:cNvSpPr/>
          <p:nvPr/>
        </p:nvSpPr>
        <p:spPr bwMode="auto">
          <a:xfrm>
            <a:off x="8453090" y="3091358"/>
            <a:ext cx="138554" cy="1431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971FD3C-36E0-4640-8CAA-BFC4EFCD3209}"/>
              </a:ext>
            </a:extLst>
          </p:cNvPr>
          <p:cNvSpPr/>
          <p:nvPr/>
        </p:nvSpPr>
        <p:spPr bwMode="auto">
          <a:xfrm>
            <a:off x="8453090" y="3302291"/>
            <a:ext cx="138554" cy="1431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D3190A6-71D0-440E-B22D-CD08E7B69905}"/>
              </a:ext>
            </a:extLst>
          </p:cNvPr>
          <p:cNvSpPr/>
          <p:nvPr/>
        </p:nvSpPr>
        <p:spPr bwMode="auto">
          <a:xfrm>
            <a:off x="8448396" y="3820637"/>
            <a:ext cx="138554" cy="1431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A7C757A-288B-4BD9-95F3-C7CC59C195FC}"/>
              </a:ext>
            </a:extLst>
          </p:cNvPr>
          <p:cNvSpPr txBox="1"/>
          <p:nvPr/>
        </p:nvSpPr>
        <p:spPr>
          <a:xfrm>
            <a:off x="8310450" y="3455497"/>
            <a:ext cx="615553" cy="4955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6382E33-FFBD-4BFA-9432-D4F2F1CC3855}"/>
              </a:ext>
            </a:extLst>
          </p:cNvPr>
          <p:cNvCxnSpPr>
            <a:cxnSpLocks/>
          </p:cNvCxnSpPr>
          <p:nvPr/>
        </p:nvCxnSpPr>
        <p:spPr bwMode="auto">
          <a:xfrm flipV="1">
            <a:off x="8586950" y="3062918"/>
            <a:ext cx="732021" cy="72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E802819-22A8-4FA1-B20F-882248C1CFAC}"/>
              </a:ext>
            </a:extLst>
          </p:cNvPr>
          <p:cNvSpPr txBox="1"/>
          <p:nvPr/>
        </p:nvSpPr>
        <p:spPr>
          <a:xfrm>
            <a:off x="9330531" y="2861450"/>
            <a:ext cx="251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/>
              <a:t>该节点的出度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D9528C1-B8CD-4F44-8591-ECE6FC7C1DA1}"/>
              </a:ext>
            </a:extLst>
          </p:cNvPr>
          <p:cNvSpPr txBox="1"/>
          <p:nvPr/>
        </p:nvSpPr>
        <p:spPr>
          <a:xfrm>
            <a:off x="4470361" y="3218360"/>
            <a:ext cx="9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/>
              <a:t>W*1</a:t>
            </a:r>
            <a:endParaRPr lang="zh-CN" altLang="en-US" sz="28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4B2E677-8DC2-45D5-A7D9-E5EC99A54C3E}"/>
              </a:ext>
            </a:extLst>
          </p:cNvPr>
          <p:cNvSpPr txBox="1"/>
          <p:nvPr/>
        </p:nvSpPr>
        <p:spPr>
          <a:xfrm>
            <a:off x="5371261" y="3308769"/>
            <a:ext cx="47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C74B4ACE-BE8A-4F9B-BF37-5802A1F6A945}"/>
              </a:ext>
            </a:extLst>
          </p:cNvPr>
          <p:cNvSpPr/>
          <p:nvPr/>
        </p:nvSpPr>
        <p:spPr bwMode="auto">
          <a:xfrm>
            <a:off x="1694310" y="4796583"/>
            <a:ext cx="498764" cy="1847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82DFB02D-44AE-43C8-957A-B85AF517C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14" y="4668004"/>
            <a:ext cx="610244" cy="582506"/>
          </a:xfrm>
          <a:prstGeom prst="rect">
            <a:avLst/>
          </a:prstGeom>
        </p:spPr>
      </p:pic>
      <p:sp>
        <p:nvSpPr>
          <p:cNvPr id="48" name="双括号 47">
            <a:extLst>
              <a:ext uri="{FF2B5EF4-FFF2-40B4-BE49-F238E27FC236}">
                <a16:creationId xmlns:a16="http://schemas.microsoft.com/office/drawing/2014/main" id="{6689D18D-9400-4D01-A5BC-0CDB88E44783}"/>
              </a:ext>
            </a:extLst>
          </p:cNvPr>
          <p:cNvSpPr/>
          <p:nvPr/>
        </p:nvSpPr>
        <p:spPr bwMode="auto">
          <a:xfrm>
            <a:off x="2424757" y="4507242"/>
            <a:ext cx="1242227" cy="925083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576FEDB-B553-4F47-856D-F5E7A4D92217}"/>
              </a:ext>
            </a:extLst>
          </p:cNvPr>
          <p:cNvSpPr txBox="1"/>
          <p:nvPr/>
        </p:nvSpPr>
        <p:spPr>
          <a:xfrm>
            <a:off x="2736999" y="5549851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N*N</a:t>
            </a:r>
            <a:endParaRPr lang="zh-CN" altLang="en-US" b="1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B6F4066-4591-4C95-A01E-53259867A463}"/>
              </a:ext>
            </a:extLst>
          </p:cNvPr>
          <p:cNvSpPr/>
          <p:nvPr/>
        </p:nvSpPr>
        <p:spPr bwMode="auto">
          <a:xfrm>
            <a:off x="2618634" y="4560954"/>
            <a:ext cx="138554" cy="1431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D25BC18-DA68-40A8-974C-FD32F1F1969A}"/>
              </a:ext>
            </a:extLst>
          </p:cNvPr>
          <p:cNvSpPr/>
          <p:nvPr/>
        </p:nvSpPr>
        <p:spPr bwMode="auto">
          <a:xfrm>
            <a:off x="2869197" y="4790286"/>
            <a:ext cx="138554" cy="1431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6E6B43-BFC2-448A-93F4-BC046419FF8D}"/>
              </a:ext>
            </a:extLst>
          </p:cNvPr>
          <p:cNvSpPr txBox="1"/>
          <p:nvPr/>
        </p:nvSpPr>
        <p:spPr>
          <a:xfrm rot="19206889">
            <a:off x="2960314" y="4849796"/>
            <a:ext cx="615553" cy="4955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CEC7BE5-5619-4F83-9AAC-367A0BCC53B9}"/>
              </a:ext>
            </a:extLst>
          </p:cNvPr>
          <p:cNvSpPr/>
          <p:nvPr/>
        </p:nvSpPr>
        <p:spPr bwMode="auto">
          <a:xfrm>
            <a:off x="3356383" y="5250510"/>
            <a:ext cx="138554" cy="1431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5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8" grpId="0" animBg="1"/>
      <p:bldP spid="29" grpId="0"/>
      <p:bldP spid="30" grpId="0" animBg="1"/>
      <p:bldP spid="32" grpId="0"/>
      <p:bldP spid="33" grpId="0" animBg="1"/>
      <p:bldP spid="34" grpId="0" animBg="1"/>
      <p:bldP spid="35" grpId="0" animBg="1"/>
      <p:bldP spid="36" grpId="0"/>
      <p:bldP spid="40" grpId="0"/>
      <p:bldP spid="41" grpId="0"/>
      <p:bldP spid="42" grpId="0"/>
      <p:bldP spid="45" grpId="0" animBg="1"/>
      <p:bldP spid="48" grpId="0" animBg="1"/>
      <p:bldP spid="49" grpId="0"/>
      <p:bldP spid="50" grpId="0" animBg="1"/>
      <p:bldP spid="51" grpId="0" animBg="1"/>
      <p:bldP spid="52" grpId="0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9A8E22-6E57-4BE6-91BE-A09BC4FF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46FA468-C86E-4F8A-A819-1572A66D39DC}"/>
                  </a:ext>
                </a:extLst>
              </p:cNvPr>
              <p:cNvSpPr txBox="1"/>
              <p:nvPr/>
            </p:nvSpPr>
            <p:spPr>
              <a:xfrm>
                <a:off x="1227108" y="1635633"/>
                <a:ext cx="5579289" cy="877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:,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sub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sSup>
                                <m:s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:,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46FA468-C86E-4F8A-A819-1572A66D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108" y="1635633"/>
                <a:ext cx="5579289" cy="8776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9A2BAFF-C230-4374-8CBB-7D6DC978611C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B0749816-5E23-4A66-B7ED-51A4272045F2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Diffusion Convolution</a:t>
            </a:r>
            <a:endParaRPr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7C9749D-33F9-4978-B358-67482713BA6D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9D8057-8FD9-4ABD-B9C8-7A2A41D955A5}"/>
              </a:ext>
            </a:extLst>
          </p:cNvPr>
          <p:cNvSpPr txBox="1"/>
          <p:nvPr/>
        </p:nvSpPr>
        <p:spPr>
          <a:xfrm>
            <a:off x="2469398" y="3126956"/>
            <a:ext cx="459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180872-B5F9-4F61-9915-00B607EAC461}"/>
              </a:ext>
            </a:extLst>
          </p:cNvPr>
          <p:cNvSpPr txBox="1"/>
          <p:nvPr/>
        </p:nvSpPr>
        <p:spPr>
          <a:xfrm>
            <a:off x="1526308" y="3126955"/>
            <a:ext cx="86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If k=0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801B488-2F8F-47B3-A4C5-9A144890F924}"/>
                  </a:ext>
                </a:extLst>
              </p:cNvPr>
              <p:cNvSpPr txBox="1"/>
              <p:nvPr/>
            </p:nvSpPr>
            <p:spPr>
              <a:xfrm>
                <a:off x="2668170" y="3126956"/>
                <a:ext cx="1348582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:,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801B488-2F8F-47B3-A4C5-9A144890F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170" y="3126956"/>
                <a:ext cx="1348582" cy="3942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>
            <a:extLst>
              <a:ext uri="{FF2B5EF4-FFF2-40B4-BE49-F238E27FC236}">
                <a16:creationId xmlns:a16="http://schemas.microsoft.com/office/drawing/2014/main" id="{9D47E541-9D3F-42FF-AD4B-197AD45567B0}"/>
              </a:ext>
            </a:extLst>
          </p:cNvPr>
          <p:cNvSpPr/>
          <p:nvPr/>
        </p:nvSpPr>
        <p:spPr bwMode="auto">
          <a:xfrm>
            <a:off x="1406769" y="1612148"/>
            <a:ext cx="2532185" cy="108998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B754CE7-7AED-49D5-8E47-2AE55CB8921D}"/>
              </a:ext>
            </a:extLst>
          </p:cNvPr>
          <p:cNvSpPr/>
          <p:nvPr/>
        </p:nvSpPr>
        <p:spPr bwMode="auto">
          <a:xfrm>
            <a:off x="4294108" y="5021534"/>
            <a:ext cx="274267" cy="30445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A594E8E-FAF7-4F95-80AD-4AB760EBDDC7}"/>
              </a:ext>
            </a:extLst>
          </p:cNvPr>
          <p:cNvSpPr/>
          <p:nvPr/>
        </p:nvSpPr>
        <p:spPr bwMode="auto">
          <a:xfrm>
            <a:off x="4842116" y="4425235"/>
            <a:ext cx="274267" cy="3044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932F94D-9383-47A6-BAFF-F7A026FD158C}"/>
              </a:ext>
            </a:extLst>
          </p:cNvPr>
          <p:cNvSpPr/>
          <p:nvPr/>
        </p:nvSpPr>
        <p:spPr bwMode="auto">
          <a:xfrm>
            <a:off x="5237186" y="4918684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8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61AE473-7515-4129-AEA5-38D9BA5B4474}"/>
              </a:ext>
            </a:extLst>
          </p:cNvPr>
          <p:cNvCxnSpPr>
            <a:cxnSpLocks/>
            <a:stCxn id="26" idx="7"/>
            <a:endCxn id="27" idx="3"/>
          </p:cNvCxnSpPr>
          <p:nvPr/>
        </p:nvCxnSpPr>
        <p:spPr bwMode="auto">
          <a:xfrm flipV="1">
            <a:off x="4528210" y="4685104"/>
            <a:ext cx="354071" cy="381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3FF5730-E6E1-43A1-907D-BD7A96EA5A1A}"/>
              </a:ext>
            </a:extLst>
          </p:cNvPr>
          <p:cNvCxnSpPr>
            <a:cxnSpLocks/>
            <a:stCxn id="27" idx="5"/>
            <a:endCxn id="28" idx="1"/>
          </p:cNvCxnSpPr>
          <p:nvPr/>
        </p:nvCxnSpPr>
        <p:spPr bwMode="auto">
          <a:xfrm>
            <a:off x="5076218" y="4685104"/>
            <a:ext cx="201133" cy="278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3282BEE-4214-49EF-8635-71E1C6B55687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 bwMode="auto">
          <a:xfrm>
            <a:off x="5116383" y="4577463"/>
            <a:ext cx="41589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8C863821-E0CD-473E-AB66-09FB4820652D}"/>
              </a:ext>
            </a:extLst>
          </p:cNvPr>
          <p:cNvSpPr/>
          <p:nvPr/>
        </p:nvSpPr>
        <p:spPr bwMode="auto">
          <a:xfrm>
            <a:off x="5532277" y="4425236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2230949-CC6A-473B-BB2F-D1347625417A}"/>
              </a:ext>
            </a:extLst>
          </p:cNvPr>
          <p:cNvSpPr/>
          <p:nvPr/>
        </p:nvSpPr>
        <p:spPr bwMode="auto">
          <a:xfrm>
            <a:off x="5547983" y="5379577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EB83988-19F2-4BB1-A477-F4D846856524}"/>
              </a:ext>
            </a:extLst>
          </p:cNvPr>
          <p:cNvSpPr/>
          <p:nvPr/>
        </p:nvSpPr>
        <p:spPr bwMode="auto">
          <a:xfrm>
            <a:off x="6112222" y="5182763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7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0736EBA-3410-49E3-A0EB-7CDBABAC0E8E}"/>
              </a:ext>
            </a:extLst>
          </p:cNvPr>
          <p:cNvSpPr/>
          <p:nvPr/>
        </p:nvSpPr>
        <p:spPr bwMode="auto">
          <a:xfrm>
            <a:off x="6417901" y="4120780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CEB90B1-4B9E-48E9-9526-453FF874C8F0}"/>
              </a:ext>
            </a:extLst>
          </p:cNvPr>
          <p:cNvSpPr/>
          <p:nvPr/>
        </p:nvSpPr>
        <p:spPr bwMode="auto">
          <a:xfrm>
            <a:off x="6444114" y="4742465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9ECDF6C-7E37-4913-A4C1-93A60134F3FD}"/>
              </a:ext>
            </a:extLst>
          </p:cNvPr>
          <p:cNvCxnSpPr>
            <a:stCxn id="32" idx="6"/>
            <a:endCxn id="40" idx="2"/>
          </p:cNvCxnSpPr>
          <p:nvPr/>
        </p:nvCxnSpPr>
        <p:spPr bwMode="auto">
          <a:xfrm flipV="1">
            <a:off x="5806544" y="4273008"/>
            <a:ext cx="611357" cy="30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AAF80AE-B996-4A20-A679-7C64880F466A}"/>
              </a:ext>
            </a:extLst>
          </p:cNvPr>
          <p:cNvCxnSpPr>
            <a:cxnSpLocks/>
            <a:stCxn id="32" idx="6"/>
            <a:endCxn id="41" idx="1"/>
          </p:cNvCxnSpPr>
          <p:nvPr/>
        </p:nvCxnSpPr>
        <p:spPr bwMode="auto">
          <a:xfrm>
            <a:off x="5806544" y="4577464"/>
            <a:ext cx="677735" cy="209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C52607B-12D7-45F7-AE68-47348C9DE71C}"/>
              </a:ext>
            </a:extLst>
          </p:cNvPr>
          <p:cNvCxnSpPr>
            <a:cxnSpLocks/>
            <a:stCxn id="32" idx="6"/>
            <a:endCxn id="36" idx="0"/>
          </p:cNvCxnSpPr>
          <p:nvPr/>
        </p:nvCxnSpPr>
        <p:spPr bwMode="auto">
          <a:xfrm flipH="1">
            <a:off x="5685117" y="4577464"/>
            <a:ext cx="121427" cy="8021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808910B-22E6-4AE9-BC90-073626405878}"/>
              </a:ext>
            </a:extLst>
          </p:cNvPr>
          <p:cNvCxnSpPr>
            <a:cxnSpLocks/>
            <a:stCxn id="32" idx="6"/>
            <a:endCxn id="38" idx="1"/>
          </p:cNvCxnSpPr>
          <p:nvPr/>
        </p:nvCxnSpPr>
        <p:spPr bwMode="auto">
          <a:xfrm>
            <a:off x="5806544" y="4577464"/>
            <a:ext cx="345843" cy="6498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828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84" grpId="0" animBg="1"/>
      <p:bldP spid="26" grpId="0" animBg="1"/>
      <p:bldP spid="27" grpId="0" animBg="1"/>
      <p:bldP spid="28" grpId="0" animBg="1"/>
      <p:bldP spid="32" grpId="0" animBg="1"/>
      <p:bldP spid="36" grpId="0" animBg="1"/>
      <p:bldP spid="38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CC61A7-44DF-4B31-AE34-1722CA4A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8938" y="6417894"/>
            <a:ext cx="2743200" cy="365125"/>
          </a:xfrm>
        </p:spPr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F38A8D-3E6D-40AF-8443-6DE378F425BE}"/>
              </a:ext>
            </a:extLst>
          </p:cNvPr>
          <p:cNvSpPr txBox="1"/>
          <p:nvPr/>
        </p:nvSpPr>
        <p:spPr>
          <a:xfrm>
            <a:off x="3783713" y="2230276"/>
            <a:ext cx="47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CB116D-4ACB-44D8-AD87-9D2610001C3E}"/>
              </a:ext>
            </a:extLst>
          </p:cNvPr>
          <p:cNvSpPr txBox="1"/>
          <p:nvPr/>
        </p:nvSpPr>
        <p:spPr>
          <a:xfrm>
            <a:off x="1104488" y="1725471"/>
            <a:ext cx="88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If k=1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5E1430F-8610-45A5-BD30-D4A361197DCC}"/>
                  </a:ext>
                </a:extLst>
              </p:cNvPr>
              <p:cNvSpPr txBox="1"/>
              <p:nvPr/>
            </p:nvSpPr>
            <p:spPr>
              <a:xfrm>
                <a:off x="3982485" y="2230276"/>
                <a:ext cx="1379309" cy="406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:,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:,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5E1430F-8610-45A5-BD30-D4A361197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85" y="2230276"/>
                <a:ext cx="1379309" cy="406778"/>
              </a:xfrm>
              <a:prstGeom prst="rect">
                <a:avLst/>
              </a:prstGeom>
              <a:blipFill>
                <a:blip r:embed="rId2"/>
                <a:stretch>
                  <a:fillRect r="-94273"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966727A-A2D7-4310-86BC-CE38F1FB9921}"/>
                  </a:ext>
                </a:extLst>
              </p:cNvPr>
              <p:cNvSpPr txBox="1"/>
              <p:nvPr/>
            </p:nvSpPr>
            <p:spPr>
              <a:xfrm>
                <a:off x="2133872" y="4614534"/>
                <a:ext cx="124222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:N*N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966727A-A2D7-4310-86BC-CE38F1FB9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72" y="4614534"/>
                <a:ext cx="1242226" cy="375552"/>
              </a:xfrm>
              <a:prstGeom prst="rect">
                <a:avLst/>
              </a:prstGeom>
              <a:blipFill>
                <a:blip r:embed="rId3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87A34A6-D8BF-498C-BB9E-54DE81ECBC80}"/>
              </a:ext>
            </a:extLst>
          </p:cNvPr>
          <p:cNvSpPr txBox="1"/>
          <p:nvPr/>
        </p:nvSpPr>
        <p:spPr>
          <a:xfrm>
            <a:off x="5155624" y="4719183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W:N*N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0C2C81C-3F7C-40EC-9BA1-49CDAD6FF460}"/>
                  </a:ext>
                </a:extLst>
              </p:cNvPr>
              <p:cNvSpPr txBox="1"/>
              <p:nvPr/>
            </p:nvSpPr>
            <p:spPr>
              <a:xfrm>
                <a:off x="1104779" y="3060802"/>
                <a:ext cx="2935099" cy="1481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0C2C81C-3F7C-40EC-9BA1-49CDAD6FF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79" y="3060802"/>
                <a:ext cx="2935099" cy="1481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1E33546-268D-41DB-A924-901CADC6BAB2}"/>
                  </a:ext>
                </a:extLst>
              </p:cNvPr>
              <p:cNvSpPr txBox="1"/>
              <p:nvPr/>
            </p:nvSpPr>
            <p:spPr>
              <a:xfrm>
                <a:off x="4138439" y="3101326"/>
                <a:ext cx="2180084" cy="1413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1E33546-268D-41DB-A924-901CADC6B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439" y="3101326"/>
                <a:ext cx="2180084" cy="1413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36">
            <a:extLst>
              <a:ext uri="{FF2B5EF4-FFF2-40B4-BE49-F238E27FC236}">
                <a16:creationId xmlns:a16="http://schemas.microsoft.com/office/drawing/2014/main" id="{612F0632-E302-4D82-A27B-C5D5A1FA3E3D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Diffusion Convolution Operation</a:t>
            </a:r>
            <a:endParaRPr lang="zh-CN" altLang="en-US" sz="2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20C6D0-741E-4D9A-9DC6-948FAE53D113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F95E40-9500-43D3-962A-A6F4BD1BC13C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5AD6538-6A1F-470B-81A6-A36BB29CB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883" y="2025253"/>
            <a:ext cx="2000065" cy="885935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5BBBC1A-A3A8-47B0-8390-2F049B1877EB}"/>
              </a:ext>
            </a:extLst>
          </p:cNvPr>
          <p:cNvCxnSpPr>
            <a:cxnSpLocks/>
          </p:cNvCxnSpPr>
          <p:nvPr/>
        </p:nvCxnSpPr>
        <p:spPr bwMode="auto">
          <a:xfrm>
            <a:off x="1269364" y="3325952"/>
            <a:ext cx="23406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7A93919-67BB-48E1-AC78-B001768EE28A}"/>
              </a:ext>
            </a:extLst>
          </p:cNvPr>
          <p:cNvSpPr txBox="1"/>
          <p:nvPr/>
        </p:nvSpPr>
        <p:spPr>
          <a:xfrm>
            <a:off x="7118780" y="3588888"/>
            <a:ext cx="47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0C9BD01-3AD6-4A93-8B26-85457E35F97A}"/>
                  </a:ext>
                </a:extLst>
              </p:cNvPr>
              <p:cNvSpPr txBox="1"/>
              <p:nvPr/>
            </p:nvSpPr>
            <p:spPr>
              <a:xfrm>
                <a:off x="7547366" y="3130134"/>
                <a:ext cx="3214021" cy="148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0C9BD01-3AD6-4A93-8B26-85457E35F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6" y="3130134"/>
                <a:ext cx="3214021" cy="14890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03D793-7D4D-489E-AF77-DBB612739367}"/>
              </a:ext>
            </a:extLst>
          </p:cNvPr>
          <p:cNvCxnSpPr>
            <a:cxnSpLocks/>
          </p:cNvCxnSpPr>
          <p:nvPr/>
        </p:nvCxnSpPr>
        <p:spPr bwMode="auto">
          <a:xfrm flipV="1">
            <a:off x="7792382" y="3378218"/>
            <a:ext cx="2497964" cy="91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8CFA7B8-63D7-4B03-A01C-129F324EEF58}"/>
                  </a:ext>
                </a:extLst>
              </p:cNvPr>
              <p:cNvSpPr txBox="1"/>
              <p:nvPr/>
            </p:nvSpPr>
            <p:spPr>
              <a:xfrm>
                <a:off x="6452382" y="3231297"/>
                <a:ext cx="677365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8CFA7B8-63D7-4B03-A01C-129F324EE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382" y="3231297"/>
                <a:ext cx="677365" cy="11339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A546F59-53F7-4CD5-A216-0DA24684F34C}"/>
                  </a:ext>
                </a:extLst>
              </p:cNvPr>
              <p:cNvSpPr txBox="1"/>
              <p:nvPr/>
            </p:nvSpPr>
            <p:spPr>
              <a:xfrm>
                <a:off x="10840323" y="3221993"/>
                <a:ext cx="677365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A546F59-53F7-4CD5-A216-0DA24684F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323" y="3221993"/>
                <a:ext cx="677365" cy="1133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17827748-478E-4CD6-800E-7AD259C48B1B}"/>
              </a:ext>
            </a:extLst>
          </p:cNvPr>
          <p:cNvSpPr txBox="1"/>
          <p:nvPr/>
        </p:nvSpPr>
        <p:spPr>
          <a:xfrm>
            <a:off x="1104488" y="5545521"/>
            <a:ext cx="47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3F839A1-D3F9-491E-8C28-700C4F591960}"/>
                  </a:ext>
                </a:extLst>
              </p:cNvPr>
              <p:cNvSpPr txBox="1"/>
              <p:nvPr/>
            </p:nvSpPr>
            <p:spPr>
              <a:xfrm>
                <a:off x="1544828" y="5178626"/>
                <a:ext cx="831253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𝟑𝟓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3F839A1-D3F9-491E-8C28-700C4F59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828" y="5178626"/>
                <a:ext cx="831253" cy="11339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7CEE8C00-502A-488A-9886-A2C7EB46E7A2}"/>
              </a:ext>
            </a:extLst>
          </p:cNvPr>
          <p:cNvSpPr txBox="1"/>
          <p:nvPr/>
        </p:nvSpPr>
        <p:spPr>
          <a:xfrm>
            <a:off x="1574861" y="6331128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N*1</a:t>
            </a:r>
            <a:endParaRPr lang="zh-CN" altLang="en-US" b="1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7DD2A8D-9E6F-4EE4-8C2C-2B99202A64DF}"/>
              </a:ext>
            </a:extLst>
          </p:cNvPr>
          <p:cNvSpPr/>
          <p:nvPr/>
        </p:nvSpPr>
        <p:spPr bwMode="auto">
          <a:xfrm>
            <a:off x="1609031" y="5141988"/>
            <a:ext cx="610386" cy="37555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4EB0FDB-0106-46CA-BA37-E450867EAEB5}"/>
              </a:ext>
            </a:extLst>
          </p:cNvPr>
          <p:cNvCxnSpPr>
            <a:cxnSpLocks/>
          </p:cNvCxnSpPr>
          <p:nvPr/>
        </p:nvCxnSpPr>
        <p:spPr bwMode="auto">
          <a:xfrm>
            <a:off x="4138439" y="2637054"/>
            <a:ext cx="625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9F3C946-6675-4262-B554-2E172F313A83}"/>
              </a:ext>
            </a:extLst>
          </p:cNvPr>
          <p:cNvCxnSpPr>
            <a:cxnSpLocks/>
          </p:cNvCxnSpPr>
          <p:nvPr/>
        </p:nvCxnSpPr>
        <p:spPr bwMode="auto">
          <a:xfrm>
            <a:off x="5155624" y="2637054"/>
            <a:ext cx="14122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27F9325-BE97-49D6-BE41-959039D7B3B8}"/>
              </a:ext>
            </a:extLst>
          </p:cNvPr>
          <p:cNvSpPr txBox="1"/>
          <p:nvPr/>
        </p:nvSpPr>
        <p:spPr>
          <a:xfrm>
            <a:off x="4131366" y="2667832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/>
              <a:t>自身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214FFCE-1A59-4C93-9C4C-BB2351104BF9}"/>
              </a:ext>
            </a:extLst>
          </p:cNvPr>
          <p:cNvSpPr txBox="1"/>
          <p:nvPr/>
        </p:nvSpPr>
        <p:spPr>
          <a:xfrm>
            <a:off x="5501966" y="2629926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1</a:t>
            </a:r>
            <a:r>
              <a:rPr lang="zh-CN" altLang="en-US" b="1" dirty="0"/>
              <a:t>跳节点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E48B2607-5779-4C81-A7C9-E794BD7E9F46}"/>
                  </a:ext>
                </a:extLst>
              </p:cNvPr>
              <p:cNvSpPr txBox="1"/>
              <p:nvPr/>
            </p:nvSpPr>
            <p:spPr>
              <a:xfrm>
                <a:off x="6632300" y="4719183"/>
                <a:ext cx="384977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:,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E48B2607-5779-4C81-A7C9-E794BD7E9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300" y="4719183"/>
                <a:ext cx="384977" cy="301878"/>
              </a:xfrm>
              <a:prstGeom prst="rect">
                <a:avLst/>
              </a:prstGeom>
              <a:blipFill>
                <a:blip r:embed="rId11"/>
                <a:stretch>
                  <a:fillRect l="-14286" r="-7937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2FD6F753-16F3-44AE-BC1B-400105215327}"/>
                  </a:ext>
                </a:extLst>
              </p:cNvPr>
              <p:cNvSpPr txBox="1"/>
              <p:nvPr/>
            </p:nvSpPr>
            <p:spPr>
              <a:xfrm>
                <a:off x="11132711" y="4688208"/>
                <a:ext cx="384977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:,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2FD6F753-16F3-44AE-BC1B-400105215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711" y="4688208"/>
                <a:ext cx="384977" cy="301878"/>
              </a:xfrm>
              <a:prstGeom prst="rect">
                <a:avLst/>
              </a:prstGeom>
              <a:blipFill>
                <a:blip r:embed="rId12"/>
                <a:stretch>
                  <a:fillRect l="-12698" r="-9524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>
            <a:extLst>
              <a:ext uri="{FF2B5EF4-FFF2-40B4-BE49-F238E27FC236}">
                <a16:creationId xmlns:a16="http://schemas.microsoft.com/office/drawing/2014/main" id="{7D361684-EE81-4B4C-8414-3199B47F0FE5}"/>
              </a:ext>
            </a:extLst>
          </p:cNvPr>
          <p:cNvSpPr txBox="1"/>
          <p:nvPr/>
        </p:nvSpPr>
        <p:spPr>
          <a:xfrm>
            <a:off x="8894491" y="4719183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W’:N*N</a:t>
            </a:r>
            <a:endParaRPr lang="zh-CN" altLang="en-US" b="1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A0D9594-5C78-4BB2-9347-3DBAC3791901}"/>
              </a:ext>
            </a:extLst>
          </p:cNvPr>
          <p:cNvSpPr/>
          <p:nvPr/>
        </p:nvSpPr>
        <p:spPr bwMode="auto">
          <a:xfrm>
            <a:off x="7611099" y="1857302"/>
            <a:ext cx="274267" cy="30445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3DEB4C1-A924-47F1-9D56-5E086ABEB459}"/>
              </a:ext>
            </a:extLst>
          </p:cNvPr>
          <p:cNvSpPr/>
          <p:nvPr/>
        </p:nvSpPr>
        <p:spPr bwMode="auto">
          <a:xfrm>
            <a:off x="8159107" y="1261003"/>
            <a:ext cx="274267" cy="30445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10483C0-BA4C-4FA8-99F6-C6BCB5BB26D7}"/>
              </a:ext>
            </a:extLst>
          </p:cNvPr>
          <p:cNvSpPr/>
          <p:nvPr/>
        </p:nvSpPr>
        <p:spPr bwMode="auto">
          <a:xfrm>
            <a:off x="8554177" y="1754452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8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25E3BDC-6A0C-4BB9-94DA-AE9E73E3264C}"/>
              </a:ext>
            </a:extLst>
          </p:cNvPr>
          <p:cNvCxnSpPr>
            <a:cxnSpLocks/>
            <a:stCxn id="56" idx="7"/>
            <a:endCxn id="58" idx="3"/>
          </p:cNvCxnSpPr>
          <p:nvPr/>
        </p:nvCxnSpPr>
        <p:spPr bwMode="auto">
          <a:xfrm flipV="1">
            <a:off x="7845201" y="1520872"/>
            <a:ext cx="354071" cy="381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F060960-B210-4CBF-9222-A149531EB2BD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 bwMode="auto">
          <a:xfrm>
            <a:off x="8393209" y="1520872"/>
            <a:ext cx="201133" cy="278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A982EA3-E558-463A-8227-CFEB5A44C270}"/>
              </a:ext>
            </a:extLst>
          </p:cNvPr>
          <p:cNvCxnSpPr>
            <a:cxnSpLocks/>
            <a:stCxn id="58" idx="6"/>
            <a:endCxn id="68" idx="2"/>
          </p:cNvCxnSpPr>
          <p:nvPr/>
        </p:nvCxnSpPr>
        <p:spPr bwMode="auto">
          <a:xfrm>
            <a:off x="8433374" y="1413231"/>
            <a:ext cx="41589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9A7D2B26-DE79-4709-A861-EC2CA25C43C2}"/>
              </a:ext>
            </a:extLst>
          </p:cNvPr>
          <p:cNvSpPr/>
          <p:nvPr/>
        </p:nvSpPr>
        <p:spPr bwMode="auto">
          <a:xfrm>
            <a:off x="8849268" y="1261004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13C0FBE-BDC7-44C7-8E46-0850361BEA56}"/>
              </a:ext>
            </a:extLst>
          </p:cNvPr>
          <p:cNvSpPr/>
          <p:nvPr/>
        </p:nvSpPr>
        <p:spPr bwMode="auto">
          <a:xfrm>
            <a:off x="8864974" y="2215345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7F2059B-BC92-4F56-B82D-5D21C24CA00D}"/>
              </a:ext>
            </a:extLst>
          </p:cNvPr>
          <p:cNvSpPr/>
          <p:nvPr/>
        </p:nvSpPr>
        <p:spPr bwMode="auto">
          <a:xfrm>
            <a:off x="9429213" y="2018531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7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E9AFD6C-EB8D-422B-8C6B-D11442C8D765}"/>
              </a:ext>
            </a:extLst>
          </p:cNvPr>
          <p:cNvSpPr/>
          <p:nvPr/>
        </p:nvSpPr>
        <p:spPr bwMode="auto">
          <a:xfrm>
            <a:off x="9734892" y="956548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17403258-70E3-4A9B-937D-76A304BB9069}"/>
              </a:ext>
            </a:extLst>
          </p:cNvPr>
          <p:cNvSpPr/>
          <p:nvPr/>
        </p:nvSpPr>
        <p:spPr bwMode="auto">
          <a:xfrm>
            <a:off x="9761105" y="1578233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08EA82C-29AB-4D70-B772-74B1F9E6424F}"/>
              </a:ext>
            </a:extLst>
          </p:cNvPr>
          <p:cNvCxnSpPr>
            <a:stCxn id="68" idx="6"/>
            <a:endCxn id="71" idx="2"/>
          </p:cNvCxnSpPr>
          <p:nvPr/>
        </p:nvCxnSpPr>
        <p:spPr bwMode="auto">
          <a:xfrm flipV="1">
            <a:off x="9123535" y="1108776"/>
            <a:ext cx="611357" cy="30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F27EFB5-6B4D-405B-82B7-AD515C361AFA}"/>
              </a:ext>
            </a:extLst>
          </p:cNvPr>
          <p:cNvCxnSpPr>
            <a:cxnSpLocks/>
            <a:stCxn id="68" idx="6"/>
            <a:endCxn id="72" idx="1"/>
          </p:cNvCxnSpPr>
          <p:nvPr/>
        </p:nvCxnSpPr>
        <p:spPr bwMode="auto">
          <a:xfrm>
            <a:off x="9123535" y="1413232"/>
            <a:ext cx="677735" cy="209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3561E57-EFEA-45C5-A3C1-8B43865E6B47}"/>
              </a:ext>
            </a:extLst>
          </p:cNvPr>
          <p:cNvCxnSpPr>
            <a:cxnSpLocks/>
            <a:stCxn id="68" idx="6"/>
            <a:endCxn id="69" idx="0"/>
          </p:cNvCxnSpPr>
          <p:nvPr/>
        </p:nvCxnSpPr>
        <p:spPr bwMode="auto">
          <a:xfrm flipH="1">
            <a:off x="9002108" y="1413232"/>
            <a:ext cx="121427" cy="8021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1CE71FA-843A-41FF-A32C-1B527D2EBA25}"/>
              </a:ext>
            </a:extLst>
          </p:cNvPr>
          <p:cNvCxnSpPr>
            <a:cxnSpLocks/>
            <a:stCxn id="68" idx="6"/>
            <a:endCxn id="70" idx="1"/>
          </p:cNvCxnSpPr>
          <p:nvPr/>
        </p:nvCxnSpPr>
        <p:spPr bwMode="auto">
          <a:xfrm>
            <a:off x="9123535" y="1413232"/>
            <a:ext cx="345843" cy="6498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DAC59F8-A1CD-4884-B729-4F42B9485013}"/>
              </a:ext>
            </a:extLst>
          </p:cNvPr>
          <p:cNvCxnSpPr>
            <a:cxnSpLocks/>
          </p:cNvCxnSpPr>
          <p:nvPr/>
        </p:nvCxnSpPr>
        <p:spPr bwMode="auto">
          <a:xfrm>
            <a:off x="4291688" y="3317563"/>
            <a:ext cx="1804312" cy="838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980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26" grpId="0"/>
      <p:bldP spid="27" grpId="0"/>
      <p:bldP spid="34" grpId="0"/>
      <p:bldP spid="35" grpId="0"/>
      <p:bldP spid="36" grpId="0"/>
      <p:bldP spid="37" grpId="0"/>
      <p:bldP spid="38" grpId="0"/>
      <p:bldP spid="54" grpId="0" animBg="1"/>
      <p:bldP spid="59" grpId="0"/>
      <p:bldP spid="60" grpId="0"/>
      <p:bldP spid="62" grpId="0"/>
      <p:bldP spid="63" grpId="0"/>
      <p:bldP spid="64" grpId="0"/>
      <p:bldP spid="56" grpId="0" animBg="1"/>
      <p:bldP spid="58" grpId="0" animBg="1"/>
      <p:bldP spid="61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62C180-F997-4927-BA36-32B73120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6568" y="6341080"/>
            <a:ext cx="2743200" cy="365125"/>
          </a:xfrm>
        </p:spPr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6F9642-3A2E-4491-85FC-3BC859BE2782}"/>
              </a:ext>
            </a:extLst>
          </p:cNvPr>
          <p:cNvSpPr txBox="1"/>
          <p:nvPr/>
        </p:nvSpPr>
        <p:spPr>
          <a:xfrm>
            <a:off x="1104488" y="1725471"/>
            <a:ext cx="88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If k=2</a:t>
            </a:r>
            <a:endParaRPr lang="zh-CN" altLang="en-US" sz="20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6146E541-E442-4382-9CA4-156C16EBF1C3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Diffusion Convolution</a:t>
            </a:r>
            <a:endParaRPr lang="zh-CN" altLang="en-US" sz="2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094D538-8971-492B-90C7-FC396906E947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D7267C-BF1E-414C-95B9-E4DF41C52CDB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73CEDB-38F7-45CC-B0EB-343747AEF864}"/>
              </a:ext>
            </a:extLst>
          </p:cNvPr>
          <p:cNvSpPr txBox="1"/>
          <p:nvPr/>
        </p:nvSpPr>
        <p:spPr>
          <a:xfrm>
            <a:off x="3783713" y="2230276"/>
            <a:ext cx="47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106105C-332B-45DA-9D2F-5D86853543F4}"/>
                  </a:ext>
                </a:extLst>
              </p:cNvPr>
              <p:cNvSpPr txBox="1"/>
              <p:nvPr/>
            </p:nvSpPr>
            <p:spPr>
              <a:xfrm>
                <a:off x="3982485" y="2230276"/>
                <a:ext cx="4722603" cy="413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800" b="1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  <m:r>
                          <a:rPr lang="en-US" altLang="zh-CN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106105C-332B-45DA-9D2F-5D8685354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85" y="2230276"/>
                <a:ext cx="4722603" cy="413959"/>
              </a:xfrm>
              <a:prstGeom prst="rect">
                <a:avLst/>
              </a:prstGeom>
              <a:blipFill>
                <a:blip r:embed="rId2"/>
                <a:stretch>
                  <a:fillRect t="-2941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F8250ED5-43AC-429E-B8CC-62188A62E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883" y="2025253"/>
            <a:ext cx="2000065" cy="885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172961-05AB-494D-A221-6ECF9F6E7C8A}"/>
                  </a:ext>
                </a:extLst>
              </p:cNvPr>
              <p:cNvSpPr txBox="1"/>
              <p:nvPr/>
            </p:nvSpPr>
            <p:spPr>
              <a:xfrm>
                <a:off x="768464" y="3187041"/>
                <a:ext cx="3214021" cy="148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172961-05AB-494D-A221-6ECF9F6E7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4" y="3187041"/>
                <a:ext cx="3214021" cy="1489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A0C2D17-7E20-4D55-85B9-D4B49693172E}"/>
                  </a:ext>
                </a:extLst>
              </p:cNvPr>
              <p:cNvSpPr txBox="1"/>
              <p:nvPr/>
            </p:nvSpPr>
            <p:spPr>
              <a:xfrm>
                <a:off x="3943963" y="3187041"/>
                <a:ext cx="3214021" cy="148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A0C2D17-7E20-4D55-85B9-D4B496931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963" y="3187041"/>
                <a:ext cx="3214021" cy="1489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98EF691-4297-4A1D-AB00-821B764650A9}"/>
                  </a:ext>
                </a:extLst>
              </p:cNvPr>
              <p:cNvSpPr txBox="1"/>
              <p:nvPr/>
            </p:nvSpPr>
            <p:spPr>
              <a:xfrm>
                <a:off x="7571083" y="3187041"/>
                <a:ext cx="3214021" cy="1509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98EF691-4297-4A1D-AB00-821B76465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83" y="3187041"/>
                <a:ext cx="3214021" cy="1509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55E1FFE4-380F-48EB-94E4-D3EB35247C6F}"/>
              </a:ext>
            </a:extLst>
          </p:cNvPr>
          <p:cNvSpPr txBox="1"/>
          <p:nvPr/>
        </p:nvSpPr>
        <p:spPr>
          <a:xfrm>
            <a:off x="7157984" y="3567484"/>
            <a:ext cx="47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261F74A-6936-4600-B91F-9792E2357A49}"/>
              </a:ext>
            </a:extLst>
          </p:cNvPr>
          <p:cNvCxnSpPr>
            <a:cxnSpLocks/>
          </p:cNvCxnSpPr>
          <p:nvPr/>
        </p:nvCxnSpPr>
        <p:spPr bwMode="auto">
          <a:xfrm>
            <a:off x="1104488" y="3456017"/>
            <a:ext cx="27184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4253663-984F-4D1D-B4D7-B0F2375CB49E}"/>
              </a:ext>
            </a:extLst>
          </p:cNvPr>
          <p:cNvSpPr/>
          <p:nvPr/>
        </p:nvSpPr>
        <p:spPr bwMode="auto">
          <a:xfrm>
            <a:off x="6562757" y="3466448"/>
            <a:ext cx="496921" cy="301091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359E9E2-DA59-41A4-8A10-2463424C50F2}"/>
              </a:ext>
            </a:extLst>
          </p:cNvPr>
          <p:cNvSpPr/>
          <p:nvPr/>
        </p:nvSpPr>
        <p:spPr bwMode="auto">
          <a:xfrm>
            <a:off x="5437961" y="3466448"/>
            <a:ext cx="496921" cy="301091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B3932E9-7E70-4DFC-8696-0CC862247996}"/>
              </a:ext>
            </a:extLst>
          </p:cNvPr>
          <p:cNvSpPr/>
          <p:nvPr/>
        </p:nvSpPr>
        <p:spPr bwMode="auto">
          <a:xfrm>
            <a:off x="8856681" y="1903581"/>
            <a:ext cx="274267" cy="30445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2BD62EB-860F-40B6-95F6-00FD3DC77EF2}"/>
              </a:ext>
            </a:extLst>
          </p:cNvPr>
          <p:cNvSpPr/>
          <p:nvPr/>
        </p:nvSpPr>
        <p:spPr bwMode="auto">
          <a:xfrm>
            <a:off x="9404689" y="1307282"/>
            <a:ext cx="274267" cy="3044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DDCA3D9-08A2-4FB5-AA2C-FD803E23B0F7}"/>
              </a:ext>
            </a:extLst>
          </p:cNvPr>
          <p:cNvSpPr/>
          <p:nvPr/>
        </p:nvSpPr>
        <p:spPr bwMode="auto">
          <a:xfrm>
            <a:off x="9799759" y="1800731"/>
            <a:ext cx="274267" cy="304455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8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9EE3A92-0D74-4B2F-96CB-346EFFC29D5D}"/>
              </a:ext>
            </a:extLst>
          </p:cNvPr>
          <p:cNvCxnSpPr>
            <a:cxnSpLocks/>
            <a:stCxn id="20" idx="7"/>
            <a:endCxn id="21" idx="3"/>
          </p:cNvCxnSpPr>
          <p:nvPr/>
        </p:nvCxnSpPr>
        <p:spPr bwMode="auto">
          <a:xfrm flipV="1">
            <a:off x="9090783" y="1567151"/>
            <a:ext cx="354071" cy="381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9C1B7E7-A76D-419D-9D1A-04959F3BC700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 bwMode="auto">
          <a:xfrm>
            <a:off x="9638791" y="1567151"/>
            <a:ext cx="201133" cy="278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40C8A81-A5F1-4E81-8CF6-601B0B1D3155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 bwMode="auto">
          <a:xfrm>
            <a:off x="9678956" y="1459510"/>
            <a:ext cx="41589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9DDAB6C3-F3EA-420A-BDE6-BFD967BFA748}"/>
              </a:ext>
            </a:extLst>
          </p:cNvPr>
          <p:cNvSpPr/>
          <p:nvPr/>
        </p:nvSpPr>
        <p:spPr bwMode="auto">
          <a:xfrm>
            <a:off x="10094850" y="1307283"/>
            <a:ext cx="274267" cy="304455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DF756AA-4840-49BE-AB53-A6FFB3123BD1}"/>
              </a:ext>
            </a:extLst>
          </p:cNvPr>
          <p:cNvSpPr/>
          <p:nvPr/>
        </p:nvSpPr>
        <p:spPr bwMode="auto">
          <a:xfrm>
            <a:off x="10110556" y="2261624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99FB392-D7E6-4B9E-94CD-40149B2F214E}"/>
              </a:ext>
            </a:extLst>
          </p:cNvPr>
          <p:cNvSpPr/>
          <p:nvPr/>
        </p:nvSpPr>
        <p:spPr bwMode="auto">
          <a:xfrm>
            <a:off x="10674795" y="2064810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7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16B58D5-9852-47B5-AE0A-9407E496E9FF}"/>
              </a:ext>
            </a:extLst>
          </p:cNvPr>
          <p:cNvSpPr/>
          <p:nvPr/>
        </p:nvSpPr>
        <p:spPr bwMode="auto">
          <a:xfrm>
            <a:off x="10980474" y="1002827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01CB3F9-9AC7-427F-A8B5-7452EA426E89}"/>
              </a:ext>
            </a:extLst>
          </p:cNvPr>
          <p:cNvSpPr/>
          <p:nvPr/>
        </p:nvSpPr>
        <p:spPr bwMode="auto">
          <a:xfrm>
            <a:off x="11006687" y="1624512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B812CC7-CDA0-4512-92C7-74B217F9578B}"/>
              </a:ext>
            </a:extLst>
          </p:cNvPr>
          <p:cNvCxnSpPr>
            <a:stCxn id="26" idx="6"/>
            <a:endCxn id="29" idx="2"/>
          </p:cNvCxnSpPr>
          <p:nvPr/>
        </p:nvCxnSpPr>
        <p:spPr bwMode="auto">
          <a:xfrm flipV="1">
            <a:off x="10369117" y="1155055"/>
            <a:ext cx="611357" cy="30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EFFD336-B825-4F55-9FE7-EBFA1F7D6D7D}"/>
              </a:ext>
            </a:extLst>
          </p:cNvPr>
          <p:cNvCxnSpPr>
            <a:cxnSpLocks/>
            <a:stCxn id="26" idx="6"/>
            <a:endCxn id="30" idx="1"/>
          </p:cNvCxnSpPr>
          <p:nvPr/>
        </p:nvCxnSpPr>
        <p:spPr bwMode="auto">
          <a:xfrm>
            <a:off x="10369117" y="1459511"/>
            <a:ext cx="677735" cy="209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C5D1E80-EA22-444E-9083-A8659E571DE8}"/>
              </a:ext>
            </a:extLst>
          </p:cNvPr>
          <p:cNvCxnSpPr>
            <a:cxnSpLocks/>
            <a:stCxn id="26" idx="6"/>
            <a:endCxn id="27" idx="0"/>
          </p:cNvCxnSpPr>
          <p:nvPr/>
        </p:nvCxnSpPr>
        <p:spPr bwMode="auto">
          <a:xfrm flipH="1">
            <a:off x="10247690" y="1459511"/>
            <a:ext cx="121427" cy="8021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6DE23EF-9BCE-4010-9E98-3EDCC91A4FB7}"/>
              </a:ext>
            </a:extLst>
          </p:cNvPr>
          <p:cNvCxnSpPr>
            <a:cxnSpLocks/>
            <a:stCxn id="26" idx="6"/>
            <a:endCxn id="28" idx="1"/>
          </p:cNvCxnSpPr>
          <p:nvPr/>
        </p:nvCxnSpPr>
        <p:spPr bwMode="auto">
          <a:xfrm>
            <a:off x="10369117" y="1459511"/>
            <a:ext cx="345843" cy="6498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25DF6C9-B59B-4B75-98B5-50232BEF1BD8}"/>
              </a:ext>
            </a:extLst>
          </p:cNvPr>
          <p:cNvCxnSpPr>
            <a:cxnSpLocks/>
          </p:cNvCxnSpPr>
          <p:nvPr/>
        </p:nvCxnSpPr>
        <p:spPr bwMode="auto">
          <a:xfrm>
            <a:off x="7919708" y="3456017"/>
            <a:ext cx="27184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8FF3038-D114-4F14-A9E5-25CA5EC7C79D}"/>
                  </a:ext>
                </a:extLst>
              </p:cNvPr>
              <p:cNvSpPr txBox="1"/>
              <p:nvPr/>
            </p:nvSpPr>
            <p:spPr>
              <a:xfrm>
                <a:off x="774582" y="4981058"/>
                <a:ext cx="3214021" cy="1509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8FF3038-D114-4F14-A9E5-25CA5EC7C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82" y="4981058"/>
                <a:ext cx="3214021" cy="15095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6B08B81-1A7A-4E50-A76D-0146EA8126A7}"/>
                  </a:ext>
                </a:extLst>
              </p:cNvPr>
              <p:cNvSpPr txBox="1"/>
              <p:nvPr/>
            </p:nvSpPr>
            <p:spPr>
              <a:xfrm>
                <a:off x="4070360" y="5168866"/>
                <a:ext cx="677365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6B08B81-1A7A-4E50-A76D-0146EA812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360" y="5168866"/>
                <a:ext cx="677365" cy="11339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A4C23DFA-7633-4A35-84CE-8D0991225D2F}"/>
              </a:ext>
            </a:extLst>
          </p:cNvPr>
          <p:cNvSpPr txBox="1"/>
          <p:nvPr/>
        </p:nvSpPr>
        <p:spPr>
          <a:xfrm>
            <a:off x="4948895" y="5535761"/>
            <a:ext cx="47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F22C33F-0D2C-449D-8A2E-5C256C85035E}"/>
              </a:ext>
            </a:extLst>
          </p:cNvPr>
          <p:cNvSpPr/>
          <p:nvPr/>
        </p:nvSpPr>
        <p:spPr bwMode="auto">
          <a:xfrm>
            <a:off x="5283354" y="5168866"/>
            <a:ext cx="496921" cy="301091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70B04D6-125F-441A-ADFC-46B44CCD64DB}"/>
                  </a:ext>
                </a:extLst>
              </p:cNvPr>
              <p:cNvSpPr txBox="1"/>
              <p:nvPr/>
            </p:nvSpPr>
            <p:spPr>
              <a:xfrm>
                <a:off x="5193133" y="5207180"/>
                <a:ext cx="677365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70B04D6-125F-441A-ADFC-46B44CCD6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133" y="5207180"/>
                <a:ext cx="677365" cy="1133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255F2A52-AB61-4B6A-AA85-0D3C8CE08E98}"/>
              </a:ext>
            </a:extLst>
          </p:cNvPr>
          <p:cNvSpPr txBox="1"/>
          <p:nvPr/>
        </p:nvSpPr>
        <p:spPr>
          <a:xfrm>
            <a:off x="4040388" y="2574251"/>
            <a:ext cx="108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/>
              <a:t>自身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7BCED7F-BA9C-4AB7-8C2B-9D90A39B049E}"/>
              </a:ext>
            </a:extLst>
          </p:cNvPr>
          <p:cNvSpPr txBox="1"/>
          <p:nvPr/>
        </p:nvSpPr>
        <p:spPr>
          <a:xfrm>
            <a:off x="5499507" y="2593639"/>
            <a:ext cx="108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1</a:t>
            </a:r>
            <a:r>
              <a:rPr lang="zh-CN" altLang="en-US" sz="2000" b="1" dirty="0"/>
              <a:t>跳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CEE5887-A1EA-461A-AF20-031CA31D9496}"/>
              </a:ext>
            </a:extLst>
          </p:cNvPr>
          <p:cNvSpPr txBox="1"/>
          <p:nvPr/>
        </p:nvSpPr>
        <p:spPr>
          <a:xfrm>
            <a:off x="7260455" y="2584085"/>
            <a:ext cx="728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2</a:t>
            </a:r>
            <a:r>
              <a:rPr lang="zh-CN" altLang="en-US" sz="2000" b="1" dirty="0"/>
              <a:t>跳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D2D9E5E-56FB-45BB-AF5C-FB6FB0706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3114" y="2624443"/>
            <a:ext cx="825025" cy="399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8101465-7258-4D94-9E00-13FBFB1DB8CB}"/>
              </a:ext>
            </a:extLst>
          </p:cNvPr>
          <p:cNvCxnSpPr>
            <a:cxnSpLocks/>
          </p:cNvCxnSpPr>
          <p:nvPr/>
        </p:nvCxnSpPr>
        <p:spPr bwMode="auto">
          <a:xfrm flipV="1">
            <a:off x="5389891" y="2593826"/>
            <a:ext cx="825025" cy="399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724084F-5AB3-488A-922A-F43EC64C6E1C}"/>
              </a:ext>
            </a:extLst>
          </p:cNvPr>
          <p:cNvCxnSpPr>
            <a:cxnSpLocks/>
          </p:cNvCxnSpPr>
          <p:nvPr/>
        </p:nvCxnSpPr>
        <p:spPr bwMode="auto">
          <a:xfrm>
            <a:off x="7163989" y="2597637"/>
            <a:ext cx="98849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8BFD673-8471-415A-B89A-467637F40DC3}"/>
              </a:ext>
            </a:extLst>
          </p:cNvPr>
          <p:cNvSpPr txBox="1"/>
          <p:nvPr/>
        </p:nvSpPr>
        <p:spPr>
          <a:xfrm>
            <a:off x="1822883" y="4609971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W’:N*N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E072E-85BD-4794-9C3C-A085804A26D5}"/>
              </a:ext>
            </a:extLst>
          </p:cNvPr>
          <p:cNvSpPr txBox="1"/>
          <p:nvPr/>
        </p:nvSpPr>
        <p:spPr>
          <a:xfrm>
            <a:off x="5047501" y="4656229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W’:N*N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131C7B9-51A0-44D1-B2AA-4624190E8363}"/>
              </a:ext>
            </a:extLst>
          </p:cNvPr>
          <p:cNvSpPr txBox="1"/>
          <p:nvPr/>
        </p:nvSpPr>
        <p:spPr>
          <a:xfrm>
            <a:off x="8913763" y="4699992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W’’:N*N</a:t>
            </a:r>
            <a:endParaRPr lang="zh-CN" altLang="en-US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C7E6FD5-6416-4336-9308-EB7D94CE6CFE}"/>
              </a:ext>
            </a:extLst>
          </p:cNvPr>
          <p:cNvSpPr txBox="1"/>
          <p:nvPr/>
        </p:nvSpPr>
        <p:spPr>
          <a:xfrm>
            <a:off x="1758794" y="6490574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W’’:N*N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9D2755-0BE7-4F0A-94E0-046124BF3AEC}"/>
                  </a:ext>
                </a:extLst>
              </p:cNvPr>
              <p:cNvSpPr txBox="1"/>
              <p:nvPr/>
            </p:nvSpPr>
            <p:spPr>
              <a:xfrm>
                <a:off x="4237310" y="6485620"/>
                <a:ext cx="384977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:,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9D2755-0BE7-4F0A-94E0-046124BF3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310" y="6485620"/>
                <a:ext cx="384977" cy="301878"/>
              </a:xfrm>
              <a:prstGeom prst="rect">
                <a:avLst/>
              </a:prstGeom>
              <a:blipFill>
                <a:blip r:embed="rId10"/>
                <a:stretch>
                  <a:fillRect l="-12698" r="-9524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4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7" grpId="0"/>
      <p:bldP spid="38" grpId="0"/>
      <p:bldP spid="39" grpId="0"/>
      <p:bldP spid="40" grpId="0" animBg="1"/>
      <p:bldP spid="41" grpId="0"/>
      <p:bldP spid="42" grpId="0"/>
      <p:bldP spid="43" grpId="0"/>
      <p:bldP spid="44" grpId="0"/>
      <p:bldP spid="51" grpId="0"/>
      <p:bldP spid="54" grpId="0"/>
      <p:bldP spid="55" grpId="0"/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763618-AC3A-4BB9-97E2-BC3EB80B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136">
            <a:extLst>
              <a:ext uri="{FF2B5EF4-FFF2-40B4-BE49-F238E27FC236}">
                <a16:creationId xmlns:a16="http://schemas.microsoft.com/office/drawing/2014/main" id="{B223DF54-EAD1-402E-BAAE-025256B0B470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Diffusion Convolution Operation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7F41339-1F7A-4EC8-904E-A742E7ACCBCD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BDD023-61FB-41F1-9FE6-B9D66C5186BD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8F6CF16-AC4F-486E-B4FC-D5490407D012}"/>
                  </a:ext>
                </a:extLst>
              </p:cNvPr>
              <p:cNvSpPr txBox="1"/>
              <p:nvPr/>
            </p:nvSpPr>
            <p:spPr>
              <a:xfrm>
                <a:off x="1431336" y="2742396"/>
                <a:ext cx="6716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𝑾𝑨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8F6CF16-AC4F-486E-B4FC-D5490407D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336" y="2742396"/>
                <a:ext cx="67165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箭头: 右 28">
            <a:extLst>
              <a:ext uri="{FF2B5EF4-FFF2-40B4-BE49-F238E27FC236}">
                <a16:creationId xmlns:a16="http://schemas.microsoft.com/office/drawing/2014/main" id="{F27D5FFF-97C5-49C0-B67C-FFAF1773FF8C}"/>
              </a:ext>
            </a:extLst>
          </p:cNvPr>
          <p:cNvSpPr/>
          <p:nvPr/>
        </p:nvSpPr>
        <p:spPr bwMode="auto">
          <a:xfrm>
            <a:off x="2220138" y="2711114"/>
            <a:ext cx="539536" cy="49344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97BF352-151A-419E-B8B3-DFB1EAD767BA}"/>
                  </a:ext>
                </a:extLst>
              </p:cNvPr>
              <p:cNvSpPr txBox="1"/>
              <p:nvPr/>
            </p:nvSpPr>
            <p:spPr>
              <a:xfrm>
                <a:off x="1356457" y="4785156"/>
                <a:ext cx="843629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97BF352-151A-419E-B8B3-DFB1EAD76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457" y="4785156"/>
                <a:ext cx="843629" cy="440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箭头: 右 45">
            <a:extLst>
              <a:ext uri="{FF2B5EF4-FFF2-40B4-BE49-F238E27FC236}">
                <a16:creationId xmlns:a16="http://schemas.microsoft.com/office/drawing/2014/main" id="{19DE9E3D-72E6-42F1-B59C-969A4011C10C}"/>
              </a:ext>
            </a:extLst>
          </p:cNvPr>
          <p:cNvSpPr/>
          <p:nvPr/>
        </p:nvSpPr>
        <p:spPr bwMode="auto">
          <a:xfrm>
            <a:off x="2334382" y="4714650"/>
            <a:ext cx="539536" cy="49344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C7F610D-12AD-4384-BDAB-AF3A78FF6E15}"/>
              </a:ext>
            </a:extLst>
          </p:cNvPr>
          <p:cNvSpPr/>
          <p:nvPr/>
        </p:nvSpPr>
        <p:spPr bwMode="auto">
          <a:xfrm>
            <a:off x="3527265" y="3294269"/>
            <a:ext cx="274267" cy="30445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F74A687-5453-4226-A343-4670A749D0F4}"/>
              </a:ext>
            </a:extLst>
          </p:cNvPr>
          <p:cNvSpPr/>
          <p:nvPr/>
        </p:nvSpPr>
        <p:spPr bwMode="auto">
          <a:xfrm>
            <a:off x="4075273" y="2697970"/>
            <a:ext cx="274267" cy="30445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47B5532-56FA-43FD-829D-338DB61880A6}"/>
              </a:ext>
            </a:extLst>
          </p:cNvPr>
          <p:cNvSpPr/>
          <p:nvPr/>
        </p:nvSpPr>
        <p:spPr bwMode="auto">
          <a:xfrm>
            <a:off x="4470343" y="3191419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8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708F7CF-9ED9-4F40-8B07-57DE6174318E}"/>
              </a:ext>
            </a:extLst>
          </p:cNvPr>
          <p:cNvCxnSpPr>
            <a:cxnSpLocks/>
            <a:stCxn id="47" idx="7"/>
            <a:endCxn id="48" idx="3"/>
          </p:cNvCxnSpPr>
          <p:nvPr/>
        </p:nvCxnSpPr>
        <p:spPr bwMode="auto">
          <a:xfrm flipV="1">
            <a:off x="3761367" y="2957839"/>
            <a:ext cx="354071" cy="381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F0AF90D-9BDE-43F9-8803-2A53A5E065F6}"/>
              </a:ext>
            </a:extLst>
          </p:cNvPr>
          <p:cNvCxnSpPr>
            <a:cxnSpLocks/>
            <a:stCxn id="48" idx="5"/>
            <a:endCxn id="49" idx="1"/>
          </p:cNvCxnSpPr>
          <p:nvPr/>
        </p:nvCxnSpPr>
        <p:spPr bwMode="auto">
          <a:xfrm>
            <a:off x="4309375" y="2957839"/>
            <a:ext cx="201133" cy="278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F938646-4AD1-49D5-AEA0-3F3197E2BC78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 bwMode="auto">
          <a:xfrm>
            <a:off x="4349540" y="2850198"/>
            <a:ext cx="41589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2632FB8E-AB27-4E2C-AB19-4052B5B3A5A7}"/>
              </a:ext>
            </a:extLst>
          </p:cNvPr>
          <p:cNvSpPr/>
          <p:nvPr/>
        </p:nvSpPr>
        <p:spPr bwMode="auto">
          <a:xfrm>
            <a:off x="4765434" y="2697971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5103168-2409-45CD-B4C0-219AC2B7FB4E}"/>
              </a:ext>
            </a:extLst>
          </p:cNvPr>
          <p:cNvSpPr/>
          <p:nvPr/>
        </p:nvSpPr>
        <p:spPr bwMode="auto">
          <a:xfrm>
            <a:off x="4781140" y="3652312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069578A-5403-44D9-BB9B-EBC88FAFE133}"/>
              </a:ext>
            </a:extLst>
          </p:cNvPr>
          <p:cNvSpPr/>
          <p:nvPr/>
        </p:nvSpPr>
        <p:spPr bwMode="auto">
          <a:xfrm>
            <a:off x="5345379" y="3455498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7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435E525-389C-4E61-82A2-6DC03B72A78D}"/>
              </a:ext>
            </a:extLst>
          </p:cNvPr>
          <p:cNvSpPr/>
          <p:nvPr/>
        </p:nvSpPr>
        <p:spPr bwMode="auto">
          <a:xfrm>
            <a:off x="5651058" y="2393515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FB8789AB-7195-4DA7-BC75-87B7EF5E56DB}"/>
              </a:ext>
            </a:extLst>
          </p:cNvPr>
          <p:cNvSpPr/>
          <p:nvPr/>
        </p:nvSpPr>
        <p:spPr bwMode="auto">
          <a:xfrm>
            <a:off x="5677271" y="3015200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DE0F16D-6970-4CF1-A248-E53B968C47C0}"/>
              </a:ext>
            </a:extLst>
          </p:cNvPr>
          <p:cNvCxnSpPr>
            <a:stCxn id="53" idx="6"/>
            <a:endCxn id="56" idx="2"/>
          </p:cNvCxnSpPr>
          <p:nvPr/>
        </p:nvCxnSpPr>
        <p:spPr bwMode="auto">
          <a:xfrm flipV="1">
            <a:off x="5039701" y="2545743"/>
            <a:ext cx="611357" cy="30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C2077D7-1FA5-4370-8899-9F703F8A95FD}"/>
              </a:ext>
            </a:extLst>
          </p:cNvPr>
          <p:cNvCxnSpPr>
            <a:cxnSpLocks/>
            <a:stCxn id="53" idx="6"/>
            <a:endCxn id="57" idx="1"/>
          </p:cNvCxnSpPr>
          <p:nvPr/>
        </p:nvCxnSpPr>
        <p:spPr bwMode="auto">
          <a:xfrm>
            <a:off x="5039701" y="2850199"/>
            <a:ext cx="677735" cy="209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05A253C-6B06-46A2-9726-5C4F84A47BDE}"/>
              </a:ext>
            </a:extLst>
          </p:cNvPr>
          <p:cNvCxnSpPr>
            <a:cxnSpLocks/>
            <a:stCxn id="53" idx="6"/>
            <a:endCxn id="54" idx="0"/>
          </p:cNvCxnSpPr>
          <p:nvPr/>
        </p:nvCxnSpPr>
        <p:spPr bwMode="auto">
          <a:xfrm flipH="1">
            <a:off x="4918274" y="2850199"/>
            <a:ext cx="121427" cy="8021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61CB20D-F90F-478B-9D20-7B7ADEC5AA79}"/>
              </a:ext>
            </a:extLst>
          </p:cNvPr>
          <p:cNvCxnSpPr>
            <a:cxnSpLocks/>
            <a:stCxn id="53" idx="6"/>
            <a:endCxn id="55" idx="1"/>
          </p:cNvCxnSpPr>
          <p:nvPr/>
        </p:nvCxnSpPr>
        <p:spPr bwMode="auto">
          <a:xfrm>
            <a:off x="5039701" y="2850199"/>
            <a:ext cx="345843" cy="6498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16EBAEDF-A9AB-4057-B241-B4D102E8CF20}"/>
              </a:ext>
            </a:extLst>
          </p:cNvPr>
          <p:cNvSpPr/>
          <p:nvPr/>
        </p:nvSpPr>
        <p:spPr bwMode="auto">
          <a:xfrm>
            <a:off x="3390131" y="5187879"/>
            <a:ext cx="274267" cy="30445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0338E32-942E-480F-A90B-4E6257774ABD}"/>
              </a:ext>
            </a:extLst>
          </p:cNvPr>
          <p:cNvSpPr/>
          <p:nvPr/>
        </p:nvSpPr>
        <p:spPr bwMode="auto">
          <a:xfrm>
            <a:off x="3938139" y="4591580"/>
            <a:ext cx="274267" cy="3044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D6CB127-7B0A-4CE1-9122-18188FA22F66}"/>
              </a:ext>
            </a:extLst>
          </p:cNvPr>
          <p:cNvSpPr/>
          <p:nvPr/>
        </p:nvSpPr>
        <p:spPr bwMode="auto">
          <a:xfrm>
            <a:off x="4333209" y="5085029"/>
            <a:ext cx="274267" cy="304455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8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DEC1F0D-9C83-44BC-95ED-2111E759FDDD}"/>
              </a:ext>
            </a:extLst>
          </p:cNvPr>
          <p:cNvCxnSpPr>
            <a:cxnSpLocks/>
            <a:stCxn id="62" idx="7"/>
            <a:endCxn id="63" idx="3"/>
          </p:cNvCxnSpPr>
          <p:nvPr/>
        </p:nvCxnSpPr>
        <p:spPr bwMode="auto">
          <a:xfrm flipV="1">
            <a:off x="3624233" y="4851449"/>
            <a:ext cx="354071" cy="381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648CC36-3780-4870-975E-8E5E54FAC070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 bwMode="auto">
          <a:xfrm>
            <a:off x="4172241" y="4851449"/>
            <a:ext cx="201133" cy="278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13507E3-8CD1-42B2-8C6C-9BD4C62AF33B}"/>
              </a:ext>
            </a:extLst>
          </p:cNvPr>
          <p:cNvCxnSpPr>
            <a:cxnSpLocks/>
            <a:stCxn id="63" idx="6"/>
            <a:endCxn id="68" idx="2"/>
          </p:cNvCxnSpPr>
          <p:nvPr/>
        </p:nvCxnSpPr>
        <p:spPr bwMode="auto">
          <a:xfrm>
            <a:off x="4212406" y="4743808"/>
            <a:ext cx="41589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51B1A05-5719-497C-B3DA-10D2B822FDCC}"/>
              </a:ext>
            </a:extLst>
          </p:cNvPr>
          <p:cNvSpPr/>
          <p:nvPr/>
        </p:nvSpPr>
        <p:spPr bwMode="auto">
          <a:xfrm>
            <a:off x="4628300" y="4591581"/>
            <a:ext cx="274267" cy="304455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8E49C6A-D0BE-48FC-BDA5-B0BCCB41477D}"/>
              </a:ext>
            </a:extLst>
          </p:cNvPr>
          <p:cNvSpPr/>
          <p:nvPr/>
        </p:nvSpPr>
        <p:spPr bwMode="auto">
          <a:xfrm>
            <a:off x="4644006" y="5545922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FF46E573-72ED-43CF-9406-FC8702C33FB3}"/>
              </a:ext>
            </a:extLst>
          </p:cNvPr>
          <p:cNvSpPr/>
          <p:nvPr/>
        </p:nvSpPr>
        <p:spPr bwMode="auto">
          <a:xfrm>
            <a:off x="5208245" y="5349108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7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55F53B1-980E-4584-8A2F-ACD0B4CCEF55}"/>
              </a:ext>
            </a:extLst>
          </p:cNvPr>
          <p:cNvSpPr/>
          <p:nvPr/>
        </p:nvSpPr>
        <p:spPr bwMode="auto">
          <a:xfrm>
            <a:off x="5513924" y="4287125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9D0293AA-8644-434F-A3A9-FB08EA5831D2}"/>
              </a:ext>
            </a:extLst>
          </p:cNvPr>
          <p:cNvSpPr/>
          <p:nvPr/>
        </p:nvSpPr>
        <p:spPr bwMode="auto">
          <a:xfrm>
            <a:off x="5540137" y="4908810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BC3AF95F-9F0A-489E-9340-DA1C388706E6}"/>
              </a:ext>
            </a:extLst>
          </p:cNvPr>
          <p:cNvCxnSpPr>
            <a:stCxn id="68" idx="6"/>
            <a:endCxn id="71" idx="2"/>
          </p:cNvCxnSpPr>
          <p:nvPr/>
        </p:nvCxnSpPr>
        <p:spPr bwMode="auto">
          <a:xfrm flipV="1">
            <a:off x="4902567" y="4439353"/>
            <a:ext cx="611357" cy="30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4914030-3448-426F-A82C-70112D259CDC}"/>
              </a:ext>
            </a:extLst>
          </p:cNvPr>
          <p:cNvCxnSpPr>
            <a:cxnSpLocks/>
            <a:stCxn id="68" idx="6"/>
            <a:endCxn id="72" idx="1"/>
          </p:cNvCxnSpPr>
          <p:nvPr/>
        </p:nvCxnSpPr>
        <p:spPr bwMode="auto">
          <a:xfrm>
            <a:off x="4902567" y="4743809"/>
            <a:ext cx="677735" cy="209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5E8B8C0-D300-400A-97FD-41C742DB8A71}"/>
              </a:ext>
            </a:extLst>
          </p:cNvPr>
          <p:cNvCxnSpPr>
            <a:cxnSpLocks/>
            <a:stCxn id="68" idx="6"/>
            <a:endCxn id="69" idx="0"/>
          </p:cNvCxnSpPr>
          <p:nvPr/>
        </p:nvCxnSpPr>
        <p:spPr bwMode="auto">
          <a:xfrm flipH="1">
            <a:off x="4781140" y="4743809"/>
            <a:ext cx="121427" cy="8021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3FB1FBD-47F0-4875-A9B2-287F933DAE3C}"/>
              </a:ext>
            </a:extLst>
          </p:cNvPr>
          <p:cNvCxnSpPr>
            <a:cxnSpLocks/>
            <a:stCxn id="68" idx="6"/>
            <a:endCxn id="70" idx="1"/>
          </p:cNvCxnSpPr>
          <p:nvPr/>
        </p:nvCxnSpPr>
        <p:spPr bwMode="auto">
          <a:xfrm>
            <a:off x="4902567" y="4743809"/>
            <a:ext cx="345843" cy="6498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8F6C2D7-1728-470A-B8DD-8AB05F8185D4}"/>
                  </a:ext>
                </a:extLst>
              </p:cNvPr>
              <p:cNvSpPr txBox="1"/>
              <p:nvPr/>
            </p:nvSpPr>
            <p:spPr>
              <a:xfrm>
                <a:off x="7260108" y="2673979"/>
                <a:ext cx="843629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8F6C2D7-1728-470A-B8DD-8AB05F818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08" y="2673979"/>
                <a:ext cx="843629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箭头: 右 77">
            <a:extLst>
              <a:ext uri="{FF2B5EF4-FFF2-40B4-BE49-F238E27FC236}">
                <a16:creationId xmlns:a16="http://schemas.microsoft.com/office/drawing/2014/main" id="{1E4ACDC4-1095-4537-96BF-52DF7AE2463A}"/>
              </a:ext>
            </a:extLst>
          </p:cNvPr>
          <p:cNvSpPr/>
          <p:nvPr/>
        </p:nvSpPr>
        <p:spPr bwMode="auto">
          <a:xfrm>
            <a:off x="8238033" y="2603473"/>
            <a:ext cx="539536" cy="49344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97AB797-92F9-4C31-AA90-A29AD97F2D33}"/>
              </a:ext>
            </a:extLst>
          </p:cNvPr>
          <p:cNvSpPr/>
          <p:nvPr/>
        </p:nvSpPr>
        <p:spPr bwMode="auto">
          <a:xfrm>
            <a:off x="8920959" y="3142041"/>
            <a:ext cx="274267" cy="30445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1757C23-FF4D-4547-9D5F-AB5C32462D63}"/>
              </a:ext>
            </a:extLst>
          </p:cNvPr>
          <p:cNvSpPr/>
          <p:nvPr/>
        </p:nvSpPr>
        <p:spPr bwMode="auto">
          <a:xfrm>
            <a:off x="9468967" y="2545742"/>
            <a:ext cx="274267" cy="3044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1038937-5744-481F-BB90-5011859BD69A}"/>
              </a:ext>
            </a:extLst>
          </p:cNvPr>
          <p:cNvSpPr/>
          <p:nvPr/>
        </p:nvSpPr>
        <p:spPr bwMode="auto">
          <a:xfrm>
            <a:off x="9864037" y="3039191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8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F25C939-89D9-4F63-8F10-481063459E46}"/>
              </a:ext>
            </a:extLst>
          </p:cNvPr>
          <p:cNvCxnSpPr>
            <a:cxnSpLocks/>
            <a:stCxn id="79" idx="7"/>
            <a:endCxn id="80" idx="3"/>
          </p:cNvCxnSpPr>
          <p:nvPr/>
        </p:nvCxnSpPr>
        <p:spPr bwMode="auto">
          <a:xfrm flipV="1">
            <a:off x="9155061" y="2805611"/>
            <a:ext cx="354071" cy="381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BE066080-5B1A-4DF1-B68A-912A3AFF0692}"/>
              </a:ext>
            </a:extLst>
          </p:cNvPr>
          <p:cNvCxnSpPr>
            <a:cxnSpLocks/>
            <a:stCxn id="80" idx="5"/>
            <a:endCxn id="81" idx="1"/>
          </p:cNvCxnSpPr>
          <p:nvPr/>
        </p:nvCxnSpPr>
        <p:spPr bwMode="auto">
          <a:xfrm>
            <a:off x="9703069" y="2805611"/>
            <a:ext cx="201133" cy="278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8A8D0B4-6804-46C3-9742-2039DB888B56}"/>
              </a:ext>
            </a:extLst>
          </p:cNvPr>
          <p:cNvCxnSpPr>
            <a:cxnSpLocks/>
            <a:stCxn id="80" idx="6"/>
            <a:endCxn id="85" idx="2"/>
          </p:cNvCxnSpPr>
          <p:nvPr/>
        </p:nvCxnSpPr>
        <p:spPr bwMode="auto">
          <a:xfrm>
            <a:off x="9743234" y="2697970"/>
            <a:ext cx="41589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7C8F7C1B-8BBB-4CA2-8052-1EB485522D98}"/>
              </a:ext>
            </a:extLst>
          </p:cNvPr>
          <p:cNvSpPr/>
          <p:nvPr/>
        </p:nvSpPr>
        <p:spPr bwMode="auto">
          <a:xfrm>
            <a:off x="10159128" y="2545743"/>
            <a:ext cx="274267" cy="3044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D11D64A4-87F5-48E5-A88F-E2E15E091A31}"/>
              </a:ext>
            </a:extLst>
          </p:cNvPr>
          <p:cNvSpPr/>
          <p:nvPr/>
        </p:nvSpPr>
        <p:spPr bwMode="auto">
          <a:xfrm>
            <a:off x="10174834" y="3500084"/>
            <a:ext cx="274267" cy="304455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721B0CB-068F-44DE-AF66-9A07756B96B2}"/>
              </a:ext>
            </a:extLst>
          </p:cNvPr>
          <p:cNvSpPr/>
          <p:nvPr/>
        </p:nvSpPr>
        <p:spPr bwMode="auto">
          <a:xfrm>
            <a:off x="10739073" y="3303270"/>
            <a:ext cx="274267" cy="304455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7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7041247-E294-468C-82CC-6B9D0440AD6D}"/>
              </a:ext>
            </a:extLst>
          </p:cNvPr>
          <p:cNvSpPr/>
          <p:nvPr/>
        </p:nvSpPr>
        <p:spPr bwMode="auto">
          <a:xfrm>
            <a:off x="11044752" y="2241287"/>
            <a:ext cx="274267" cy="304455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87141EA-9622-4B6B-AFED-8F72A3CFA93C}"/>
              </a:ext>
            </a:extLst>
          </p:cNvPr>
          <p:cNvSpPr/>
          <p:nvPr/>
        </p:nvSpPr>
        <p:spPr bwMode="auto">
          <a:xfrm>
            <a:off x="11070965" y="2862972"/>
            <a:ext cx="274267" cy="304455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D61D13F-CE9E-410C-B309-7D2C19BF3AA9}"/>
              </a:ext>
            </a:extLst>
          </p:cNvPr>
          <p:cNvCxnSpPr>
            <a:stCxn id="85" idx="6"/>
            <a:endCxn id="88" idx="2"/>
          </p:cNvCxnSpPr>
          <p:nvPr/>
        </p:nvCxnSpPr>
        <p:spPr bwMode="auto">
          <a:xfrm flipV="1">
            <a:off x="10433395" y="2393515"/>
            <a:ext cx="611357" cy="30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F9DB153-E149-492E-813F-5C59C2F7CE02}"/>
              </a:ext>
            </a:extLst>
          </p:cNvPr>
          <p:cNvCxnSpPr>
            <a:cxnSpLocks/>
            <a:stCxn id="85" idx="6"/>
            <a:endCxn id="89" idx="1"/>
          </p:cNvCxnSpPr>
          <p:nvPr/>
        </p:nvCxnSpPr>
        <p:spPr bwMode="auto">
          <a:xfrm>
            <a:off x="10433395" y="2697971"/>
            <a:ext cx="677735" cy="209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105BE89-49A1-459C-AE9E-FCDF21F3AB38}"/>
              </a:ext>
            </a:extLst>
          </p:cNvPr>
          <p:cNvCxnSpPr>
            <a:cxnSpLocks/>
            <a:stCxn id="85" idx="6"/>
            <a:endCxn id="86" idx="0"/>
          </p:cNvCxnSpPr>
          <p:nvPr/>
        </p:nvCxnSpPr>
        <p:spPr bwMode="auto">
          <a:xfrm flipH="1">
            <a:off x="10311968" y="2697971"/>
            <a:ext cx="121427" cy="8021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6FC4419-B150-40B0-ABCD-A220203A87BB}"/>
              </a:ext>
            </a:extLst>
          </p:cNvPr>
          <p:cNvCxnSpPr>
            <a:cxnSpLocks/>
            <a:stCxn id="85" idx="6"/>
            <a:endCxn id="87" idx="1"/>
          </p:cNvCxnSpPr>
          <p:nvPr/>
        </p:nvCxnSpPr>
        <p:spPr bwMode="auto">
          <a:xfrm>
            <a:off x="10433395" y="2697971"/>
            <a:ext cx="345843" cy="6498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2709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46" grpId="0" animBg="1"/>
      <p:bldP spid="47" grpId="0" animBg="1"/>
      <p:bldP spid="48" grpId="0" animBg="1"/>
      <p:bldP spid="49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 animBg="1"/>
      <p:bldP spid="63" grpId="0" animBg="1"/>
      <p:bldP spid="64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7" grpId="0"/>
      <p:bldP spid="78" grpId="0" animBg="1"/>
      <p:bldP spid="79" grpId="0" animBg="1"/>
      <p:bldP spid="80" grpId="0" animBg="1"/>
      <p:bldP spid="81" grpId="0" animBg="1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b="1" dirty="0" smtClean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10869</TotalTime>
  <Words>336</Words>
  <Application>Microsoft Office PowerPoint</Application>
  <PresentationFormat>宽屏</PresentationFormat>
  <Paragraphs>152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NimbusRomNo9L-Medi</vt:lpstr>
      <vt:lpstr>NimbusRomNo9L-Regu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DCRNN  (DIFFUSION CONVOLUTIONAL RECURRENT NEURAL  NETWORK: DATA-DRIVEN TRAFFIC FORECASTING)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天璞</cp:lastModifiedBy>
  <cp:revision>2789</cp:revision>
  <dcterms:created xsi:type="dcterms:W3CDTF">2015-07-07T01:37:00Z</dcterms:created>
  <dcterms:modified xsi:type="dcterms:W3CDTF">2022-02-15T02:40:19Z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