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74" r:id="rId2"/>
    <p:sldId id="816" r:id="rId3"/>
    <p:sldId id="825" r:id="rId4"/>
    <p:sldId id="781" r:id="rId5"/>
    <p:sldId id="811" r:id="rId6"/>
    <p:sldId id="826" r:id="rId7"/>
    <p:sldId id="827" r:id="rId8"/>
    <p:sldId id="786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25"/>
            <p14:sldId id="781"/>
            <p14:sldId id="811"/>
            <p14:sldId id="826"/>
            <p14:sldId id="827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44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903"/>
    <a:srgbClr val="00A602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8" autoAdjust="0"/>
    <p:restoredTop sz="91615" autoAdjust="0"/>
  </p:normalViewPr>
  <p:slideViewPr>
    <p:cSldViewPr snapToGrid="0">
      <p:cViewPr varScale="1">
        <p:scale>
          <a:sx n="66" d="100"/>
          <a:sy n="66" d="100"/>
        </p:scale>
        <p:origin x="77" y="336"/>
      </p:cViewPr>
      <p:guideLst>
        <p:guide orient="horz" pos="2251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0:21:42.677" idx="39">
    <p:pos x="4807" y="2667"/>
    <p:text>which encodes
the global contextual similarity of roads by Dynamic Time Warping
(DTW) Algorithm [23]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6T09:34:55.763" idx="44">
    <p:pos x="5402" y="850"/>
    <p:text>带有方向的车辆的速度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2022/4/6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2022/4/6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2663" y="536937"/>
            <a:ext cx="9937750" cy="265315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LinLibertineT"/>
              </a:rPr>
              <a:t>DST-RGTP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1800" b="1" dirty="0"/>
              <a:t>Deep </a:t>
            </a:r>
            <a:r>
              <a:rPr lang="en-US" altLang="zh-CN" sz="1800" b="1" dirty="0" err="1"/>
              <a:t>Spatio</a:t>
            </a:r>
            <a:r>
              <a:rPr lang="en-US" altLang="zh-CN" sz="1800" b="1" dirty="0"/>
              <a:t>-Temporal Residual Networks for Connected Urban Vehicular Traffic Prediction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91102" y="5620184"/>
            <a:ext cx="3600898" cy="942107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221529" y="2764718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Dec,2020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581571" y="3504821"/>
            <a:ext cx="161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VTC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8ADA81-5A3B-404F-9CD0-42E886FABD4A}"/>
              </a:ext>
            </a:extLst>
          </p:cNvPr>
          <p:cNvSpPr txBox="1"/>
          <p:nvPr/>
        </p:nvSpPr>
        <p:spPr>
          <a:xfrm>
            <a:off x="3371929" y="4107913"/>
            <a:ext cx="8296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2020 IEEE 92nd Vehicular Technology Conference</a:t>
            </a:r>
            <a:endParaRPr lang="en-US" altLang="zh-CN" b="1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268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Beijing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难点分析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73EB456F-F11C-48E7-AE9C-F81DA16BD73D}"/>
              </a:ext>
            </a:extLst>
          </p:cNvPr>
          <p:cNvSpPr txBox="1"/>
          <p:nvPr/>
        </p:nvSpPr>
        <p:spPr>
          <a:xfrm>
            <a:off x="1309100" y="4548266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、复杂的交通环境</a:t>
            </a:r>
            <a:endParaRPr lang="zh-CN" altLang="en-US" sz="2000" dirty="0"/>
          </a:p>
        </p:txBody>
      </p:sp>
      <p:sp>
        <p:nvSpPr>
          <p:cNvPr id="16" name="文本框 136">
            <a:extLst>
              <a:ext uri="{FF2B5EF4-FFF2-40B4-BE49-F238E27FC236}">
                <a16:creationId xmlns:a16="http://schemas.microsoft.com/office/drawing/2014/main" id="{8A11E460-11C8-4415-80D3-5E4210B07B24}"/>
              </a:ext>
            </a:extLst>
          </p:cNvPr>
          <p:cNvSpPr txBox="1"/>
          <p:nvPr/>
        </p:nvSpPr>
        <p:spPr>
          <a:xfrm>
            <a:off x="1309101" y="5066945"/>
            <a:ext cx="448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、提高预测准确率</a:t>
            </a:r>
            <a:endParaRPr lang="zh-CN" altLang="en-US" sz="2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D180B23-835E-47F1-AD95-649A4EF48869}"/>
              </a:ext>
            </a:extLst>
          </p:cNvPr>
          <p:cNvSpPr/>
          <p:nvPr/>
        </p:nvSpPr>
        <p:spPr bwMode="auto">
          <a:xfrm>
            <a:off x="6393213" y="5096087"/>
            <a:ext cx="478173" cy="2852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36">
            <a:extLst>
              <a:ext uri="{FF2B5EF4-FFF2-40B4-BE49-F238E27FC236}">
                <a16:creationId xmlns:a16="http://schemas.microsoft.com/office/drawing/2014/main" id="{CBD96AE7-77AD-4769-840B-8B66C3B03A65}"/>
              </a:ext>
            </a:extLst>
          </p:cNvPr>
          <p:cNvSpPr txBox="1"/>
          <p:nvPr/>
        </p:nvSpPr>
        <p:spPr>
          <a:xfrm>
            <a:off x="7097505" y="5037148"/>
            <a:ext cx="44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00"/>
                </a:solidFill>
                <a:latin typeface="LinLibertineTB"/>
              </a:rPr>
              <a:t>基于深度学习的残差网络 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DST-RGTP</a:t>
            </a:r>
            <a:endParaRPr lang="zh-CN" altLang="en-US" b="1" dirty="0">
              <a:solidFill>
                <a:srgbClr val="000000"/>
              </a:solidFill>
              <a:latin typeface="LinLibertineTB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79A30A1-8EB5-4E54-94E6-F44F828C5845}"/>
              </a:ext>
            </a:extLst>
          </p:cNvPr>
          <p:cNvSpPr/>
          <p:nvPr/>
        </p:nvSpPr>
        <p:spPr bwMode="auto">
          <a:xfrm>
            <a:off x="6393212" y="4605705"/>
            <a:ext cx="478173" cy="2852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36">
            <a:extLst>
              <a:ext uri="{FF2B5EF4-FFF2-40B4-BE49-F238E27FC236}">
                <a16:creationId xmlns:a16="http://schemas.microsoft.com/office/drawing/2014/main" id="{7AAF44A8-15CA-4C1D-8A70-52CB4EB9E018}"/>
              </a:ext>
            </a:extLst>
          </p:cNvPr>
          <p:cNvSpPr txBox="1"/>
          <p:nvPr/>
        </p:nvSpPr>
        <p:spPr>
          <a:xfrm>
            <a:off x="7097505" y="4579044"/>
            <a:ext cx="38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LinLibertineTB"/>
              </a:rPr>
              <a:t>细粒度的区域预测结构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85533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136">
            <a:extLst>
              <a:ext uri="{FF2B5EF4-FFF2-40B4-BE49-F238E27FC236}">
                <a16:creationId xmlns:a16="http://schemas.microsoft.com/office/drawing/2014/main" id="{2D0AB96F-ED60-4465-8DF1-7374481CF9D8}"/>
              </a:ext>
            </a:extLst>
          </p:cNvPr>
          <p:cNvSpPr txBox="1"/>
          <p:nvPr/>
        </p:nvSpPr>
        <p:spPr>
          <a:xfrm>
            <a:off x="909901" y="1166937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网格区域</a:t>
            </a:r>
          </a:p>
        </p:txBody>
      </p:sp>
      <p:sp>
        <p:nvSpPr>
          <p:cNvPr id="28" name="文本框 136">
            <a:extLst>
              <a:ext uri="{FF2B5EF4-FFF2-40B4-BE49-F238E27FC236}">
                <a16:creationId xmlns:a16="http://schemas.microsoft.com/office/drawing/2014/main" id="{D7DB9062-EBA6-4456-8BEA-5CBBF49670EC}"/>
              </a:ext>
            </a:extLst>
          </p:cNvPr>
          <p:cNvSpPr txBox="1"/>
          <p:nvPr/>
        </p:nvSpPr>
        <p:spPr>
          <a:xfrm>
            <a:off x="1348011" y="1764463"/>
            <a:ext cx="255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区域划分：</a:t>
            </a:r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M*N</a:t>
            </a:r>
            <a:endParaRPr lang="zh-CN" altLang="en-US" sz="20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B8FCF4-8B8F-4958-A97E-5F8D4DBC8B1D}"/>
              </a:ext>
            </a:extLst>
          </p:cNvPr>
          <p:cNvGrpSpPr/>
          <p:nvPr/>
        </p:nvGrpSpPr>
        <p:grpSpPr>
          <a:xfrm>
            <a:off x="3672449" y="1328731"/>
            <a:ext cx="1579219" cy="1324160"/>
            <a:chOff x="4349749" y="4657153"/>
            <a:chExt cx="1579219" cy="132416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766F960-E4AE-4F54-90D6-80CAAAEB0612}"/>
                </a:ext>
              </a:extLst>
            </p:cNvPr>
            <p:cNvSpPr/>
            <p:nvPr/>
          </p:nvSpPr>
          <p:spPr bwMode="auto">
            <a:xfrm>
              <a:off x="4349749" y="4657153"/>
              <a:ext cx="1579219" cy="13241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4EE2B5E-30A7-4393-AE33-67D32CFCF261}"/>
                </a:ext>
              </a:extLst>
            </p:cNvPr>
            <p:cNvCxnSpPr/>
            <p:nvPr/>
          </p:nvCxnSpPr>
          <p:spPr bwMode="auto">
            <a:xfrm>
              <a:off x="4408831" y="4961106"/>
              <a:ext cx="1388854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781F737-1AFA-4965-8AD8-1174CC9162F1}"/>
                </a:ext>
              </a:extLst>
            </p:cNvPr>
            <p:cNvCxnSpPr/>
            <p:nvPr/>
          </p:nvCxnSpPr>
          <p:spPr bwMode="auto">
            <a:xfrm>
              <a:off x="4408831" y="5319233"/>
              <a:ext cx="1388854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22E67CA-E3F7-4745-9F7B-143968534A6D}"/>
                </a:ext>
              </a:extLst>
            </p:cNvPr>
            <p:cNvCxnSpPr/>
            <p:nvPr/>
          </p:nvCxnSpPr>
          <p:spPr bwMode="auto">
            <a:xfrm>
              <a:off x="4408831" y="5698612"/>
              <a:ext cx="1388854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CC6A36A-7207-444E-8BA1-8775B9636E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68757" y="4769620"/>
              <a:ext cx="0" cy="109922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2C6781B-702B-4BB7-844C-C5DC5A80BA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41131" y="4769620"/>
              <a:ext cx="0" cy="109922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47F1A60-2669-40BD-9200-3C6E227261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36115" y="4769620"/>
              <a:ext cx="0" cy="109922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81160C6-0562-4D31-9559-2350E570FD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7400" y="4769620"/>
              <a:ext cx="0" cy="109922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71C5375-EC63-4323-8DE4-66398FC8DE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0864" y="4769620"/>
              <a:ext cx="0" cy="109922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文本框 136">
            <a:extLst>
              <a:ext uri="{FF2B5EF4-FFF2-40B4-BE49-F238E27FC236}">
                <a16:creationId xmlns:a16="http://schemas.microsoft.com/office/drawing/2014/main" id="{201396AC-A20E-4D50-B03E-E4BB35448B7F}"/>
              </a:ext>
            </a:extLst>
          </p:cNvPr>
          <p:cNvSpPr txBox="1"/>
          <p:nvPr/>
        </p:nvSpPr>
        <p:spPr>
          <a:xfrm>
            <a:off x="909901" y="2823397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车流量方向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E90E30D0-27C2-471C-9193-9C5999B3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73" y="3943886"/>
            <a:ext cx="434378" cy="518205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27D7D19-F805-48DF-9800-ACDB3A16B2B1}"/>
              </a:ext>
            </a:extLst>
          </p:cNvPr>
          <p:cNvCxnSpPr/>
          <p:nvPr/>
        </p:nvCxnSpPr>
        <p:spPr bwMode="auto">
          <a:xfrm flipV="1">
            <a:off x="1909862" y="3550267"/>
            <a:ext cx="0" cy="452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C870DF9-4A50-4BB1-B6F1-6CEC90700B28}"/>
              </a:ext>
            </a:extLst>
          </p:cNvPr>
          <p:cNvCxnSpPr>
            <a:cxnSpLocks/>
          </p:cNvCxnSpPr>
          <p:nvPr/>
        </p:nvCxnSpPr>
        <p:spPr bwMode="auto">
          <a:xfrm>
            <a:off x="2127051" y="4202988"/>
            <a:ext cx="34320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612FE94-F391-4593-887F-6067E2A2A9E0}"/>
              </a:ext>
            </a:extLst>
          </p:cNvPr>
          <p:cNvCxnSpPr>
            <a:cxnSpLocks/>
            <a:stCxn id="45" idx="2"/>
          </p:cNvCxnSpPr>
          <p:nvPr/>
        </p:nvCxnSpPr>
        <p:spPr bwMode="auto">
          <a:xfrm flipH="1">
            <a:off x="1896892" y="4462091"/>
            <a:ext cx="12970" cy="3734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0E1A1C-A931-46E4-8D03-5F7DC75000A6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H="1">
            <a:off x="1378173" y="4202989"/>
            <a:ext cx="3145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3A2A28DE-8A16-4044-8021-BCD5E05A8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1" y="5043617"/>
            <a:ext cx="2707024" cy="461663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2BE618CF-9BE9-43BA-9937-C1D1AF433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11" y="2190372"/>
            <a:ext cx="2255166" cy="40011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9D6DD002-4F84-4F73-8A4B-D81068B81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88" y="1381416"/>
            <a:ext cx="5959352" cy="518205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C6E4900F-FE47-448E-A841-9426C3E52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3" y="2844631"/>
            <a:ext cx="1917734" cy="373453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85944A97-62E0-4B4B-BBAD-C70F3904CE10}"/>
              </a:ext>
            </a:extLst>
          </p:cNvPr>
          <p:cNvSpPr/>
          <p:nvPr/>
        </p:nvSpPr>
        <p:spPr bwMode="auto">
          <a:xfrm>
            <a:off x="514350" y="300463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文本框 136">
            <a:extLst>
              <a:ext uri="{FF2B5EF4-FFF2-40B4-BE49-F238E27FC236}">
                <a16:creationId xmlns:a16="http://schemas.microsoft.com/office/drawing/2014/main" id="{59BB928D-4762-46D1-AF69-A13ED5D1C3EE}"/>
              </a:ext>
            </a:extLst>
          </p:cNvPr>
          <p:cNvSpPr txBox="1"/>
          <p:nvPr/>
        </p:nvSpPr>
        <p:spPr>
          <a:xfrm>
            <a:off x="6529039" y="823835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流量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CDE6ACB-14F9-43CC-AF79-8B7922A73782}"/>
              </a:ext>
            </a:extLst>
          </p:cNvPr>
          <p:cNvSpPr/>
          <p:nvPr/>
        </p:nvSpPr>
        <p:spPr bwMode="auto">
          <a:xfrm>
            <a:off x="6133488" y="100507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136">
            <a:extLst>
              <a:ext uri="{FF2B5EF4-FFF2-40B4-BE49-F238E27FC236}">
                <a16:creationId xmlns:a16="http://schemas.microsoft.com/office/drawing/2014/main" id="{C0969BAE-C3DA-47A0-8C54-4354572E3051}"/>
              </a:ext>
            </a:extLst>
          </p:cNvPr>
          <p:cNvSpPr txBox="1"/>
          <p:nvPr/>
        </p:nvSpPr>
        <p:spPr>
          <a:xfrm>
            <a:off x="6517820" y="377213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预测目标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EC66FFD-6CF3-4EAA-9E90-834DA90663E2}"/>
              </a:ext>
            </a:extLst>
          </p:cNvPr>
          <p:cNvSpPr/>
          <p:nvPr/>
        </p:nvSpPr>
        <p:spPr bwMode="auto">
          <a:xfrm>
            <a:off x="6122269" y="395336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7EBD41-34D6-44EF-8F3F-87B7B2D12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48" y="4325671"/>
            <a:ext cx="2575783" cy="4648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9F183A-BE04-4B37-B69D-A5D638482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866" y="4447487"/>
            <a:ext cx="632515" cy="3505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A960118-46C3-44EF-9457-1E10B5583FC3}"/>
              </a:ext>
            </a:extLst>
          </p:cNvPr>
          <p:cNvSpPr/>
          <p:nvPr/>
        </p:nvSpPr>
        <p:spPr bwMode="auto">
          <a:xfrm>
            <a:off x="9306629" y="4505742"/>
            <a:ext cx="408122" cy="2340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0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0" grpId="0"/>
      <p:bldP spid="51" grpId="0" animBg="1"/>
      <p:bldP spid="53" grpId="0"/>
      <p:bldP spid="54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1E137-00B7-4CF6-A88B-D4DC552ED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64" y="951673"/>
            <a:ext cx="6332769" cy="57993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Conv1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386916-4811-453F-BB19-AC66F9D5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67" y="1954854"/>
            <a:ext cx="4295775" cy="666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E8B667-B993-4076-A552-BCB4BE927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70" y="1173968"/>
            <a:ext cx="2817619" cy="2616814"/>
          </a:xfrm>
          <a:prstGeom prst="rect">
            <a:avLst/>
          </a:prstGeom>
        </p:spPr>
      </p:pic>
      <p:sp>
        <p:nvSpPr>
          <p:cNvPr id="31" name="文本框 136">
            <a:extLst>
              <a:ext uri="{FF2B5EF4-FFF2-40B4-BE49-F238E27FC236}">
                <a16:creationId xmlns:a16="http://schemas.microsoft.com/office/drawing/2014/main" id="{14D44641-C0AB-4E50-89AD-5A3AA7567B6F}"/>
              </a:ext>
            </a:extLst>
          </p:cNvPr>
          <p:cNvSpPr txBox="1"/>
          <p:nvPr/>
        </p:nvSpPr>
        <p:spPr>
          <a:xfrm>
            <a:off x="856339" y="3429000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/>
              <a:t>ResUnit</a:t>
            </a:r>
            <a:endParaRPr lang="zh-CN" altLang="en-US" sz="2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E052295-6A82-4D92-B739-A96932700BE6}"/>
              </a:ext>
            </a:extLst>
          </p:cNvPr>
          <p:cNvSpPr/>
          <p:nvPr/>
        </p:nvSpPr>
        <p:spPr bwMode="auto">
          <a:xfrm>
            <a:off x="514350" y="356231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24CFAD-934C-40C4-9315-899F89485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86" y="3890665"/>
            <a:ext cx="2088061" cy="27825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11105F-9009-4B05-A312-EDAE46409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4" y="4115326"/>
            <a:ext cx="3215919" cy="548688"/>
          </a:xfrm>
          <a:prstGeom prst="rect">
            <a:avLst/>
          </a:prstGeom>
        </p:spPr>
      </p:pic>
      <p:sp>
        <p:nvSpPr>
          <p:cNvPr id="36" name="文本框 136">
            <a:extLst>
              <a:ext uri="{FF2B5EF4-FFF2-40B4-BE49-F238E27FC236}">
                <a16:creationId xmlns:a16="http://schemas.microsoft.com/office/drawing/2014/main" id="{1BC4E3E4-C372-487C-B681-C9230D63FD42}"/>
              </a:ext>
            </a:extLst>
          </p:cNvPr>
          <p:cNvSpPr txBox="1"/>
          <p:nvPr/>
        </p:nvSpPr>
        <p:spPr>
          <a:xfrm>
            <a:off x="856339" y="5051086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Loss</a:t>
            </a:r>
            <a:endParaRPr lang="zh-CN" altLang="en-US" sz="24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3F7D8CC-B529-4E51-9247-F71F8C892A1F}"/>
              </a:ext>
            </a:extLst>
          </p:cNvPr>
          <p:cNvSpPr/>
          <p:nvPr/>
        </p:nvSpPr>
        <p:spPr bwMode="auto">
          <a:xfrm>
            <a:off x="514350" y="5184401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759F88-57A3-4234-8FA6-2F4E8F3A0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5512751"/>
            <a:ext cx="5398453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ECFF1-AD17-40D3-9909-2D6047A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EFF3A-BCA0-4E4B-A995-F36AA6802C3F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F3CD96-18E1-4B38-8F96-D28D1CCE2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15" y="1656867"/>
            <a:ext cx="4549534" cy="3833192"/>
          </a:xfrm>
          <a:prstGeom prst="rect">
            <a:avLst/>
          </a:prstGeom>
        </p:spPr>
      </p:pic>
      <p:sp>
        <p:nvSpPr>
          <p:cNvPr id="6" name="文本框 136">
            <a:extLst>
              <a:ext uri="{FF2B5EF4-FFF2-40B4-BE49-F238E27FC236}">
                <a16:creationId xmlns:a16="http://schemas.microsoft.com/office/drawing/2014/main" id="{B71875C9-8366-484E-9240-806E09D90F5D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收敛效果与速度对比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A74609-8485-46D6-B0AF-153B2EA5C979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E7B906-432D-4723-9F8E-4FC29D450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26" y="1828046"/>
            <a:ext cx="3965195" cy="26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ECFF1-AD17-40D3-9909-2D6047A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EFF3A-BCA0-4E4B-A995-F36AA6802C3F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B71875C9-8366-484E-9240-806E09D90F5D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流量预测对比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A74609-8485-46D6-B0AF-153B2EA5C979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A699C8-BE44-43E6-A63E-20A658C6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08" y="1899759"/>
            <a:ext cx="4869602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4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11509</TotalTime>
  <Words>101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LinLibertineT</vt:lpstr>
      <vt:lpstr>LinLibertineTB</vt:lpstr>
      <vt:lpstr>NimbusRomNo9L-Medi</vt:lpstr>
      <vt:lpstr>等线</vt:lpstr>
      <vt:lpstr>Arial</vt:lpstr>
      <vt:lpstr>Calibri</vt:lpstr>
      <vt:lpstr>Calibri Light</vt:lpstr>
      <vt:lpstr>Times New Roman</vt:lpstr>
      <vt:lpstr>Office Theme</vt:lpstr>
      <vt:lpstr>DST-RGTP  (Deep Spatio-Temporal Residual Networks for Connected Urban Vehicular Traffic Prediction)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2805</cp:revision>
  <dcterms:created xsi:type="dcterms:W3CDTF">2015-07-07T01:37:00Z</dcterms:created>
  <dcterms:modified xsi:type="dcterms:W3CDTF">2022-04-06T03:09:47Z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